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80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2" r:id="rId3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F164710-E69E-4953-A58F-F074F899D40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79"/>
            <p14:sldId id="280"/>
            <p14:sldId id="266"/>
            <p14:sldId id="267"/>
          </p14:sldIdLst>
        </p14:section>
        <p14:section name="Oddíl bez názvu" id="{1B681CCD-4882-42ED-9B54-87BF6245E442}">
          <p14:sldIdLst>
            <p14:sldId id="268"/>
            <p14:sldId id="269"/>
            <p14:sldId id="270"/>
            <p14:sldId id="272"/>
            <p14:sldId id="273"/>
            <p14:sldId id="274"/>
            <p14:sldId id="275"/>
            <p14:sldId id="276"/>
            <p14:sldId id="277"/>
            <p14:sldId id="278"/>
            <p14:sldId id="281"/>
            <p14:sldId id="283"/>
            <p14:sldId id="284"/>
            <p14:sldId id="285"/>
            <p14:sldId id="286"/>
            <p14:sldId id="287"/>
            <p14:sldId id="288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8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3A177-4D69-4C88-ACD5-E39B9EE4C465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7D7-46A3-42CE-8B98-73D22A27B9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3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rvp.cz/Knihovna/1.Pedagogick%C3%BD_lexikon/S/Syndrom_vyho%C5%99en%C3%AD-_bun_ou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Výchova ke 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804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styl současného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Sedavý způsob života;</a:t>
            </a:r>
          </a:p>
          <a:p>
            <a:r>
              <a:rPr lang="cs-CZ" dirty="0"/>
              <a:t>Zhoršují se mezilidské vztahy;</a:t>
            </a:r>
          </a:p>
          <a:p>
            <a:r>
              <a:rPr lang="cs-CZ"/>
              <a:t>Civilizační choroby.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9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Duševní hygiena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Souvisí se socializací jedinců</a:t>
            </a:r>
          </a:p>
          <a:p>
            <a:r>
              <a:rPr lang="cs-CZ" dirty="0"/>
              <a:t>Starání se o optimalizaci svého vztahu k vnitřnímu a vnějšímu prostředí</a:t>
            </a:r>
          </a:p>
          <a:p>
            <a:r>
              <a:rPr lang="cs-CZ" dirty="0"/>
              <a:t>Hledání a nalézání efektivního způsobu života, optimální životní cesty pro každého</a:t>
            </a:r>
          </a:p>
          <a:p>
            <a:r>
              <a:rPr lang="cs-CZ" dirty="0"/>
              <a:t>Obor zabývající se problematikou uchování duševního zdraví</a:t>
            </a:r>
          </a:p>
        </p:txBody>
      </p:sp>
    </p:spTree>
    <p:extLst>
      <p:ext uri="{BB962C8B-B14F-4D97-AF65-F5344CB8AC3E}">
        <p14:creationId xmlns:p14="http://schemas.microsoft.com/office/powerpoint/2010/main" val="293945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a zásady efektivní a zdravé životosprávy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Biologický život člověka má vždy určitý rytmus – základní rys </a:t>
            </a:r>
            <a:r>
              <a:rPr lang="cs-CZ"/>
              <a:t>našeho života</a:t>
            </a:r>
          </a:p>
        </p:txBody>
      </p:sp>
    </p:spTree>
    <p:extLst>
      <p:ext uri="{BB962C8B-B14F-4D97-AF65-F5344CB8AC3E}">
        <p14:creationId xmlns:p14="http://schemas.microsoft.com/office/powerpoint/2010/main" val="596202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871470"/>
          </a:xfrm>
        </p:spPr>
        <p:txBody>
          <a:bodyPr/>
          <a:lstStyle/>
          <a:p>
            <a:r>
              <a:rPr lang="cs-CZ" dirty="0"/>
              <a:t>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/>
          <a:lstStyle/>
          <a:p>
            <a:pPr algn="just"/>
            <a:r>
              <a:rPr lang="cs-CZ" dirty="0"/>
              <a:t>Správná (racionální) – vyvážená po stránce kvantitativní i kvalitativní, zajišťuje organismu pravidelný a dostatečný přísun energie a všech živin, minerálů, vitamínů a vody.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Kvantitativní hledisko – příjem odpovídající výdeji;</a:t>
            </a:r>
          </a:p>
          <a:p>
            <a:pPr algn="just"/>
            <a:r>
              <a:rPr lang="cs-CZ" dirty="0"/>
              <a:t>Kvalitativní hledisko – vyváženost, rozmanitost základních živin (bílkoviny, tuky, cukry, minerály, vitamíny, voda)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15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Bílkoviny - proteiny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96981"/>
            <a:ext cx="8596668" cy="4444382"/>
          </a:xfrm>
        </p:spPr>
        <p:txBody>
          <a:bodyPr/>
          <a:lstStyle/>
          <a:p>
            <a:r>
              <a:rPr lang="cs-CZ" dirty="0"/>
              <a:t>Stavební látka všech buněk, krve, hormonů, enzymů a protilátek.</a:t>
            </a:r>
          </a:p>
          <a:p>
            <a:r>
              <a:rPr lang="cs-CZ" dirty="0"/>
              <a:t>Hradí 10 – 15% denního příjmu energie.</a:t>
            </a:r>
          </a:p>
          <a:p>
            <a:r>
              <a:rPr lang="cs-CZ" dirty="0"/>
              <a:t>Obsaženy v: mase, vejcích, mléku, mléčných výrobcích, luštěninách, mouce, chlebu a bramborách.</a:t>
            </a:r>
          </a:p>
          <a:p>
            <a:r>
              <a:rPr lang="cs-CZ" dirty="0"/>
              <a:t>Potrava – trávicí ústrojí (aminokyseliny) – tenké střevo – krev – játra (sacharidy, tuky) – tkáně (tkáňové bílkoviny).</a:t>
            </a:r>
          </a:p>
          <a:p>
            <a:r>
              <a:rPr lang="cs-CZ" dirty="0"/>
              <a:t>Aminokyseliny nezbytné (esenciální) – plnohodnotné - v potravinách živočišného původu (maso, mléko vejce).</a:t>
            </a:r>
          </a:p>
          <a:p>
            <a:r>
              <a:rPr lang="cs-CZ" dirty="0"/>
              <a:t>Aminokyseliny postradatelné (neesenciální) – neplnohodnotné – rostlinné.</a:t>
            </a:r>
          </a:p>
          <a:p>
            <a:r>
              <a:rPr lang="cs-CZ" dirty="0"/>
              <a:t>Poměr živočišných a rostlinných bílkovin 1:1.</a:t>
            </a:r>
          </a:p>
          <a:p>
            <a:r>
              <a:rPr lang="cs-CZ" dirty="0"/>
              <a:t>Minimální denní příjem 0,5g/kg – 0,8-1,0g/kg.</a:t>
            </a:r>
          </a:p>
        </p:txBody>
      </p:sp>
    </p:spTree>
    <p:extLst>
      <p:ext uri="{BB962C8B-B14F-4D97-AF65-F5344CB8AC3E}">
        <p14:creationId xmlns:p14="http://schemas.microsoft.com/office/powerpoint/2010/main" val="4181745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076"/>
          </a:xfrm>
        </p:spPr>
        <p:txBody>
          <a:bodyPr/>
          <a:lstStyle/>
          <a:p>
            <a:r>
              <a:rPr lang="cs-CZ" dirty="0"/>
              <a:t>Tuky - lipidy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666" y="1313645"/>
            <a:ext cx="8596668" cy="5164428"/>
          </a:xfrm>
        </p:spPr>
        <p:txBody>
          <a:bodyPr>
            <a:normAutofit/>
          </a:bodyPr>
          <a:lstStyle/>
          <a:p>
            <a:r>
              <a:rPr lang="cs-CZ" dirty="0"/>
              <a:t>Stavební materiál, zásobní látka.</a:t>
            </a:r>
          </a:p>
          <a:p>
            <a:r>
              <a:rPr lang="cs-CZ" dirty="0"/>
              <a:t>25-30% energetického krytí.</a:t>
            </a:r>
          </a:p>
          <a:p>
            <a:r>
              <a:rPr lang="cs-CZ" dirty="0"/>
              <a:t>Jednoduché tuky (triglyceridy) – tuková tkáň</a:t>
            </a:r>
          </a:p>
          <a:p>
            <a:r>
              <a:rPr lang="cs-CZ" dirty="0"/>
              <a:t>Fosfolipidy – povrchová membrána buněk</a:t>
            </a:r>
          </a:p>
          <a:p>
            <a:r>
              <a:rPr lang="cs-CZ" dirty="0"/>
              <a:t>Lipoproteiny – vázané s bílkovinami – krevní plazma</a:t>
            </a:r>
          </a:p>
          <a:p>
            <a:r>
              <a:rPr lang="cs-CZ" dirty="0"/>
              <a:t>Trávicí ústrojí (enzymy a trávicí šťávy—glycerol a mastné kyseliny) – střeva (tuk) – lymfatickou cestou do krve.</a:t>
            </a:r>
          </a:p>
          <a:p>
            <a:r>
              <a:rPr lang="cs-CZ" dirty="0"/>
              <a:t>Cholesterol – doprovodná složka v krevní plazmě – steroidní hormony, žlučové kyseliny a vitamín D; denní příjem: 300-400mg/den.</a:t>
            </a:r>
          </a:p>
          <a:p>
            <a:pPr marL="0" indent="0">
              <a:buNone/>
            </a:pPr>
            <a:r>
              <a:rPr lang="cs-CZ" dirty="0"/>
              <a:t>     zdroj: játra a živočišná potrava.</a:t>
            </a:r>
          </a:p>
          <a:p>
            <a:r>
              <a:rPr lang="cs-CZ" dirty="0"/>
              <a:t>Tuky – nejvydatnější zdroj energie, rozpouští vitamíny, základ pro tvorbu pohlavního hormonu, termoregulační </a:t>
            </a:r>
            <a:r>
              <a:rPr lang="cs-CZ" dirty="0" err="1"/>
              <a:t>fce</a:t>
            </a:r>
            <a:r>
              <a:rPr lang="cs-CZ" dirty="0"/>
              <a:t>., dodávají potravě lepší chuť.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18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24118"/>
            <a:ext cx="8596668" cy="845713"/>
          </a:xfrm>
        </p:spPr>
        <p:txBody>
          <a:bodyPr/>
          <a:lstStyle/>
          <a:p>
            <a:r>
              <a:rPr lang="cs-CZ" dirty="0"/>
              <a:t>Cukry - sacharidy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86049"/>
          </a:xfrm>
        </p:spPr>
        <p:txBody>
          <a:bodyPr/>
          <a:lstStyle/>
          <a:p>
            <a:r>
              <a:rPr lang="cs-CZ" dirty="0"/>
              <a:t>Hlavní zdroj energie – 55%</a:t>
            </a:r>
          </a:p>
          <a:p>
            <a:r>
              <a:rPr lang="cs-CZ" dirty="0"/>
              <a:t>Využitelné sacharidy: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monosacharidy – cukr hroznový, cukr ovocný – ovoce, med, zelenina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Disacharidy – cukr řepný, laktóza – cukr mléčný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oligosacharidy – v luštěninách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Polysacharidy - škrob</a:t>
            </a:r>
          </a:p>
          <a:p>
            <a:r>
              <a:rPr lang="cs-CZ" dirty="0"/>
              <a:t>Nevyužitelné sacharidy: vláknina (celulóza) –brambory, zelenina, ovoce, obiloviny.</a:t>
            </a:r>
          </a:p>
          <a:p>
            <a:r>
              <a:rPr lang="cs-CZ" dirty="0"/>
              <a:t>Denní dávka – 30g</a:t>
            </a:r>
          </a:p>
        </p:txBody>
      </p:sp>
    </p:spTree>
    <p:extLst>
      <p:ext uri="{BB962C8B-B14F-4D97-AF65-F5344CB8AC3E}">
        <p14:creationId xmlns:p14="http://schemas.microsoft.com/office/powerpoint/2010/main" val="2489686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1515414"/>
          </a:xfrm>
        </p:spPr>
        <p:txBody>
          <a:bodyPr/>
          <a:lstStyle/>
          <a:p>
            <a:r>
              <a:rPr lang="cs-CZ" dirty="0"/>
              <a:t>Poměr živin v denní dávce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45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Minerální látky – sodík, draslík, vápník, fosfor, hořčík, síra</a:t>
            </a:r>
            <a:endParaRPr lang="cs-CZ" i="1" dirty="0"/>
          </a:p>
          <a:p>
            <a:r>
              <a:rPr lang="cs-CZ" dirty="0"/>
              <a:t>Stopové prvky – železo, zinek, fluor, jod, selen, hliník, měď, mangan, kobalt,…</a:t>
            </a:r>
          </a:p>
          <a:p>
            <a:r>
              <a:rPr lang="cs-CZ" dirty="0"/>
              <a:t>Voda – rozpouštědlo, transportní prostředek, udržuje tělesnou teplotu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4096817"/>
              </p:ext>
            </p:extLst>
          </p:nvPr>
        </p:nvGraphicFramePr>
        <p:xfrm>
          <a:off x="0" y="2637106"/>
          <a:ext cx="9787944" cy="158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7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Bílkoviny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Tuky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Cukry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324"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  <a:r>
                        <a:rPr lang="cs-CZ" baseline="0" dirty="0"/>
                        <a:t> - </a:t>
                      </a:r>
                      <a:r>
                        <a:rPr lang="cs-CZ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1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Nesprávná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Nedostatečná výživa</a:t>
            </a:r>
          </a:p>
          <a:p>
            <a:r>
              <a:rPr lang="cs-CZ" dirty="0"/>
              <a:t>Nevyvážená výživa</a:t>
            </a:r>
          </a:p>
          <a:p>
            <a:r>
              <a:rPr lang="cs-CZ" dirty="0"/>
              <a:t>Porucha příjmu potravy</a:t>
            </a:r>
          </a:p>
          <a:p>
            <a:r>
              <a:rPr lang="cs-CZ" dirty="0"/>
              <a:t>Živočišné tuky a cholesterol</a:t>
            </a:r>
          </a:p>
          <a:p>
            <a:r>
              <a:rPr lang="cs-CZ" dirty="0"/>
              <a:t>Vysoký energetický příjem, nízký obsah vlákniny, vysoký příjem soli</a:t>
            </a:r>
          </a:p>
        </p:txBody>
      </p:sp>
    </p:spTree>
    <p:extLst>
      <p:ext uri="{BB962C8B-B14F-4D97-AF65-F5344CB8AC3E}">
        <p14:creationId xmlns:p14="http://schemas.microsoft.com/office/powerpoint/2010/main" val="2207895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stravování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Pestrá a plnohodnotná strava</a:t>
            </a:r>
          </a:p>
          <a:p>
            <a:r>
              <a:rPr lang="cs-CZ" dirty="0"/>
              <a:t>Dostatečné množství tekutin</a:t>
            </a:r>
          </a:p>
          <a:p>
            <a:r>
              <a:rPr lang="cs-CZ" dirty="0"/>
              <a:t>NE : uzeniny (tuk, sůl, koření), smažené a tučné pokrmy, omezit sladkosti a slazené nápoje</a:t>
            </a:r>
          </a:p>
          <a:p>
            <a:r>
              <a:rPr lang="cs-CZ" dirty="0"/>
              <a:t>Stravovací režim: pět denních dávek potravy, dostatek potravy</a:t>
            </a:r>
          </a:p>
        </p:txBody>
      </p:sp>
    </p:spTree>
    <p:extLst>
      <p:ext uri="{BB962C8B-B14F-4D97-AF65-F5344CB8AC3E}">
        <p14:creationId xmlns:p14="http://schemas.microsoft.com/office/powerpoint/2010/main" val="323556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Nejvýznamnější hodnota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u="sng" dirty="0"/>
              <a:t>Individuální hodnota</a:t>
            </a:r>
            <a:r>
              <a:rPr lang="cs-CZ" dirty="0"/>
              <a:t>: můžeme pracovat, uskutečňovat svá přání, realizovat své životní plány </a:t>
            </a:r>
            <a:r>
              <a:rPr lang="cs-CZ" dirty="0">
                <a:sym typeface="Wingdings" panose="05000000000000000000" pitchFamily="2" charset="2"/>
              </a:rPr>
              <a:t> jedna z podmínek smysluplného života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>
                <a:sym typeface="Wingdings" panose="05000000000000000000" pitchFamily="2" charset="2"/>
              </a:rPr>
              <a:t>Halfdan</a:t>
            </a:r>
            <a:r>
              <a:rPr lang="cs-CZ" dirty="0">
                <a:sym typeface="Wingdings" panose="05000000000000000000" pitchFamily="2" charset="2"/>
              </a:rPr>
              <a:t> Mahler : </a:t>
            </a:r>
            <a:r>
              <a:rPr lang="cs-CZ" b="1" dirty="0">
                <a:sym typeface="Wingdings" panose="05000000000000000000" pitchFamily="2" charset="2"/>
              </a:rPr>
              <a:t>„Zdraví není všechno, ale ostatní bez zdraví není ničím.“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u="sng" dirty="0">
                <a:sym typeface="Wingdings" panose="05000000000000000000" pitchFamily="2" charset="2"/>
              </a:rPr>
              <a:t>Společenská hodnota</a:t>
            </a:r>
            <a:r>
              <a:rPr lang="cs-CZ" dirty="0">
                <a:sym typeface="Wingdings" panose="05000000000000000000" pitchFamily="2" charset="2"/>
              </a:rPr>
              <a:t>: zdroj pro hospodářský a sociální rozvoj společnosti.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204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 je jedním ze základních projevů existence živočichů.</a:t>
            </a:r>
          </a:p>
          <a:p>
            <a:r>
              <a:rPr lang="cs-CZ" dirty="0"/>
              <a:t>Pohybem se zdokonaluje pohybová soustava, regulační soustava i smysly.</a:t>
            </a:r>
          </a:p>
          <a:p>
            <a:r>
              <a:rPr lang="cs-CZ" dirty="0"/>
              <a:t>Přemísťování těla v prostoru je umožněno aktivním pohybem, ale také pasivně. Pro zachování a upevňování zdraví je nezbytným a nejpřirozenějším předpokladem aktivní pohyb.</a:t>
            </a:r>
          </a:p>
          <a:p>
            <a:r>
              <a:rPr lang="cs-CZ" dirty="0"/>
              <a:t>Význam pohybu - nezbytný a nejpřirozenější předpoklad k zachování a upevňování normálních fyziologických funkcí organismu: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Zvyšuje tělesnou zdatnost, proti bolestem v zádech, zpevňuje kosti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Snižuje hladinu cholesterolu, prevence civilizačních chorob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Duševní svěžest, pohoda, odolnost vůči stresu, prokrvení a okysličení mozku, kůže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571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Tělesná zdatnost, kondice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Zvyšujeme prostřednictvím rozvoje následujících oblastí: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Vytrvalost - nejdůležitější</a:t>
            </a:r>
          </a:p>
          <a:p>
            <a:r>
              <a:rPr lang="cs-CZ" dirty="0"/>
              <a:t>Svalová síla</a:t>
            </a:r>
          </a:p>
          <a:p>
            <a:r>
              <a:rPr lang="cs-CZ" dirty="0"/>
              <a:t>Pohyblivost kloubů, šlach a vazů</a:t>
            </a:r>
          </a:p>
          <a:p>
            <a:r>
              <a:rPr lang="cs-CZ" dirty="0"/>
              <a:t>Koordinace pohybu</a:t>
            </a:r>
          </a:p>
        </p:txBody>
      </p:sp>
    </p:spTree>
    <p:extLst>
      <p:ext uri="{BB962C8B-B14F-4D97-AF65-F5344CB8AC3E}">
        <p14:creationId xmlns:p14="http://schemas.microsoft.com/office/powerpoint/2010/main" val="370809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Ovlivňování pohybové aktivity dětí předškolního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Zabránit vzniku svalové </a:t>
            </a:r>
            <a:r>
              <a:rPr lang="cs-CZ" dirty="0" err="1"/>
              <a:t>dysbalance</a:t>
            </a:r>
            <a:endParaRPr lang="cs-CZ" dirty="0"/>
          </a:p>
          <a:p>
            <a:r>
              <a:rPr lang="cs-CZ" dirty="0"/>
              <a:t>Rozvíjet pohybové dovednosti a smyslové vnímání pomocí psychomotorických her</a:t>
            </a:r>
          </a:p>
          <a:p>
            <a:r>
              <a:rPr lang="cs-CZ" dirty="0"/>
              <a:t>Propojit pohybové činnosti všemi aktivitami</a:t>
            </a:r>
          </a:p>
          <a:p>
            <a:r>
              <a:rPr lang="cs-CZ" dirty="0"/>
              <a:t>Optimalizovat pohyb u běžných činností a zátěžových situací, nácvik správného držení těla, správné pracovní polohy</a:t>
            </a:r>
          </a:p>
          <a:p>
            <a:r>
              <a:rPr lang="cs-CZ" dirty="0"/>
              <a:t>Vytvářet podmínky pro aktivní odpočinek dětí.</a:t>
            </a:r>
          </a:p>
        </p:txBody>
      </p:sp>
    </p:spTree>
    <p:extLst>
      <p:ext uri="{BB962C8B-B14F-4D97-AF65-F5344CB8AC3E}">
        <p14:creationId xmlns:p14="http://schemas.microsoft.com/office/powerpoint/2010/main" val="3668379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Škola podporující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Metodika pro MŠ:</a:t>
            </a:r>
          </a:p>
          <a:p>
            <a:r>
              <a:rPr lang="cs-CZ" dirty="0"/>
              <a:t>Kurikulum podpory zdraví v MŠ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Metodika pro ZŠ, SŠ:</a:t>
            </a:r>
          </a:p>
          <a:p>
            <a:r>
              <a:rPr lang="cs-CZ" dirty="0"/>
              <a:t>Program podpory zdraví ve škole</a:t>
            </a:r>
          </a:p>
          <a:p>
            <a:r>
              <a:rPr lang="cs-CZ" dirty="0"/>
              <a:t>Program Škola podporující zdraví – katalog dobré praxe (k prevenci rizikového chování u dětí </a:t>
            </a:r>
            <a:r>
              <a:rPr lang="cs-CZ"/>
              <a:t>a dospívajících)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257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Pilíře programu Škola podporující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1. Pohoda prostředí – pohoda věcného prostředí, sociálního prostředí, organizačního prostředí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2. Zdravé učení – smysluplnost, možnost výběru a přiměřenost, spoluúčast a spolupráce, motivující hodnocení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3. Otevřené partnerství – škola jako model demokratického společenství, škola jako kulturní a vzdělávací středisko obce</a:t>
            </a:r>
          </a:p>
        </p:txBody>
      </p:sp>
    </p:spTree>
    <p:extLst>
      <p:ext uri="{BB962C8B-B14F-4D97-AF65-F5344CB8AC3E}">
        <p14:creationId xmlns:p14="http://schemas.microsoft.com/office/powerpoint/2010/main" val="556771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Relaxace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Přirozený stav uvolnění, harmonizace těla a psychiky </a:t>
            </a:r>
          </a:p>
          <a:p>
            <a:pPr algn="just"/>
            <a:r>
              <a:rPr lang="cs-CZ" dirty="0"/>
              <a:t>Pravidelná relaxace zlepšuje tělesnou kondici, mírní či odbourává četné psychosomatické problémy</a:t>
            </a:r>
          </a:p>
          <a:p>
            <a:pPr algn="just"/>
            <a:r>
              <a:rPr lang="cs-CZ" dirty="0"/>
              <a:t>Relaxovaný stav může navodit poslech hudby, sportovní aktivita, četba, smích,…</a:t>
            </a:r>
          </a:p>
          <a:p>
            <a:pPr algn="just"/>
            <a:r>
              <a:rPr lang="cs-CZ" dirty="0"/>
              <a:t>Další relaxační techniky: - většinou se zaměřují na správné dýchání (</a:t>
            </a:r>
            <a:r>
              <a:rPr lang="cs-CZ" dirty="0" err="1"/>
              <a:t>Schultzův</a:t>
            </a:r>
            <a:r>
              <a:rPr lang="cs-CZ" dirty="0"/>
              <a:t> autogenní trénink, </a:t>
            </a:r>
            <a:r>
              <a:rPr lang="cs-CZ" dirty="0" err="1"/>
              <a:t>Jacobsonova</a:t>
            </a:r>
            <a:r>
              <a:rPr lang="cs-CZ" dirty="0"/>
              <a:t> progresivní relaxace)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91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2C6D6-5BA5-4DAA-AF03-FC2A2E93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vyhoření „</a:t>
            </a:r>
            <a:r>
              <a:rPr lang="cs-CZ" dirty="0" err="1"/>
              <a:t>Burnout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2BD4F9-6651-4133-AF48-1577D7DE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Mladý fenomén - popsán v roce 1974 .</a:t>
            </a:r>
          </a:p>
          <a:p>
            <a:pPr>
              <a:lnSpc>
                <a:spcPct val="150000"/>
              </a:lnSpc>
            </a:pPr>
            <a:r>
              <a:rPr lang="cs-CZ" dirty="0"/>
              <a:t>Poprvé popsán 1974 H. </a:t>
            </a:r>
            <a:r>
              <a:rPr lang="cs-CZ" dirty="0" err="1"/>
              <a:t>Freudenbergerem</a:t>
            </a:r>
            <a:r>
              <a:rPr lang="cs-CZ" dirty="0"/>
              <a:t> v článku „</a:t>
            </a:r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burnout</a:t>
            </a:r>
            <a:r>
              <a:rPr lang="cs-CZ" dirty="0"/>
              <a:t>“ v časopise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Uznán jako nemoc 2019 - koncem května 2019 WHO kodifikovala syndrom vyhoření v Mezinárodní klasifikaci nemocí a tím jej zařadila mezi nemoci</a:t>
            </a:r>
          </a:p>
          <a:p>
            <a:pPr>
              <a:lnSpc>
                <a:spcPct val="150000"/>
              </a:lnSpc>
            </a:pPr>
            <a:r>
              <a:rPr lang="cs-CZ" dirty="0"/>
              <a:t>Různé definice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234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0FDAA-CDB4-49D2-B83C-03D4919D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EC9374A-D6BB-421F-8E61-2BE81DF90126}"/>
              </a:ext>
            </a:extLst>
          </p:cNvPr>
          <p:cNvSpPr txBox="1"/>
          <p:nvPr/>
        </p:nvSpPr>
        <p:spPr>
          <a:xfrm>
            <a:off x="1057834" y="1930400"/>
            <a:ext cx="7351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Zvýšený tlak na vlastní výkon </a:t>
            </a:r>
          </a:p>
          <a:p>
            <a:pPr>
              <a:lnSpc>
                <a:spcPct val="150000"/>
              </a:lnSpc>
            </a:pPr>
            <a:r>
              <a:rPr lang="cs-CZ" dirty="0"/>
              <a:t>Psychické vyčerpání</a:t>
            </a:r>
          </a:p>
          <a:p>
            <a:pPr>
              <a:lnSpc>
                <a:spcPct val="150000"/>
              </a:lnSpc>
            </a:pPr>
            <a:r>
              <a:rPr lang="cs-CZ" dirty="0"/>
              <a:t>Nedostatek relaxace</a:t>
            </a:r>
          </a:p>
          <a:p>
            <a:pPr>
              <a:lnSpc>
                <a:spcPct val="150000"/>
              </a:lnSpc>
            </a:pPr>
            <a:r>
              <a:rPr lang="cs-CZ" dirty="0"/>
              <a:t>Nerovnováha mezi očekáváním a skutečností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352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11447-4D7D-4A62-9780-912638C1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Znaky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700" dirty="0">
                <a:solidFill>
                  <a:schemeClr val="tx1"/>
                </a:solidFill>
              </a:rPr>
              <a:t>Chronický stres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Vyčerpání (emoční i kognitivní)-symptomy v oblasti psychické, částečně i fyzické a sociální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Celková únava</a:t>
            </a:r>
            <a:br>
              <a:rPr lang="cs-CZ" sz="2700" dirty="0">
                <a:solidFill>
                  <a:schemeClr val="tx1"/>
                </a:solidFill>
              </a:rPr>
            </a:b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U profesí obsahujících práci s lidmi 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Závislost na hodnocení lidmi</a:t>
            </a:r>
            <a:br>
              <a:rPr lang="cs-CZ" sz="27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endParaRPr lang="cs-CZ" sz="27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6922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4B700-4963-4ED5-AD98-C9D908B5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syndromu vyhoření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C745A4E-3307-4D51-96C2-73D37686E28B}"/>
              </a:ext>
            </a:extLst>
          </p:cNvPr>
          <p:cNvSpPr/>
          <p:nvPr/>
        </p:nvSpPr>
        <p:spPr>
          <a:xfrm>
            <a:off x="677334" y="1177102"/>
            <a:ext cx="8466666" cy="44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212529"/>
                </a:solidFill>
                <a:latin typeface="Trebuchet MS" panose="020B0603020202020204" pitchFamily="34" charset="0"/>
              </a:rPr>
              <a:t>1. Nadšení (ideály, jasný cíl, motivace, smysluplnost práce)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212529"/>
                </a:solidFill>
                <a:latin typeface="Trebuchet MS" panose="020B0603020202020204" pitchFamily="34" charset="0"/>
              </a:rPr>
              <a:t>2. Stagnace (počáteční nadšení ochabuje, slevování ze svých ideálů)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212529"/>
                </a:solidFill>
                <a:latin typeface="Trebuchet MS" panose="020B0603020202020204" pitchFamily="34" charset="0"/>
              </a:rPr>
              <a:t>3. Frustrace (pochybuje o efektivitě a smysluplnosti své práce)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212529"/>
                </a:solidFill>
                <a:latin typeface="Trebuchet MS" panose="020B0603020202020204" pitchFamily="34" charset="0"/>
              </a:rPr>
              <a:t>4. Apatie (povolání pouze jako zdroj obživy, vykonávání pouze nejnutnějších prací)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212529"/>
                </a:solidFill>
                <a:latin typeface="Trebuchet MS" panose="020B0603020202020204" pitchFamily="34" charset="0"/>
              </a:rPr>
              <a:t>5. Vyhoření (vyčerpání, negativizmus, lhostejnost a vyhýbání se problémům)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2000" dirty="0">
              <a:solidFill>
                <a:srgbClr val="212529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800" b="1" u="sng" dirty="0" err="1">
                <a:solidFill>
                  <a:srgbClr val="212529"/>
                </a:solidFill>
                <a:latin typeface="Trebuchet MS" panose="020B0603020202020204" pitchFamily="34" charset="0"/>
              </a:rPr>
              <a:t>Venglářová</a:t>
            </a:r>
            <a:r>
              <a:rPr lang="cs-CZ" sz="800" dirty="0">
                <a:solidFill>
                  <a:srgbClr val="212529"/>
                </a:solidFill>
                <a:latin typeface="Trebuchet MS" panose="020B0603020202020204" pitchFamily="34" charset="0"/>
              </a:rPr>
              <a:t>, 2011, s.29-30</a:t>
            </a:r>
          </a:p>
        </p:txBody>
      </p:sp>
    </p:spTree>
    <p:extLst>
      <p:ext uri="{BB962C8B-B14F-4D97-AF65-F5344CB8AC3E}">
        <p14:creationId xmlns:p14="http://schemas.microsoft.com/office/powerpoint/2010/main" val="361303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ym typeface="Wingdings" panose="05000000000000000000" pitchFamily="2" charset="2"/>
              </a:rPr>
              <a:t>SZO 1948 - </a:t>
            </a:r>
            <a:r>
              <a:rPr lang="cs-CZ" b="1" dirty="0">
                <a:sym typeface="Wingdings" panose="05000000000000000000" pitchFamily="2" charset="2"/>
              </a:rPr>
              <a:t>Zdraví je stav tělesné, duševní a sociální pohody, a nikoli pouze nepřítomnosti nemoci nebo vady.</a:t>
            </a:r>
          </a:p>
          <a:p>
            <a:pPr algn="just"/>
            <a:endParaRPr lang="cs-CZ" b="1" dirty="0">
              <a:sym typeface="Wingdings" panose="05000000000000000000" pitchFamily="2" charset="2"/>
            </a:endParaRPr>
          </a:p>
          <a:p>
            <a:pPr algn="just"/>
            <a:endParaRPr lang="cs-CZ" b="1" dirty="0">
              <a:sym typeface="Wingdings" panose="05000000000000000000" pitchFamily="2" charset="2"/>
            </a:endParaRPr>
          </a:p>
          <a:p>
            <a:pPr algn="just"/>
            <a:r>
              <a:rPr lang="cs-CZ" dirty="0">
                <a:sym typeface="Wingdings" panose="05000000000000000000" pitchFamily="2" charset="2"/>
              </a:rPr>
              <a:t>Subjektivní, podoba zdraví je u každého člověka jedinečná a relativní.</a:t>
            </a:r>
          </a:p>
          <a:p>
            <a:pPr algn="just"/>
            <a:endParaRPr lang="cs-CZ" dirty="0">
              <a:sym typeface="Wingdings" panose="05000000000000000000" pitchFamily="2" charset="2"/>
            </a:endParaRPr>
          </a:p>
          <a:p>
            <a:pPr algn="just"/>
            <a:endParaRPr lang="cs-CZ" dirty="0">
              <a:sym typeface="Wingdings" panose="05000000000000000000" pitchFamily="2" charset="2"/>
            </a:endParaRPr>
          </a:p>
          <a:p>
            <a:pPr algn="just"/>
            <a:r>
              <a:rPr lang="cs-CZ" b="1" dirty="0">
                <a:sym typeface="Wingdings" panose="05000000000000000000" pitchFamily="2" charset="2"/>
              </a:rPr>
              <a:t>Základní podmínka </a:t>
            </a:r>
            <a:r>
              <a:rPr lang="cs-CZ" dirty="0">
                <a:sym typeface="Wingdings" panose="05000000000000000000" pitchFamily="2" charset="2"/>
              </a:rPr>
              <a:t>– optimální a vyvážené fungování organismu v oblasti psychické i sociální, které umožňuje vyrovnat se s nároky vnitřního i zevního prostředí bez narušení životních funkcí.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14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8CD3B-9A96-45BC-9775-032E72E15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Příznaky: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7DF284B-AFED-4F1A-94BB-AA36E758B561}"/>
              </a:ext>
            </a:extLst>
          </p:cNvPr>
          <p:cNvSpPr/>
          <p:nvPr/>
        </p:nvSpPr>
        <p:spPr>
          <a:xfrm>
            <a:off x="794479" y="1859340"/>
            <a:ext cx="83495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únava a pokles výkonu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deprese a úzkosti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poruchy paměti a soustředění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poruchy spánku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tělesné potíže (trávicí trakt, dýchací soustava, sexualita, kardiovaskulární systém,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nespokojenost, dystrofie, neschopnost uvolnit 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tendence k návyku na psychoaktivní látky (alkohol, tabák,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snížení sebedůvěry a poruchy v interpersonálních vztazích</a:t>
            </a:r>
          </a:p>
        </p:txBody>
      </p:sp>
    </p:spTree>
    <p:extLst>
      <p:ext uri="{BB962C8B-B14F-4D97-AF65-F5344CB8AC3E}">
        <p14:creationId xmlns:p14="http://schemas.microsoft.com/office/powerpoint/2010/main" val="66309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D2F1F-BB74-4CDE-B37C-0D8DA22E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bránit?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D7288A5-C0E1-42FE-AD51-5ED7A2F75460}"/>
              </a:ext>
            </a:extLst>
          </p:cNvPr>
          <p:cNvSpPr/>
          <p:nvPr/>
        </p:nvSpPr>
        <p:spPr>
          <a:xfrm>
            <a:off x="677334" y="2413338"/>
            <a:ext cx="84666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Postoj člověka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Práce by měla mít smysl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Práce by ale neměla být jediným cílem – zájmy, aktivní i pasivní odpočinek, relaxace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Sociální opora (rodina, přátelé, kolegové)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Léčba je komplikovaná (různé psychoterapie)</a:t>
            </a:r>
          </a:p>
        </p:txBody>
      </p:sp>
    </p:spTree>
    <p:extLst>
      <p:ext uri="{BB962C8B-B14F-4D97-AF65-F5344CB8AC3E}">
        <p14:creationId xmlns:p14="http://schemas.microsoft.com/office/powerpoint/2010/main" val="3199877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 k dalšímu studiu: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200" dirty="0">
                <a:latin typeface="Trebuchet MS" panose="020B0603020202020204" pitchFamily="34" charset="0"/>
              </a:rPr>
              <a:t>HAVLÍNOVÁ, M. aj. </a:t>
            </a:r>
            <a:r>
              <a:rPr lang="cs-CZ" sz="2200" i="1" dirty="0">
                <a:latin typeface="Trebuchet MS" panose="020B0603020202020204" pitchFamily="34" charset="0"/>
              </a:rPr>
              <a:t>Program podpory zdraví ve škole. Praha : Portál, 2007.</a:t>
            </a:r>
            <a:r>
              <a:rPr lang="cs-CZ" sz="2200" dirty="0">
                <a:latin typeface="Trebuchet MS" panose="020B0603020202020204" pitchFamily="34" charset="0"/>
              </a:rPr>
              <a:t> ISBN 80-7367-059-3.</a:t>
            </a:r>
          </a:p>
          <a:p>
            <a:r>
              <a:rPr lang="cs-CZ" sz="2200" dirty="0">
                <a:latin typeface="Trebuchet MS" panose="020B0603020202020204" pitchFamily="34" charset="0"/>
              </a:rPr>
              <a:t> KŘIVOHLAVÝ, J. </a:t>
            </a:r>
            <a:r>
              <a:rPr lang="cs-CZ" sz="2200" i="1" dirty="0">
                <a:latin typeface="Trebuchet MS" panose="020B0603020202020204" pitchFamily="34" charset="0"/>
              </a:rPr>
              <a:t>Psychologie zdraví.</a:t>
            </a:r>
            <a:r>
              <a:rPr lang="cs-CZ" sz="2200" dirty="0">
                <a:latin typeface="Trebuchet MS" panose="020B0603020202020204" pitchFamily="34" charset="0"/>
              </a:rPr>
              <a:t>. Praha: Portál, 2003. ISBN 80-7178-774-4. </a:t>
            </a:r>
          </a:p>
          <a:p>
            <a:r>
              <a:rPr lang="cs-CZ" sz="2200" dirty="0">
                <a:latin typeface="Trebuchet MS" panose="020B0603020202020204" pitchFamily="34" charset="0"/>
              </a:rPr>
              <a:t> MACHOVÁ, j.  a kol. </a:t>
            </a:r>
            <a:r>
              <a:rPr lang="cs-CZ" sz="2200" i="1" dirty="0">
                <a:latin typeface="Trebuchet MS" panose="020B0603020202020204" pitchFamily="34" charset="0"/>
              </a:rPr>
              <a:t>Výchova ke zdraví. </a:t>
            </a:r>
            <a:r>
              <a:rPr lang="cs-CZ" sz="2200" dirty="0">
                <a:latin typeface="Trebuchet MS" panose="020B0603020202020204" pitchFamily="34" charset="0"/>
              </a:rPr>
              <a:t>Praha: </a:t>
            </a:r>
            <a:r>
              <a:rPr lang="cs-CZ" sz="2200" dirty="0" err="1">
                <a:latin typeface="Trebuchet MS" panose="020B0603020202020204" pitchFamily="34" charset="0"/>
              </a:rPr>
              <a:t>Grada</a:t>
            </a:r>
            <a:r>
              <a:rPr lang="cs-CZ" sz="2200" dirty="0">
                <a:latin typeface="Trebuchet MS" panose="020B0603020202020204" pitchFamily="34" charset="0"/>
              </a:rPr>
              <a:t>, 2015. ISBN 978-80-247-5351-5.</a:t>
            </a:r>
          </a:p>
          <a:p>
            <a:r>
              <a:rPr lang="cs-CZ" sz="2200" dirty="0">
                <a:latin typeface="Trebuchet MS" panose="020B0603020202020204" pitchFamily="34" charset="0"/>
              </a:rPr>
              <a:t> MÍČEK, L., ZEMAN, J. </a:t>
            </a:r>
            <a:r>
              <a:rPr lang="cs-CZ" sz="2200" i="1" dirty="0">
                <a:latin typeface="Trebuchet MS" panose="020B0603020202020204" pitchFamily="34" charset="0"/>
              </a:rPr>
              <a:t>Učitel a stres</a:t>
            </a:r>
            <a:r>
              <a:rPr lang="cs-CZ" sz="2200" dirty="0">
                <a:latin typeface="Trebuchet MS" panose="020B0603020202020204" pitchFamily="34" charset="0"/>
              </a:rPr>
              <a:t>. Brno: PAIDO, 1999. </a:t>
            </a:r>
          </a:p>
          <a:p>
            <a:r>
              <a:rPr lang="cs-CZ" sz="2200" dirty="0">
                <a:latin typeface="Trebuchet MS" panose="020B0603020202020204" pitchFamily="34" charset="0"/>
              </a:rPr>
              <a:t> SVOBODOVÁ, A. </a:t>
            </a:r>
            <a:r>
              <a:rPr lang="cs-CZ" sz="2200" i="1" dirty="0">
                <a:latin typeface="Trebuchet MS" panose="020B0603020202020204" pitchFamily="34" charset="0"/>
              </a:rPr>
              <a:t>Zdravá škola včera a dnes. Brno : </a:t>
            </a:r>
            <a:r>
              <a:rPr lang="cs-CZ" sz="2200" i="1" dirty="0" err="1">
                <a:latin typeface="Trebuchet MS" panose="020B0603020202020204" pitchFamily="34" charset="0"/>
              </a:rPr>
              <a:t>Paido</a:t>
            </a:r>
            <a:r>
              <a:rPr lang="cs-CZ" sz="2200" i="1" dirty="0">
                <a:latin typeface="Trebuchet MS" panose="020B0603020202020204" pitchFamily="34" charset="0"/>
              </a:rPr>
              <a:t>, 1998.</a:t>
            </a:r>
          </a:p>
          <a:p>
            <a:pPr marL="0" indent="0">
              <a:buNone/>
            </a:pPr>
            <a:r>
              <a:rPr lang="cs-CZ" sz="2200" dirty="0">
                <a:latin typeface="Trebuchet MS" panose="020B0603020202020204" pitchFamily="34" charset="0"/>
              </a:rPr>
              <a:t>MAROON, </a:t>
            </a:r>
            <a:r>
              <a:rPr lang="cs-CZ" sz="2200" dirty="0" err="1">
                <a:latin typeface="Trebuchet MS" panose="020B0603020202020204" pitchFamily="34" charset="0"/>
              </a:rPr>
              <a:t>Istifan</a:t>
            </a:r>
            <a:r>
              <a:rPr lang="cs-CZ" sz="2200" dirty="0">
                <a:latin typeface="Trebuchet MS" panose="020B0603020202020204" pitchFamily="34" charset="0"/>
              </a:rPr>
              <a:t>. Syndrom vyhoření u sociálních pracovníků: teorie, praxe, kazuistiky (původním názvem: </a:t>
            </a:r>
            <a:r>
              <a:rPr lang="cs-CZ" sz="2200" dirty="0" err="1">
                <a:latin typeface="Trebuchet MS" panose="020B0603020202020204" pitchFamily="34" charset="0"/>
              </a:rPr>
              <a:t>Burnout</a:t>
            </a:r>
            <a:r>
              <a:rPr lang="cs-CZ" sz="2200" dirty="0">
                <a:latin typeface="Trebuchet MS" panose="020B0603020202020204" pitchFamily="34" charset="0"/>
              </a:rPr>
              <a:t> </a:t>
            </a:r>
            <a:r>
              <a:rPr lang="cs-CZ" sz="2200" dirty="0" err="1">
                <a:latin typeface="Trebuchet MS" panose="020B0603020202020204" pitchFamily="34" charset="0"/>
              </a:rPr>
              <a:t>bei</a:t>
            </a:r>
            <a:r>
              <a:rPr lang="cs-CZ" sz="2200" dirty="0">
                <a:latin typeface="Trebuchet MS" panose="020B0603020202020204" pitchFamily="34" charset="0"/>
              </a:rPr>
              <a:t> </a:t>
            </a:r>
            <a:r>
              <a:rPr lang="cs-CZ" sz="2200" dirty="0" err="1">
                <a:latin typeface="Trebuchet MS" panose="020B0603020202020204" pitchFamily="34" charset="0"/>
              </a:rPr>
              <a:t>Socialarbeitern</a:t>
            </a:r>
            <a:r>
              <a:rPr lang="cs-CZ" sz="2200" dirty="0">
                <a:latin typeface="Trebuchet MS" panose="020B0603020202020204" pitchFamily="34" charset="0"/>
              </a:rPr>
              <a:t>. </a:t>
            </a:r>
            <a:r>
              <a:rPr lang="cs-CZ" sz="2200" dirty="0" err="1">
                <a:latin typeface="Trebuchet MS" panose="020B0603020202020204" pitchFamily="34" charset="0"/>
              </a:rPr>
              <a:t>Theorie</a:t>
            </a:r>
            <a:r>
              <a:rPr lang="cs-CZ" sz="2200" dirty="0">
                <a:latin typeface="Trebuchet MS" panose="020B0603020202020204" pitchFamily="34" charset="0"/>
              </a:rPr>
              <a:t> </a:t>
            </a:r>
            <a:r>
              <a:rPr lang="cs-CZ" sz="2200" dirty="0" err="1">
                <a:latin typeface="Trebuchet MS" panose="020B0603020202020204" pitchFamily="34" charset="0"/>
              </a:rPr>
              <a:t>und</a:t>
            </a:r>
            <a:r>
              <a:rPr lang="cs-CZ" sz="2200" dirty="0">
                <a:latin typeface="Trebuchet MS" panose="020B0603020202020204" pitchFamily="34" charset="0"/>
              </a:rPr>
              <a:t> </a:t>
            </a:r>
            <a:r>
              <a:rPr lang="cs-CZ" sz="2200" dirty="0" err="1">
                <a:latin typeface="Trebuchet MS" panose="020B0603020202020204" pitchFamily="34" charset="0"/>
              </a:rPr>
              <a:t>Interventionsperspektiven</a:t>
            </a:r>
            <a:r>
              <a:rPr lang="cs-CZ" sz="2200" dirty="0">
                <a:latin typeface="Trebuchet MS" panose="020B0603020202020204" pitchFamily="34" charset="0"/>
              </a:rPr>
              <a:t>). Překlad Kateřina Lepičová; Odpovědná redaktorka PhDr. Renata </a:t>
            </a:r>
            <a:r>
              <a:rPr lang="cs-CZ" sz="2200" dirty="0" err="1">
                <a:latin typeface="Trebuchet MS" panose="020B0603020202020204" pitchFamily="34" charset="0"/>
              </a:rPr>
              <a:t>Heringová</a:t>
            </a:r>
            <a:r>
              <a:rPr lang="cs-CZ" sz="2200" dirty="0">
                <a:latin typeface="Trebuchet MS" panose="020B0603020202020204" pitchFamily="34" charset="0"/>
              </a:rPr>
              <a:t>. 1. vyd. Praha: Portál, 2012. 152 s. ISBN 978-80-262-0180-9.</a:t>
            </a:r>
          </a:p>
          <a:p>
            <a:pPr marL="0" indent="0">
              <a:buNone/>
            </a:pPr>
            <a:r>
              <a:rPr lang="cs-CZ" sz="2200" dirty="0">
                <a:latin typeface="Trebuchet MS" panose="020B0603020202020204" pitchFamily="34" charset="0"/>
              </a:rPr>
              <a:t>KALLWASS, Angelika. Syndrom vyhoření v práci a v osobním životě (původním názvem: </a:t>
            </a:r>
            <a:r>
              <a:rPr lang="cs-CZ" sz="2200" dirty="0" err="1">
                <a:latin typeface="Trebuchet MS" panose="020B0603020202020204" pitchFamily="34" charset="0"/>
              </a:rPr>
              <a:t>Burnout</a:t>
            </a:r>
            <a:r>
              <a:rPr lang="cs-CZ" sz="2200" dirty="0">
                <a:latin typeface="Trebuchet MS" panose="020B0603020202020204" pitchFamily="34" charset="0"/>
              </a:rPr>
              <a:t>-Syndrom). Překlad Petr Babka; Odpovědný redaktor Pavel Zach. 1. vyd. Praha: Portál, 2007. 139 s. ISBN 978-80-7367-299-7.</a:t>
            </a:r>
          </a:p>
          <a:p>
            <a:pPr marL="0" indent="0">
              <a:buNone/>
            </a:pPr>
            <a:r>
              <a:rPr lang="cs-CZ" sz="2200" dirty="0">
                <a:latin typeface="Trebuchet MS" panose="020B0603020202020204" pitchFamily="34" charset="0"/>
              </a:rPr>
              <a:t>BAŠTECKÁ, Bohumila, a kol. Klinická psychologie v praxi. Odpovědná redaktorka Lenka </a:t>
            </a:r>
            <a:r>
              <a:rPr lang="cs-CZ" sz="2200" dirty="0" err="1">
                <a:latin typeface="Trebuchet MS" panose="020B0603020202020204" pitchFamily="34" charset="0"/>
              </a:rPr>
              <a:t>Běloušková</a:t>
            </a:r>
            <a:r>
              <a:rPr lang="cs-CZ" sz="2200" dirty="0">
                <a:latin typeface="Trebuchet MS" panose="020B0603020202020204" pitchFamily="34" charset="0"/>
              </a:rPr>
              <a:t>. 1. vyd. Praha: Portál, 2003. 416 s. ISBN 80-7178-735-3. S. 138.</a:t>
            </a:r>
          </a:p>
          <a:p>
            <a:pPr marL="0" indent="0">
              <a:buNone/>
            </a:pPr>
            <a:r>
              <a:rPr lang="cs-CZ" sz="2200" dirty="0" err="1">
                <a:latin typeface="Trebuchet MS" panose="020B0603020202020204" pitchFamily="34" charset="0"/>
              </a:rPr>
              <a:t>lpo</a:t>
            </a:r>
            <a:r>
              <a:rPr lang="cs-CZ" sz="2200" dirty="0">
                <a:latin typeface="Trebuchet MS" panose="020B0603020202020204" pitchFamily="34" charset="0"/>
              </a:rPr>
              <a:t>. WHO zařadila syndrom vyhoření mezi nemoci. Práce | zdraví. A2alarm [online]. 30. květen 2019 [cit. 2019-06-10]. A2 o.p.s. Dostupné online.</a:t>
            </a:r>
          </a:p>
          <a:p>
            <a:pPr marL="0" indent="0">
              <a:buNone/>
            </a:pPr>
            <a:r>
              <a:rPr lang="cs-CZ" sz="2200" dirty="0">
                <a:latin typeface="Trebuchet MS" panose="020B0603020202020204" pitchFamily="34" charset="0"/>
              </a:rPr>
              <a:t>PTÁČEK, Radek; RABOCH, Jiří; KEBZA, Vladimír, a kol. </a:t>
            </a:r>
            <a:r>
              <a:rPr lang="cs-CZ" sz="2200" dirty="0" err="1">
                <a:latin typeface="Trebuchet MS" panose="020B0603020202020204" pitchFamily="34" charset="0"/>
              </a:rPr>
              <a:t>Burnout</a:t>
            </a:r>
            <a:r>
              <a:rPr lang="cs-CZ" sz="2200" dirty="0">
                <a:latin typeface="Trebuchet MS" panose="020B0603020202020204" pitchFamily="34" charset="0"/>
              </a:rPr>
              <a:t> syndrom jako mezioborový jev. Odpovědný redaktor Mgr. Luděk Neužil. 1. vyd. Praha: </a:t>
            </a:r>
            <a:r>
              <a:rPr lang="cs-CZ" sz="2200" dirty="0" err="1">
                <a:latin typeface="Trebuchet MS" panose="020B0603020202020204" pitchFamily="34" charset="0"/>
              </a:rPr>
              <a:t>Grada</a:t>
            </a:r>
            <a:r>
              <a:rPr lang="cs-CZ" sz="2200" dirty="0">
                <a:latin typeface="Trebuchet MS" panose="020B0603020202020204" pitchFamily="34" charset="0"/>
              </a:rPr>
              <a:t>, 2013. 168 s. (Edice celoživotního vzdělávání ČLK). ISBN 978-80-247-5114-6.</a:t>
            </a:r>
          </a:p>
          <a:p>
            <a:pPr marL="0" indent="0">
              <a:buNone/>
            </a:pPr>
            <a:r>
              <a:rPr lang="cs-CZ" sz="2200" dirty="0">
                <a:latin typeface="Trebuchet MS" panose="020B0603020202020204" pitchFamily="34" charset="0"/>
              </a:rPr>
              <a:t>VENGLÁŘOVÁ, M. a kol. Sestry v nouzi. Syndrom vyhoření, </a:t>
            </a:r>
            <a:r>
              <a:rPr lang="cs-CZ" sz="2200" dirty="0" err="1">
                <a:latin typeface="Trebuchet MS" panose="020B0603020202020204" pitchFamily="34" charset="0"/>
              </a:rPr>
              <a:t>mobbing</a:t>
            </a:r>
            <a:r>
              <a:rPr lang="cs-CZ" sz="2200" dirty="0">
                <a:latin typeface="Trebuchet MS" panose="020B0603020202020204" pitchFamily="34" charset="0"/>
              </a:rPr>
              <a:t>, </a:t>
            </a:r>
            <a:r>
              <a:rPr lang="cs-CZ" sz="2200" dirty="0" err="1">
                <a:latin typeface="Trebuchet MS" panose="020B0603020202020204" pitchFamily="34" charset="0"/>
              </a:rPr>
              <a:t>bossing.Praha</a:t>
            </a:r>
            <a:r>
              <a:rPr lang="cs-CZ" sz="2200" dirty="0">
                <a:latin typeface="Trebuchet MS" panose="020B0603020202020204" pitchFamily="34" charset="0"/>
              </a:rPr>
              <a:t>: </a:t>
            </a:r>
            <a:r>
              <a:rPr lang="cs-CZ" sz="2200" dirty="0" err="1">
                <a:latin typeface="Trebuchet MS" panose="020B0603020202020204" pitchFamily="34" charset="0"/>
              </a:rPr>
              <a:t>Grada</a:t>
            </a:r>
            <a:r>
              <a:rPr lang="cs-CZ" sz="2200" dirty="0">
                <a:latin typeface="Trebuchet MS" panose="020B0603020202020204" pitchFamily="34" charset="0"/>
              </a:rPr>
              <a:t>, 2011. ISBN: 978-80-247-3174-2.</a:t>
            </a:r>
          </a:p>
          <a:p>
            <a:pPr marL="0" indent="0">
              <a:buNone/>
            </a:pPr>
            <a:r>
              <a:rPr lang="cs-CZ" sz="2200" dirty="0">
                <a:latin typeface="Trebuchet MS" panose="020B0603020202020204" pitchFamily="34" charset="0"/>
              </a:rPr>
              <a:t>Knihovna: Syndrom vyhoření [online]. </a:t>
            </a:r>
            <a:r>
              <a:rPr lang="cs-CZ" sz="2200" dirty="0" err="1">
                <a:latin typeface="Trebuchet MS" panose="020B0603020202020204" pitchFamily="34" charset="0"/>
              </a:rPr>
              <a:t>Wiki.rvp</a:t>
            </a:r>
            <a:r>
              <a:rPr lang="cs-CZ" sz="2200" dirty="0">
                <a:latin typeface="Trebuchet MS" panose="020B0603020202020204" pitchFamily="34" charset="0"/>
              </a:rPr>
              <a:t> [cit. 2022-03-03]. Dostupné z: </a:t>
            </a:r>
            <a:r>
              <a:rPr lang="cs-CZ" sz="2200" dirty="0">
                <a:latin typeface="Trebuchet MS" panose="020B0603020202020204" pitchFamily="34" charset="0"/>
                <a:hlinkClick r:id="rId2"/>
              </a:rPr>
              <a:t>https://wiki.rvp.cz/Knihovna/1.Pedagogick%C3%BD_lexikon/S/Syndrom_vyho%C5%99en%C3%AD-_bun_out</a:t>
            </a:r>
            <a:endParaRPr lang="cs-CZ" sz="2200" dirty="0">
              <a:latin typeface="Trebuchet MS" panose="020B0603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47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Porucha zdraví</a:t>
            </a:r>
          </a:p>
          <a:p>
            <a:endParaRPr lang="cs-CZ" dirty="0"/>
          </a:p>
          <a:p>
            <a:pPr algn="just"/>
            <a:r>
              <a:rPr lang="cs-CZ" dirty="0"/>
              <a:t>Potenciál vlastností organismu, které omezují jeho možnost vyrovnat se v průběhu života s určitými nároky vnějšího i vnitřního prostředí bez porušení životních </a:t>
            </a:r>
            <a:r>
              <a:rPr lang="cs-CZ"/>
              <a:t>funkcí.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Porucha adaptace člověka, způsobená nedostatečností nebo selháním adaptivních mechanismů na podněty prostředí.</a:t>
            </a:r>
          </a:p>
        </p:txBody>
      </p:sp>
    </p:spTree>
    <p:extLst>
      <p:ext uri="{BB962C8B-B14F-4D97-AF65-F5344CB8AC3E}">
        <p14:creationId xmlns:p14="http://schemas.microsoft.com/office/powerpoint/2010/main" val="427243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Determinanty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Zdraví je podmíněno (determinováno) kladným i záporným působením nejrůznějších faktorů:</a:t>
            </a:r>
          </a:p>
          <a:p>
            <a:r>
              <a:rPr lang="cs-CZ" sz="2000" dirty="0"/>
              <a:t>Vnitřní determinanty – genetická výbava, zde se promítají vlivy přírodní, společenské prostředí i určitý způsob života.</a:t>
            </a:r>
          </a:p>
          <a:p>
            <a:r>
              <a:rPr lang="cs-CZ" sz="2000" dirty="0"/>
              <a:t>Vnější determinanty – životní styl, kvalita životního a pracovního prostředí, úroveň a kvalita zdravotní péče.</a:t>
            </a:r>
          </a:p>
        </p:txBody>
      </p:sp>
    </p:spTree>
    <p:extLst>
      <p:ext uri="{BB962C8B-B14F-4D97-AF65-F5344CB8AC3E}">
        <p14:creationId xmlns:p14="http://schemas.microsoft.com/office/powerpoint/2010/main" val="16858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= veškeré snahy o pozvednutí celkové úrovně zdraví, posilování plné tělesné, duševní a sociální pohody, zvyšování odolnosti vůči nemocem.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Podpora zdraví se odehrává za účasti </a:t>
            </a:r>
            <a:r>
              <a:rPr lang="cs-CZ" sz="2000" b="1" dirty="0"/>
              <a:t>jednotlivců</a:t>
            </a:r>
            <a:r>
              <a:rPr lang="cs-CZ" sz="2000" dirty="0"/>
              <a:t> ( zdravý životní styl, péče o životní prostředí,…), uplatňuje se i </a:t>
            </a:r>
            <a:r>
              <a:rPr lang="cs-CZ" sz="2000" b="1" dirty="0"/>
              <a:t>společenská podpora </a:t>
            </a:r>
            <a:r>
              <a:rPr lang="cs-CZ" sz="2000" dirty="0"/>
              <a:t>( vytváření podmínek pro realizaci zdravého životního stylu jednotlivců, ochrana a tvorba zdravého životního prostředí, dobrá životní úroveň, pracovní příležitosti, pracovní podmínky, sportovní a rekreační aktivity,…)</a:t>
            </a:r>
          </a:p>
          <a:p>
            <a:pPr marL="0" indent="0" algn="just">
              <a:buNone/>
            </a:pPr>
            <a:r>
              <a:rPr lang="cs-CZ" sz="2000" dirty="0"/>
              <a:t>Determinanty zdraví: zdravotnické služby 10%, životní prostředí a genetický základ 20%, životní styl 50%.</a:t>
            </a:r>
          </a:p>
        </p:txBody>
      </p:sp>
    </p:spTree>
    <p:extLst>
      <p:ext uri="{BB962C8B-B14F-4D97-AF65-F5344CB8AC3E}">
        <p14:creationId xmlns:p14="http://schemas.microsoft.com/office/powerpoint/2010/main" val="214677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Zaměřena proti nemocem a snahou jim předcházet:</a:t>
            </a:r>
          </a:p>
          <a:p>
            <a:r>
              <a:rPr lang="cs-CZ" sz="2000" b="1" dirty="0"/>
              <a:t>Primární </a:t>
            </a:r>
            <a:r>
              <a:rPr lang="cs-CZ" sz="2000" dirty="0"/>
              <a:t>– nemoc ještě nevznikla, bráníme jejímu vzniku </a:t>
            </a:r>
            <a:r>
              <a:rPr lang="cs-CZ" sz="2000" dirty="0">
                <a:sym typeface="Wingdings" panose="05000000000000000000" pitchFamily="2" charset="2"/>
              </a:rPr>
              <a:t> aktivity posilující zdraví nebo odstraňující rizika </a:t>
            </a:r>
          </a:p>
          <a:p>
            <a:r>
              <a:rPr lang="cs-CZ" sz="2000" b="1" dirty="0">
                <a:sym typeface="Wingdings" panose="05000000000000000000" pitchFamily="2" charset="2"/>
              </a:rPr>
              <a:t>Sekundární</a:t>
            </a:r>
            <a:r>
              <a:rPr lang="cs-CZ" sz="2000" dirty="0">
                <a:sym typeface="Wingdings" panose="05000000000000000000" pitchFamily="2" charset="2"/>
              </a:rPr>
              <a:t> – časná diagnostika nemoci a její léčba. Předcházíme vzniku komplikací.</a:t>
            </a:r>
          </a:p>
          <a:p>
            <a:r>
              <a:rPr lang="cs-CZ" sz="2000" b="1" dirty="0">
                <a:sym typeface="Wingdings" panose="05000000000000000000" pitchFamily="2" charset="2"/>
              </a:rPr>
              <a:t>Terciální </a:t>
            </a:r>
            <a:r>
              <a:rPr lang="cs-CZ" sz="2000" dirty="0">
                <a:sym typeface="Wingdings" panose="05000000000000000000" pitchFamily="2" charset="2"/>
              </a:rPr>
              <a:t>– prevence následků nemoci.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610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</p:spPr>
        <p:txBody>
          <a:bodyPr>
            <a:normAutofit/>
          </a:bodyPr>
          <a:lstStyle/>
          <a:p>
            <a:r>
              <a:rPr lang="cs-CZ" sz="2400" dirty="0"/>
              <a:t>Životní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666" y="1249251"/>
            <a:ext cx="8596668" cy="4713667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= souhra </a:t>
            </a:r>
            <a:r>
              <a:rPr lang="cs-CZ" b="1" dirty="0"/>
              <a:t>dobrovolného chování</a:t>
            </a:r>
            <a:r>
              <a:rPr lang="cs-CZ" dirty="0"/>
              <a:t> založeného na individuálním </a:t>
            </a:r>
            <a:r>
              <a:rPr lang="cs-CZ" b="1" dirty="0"/>
              <a:t>výběru</a:t>
            </a:r>
            <a:r>
              <a:rPr lang="cs-CZ" dirty="0"/>
              <a:t> a životní situaci (</a:t>
            </a:r>
            <a:r>
              <a:rPr lang="cs-CZ" b="1" dirty="0"/>
              <a:t>možnosti</a:t>
            </a:r>
            <a:r>
              <a:rPr lang="cs-CZ" dirty="0"/>
              <a:t>).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Rozhodování člověka není zcela svobodné – rodina, zvyky, tradice, ekonomická situace, sociální pozice, věk temperament, vzdělání, rasa, pohlaví, hodnotová orientace, postoje,…</a:t>
            </a:r>
          </a:p>
          <a:p>
            <a:pPr marL="0" indent="0" algn="just">
              <a:buNone/>
            </a:pPr>
            <a:r>
              <a:rPr lang="cs-CZ" dirty="0"/>
              <a:t>Člověk se může správně rozhodnout tehdy, má-li dostatečné znalosti o tom, co jeho zdraví podporuje a upevňuje, ale také o tom, co mu škodí.</a:t>
            </a:r>
          </a:p>
          <a:p>
            <a:pPr marL="0" indent="0" algn="just">
              <a:buNone/>
            </a:pPr>
            <a:r>
              <a:rPr lang="cs-CZ" dirty="0"/>
              <a:t>Pozitivní uplatnění životního stylu se uplatňuje jen v komplexním dodržování správných zásad.</a:t>
            </a:r>
          </a:p>
        </p:txBody>
      </p:sp>
    </p:spTree>
    <p:extLst>
      <p:ext uri="{BB962C8B-B14F-4D97-AF65-F5344CB8AC3E}">
        <p14:creationId xmlns:p14="http://schemas.microsoft.com/office/powerpoint/2010/main" val="150724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nejvíce poškozuje: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Kouření;</a:t>
            </a:r>
          </a:p>
          <a:p>
            <a:r>
              <a:rPr lang="cs-CZ" dirty="0"/>
              <a:t>Nadměrná konzumace alkoholu;</a:t>
            </a:r>
          </a:p>
          <a:p>
            <a:r>
              <a:rPr lang="cs-CZ" dirty="0"/>
              <a:t>Zneužívání drog;</a:t>
            </a:r>
          </a:p>
          <a:p>
            <a:r>
              <a:rPr lang="cs-CZ" dirty="0"/>
              <a:t>Nesprávná výživa;</a:t>
            </a:r>
          </a:p>
          <a:p>
            <a:r>
              <a:rPr lang="cs-CZ" dirty="0"/>
              <a:t>Nízká pohybová aktivita;</a:t>
            </a:r>
          </a:p>
          <a:p>
            <a:r>
              <a:rPr lang="cs-CZ" dirty="0"/>
              <a:t>Nadměrná psychická zátěž;</a:t>
            </a:r>
          </a:p>
          <a:p>
            <a:r>
              <a:rPr lang="cs-CZ" dirty="0"/>
              <a:t>Rizikové sexuální chování.</a:t>
            </a:r>
          </a:p>
        </p:txBody>
      </p:sp>
    </p:spTree>
    <p:extLst>
      <p:ext uri="{BB962C8B-B14F-4D97-AF65-F5344CB8AC3E}">
        <p14:creationId xmlns:p14="http://schemas.microsoft.com/office/powerpoint/2010/main" val="212416420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612</TotalTime>
  <Words>2032</Words>
  <Application>Microsoft Office PowerPoint</Application>
  <PresentationFormat>Širokoúhlá obrazovka</PresentationFormat>
  <Paragraphs>200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Trebuchet MS</vt:lpstr>
      <vt:lpstr>Wingdings</vt:lpstr>
      <vt:lpstr>Wingdings 3</vt:lpstr>
      <vt:lpstr>Faseta</vt:lpstr>
      <vt:lpstr>Výchova ke zdraví</vt:lpstr>
      <vt:lpstr>Zdraví</vt:lpstr>
      <vt:lpstr>Zdraví</vt:lpstr>
      <vt:lpstr>Nemoc</vt:lpstr>
      <vt:lpstr>Determinanty zdraví</vt:lpstr>
      <vt:lpstr>Podpora zdraví</vt:lpstr>
      <vt:lpstr>Prevence</vt:lpstr>
      <vt:lpstr>Životní styl</vt:lpstr>
      <vt:lpstr>Zdraví nejvíce poškozuje:</vt:lpstr>
      <vt:lpstr>Životní styl současného člověka</vt:lpstr>
      <vt:lpstr>Duševní hygiena</vt:lpstr>
      <vt:lpstr>Podmínky a zásady efektivní a zdravé životosprávy</vt:lpstr>
      <vt:lpstr>Výživa</vt:lpstr>
      <vt:lpstr>Bílkoviny - proteiny</vt:lpstr>
      <vt:lpstr>Tuky - lipidy</vt:lpstr>
      <vt:lpstr>Cukry - sacharidy</vt:lpstr>
      <vt:lpstr>Poměr živin v denní dávce</vt:lpstr>
      <vt:lpstr>Nesprávná výživa</vt:lpstr>
      <vt:lpstr>Zásady stravování dětí</vt:lpstr>
      <vt:lpstr>Pohybová aktivita</vt:lpstr>
      <vt:lpstr>Tělesná zdatnost, kondice</vt:lpstr>
      <vt:lpstr>Ovlivňování pohybové aktivity dětí předškolního věku</vt:lpstr>
      <vt:lpstr>Škola podporující zdraví</vt:lpstr>
      <vt:lpstr>Pilíře programu Škola podporující zdraví</vt:lpstr>
      <vt:lpstr>Relaxace</vt:lpstr>
      <vt:lpstr>Syndrom vyhoření „Burnout“</vt:lpstr>
      <vt:lpstr>Příčiny</vt:lpstr>
      <vt:lpstr>Znaky    Chronický stres Vyčerpání (emoční i kognitivní)-symptomy v oblasti psychické, částečně i fyzické a sociální Celková únava  U profesí obsahujících práci s lidmi  Závislost na hodnocení lidmi </vt:lpstr>
      <vt:lpstr>Fáze syndromu vyhoření</vt:lpstr>
      <vt:lpstr>Příznaky:</vt:lpstr>
      <vt:lpstr>Jak se bránit?</vt:lpstr>
      <vt:lpstr>Doporučená literatura k dalšímu studiu:</vt:lpstr>
    </vt:vector>
  </TitlesOfParts>
  <Company>Technická univerzita v Liberci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</dc:title>
  <dc:creator>Radka Harazinová</dc:creator>
  <cp:lastModifiedBy>Radka Harazinová</cp:lastModifiedBy>
  <cp:revision>72</cp:revision>
  <cp:lastPrinted>2016-10-19T09:56:12Z</cp:lastPrinted>
  <dcterms:created xsi:type="dcterms:W3CDTF">2016-03-16T07:35:12Z</dcterms:created>
  <dcterms:modified xsi:type="dcterms:W3CDTF">2022-03-29T07:58:15Z</dcterms:modified>
</cp:coreProperties>
</file>