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3" r:id="rId4"/>
    <p:sldId id="271" r:id="rId5"/>
    <p:sldId id="272" r:id="rId6"/>
    <p:sldId id="257" r:id="rId7"/>
    <p:sldId id="264" r:id="rId8"/>
    <p:sldId id="265" r:id="rId9"/>
    <p:sldId id="258" r:id="rId10"/>
    <p:sldId id="279" r:id="rId11"/>
    <p:sldId id="280" r:id="rId12"/>
    <p:sldId id="281" r:id="rId13"/>
    <p:sldId id="277" r:id="rId14"/>
    <p:sldId id="261" r:id="rId15"/>
    <p:sldId id="268" r:id="rId16"/>
    <p:sldId id="269" r:id="rId17"/>
    <p:sldId id="262" r:id="rId18"/>
    <p:sldId id="267" r:id="rId19"/>
    <p:sldId id="270" r:id="rId20"/>
    <p:sldId id="274" r:id="rId21"/>
    <p:sldId id="266" r:id="rId22"/>
    <p:sldId id="273" r:id="rId23"/>
    <p:sldId id="278" r:id="rId24"/>
    <p:sldId id="260" r:id="rId25"/>
    <p:sldId id="276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24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5BDC-0E45-4C6F-A415-577E8E904E5F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00BF-9778-4297-9656-95F9898F7A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998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5BDC-0E45-4C6F-A415-577E8E904E5F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00BF-9778-4297-9656-95F9898F7A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518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0E15BDC-0E45-4C6F-A415-577E8E904E5F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D1600BF-9778-4297-9656-95F9898F7A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2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5BDC-0E45-4C6F-A415-577E8E904E5F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00BF-9778-4297-9656-95F9898F7A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655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E15BDC-0E45-4C6F-A415-577E8E904E5F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1600BF-9778-4297-9656-95F9898F7A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4685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5BDC-0E45-4C6F-A415-577E8E904E5F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00BF-9778-4297-9656-95F9898F7A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603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5BDC-0E45-4C6F-A415-577E8E904E5F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00BF-9778-4297-9656-95F9898F7A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96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5BDC-0E45-4C6F-A415-577E8E904E5F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00BF-9778-4297-9656-95F9898F7A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265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5BDC-0E45-4C6F-A415-577E8E904E5F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00BF-9778-4297-9656-95F9898F7A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28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5BDC-0E45-4C6F-A415-577E8E904E5F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00BF-9778-4297-9656-95F9898F7A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697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5BDC-0E45-4C6F-A415-577E8E904E5F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00BF-9778-4297-9656-95F9898F7A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801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0E15BDC-0E45-4C6F-A415-577E8E904E5F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D1600BF-9778-4297-9656-95F9898F7A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8553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Svobodné a demokratické školy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Doc. PhDr. Dana Kasperová, Ph.D.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7844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337167"/>
            <a:ext cx="2857500" cy="138112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8984" y="209532"/>
            <a:ext cx="9784080" cy="150876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b="1" dirty="0" smtClean="0"/>
              <a:t>SVOBODA</a:t>
            </a:r>
            <a:r>
              <a:rPr lang="cs-CZ" dirty="0" smtClean="0"/>
              <a:t> </a:t>
            </a:r>
            <a:r>
              <a:rPr lang="cs-CZ" dirty="0"/>
              <a:t>Pokud se naučíme se svobodou nakládat už v dětském věku, v dospělosti nás pak nepřekvapí potřeba činit svobodně a vědomě samostatná rozhodnutí. Ve škole máme svobodu dělat cokoliv v rámci pravidel, která vznikají na společných radách</a:t>
            </a:r>
            <a:r>
              <a:rPr lang="cs-CZ" dirty="0" smtClean="0"/>
              <a:t>.</a:t>
            </a:r>
          </a:p>
          <a:p>
            <a:endParaRPr lang="cs-CZ" b="1" dirty="0"/>
          </a:p>
          <a:p>
            <a:r>
              <a:rPr lang="cs-CZ" b="1" dirty="0" smtClean="0"/>
              <a:t>ZODPOVĚDNOST </a:t>
            </a:r>
            <a:r>
              <a:rPr lang="cs-CZ" dirty="0" smtClean="0"/>
              <a:t>Jsme </a:t>
            </a:r>
            <a:r>
              <a:rPr lang="cs-CZ" dirty="0"/>
              <a:t>si vědomi toho, že zodpovědnost za naše činy a rozhodnutí jde se svobodou ruku v ruce a není možné je od sebe oddělit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b="1" dirty="0"/>
              <a:t/>
            </a:r>
            <a:br>
              <a:rPr lang="cs-CZ" b="1" dirty="0"/>
            </a:br>
            <a:r>
              <a:rPr lang="cs-CZ" b="1" dirty="0" smtClean="0"/>
              <a:t>DŮVĚRA </a:t>
            </a:r>
            <a:r>
              <a:rPr lang="cs-CZ" dirty="0" smtClean="0"/>
              <a:t>Důvěřujeme </a:t>
            </a:r>
            <a:r>
              <a:rPr lang="cs-CZ" dirty="0"/>
              <a:t>dětem v jejich vlastních volbách. Ve svobodném prostředí bez nátlaku, hrozeb a manipulace má dítě vůli činit vědomá rozhodnutí, která mu dávají smysl.</a:t>
            </a:r>
          </a:p>
          <a:p>
            <a:endParaRPr lang="cs-CZ" dirty="0"/>
          </a:p>
          <a:p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1884731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smtClean="0"/>
              <a:t>RESPEKT </a:t>
            </a:r>
            <a:r>
              <a:rPr lang="cs-CZ" dirty="0" smtClean="0"/>
              <a:t>Vzájemný </a:t>
            </a:r>
            <a:r>
              <a:rPr lang="cs-CZ" dirty="0"/>
              <a:t>respekt všech členů mezi sebou je naprosto neodmyslitelný v rámci komunity, která je založená na sebeřízení a svobodě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b="1" dirty="0"/>
              <a:t>VOLNÁ </a:t>
            </a:r>
            <a:r>
              <a:rPr lang="cs-CZ" b="1" dirty="0" smtClean="0"/>
              <a:t>HRA </a:t>
            </a:r>
            <a:r>
              <a:rPr lang="cs-CZ" dirty="0" smtClean="0"/>
              <a:t>Volnou </a:t>
            </a:r>
            <a:r>
              <a:rPr lang="cs-CZ" dirty="0"/>
              <a:t>hru vnímáme jako jednu ze základních esencí </a:t>
            </a:r>
            <a:r>
              <a:rPr lang="cs-CZ" dirty="0" err="1"/>
              <a:t>sebeřízeného</a:t>
            </a:r>
            <a:r>
              <a:rPr lang="cs-CZ" dirty="0"/>
              <a:t> vzdělávání, při které se učení často odehrává jako vedlejší produkt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SEBEŘÍZENÍ </a:t>
            </a:r>
            <a:r>
              <a:rPr lang="cs-CZ" dirty="0" smtClean="0"/>
              <a:t>Důraz </a:t>
            </a:r>
            <a:r>
              <a:rPr lang="cs-CZ" dirty="0"/>
              <a:t>na to, co nás naplňuje, je hnacím motorem učení. Věci, které považujeme za smysluplné a nejsme do nich nuceni, se dokážeme naučit sami.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5249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032" y="284176"/>
            <a:ext cx="3258550" cy="217236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029" y="284176"/>
            <a:ext cx="3739243" cy="28044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778" y="513684"/>
            <a:ext cx="3559629" cy="26697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231" y="3137484"/>
            <a:ext cx="3962696" cy="29720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790" y="3856182"/>
            <a:ext cx="3802289" cy="21364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029" y="3622221"/>
            <a:ext cx="3442607" cy="22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36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Pedagogická koncepce svobodných demokratických škol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</a:t>
            </a:r>
            <a:r>
              <a:rPr lang="cs-CZ" dirty="0" smtClean="0"/>
              <a:t> </a:t>
            </a:r>
            <a:r>
              <a:rPr lang="cs-CZ" dirty="0"/>
              <a:t>běžných školách, ale i v některých </a:t>
            </a:r>
            <a:r>
              <a:rPr lang="cs-CZ" dirty="0" smtClean="0"/>
              <a:t>alternativních, stojí </a:t>
            </a:r>
            <a:r>
              <a:rPr lang="cs-CZ" dirty="0"/>
              <a:t>učitel před neomezenými lidskými vědomostmi. Jeho úkolem je z nich vybrat to, co považuje za nejdůležitější, a předat to v pochopitelné a omezené míře způsobem, který je mu vlastní, svým žákům. </a:t>
            </a:r>
            <a:endParaRPr lang="cs-CZ" dirty="0" smtClean="0"/>
          </a:p>
          <a:p>
            <a:r>
              <a:rPr lang="cs-CZ" dirty="0" smtClean="0"/>
              <a:t>SDŠ </a:t>
            </a:r>
            <a:r>
              <a:rPr lang="cs-CZ" dirty="0"/>
              <a:t>se snaží o to, aby děti měly přímý přístup právě k oné neomezené studnici lidského vědění, učitel zde stojí v pozadí. </a:t>
            </a:r>
            <a:endParaRPr lang="cs-CZ" dirty="0" smtClean="0"/>
          </a:p>
          <a:p>
            <a:r>
              <a:rPr lang="cs-CZ" dirty="0"/>
              <a:t>k</a:t>
            </a:r>
            <a:r>
              <a:rPr lang="cs-CZ" dirty="0" smtClean="0"/>
              <a:t>romě </a:t>
            </a:r>
            <a:r>
              <a:rPr lang="cs-CZ" dirty="0"/>
              <a:t>četných exkurzí a návštěv odborníků se </a:t>
            </a:r>
            <a:r>
              <a:rPr lang="cs-CZ" dirty="0" smtClean="0"/>
              <a:t>děti mohou učit </a:t>
            </a:r>
            <a:r>
              <a:rPr lang="cs-CZ" dirty="0"/>
              <a:t>s oporou školní knihovny, internetu a v neomezené míře i všech učitelů ve škole.</a:t>
            </a:r>
          </a:p>
          <a:p>
            <a:r>
              <a:rPr lang="cs-CZ" dirty="0"/>
              <a:t>z</a:t>
            </a:r>
            <a:r>
              <a:rPr lang="cs-CZ" dirty="0" smtClean="0"/>
              <a:t>kušenosti </a:t>
            </a:r>
            <a:r>
              <a:rPr lang="cs-CZ" dirty="0"/>
              <a:t>z jiných zahraničních i českých škol ukazují, že když dětem dáme dostatek svobody, zodpovědnosti, a hlavně důvěry, na konci této školy zvládají vše, co potřebují,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009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děti </a:t>
            </a:r>
            <a:r>
              <a:rPr lang="cs-CZ" dirty="0" smtClean="0"/>
              <a:t>se na </a:t>
            </a:r>
            <a:r>
              <a:rPr lang="cs-CZ" dirty="0"/>
              <a:t>svobodné demokratické škole zajímají o své okolí, </a:t>
            </a:r>
            <a:endParaRPr lang="cs-CZ" dirty="0" smtClean="0"/>
          </a:p>
          <a:p>
            <a:r>
              <a:rPr lang="cs-CZ" dirty="0" smtClean="0"/>
              <a:t>učí </a:t>
            </a:r>
            <a:r>
              <a:rPr lang="cs-CZ" dirty="0"/>
              <a:t>se </a:t>
            </a:r>
            <a:r>
              <a:rPr lang="cs-CZ" dirty="0" smtClean="0"/>
              <a:t>v globálních souvislostech, v mezipředmětových vztazích,</a:t>
            </a:r>
          </a:p>
          <a:p>
            <a:r>
              <a:rPr lang="cs-CZ" dirty="0" smtClean="0"/>
              <a:t>bývají </a:t>
            </a:r>
            <a:r>
              <a:rPr lang="cs-CZ" dirty="0"/>
              <a:t>nadprůměrně počítačově zdatné. </a:t>
            </a:r>
            <a:endParaRPr lang="cs-CZ" dirty="0" smtClean="0"/>
          </a:p>
          <a:p>
            <a:r>
              <a:rPr lang="cs-CZ" dirty="0" smtClean="0"/>
              <a:t>Vědí</a:t>
            </a:r>
            <a:r>
              <a:rPr lang="cs-CZ" dirty="0"/>
              <a:t>, že když s něčím nesouhlasí, řešením je představit svůj postoj ostatním, diskutovat, argumentovat a snažit se dosáhnout dohody, která je v pořádku pro všechny zúčastněné.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9936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Peter </a:t>
            </a:r>
            <a:r>
              <a:rPr lang="cs-CZ" dirty="0" err="1" smtClean="0"/>
              <a:t>Grey</a:t>
            </a:r>
            <a:r>
              <a:rPr lang="cs-CZ" dirty="0"/>
              <a:t> </a:t>
            </a:r>
            <a:r>
              <a:rPr lang="cs-CZ" dirty="0" smtClean="0"/>
              <a:t>(1944)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profesor </a:t>
            </a:r>
            <a:r>
              <a:rPr lang="cs-CZ" dirty="0"/>
              <a:t>psychologie na Boston </a:t>
            </a:r>
            <a:r>
              <a:rPr lang="cs-CZ" dirty="0" err="1"/>
              <a:t>College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 autor učebnic psychologie</a:t>
            </a:r>
          </a:p>
          <a:p>
            <a:r>
              <a:rPr lang="cs-CZ" dirty="0" smtClean="0"/>
              <a:t> </a:t>
            </a:r>
            <a:r>
              <a:rPr lang="cs-CZ" dirty="0"/>
              <a:t>známý pro svou práci o interakci mezi výchovou a hrou a pro svůj evoluční pohled na teorii </a:t>
            </a:r>
            <a:r>
              <a:rPr lang="cs-CZ" dirty="0" smtClean="0"/>
              <a:t>psychologie</a:t>
            </a:r>
            <a:endParaRPr lang="cs-CZ" dirty="0"/>
          </a:p>
        </p:txBody>
      </p:sp>
      <p:pic>
        <p:nvPicPr>
          <p:cNvPr id="3074" name="Picture 2" descr="Svoboda učení do každé rodiny aneb důležitý kontext pro domácí vzdělávání  (E-kniha zdarma) | TomasHajzler.co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2" y="1494968"/>
            <a:ext cx="5768615" cy="431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341" y="338097"/>
            <a:ext cx="3723097" cy="24775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028" y="4879910"/>
            <a:ext cx="3919563" cy="590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78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https://encrypted-tbn2.gstatic.com/images?q=tbn:ANd9GcSBjmb3-ICKbHaxCwBcpJlBpxT8ImHcALyrobAg0hxq2c6JwI0k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04" y="-14056"/>
            <a:ext cx="4588976" cy="691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735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Svobodné učení: 6 principů (p. </a:t>
            </a:r>
            <a:r>
              <a:rPr lang="cs-CZ" dirty="0" err="1" smtClean="0"/>
              <a:t>Gray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2919" y="2011679"/>
            <a:ext cx="9784080" cy="467836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dirty="0" smtClean="0"/>
              <a:t>1) sociální </a:t>
            </a:r>
            <a:r>
              <a:rPr lang="cs-CZ" dirty="0"/>
              <a:t>očekávání, že vzdělávání je zodpovědností dětí (což se stává sebenaplňujícím proroctvím);</a:t>
            </a:r>
          </a:p>
          <a:p>
            <a:pPr marL="0" lvl="0" indent="0">
              <a:buNone/>
            </a:pPr>
            <a:r>
              <a:rPr lang="cs-CZ" dirty="0" smtClean="0"/>
              <a:t>2) neomezená </a:t>
            </a:r>
            <a:r>
              <a:rPr lang="cs-CZ" dirty="0"/>
              <a:t>svoboda hrát si, zkoumat, rozjímat a sledovat své vlastní zájmy; </a:t>
            </a:r>
          </a:p>
          <a:p>
            <a:pPr marL="0" lvl="0" indent="0">
              <a:buNone/>
            </a:pPr>
            <a:r>
              <a:rPr lang="cs-CZ" dirty="0" smtClean="0"/>
              <a:t>3) přístup </a:t>
            </a:r>
            <a:r>
              <a:rPr lang="cs-CZ" dirty="0"/>
              <a:t>k nástrojům kultury a příležitost hrát si s těmito nástroji (možnost používat je kreativně a </a:t>
            </a:r>
            <a:r>
              <a:rPr lang="cs-CZ" dirty="0" err="1"/>
              <a:t>sebeřízeně</a:t>
            </a:r>
            <a:r>
              <a:rPr lang="cs-CZ" dirty="0"/>
              <a:t>); </a:t>
            </a:r>
          </a:p>
          <a:p>
            <a:pPr marL="0" lvl="0" indent="0">
              <a:buNone/>
            </a:pPr>
            <a:r>
              <a:rPr lang="cs-CZ" dirty="0" smtClean="0"/>
              <a:t>4) přístup </a:t>
            </a:r>
            <a:r>
              <a:rPr lang="cs-CZ" dirty="0"/>
              <a:t>k řadě dospělých, kteří jsou pomocníky, nikoli soudci (lidé jsou více ochotni hledat pomoc u někoho, kdo je nesoudí, než u někoho, kdo tak činí); </a:t>
            </a:r>
          </a:p>
          <a:p>
            <a:pPr marL="0" lvl="0" indent="0">
              <a:buNone/>
            </a:pPr>
            <a:r>
              <a:rPr lang="cs-CZ" dirty="0" smtClean="0"/>
              <a:t>5) věkový </a:t>
            </a:r>
            <a:r>
              <a:rPr lang="cs-CZ" dirty="0"/>
              <a:t>mix mezi dětmi a dospívajícími (mladší studenti získají pokročilé dovednosti a znalosti tím, že pozorují a interagují se staršími a starší studenti rozvíjejí schopnost vedení a péče interakcí s mladšími); </a:t>
            </a:r>
          </a:p>
          <a:p>
            <a:pPr marL="0" lvl="0" indent="0">
              <a:buNone/>
            </a:pPr>
            <a:r>
              <a:rPr lang="cs-CZ" dirty="0" smtClean="0"/>
              <a:t>6) ponoření </a:t>
            </a:r>
            <a:r>
              <a:rPr lang="cs-CZ" dirty="0"/>
              <a:t>se do stabilní, morální a demokratické komunity (která pomáhá studentům získat smysl pro odpovědnost za komunitu jako celek, nejen za sebe).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449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674" y="419878"/>
            <a:ext cx="3533775" cy="523875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391" y="284175"/>
            <a:ext cx="3584113" cy="5098331"/>
          </a:xfrm>
          <a:prstGeom prst="rect">
            <a:avLst/>
          </a:prstGeom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2" name="Picture 4" descr="https://img-cloud.megaknihy.cz/215003-original/69ff10e340cea88facbe08d391a9a8ec/skola-bez-porazenych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3" y="284175"/>
            <a:ext cx="3047529" cy="469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189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080" y="-9868"/>
            <a:ext cx="9729479" cy="686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57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Svobodná demokratická škola ???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„Svobodná“ značí, že děti mají velkou míru svobody v tom, jak tráví svůj čas a jakým způsobem se učí</a:t>
            </a:r>
            <a:r>
              <a:rPr lang="cs-CZ" dirty="0" smtClean="0"/>
              <a:t>.</a:t>
            </a:r>
          </a:p>
          <a:p>
            <a:r>
              <a:rPr lang="cs-CZ" dirty="0" smtClean="0"/>
              <a:t> </a:t>
            </a:r>
            <a:r>
              <a:rPr lang="cs-CZ" dirty="0"/>
              <a:t>„Demokratická“ je hlavně kvůli školnímu shromáždění, které je středobodem školy. Na něm se děti podílí na opravdovém demokratickém procesu a na tvorbě školních pravidel. O demokracii se neučí, demokracií žijí.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3658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Otázky ?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18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>
                <a:solidFill>
                  <a:srgbClr val="202122"/>
                </a:solidFill>
                <a:latin typeface="Bahnschrift Condensed" panose="020B0502040204020203" pitchFamily="34" charset="0"/>
              </a:rPr>
              <a:t>„Chtěl </a:t>
            </a:r>
            <a:r>
              <a:rPr lang="cs-CZ" sz="2400" dirty="0">
                <a:solidFill>
                  <a:srgbClr val="202122"/>
                </a:solidFill>
                <a:latin typeface="Bahnschrift Condensed" panose="020B0502040204020203" pitchFamily="34" charset="0"/>
              </a:rPr>
              <a:t>bych, aby </a:t>
            </a:r>
            <a:r>
              <a:rPr lang="cs-CZ" sz="2400" dirty="0" err="1">
                <a:solidFill>
                  <a:srgbClr val="202122"/>
                </a:solidFill>
                <a:latin typeface="Bahnschrift Condensed" panose="020B0502040204020203" pitchFamily="34" charset="0"/>
              </a:rPr>
              <a:t>Summerhill</a:t>
            </a:r>
            <a:r>
              <a:rPr lang="cs-CZ" sz="2400" dirty="0">
                <a:solidFill>
                  <a:srgbClr val="202122"/>
                </a:solidFill>
                <a:latin typeface="Bahnschrift Condensed" panose="020B0502040204020203" pitchFamily="34" charset="0"/>
              </a:rPr>
              <a:t> vyráběl spíše šťastné metaře než neurotické učence.“ – A. S. </a:t>
            </a:r>
            <a:r>
              <a:rPr lang="cs-CZ" sz="2400" dirty="0" err="1">
                <a:solidFill>
                  <a:srgbClr val="202122"/>
                </a:solidFill>
                <a:latin typeface="Bahnschrift Condensed" panose="020B0502040204020203" pitchFamily="34" charset="0"/>
              </a:rPr>
              <a:t>Neill</a:t>
            </a:r>
            <a:endParaRPr lang="cs-CZ" sz="2400" dirty="0">
              <a:latin typeface="Bahnschrift Condensed" panose="020B0502040204020203" pitchFamily="34" charset="0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2231846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r>
              <a:rPr lang="cs-CZ" dirty="0" smtClean="0"/>
              <a:t>Volné psaní (10 min.)</a:t>
            </a:r>
          </a:p>
          <a:p>
            <a:pPr marL="342900" indent="-342900">
              <a:buFontTx/>
              <a:buChar char="-"/>
            </a:pPr>
            <a:r>
              <a:rPr lang="cs-CZ" dirty="0" smtClean="0"/>
              <a:t>Piš myšlenky, které tě k tématu napadnou</a:t>
            </a:r>
          </a:p>
          <a:p>
            <a:pPr marL="342900" indent="-342900">
              <a:buFontTx/>
              <a:buChar char="-"/>
            </a:pPr>
            <a:r>
              <a:rPr lang="cs-CZ" dirty="0" smtClean="0"/>
              <a:t>Žádná myšlenka není dobrá či špatná, všechny platí</a:t>
            </a:r>
          </a:p>
          <a:p>
            <a:pPr marL="342900" indent="-342900">
              <a:buFontTx/>
              <a:buChar char="-"/>
            </a:pPr>
            <a:r>
              <a:rPr lang="cs-CZ" dirty="0" smtClean="0"/>
              <a:t>Nemysli na pravopis</a:t>
            </a:r>
          </a:p>
          <a:p>
            <a:pPr marL="342900" indent="-34290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7244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391536" cy="1801455"/>
          </a:xfrm>
        </p:spPr>
        <p:txBody>
          <a:bodyPr/>
          <a:lstStyle/>
          <a:p>
            <a:r>
              <a:rPr lang="cs-CZ" sz="4000" dirty="0" smtClean="0"/>
              <a:t>Co chtějí svobodné demokratické školy dětem předat?</a:t>
            </a:r>
            <a:endParaRPr lang="cs-CZ" sz="40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Myšlenková mapa (10 min.)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7427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1151" y="1342401"/>
            <a:ext cx="5738327" cy="433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57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Sebeřízené</a:t>
            </a:r>
            <a:r>
              <a:rPr lang="cs-CZ" b="1" dirty="0"/>
              <a:t> učení založené na vnitřní motivaci</a:t>
            </a:r>
          </a:p>
          <a:p>
            <a:r>
              <a:rPr lang="cs-CZ" dirty="0"/>
              <a:t>Učení vnímáme jako základní lidskou potřebu a přirozenost. Zodpovědnost za své učení mají samy děti. Dlouhodobá zkušenost svobodných demokratických škol u nás i ve světě ukazuje, že děti jsou kompetentní rozhodovat o svém životě.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/>
              <a:t>Důvěra a přijetí</a:t>
            </a:r>
          </a:p>
          <a:p>
            <a:r>
              <a:rPr lang="cs-CZ" dirty="0"/>
              <a:t>Vycházíme z plné důvěry v děti a jejich pozitivní vnitřní směřování, talenty a jedinečnost. Přijímáme děti takové, jaké jsou, a to bez nálepek a vnějšího posuzování.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239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/>
              <a:t>Dobrovolnost a úplné věkové míchání</a:t>
            </a:r>
          </a:p>
          <a:p>
            <a:r>
              <a:rPr lang="cs-CZ" dirty="0"/>
              <a:t>Děti samy rozhodují o tom, co, kde, kdy, jak a s kým budou dělat.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/>
              <a:t>Partnerství a samospráva</a:t>
            </a:r>
          </a:p>
          <a:p>
            <a:r>
              <a:rPr lang="cs-CZ" dirty="0"/>
              <a:t>Fungujeme na základě demokratického rozhodování, kde má dítě stejný hlas jako dospělý. Rozhodujeme takto o všech aspektech fungování školy, včetně tvorby pravidel a jejich uplatňování. Z toho vyplývá, že potřeby všech členů školní komunity formují prostředí školy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Otevřenost a nenásilí</a:t>
            </a:r>
          </a:p>
          <a:p>
            <a:r>
              <a:rPr lang="cs-CZ" dirty="0"/>
              <a:t>Vytváříme prostředí založené na otevřené a nenásilné komunikaci.</a:t>
            </a:r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435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ČR a EU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Svobodné demokratické školy se u nás sdružují </a:t>
            </a:r>
            <a:r>
              <a:rPr lang="cs-CZ" dirty="0" smtClean="0"/>
              <a:t>v Asociaci svobodných demokratických škol   (</a:t>
            </a:r>
            <a:r>
              <a:rPr lang="cs-CZ" dirty="0"/>
              <a:t>ASDŠ) https://www.asociacesds.cz/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</a:t>
            </a:r>
            <a:r>
              <a:rPr lang="cs-CZ" dirty="0"/>
              <a:t> rámci EU působí i sdružení </a:t>
            </a:r>
            <a:r>
              <a:rPr lang="cs-CZ" dirty="0" smtClean="0"/>
              <a:t>EUDEC (https://eudec.org)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872" y="2744172"/>
            <a:ext cx="3590925" cy="12763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380" y="4737618"/>
            <a:ext cx="3487705" cy="195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58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6782" y="1792936"/>
            <a:ext cx="2625952" cy="2625952"/>
          </a:xfrm>
          <a:prstGeom prst="rect">
            <a:avLst/>
          </a:prstGeom>
        </p:spPr>
      </p:pic>
      <p:sp>
        <p:nvSpPr>
          <p:cNvPr id="5" name="AutoShape 2" descr="https://www.asociacesds.cz/wp-content/uploads/2019/11/gaudi.png"/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dirty="0" smtClean="0"/>
              <a:t>Svobodné demokratické školy v ČR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155" y="1958716"/>
            <a:ext cx="2143125" cy="21336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32" y="4092316"/>
            <a:ext cx="2143125" cy="21431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44" y="1340401"/>
            <a:ext cx="2143125" cy="214312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3388" y="4503284"/>
            <a:ext cx="2114550" cy="21621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6928" y="4522334"/>
            <a:ext cx="2143125" cy="214312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5206" y="1586010"/>
            <a:ext cx="4343400" cy="104775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2707" y="312222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27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330" y="1498400"/>
            <a:ext cx="4805265" cy="384804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60" y="2864498"/>
            <a:ext cx="6130213" cy="3162862"/>
          </a:xfrm>
          <a:prstGeom prst="rect">
            <a:avLst/>
          </a:prstGeom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156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Summerhill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</a:t>
            </a:r>
            <a:r>
              <a:rPr lang="cs-CZ" dirty="0" smtClean="0"/>
              <a:t>rvní </a:t>
            </a:r>
            <a:r>
              <a:rPr lang="cs-CZ" dirty="0"/>
              <a:t>„svobodná demokratická škola“ (SDŠ) vznikla v roce 1921 a funguje dodnes ve Spojeném království – </a:t>
            </a:r>
            <a:r>
              <a:rPr lang="cs-CZ" dirty="0" smtClean="0"/>
              <a:t> </a:t>
            </a:r>
            <a:r>
              <a:rPr lang="cs-CZ" dirty="0" err="1"/>
              <a:t>Summerhill</a:t>
            </a:r>
            <a:r>
              <a:rPr lang="cs-CZ" dirty="0"/>
              <a:t>.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6452673" y="2026930"/>
            <a:ext cx="4291868" cy="3165756"/>
          </a:xfrm>
        </p:spPr>
        <p:txBody>
          <a:bodyPr/>
          <a:lstStyle/>
          <a:p>
            <a:r>
              <a:rPr lang="cs-CZ" dirty="0"/>
              <a:t>Zakladatel A. S. </a:t>
            </a:r>
            <a:r>
              <a:rPr lang="cs-CZ" dirty="0" err="1"/>
              <a:t>Neill</a:t>
            </a:r>
            <a:r>
              <a:rPr lang="cs-CZ" dirty="0"/>
              <a:t> </a:t>
            </a:r>
            <a:r>
              <a:rPr lang="cs-CZ" dirty="0" smtClean="0"/>
              <a:t> (1883-1973)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1026" name="Picture 2" descr="https://upload.wikimedia.org/wikipedia/commons/thumb/9/9e/SummerhillSchool.jpg/350px-SummerhillSch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2" y="2990552"/>
            <a:ext cx="4704437" cy="33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344" y="2504298"/>
            <a:ext cx="2635197" cy="4279058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468071" y="6271086"/>
            <a:ext cx="4888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https://www.youtube.com/watch?v=GxzkIYPKyIY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8868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summerhill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j</a:t>
            </a:r>
            <a:r>
              <a:rPr lang="cs-CZ" dirty="0" smtClean="0"/>
              <a:t>e nezávislá britská denní i internátní škola pro základní a střední vzdělávání,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pracuje na základě přesvědčení A. S. </a:t>
            </a:r>
            <a:r>
              <a:rPr lang="cs-CZ" dirty="0" err="1" smtClean="0"/>
              <a:t>Neilla</a:t>
            </a:r>
            <a:r>
              <a:rPr lang="cs-CZ" dirty="0" smtClean="0"/>
              <a:t>, </a:t>
            </a:r>
            <a:r>
              <a:rPr lang="cs-CZ" dirty="0"/>
              <a:t> </a:t>
            </a:r>
            <a:r>
              <a:rPr lang="cs-CZ" dirty="0" smtClean="0"/>
              <a:t>že vzdělávání by mělo být přizpůsobeno především potřebám dětí, než </a:t>
            </a:r>
            <a:r>
              <a:rPr lang="cs-CZ" dirty="0"/>
              <a:t>komukoliv jinému v procesu vzdělávání. 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funguje jako demokratické společenství. Provoz </a:t>
            </a:r>
            <a:r>
              <a:rPr lang="cs-CZ" dirty="0"/>
              <a:t>školy je projednáván ve školních shromážděních, kterých se může účastnit každý, zaměstnanci stejně </a:t>
            </a:r>
            <a:r>
              <a:rPr lang="cs-CZ" dirty="0" smtClean="0"/>
              <a:t>jako žáci a každý má </a:t>
            </a:r>
            <a:r>
              <a:rPr lang="cs-CZ" dirty="0"/>
              <a:t>stejný hlas. Tato setkání slouží jako zákonodárný i soudní orgán. 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členové </a:t>
            </a:r>
            <a:r>
              <a:rPr lang="cs-CZ" dirty="0"/>
              <a:t>komunity mají svobodu dělat to, co chtějí, pokud svými kroky nezpůsobí žádnou škodu jiným lidem, v souladu s Neillovým principem „svoboda, nikoli svévole“.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7901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Summerhill</a:t>
            </a:r>
            <a:r>
              <a:rPr lang="cs-CZ" dirty="0" smtClean="0"/>
              <a:t>: Výuka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ž</a:t>
            </a:r>
            <a:r>
              <a:rPr lang="cs-CZ" dirty="0" smtClean="0"/>
              <a:t>áci mají svobodu volby, vybrat si lekce, </a:t>
            </a:r>
            <a:r>
              <a:rPr lang="cs-CZ" dirty="0"/>
              <a:t>kterých </a:t>
            </a:r>
            <a:r>
              <a:rPr lang="cs-CZ" dirty="0" smtClean="0"/>
              <a:t>se </a:t>
            </a:r>
            <a:r>
              <a:rPr lang="cs-CZ" dirty="0"/>
              <a:t>zúčastní</a:t>
            </a:r>
            <a:r>
              <a:rPr lang="cs-CZ" dirty="0" smtClean="0"/>
              <a:t>.</a:t>
            </a:r>
          </a:p>
          <a:p>
            <a:r>
              <a:rPr lang="cs-CZ" dirty="0"/>
              <a:t>neexistuje pojem „ročník“ nebo „forma vzdělávání“. Místo toho jsou děti umístěny v souladu s jejich schopností v daném předmětu. Není neobvyklé, aby v </a:t>
            </a:r>
            <a:r>
              <a:rPr lang="cs-CZ" dirty="0" smtClean="0"/>
              <a:t>jedné třídě byli </a:t>
            </a:r>
            <a:r>
              <a:rPr lang="cs-CZ" dirty="0"/>
              <a:t>žáci velmi různého </a:t>
            </a:r>
            <a:r>
              <a:rPr lang="cs-CZ" dirty="0" smtClean="0"/>
              <a:t>věku</a:t>
            </a:r>
          </a:p>
          <a:p>
            <a:r>
              <a:rPr lang="cs-CZ" dirty="0"/>
              <a:t>t</a:t>
            </a:r>
            <a:r>
              <a:rPr lang="cs-CZ" dirty="0" smtClean="0"/>
              <a:t>oto odráží </a:t>
            </a:r>
            <a:r>
              <a:rPr lang="cs-CZ" dirty="0"/>
              <a:t>přesvědčení, že děti by měly pokračovat svým vlastním tempem, spíše než aby musely splňovat stanovené standardy pro určitý věk.</a:t>
            </a:r>
          </a:p>
          <a:p>
            <a:r>
              <a:rPr lang="cs-CZ" dirty="0"/>
              <a:t>Jsou zde také dvě učebny, které působí na základě „drop-in“ (poraď si sám) po celý nebo část dne</a:t>
            </a:r>
            <a:r>
              <a:rPr lang="cs-CZ" dirty="0" smtClean="0"/>
              <a:t>: dílna a </a:t>
            </a:r>
            <a:r>
              <a:rPr lang="cs-CZ" dirty="0"/>
              <a:t>umělecké centrum. Do těchto tříd s dohledem může přijít každý, aby na něčem pracoval. Děti </a:t>
            </a:r>
            <a:r>
              <a:rPr lang="cs-CZ" dirty="0" smtClean="0"/>
              <a:t>zde pracují na svých projektech nebo se věnují polytechnice. Mnoho </a:t>
            </a:r>
            <a:r>
              <a:rPr lang="cs-CZ" dirty="0"/>
              <a:t>nábytku a dekorací ve škole bylo </a:t>
            </a:r>
            <a:r>
              <a:rPr lang="cs-CZ" dirty="0" smtClean="0"/>
              <a:t>vytvořeno </a:t>
            </a:r>
            <a:r>
              <a:rPr lang="cs-CZ" dirty="0"/>
              <a:t>studenty.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7226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Sudbury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7344" y="1983105"/>
            <a:ext cx="9784080" cy="4206240"/>
          </a:xfrm>
        </p:spPr>
        <p:txBody>
          <a:bodyPr/>
          <a:lstStyle/>
          <a:p>
            <a:r>
              <a:rPr lang="cs-CZ" dirty="0" smtClean="0"/>
              <a:t>její </a:t>
            </a:r>
            <a:r>
              <a:rPr lang="cs-CZ" dirty="0"/>
              <a:t>americká obdoba </a:t>
            </a:r>
            <a:r>
              <a:rPr lang="cs-CZ" dirty="0" err="1"/>
              <a:t>Sudbury</a:t>
            </a:r>
            <a:r>
              <a:rPr lang="cs-CZ" dirty="0"/>
              <a:t> </a:t>
            </a:r>
            <a:r>
              <a:rPr lang="cs-CZ" dirty="0" err="1"/>
              <a:t>Valley</a:t>
            </a:r>
            <a:r>
              <a:rPr lang="cs-CZ" dirty="0"/>
              <a:t> vznikla v </a:t>
            </a:r>
            <a:r>
              <a:rPr lang="cs-CZ" dirty="0" smtClean="0"/>
              <a:t>70. </a:t>
            </a:r>
            <a:r>
              <a:rPr lang="cs-CZ" dirty="0" err="1" smtClean="0"/>
              <a:t>ltech</a:t>
            </a:r>
            <a:r>
              <a:rPr lang="cs-CZ" dirty="0" smtClean="0"/>
              <a:t> 20. století </a:t>
            </a:r>
          </a:p>
          <a:p>
            <a:r>
              <a:rPr lang="cs-CZ" dirty="0" smtClean="0"/>
              <a:t>má desítky </a:t>
            </a:r>
            <a:r>
              <a:rPr lang="cs-CZ" dirty="0"/>
              <a:t>poboček po celém světě. Několik škol tohoto druhu nalezneme skoro v každém evropském státě</a:t>
            </a:r>
            <a:r>
              <a:rPr lang="cs-CZ" dirty="0" smtClean="0"/>
              <a:t>.</a:t>
            </a:r>
          </a:p>
          <a:p>
            <a:r>
              <a:rPr lang="cs-CZ" dirty="0"/>
              <a:t>u</a:t>
            </a:r>
            <a:r>
              <a:rPr lang="cs-CZ" dirty="0" smtClean="0"/>
              <a:t> nás: </a:t>
            </a:r>
            <a:r>
              <a:rPr lang="cs-CZ" dirty="0" err="1" smtClean="0"/>
              <a:t>Sudbury</a:t>
            </a:r>
            <a:r>
              <a:rPr lang="cs-CZ" dirty="0" smtClean="0"/>
              <a:t> škola Rádlo (Liberecký kraj) 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646" y="3746143"/>
            <a:ext cx="28575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76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Pruhy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Pruhy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y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TM03090430[[fn=Pruhy]]</Template>
  <TotalTime>240</TotalTime>
  <Words>633</Words>
  <Application>Microsoft Office PowerPoint</Application>
  <PresentationFormat>Širokoúhlá obrazovka</PresentationFormat>
  <Paragraphs>91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Bahnschrift Condensed</vt:lpstr>
      <vt:lpstr>Corbel</vt:lpstr>
      <vt:lpstr>Wingdings</vt:lpstr>
      <vt:lpstr>Pruhy</vt:lpstr>
      <vt:lpstr>Svobodné a demokratické školy</vt:lpstr>
      <vt:lpstr>Svobodná demokratická škola ???</vt:lpstr>
      <vt:lpstr>ČR a EU</vt:lpstr>
      <vt:lpstr>Svobodné demokratické školy v ČR</vt:lpstr>
      <vt:lpstr>Prezentace aplikace PowerPoint</vt:lpstr>
      <vt:lpstr>Summerhill</vt:lpstr>
      <vt:lpstr>summerhill</vt:lpstr>
      <vt:lpstr>Summerhill: Výuka</vt:lpstr>
      <vt:lpstr>Sudbury</vt:lpstr>
      <vt:lpstr>Prezentace aplikace PowerPoint</vt:lpstr>
      <vt:lpstr>Prezentace aplikace PowerPoint</vt:lpstr>
      <vt:lpstr>Prezentace aplikace PowerPoint</vt:lpstr>
      <vt:lpstr>Pedagogická koncepce svobodných demokratických škol</vt:lpstr>
      <vt:lpstr>Prezentace aplikace PowerPoint</vt:lpstr>
      <vt:lpstr>Peter Grey (1944)</vt:lpstr>
      <vt:lpstr>Prezentace aplikace PowerPoint</vt:lpstr>
      <vt:lpstr>Svobodné učení: 6 principů (p. Gray)</vt:lpstr>
      <vt:lpstr>Prezentace aplikace PowerPoint</vt:lpstr>
      <vt:lpstr>Prezentace aplikace PowerPoint</vt:lpstr>
      <vt:lpstr>Otázky ?</vt:lpstr>
      <vt:lpstr>„Chtěl bych, aby Summerhill vyráběl spíše šťastné metaře než neurotické učence.“ – A. S. Neill</vt:lpstr>
      <vt:lpstr>Co chtějí svobodné demokratické školy dětem předat?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Svobodné a demokratické školy</dc:title>
  <dc:creator>Dana Kasperová</dc:creator>
  <cp:lastModifiedBy>Dana Kasperová</cp:lastModifiedBy>
  <cp:revision>18</cp:revision>
  <dcterms:created xsi:type="dcterms:W3CDTF">2022-10-06T10:07:09Z</dcterms:created>
  <dcterms:modified xsi:type="dcterms:W3CDTF">2022-10-06T14:07:59Z</dcterms:modified>
</cp:coreProperties>
</file>