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6" r:id="rId2"/>
    <p:sldId id="258" r:id="rId3"/>
    <p:sldId id="257" r:id="rId4"/>
    <p:sldId id="259" r:id="rId5"/>
    <p:sldId id="267" r:id="rId6"/>
    <p:sldId id="268" r:id="rId7"/>
    <p:sldId id="269" r:id="rId8"/>
    <p:sldId id="260" r:id="rId9"/>
    <p:sldId id="263" r:id="rId10"/>
    <p:sldId id="261" r:id="rId11"/>
    <p:sldId id="262" r:id="rId12"/>
    <p:sldId id="271" r:id="rId13"/>
    <p:sldId id="272" r:id="rId14"/>
    <p:sldId id="273" r:id="rId15"/>
    <p:sldId id="274" r:id="rId16"/>
    <p:sldId id="275" r:id="rId17"/>
    <p:sldId id="264" r:id="rId18"/>
    <p:sldId id="277" r:id="rId19"/>
    <p:sldId id="276" r:id="rId20"/>
    <p:sldId id="266" r:id="rId21"/>
    <p:sldId id="289" r:id="rId22"/>
    <p:sldId id="265" r:id="rId23"/>
    <p:sldId id="285" r:id="rId24"/>
    <p:sldId id="278" r:id="rId25"/>
    <p:sldId id="279" r:id="rId26"/>
    <p:sldId id="280" r:id="rId27"/>
    <p:sldId id="270" r:id="rId28"/>
    <p:sldId id="282" r:id="rId29"/>
    <p:sldId id="283" r:id="rId30"/>
    <p:sldId id="284" r:id="rId31"/>
    <p:sldId id="286" r:id="rId32"/>
    <p:sldId id="287" r:id="rId33"/>
    <p:sldId id="288" r:id="rId34"/>
    <p:sldId id="281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0743-24EF-4DBA-B15D-0670DB5BF925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8206F-BABD-4F62-A4BC-77F5F11DC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206F-BABD-4F62-A4BC-77F5F11DC82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1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206F-BABD-4F62-A4BC-77F5F11DC82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13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8206F-BABD-4F62-A4BC-77F5F11DC82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1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53EFEB-07B4-4540-BF10-C070CF7349FC}" type="datetimeFigureOut">
              <a:rPr lang="cs-CZ" smtClean="0"/>
              <a:t>28.10.2015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20942B-01A0-46E2-923B-DE550325962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pravděpodobnosti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Jana Příhonská</a:t>
            </a:r>
          </a:p>
          <a:p>
            <a:r>
              <a:rPr lang="cs-CZ" dirty="0" smtClean="0"/>
              <a:t>Fakulta přírodovědně-humanitní a pedagogická</a:t>
            </a:r>
          </a:p>
          <a:p>
            <a:r>
              <a:rPr lang="cs-CZ" dirty="0" smtClean="0"/>
              <a:t>TUL</a:t>
            </a:r>
          </a:p>
          <a:p>
            <a:r>
              <a:rPr lang="cs-CZ" dirty="0" smtClean="0"/>
              <a:t>jana.prihonska@tul.cz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8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>
                    <a:solidFill>
                      <a:schemeClr val="bg1"/>
                    </a:solidFill>
                  </a:rPr>
                  <a:t>Pravděpodobnost </a:t>
                </a:r>
                <a:r>
                  <a:rPr lang="cs-CZ" dirty="0">
                    <a:solidFill>
                      <a:schemeClr val="bg1"/>
                    </a:solidFill>
                  </a:rPr>
                  <a:t>jevu A je dána podílem počtu všech příznivých výsledků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cs-CZ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cs-CZ" dirty="0" smtClean="0">
                    <a:solidFill>
                      <a:schemeClr val="bg1"/>
                    </a:solidFill>
                  </a:rPr>
                  <a:t>a </a:t>
                </a:r>
                <a:r>
                  <a:rPr lang="cs-CZ" dirty="0">
                    <a:solidFill>
                      <a:schemeClr val="bg1"/>
                    </a:solidFill>
                  </a:rPr>
                  <a:t>počtu všech možných výsledků </a:t>
                </a:r>
                <a14:m>
                  <m:oMath xmlns:m="http://schemas.openxmlformats.org/officeDocument/2006/math">
                    <m:r>
                      <a:rPr lang="cs-CZ" sz="32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cs-CZ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cs-CZ" sz="32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cs-CZ" sz="3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cs-CZ" sz="4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40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4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cs-CZ" sz="4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7" t="-291" r="-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Klasická definice pravděpodobnosti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3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45F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45F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Krajní meze pravděpodobnosti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cs-CZ" dirty="0" smtClean="0"/>
                  <a:t>  </a:t>
                </a:r>
              </a:p>
              <a:p>
                <a:pPr marL="0" indent="0" algn="ctr">
                  <a:buNone/>
                </a:pPr>
                <a:r>
                  <a:rPr lang="cs-CZ" sz="4100" dirty="0"/>
                  <a:t> </a:t>
                </a:r>
                <a:r>
                  <a:rPr lang="cs-CZ" sz="4100" dirty="0" smtClean="0"/>
                  <a:t> </a:t>
                </a:r>
                <a:r>
                  <a:rPr lang="cs-CZ" sz="4100" b="1" dirty="0" smtClean="0">
                    <a:solidFill>
                      <a:srgbClr val="C00000"/>
                    </a:solidFill>
                  </a:rPr>
                  <a:t>Jev jistý – S</a:t>
                </a:r>
              </a:p>
              <a:p>
                <a:pPr marL="0" indent="0" algn="ctr">
                  <a:buNone/>
                </a:pPr>
                <a:endParaRPr lang="cs-CZ" sz="3000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</a:t>
                </a:r>
                <a:r>
                  <a:rPr lang="cs-CZ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P (S) </a:t>
                </a:r>
                <a:r>
                  <a:rPr lang="cs-CZ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= 1 </a:t>
                </a:r>
                <a:r>
                  <a:rPr lang="cs-CZ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 </a:t>
                </a:r>
                <a:r>
                  <a:rPr lang="cs-CZ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 A 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</a:t>
                </a:r>
                <a:r>
                  <a:rPr lang="pt-BR" sz="4100" b="1" dirty="0" smtClean="0">
                    <a:solidFill>
                      <a:srgbClr val="C00000"/>
                    </a:solidFill>
                  </a:rPr>
                  <a:t>Jev </a:t>
                </a:r>
                <a:r>
                  <a:rPr lang="pt-BR" sz="4100" b="1" dirty="0">
                    <a:solidFill>
                      <a:srgbClr val="C00000"/>
                    </a:solidFill>
                  </a:rPr>
                  <a:t>nemožný </a:t>
                </a:r>
                <a:r>
                  <a:rPr lang="cs-CZ" sz="4100" b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pt-BR" sz="3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5700" b="1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cs-CZ" sz="5700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cs-CZ" sz="3000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b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pt-BR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pt-BR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) </a:t>
                </a:r>
                <a:r>
                  <a:rPr lang="pt-BR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= </a:t>
                </a:r>
                <a:r>
                  <a:rPr lang="pt-BR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cs-CZ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r>
                  <a:rPr lang="cs-CZ" dirty="0" smtClean="0"/>
                  <a:t>  </a:t>
                </a:r>
                <a:endParaRPr lang="pt-BR" dirty="0"/>
              </a:p>
              <a:p>
                <a:pPr marL="0" indent="0" algn="ctr">
                  <a:buNone/>
                </a:pPr>
                <a:r>
                  <a:rPr lang="cs-CZ" sz="5200" b="1" dirty="0" smtClean="0"/>
                  <a:t>  0 </a:t>
                </a:r>
                <a14:m>
                  <m:oMath xmlns:m="http://schemas.openxmlformats.org/officeDocument/2006/math">
                    <m:r>
                      <a:rPr lang="cs-CZ" sz="5200" b="1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cs-CZ" sz="5200" dirty="0" smtClean="0"/>
                  <a:t> </a:t>
                </a:r>
                <a:r>
                  <a:rPr lang="cs-CZ" sz="5200" b="1" dirty="0"/>
                  <a:t>P ( A ) </a:t>
                </a:r>
                <a14:m>
                  <m:oMath xmlns:m="http://schemas.openxmlformats.org/officeDocument/2006/math">
                    <m:r>
                      <a:rPr lang="cs-CZ" sz="5200" b="1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cs-CZ" sz="5200" dirty="0" smtClean="0"/>
                  <a:t> </a:t>
                </a:r>
                <a:r>
                  <a:rPr lang="cs-CZ" sz="5200" b="1" dirty="0"/>
                  <a:t>1</a:t>
                </a:r>
                <a:endParaRPr lang="cs-CZ" sz="52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hod kostkou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Náhodný pokus: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HOD KOSTKOU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Určete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pravděpodobnost jevů: 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a) jev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: "padne číslo 5" 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arenR"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b) jev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: "padne číslo ≤ 2"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3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584" y="5445224"/>
            <a:ext cx="8183880" cy="1368152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310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sz="3100" dirty="0">
                <a:solidFill>
                  <a:schemeClr val="accent2">
                    <a:lumMod val="75000"/>
                  </a:schemeClr>
                </a:solidFill>
              </a:rPr>
              <a:t>: "padne číslo 5„ </a:t>
            </a:r>
            <a:r>
              <a:rPr lang="cs-CZ" sz="31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cs-CZ" sz="3100" dirty="0">
                <a:solidFill>
                  <a:schemeClr val="accent2">
                    <a:lumMod val="75000"/>
                  </a:schemeClr>
                </a:solidFill>
              </a:rPr>
              <a:t>B: "padne číslo ≤ 2" </a:t>
            </a:r>
            <a:br>
              <a:rPr lang="cs-CZ" sz="31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38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Řešení</a:t>
            </a:r>
            <a:r>
              <a:rPr lang="cs-CZ" b="1" dirty="0"/>
              <a:t>: 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a) P(A)= 1/6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Příznivá je jediná možnost – jediná pětka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b) P(B)= 2/6 = 1/3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Příznivá jsou dvě čísla: 1 a 2</a:t>
            </a:r>
            <a:endParaRPr lang="cs-CZ" i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98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Náhodný pokus: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HOD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dvěma kostkami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 jakou pravděpodobností padne na dvou kostkách součet 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a) šest </a:t>
            </a:r>
          </a:p>
          <a:p>
            <a:pPr marL="514350" indent="-514350">
              <a:buAutoNum type="alphaLcParenR"/>
            </a:pPr>
            <a:endParaRPr lang="cs-CZ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) menší než 7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Padne součet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cs-CZ" dirty="0" smtClean="0"/>
              </a:p>
              <a:p>
                <a:pPr marL="0" indent="0">
                  <a:buNone/>
                </a:pPr>
                <a:r>
                  <a:rPr lang="cs-CZ" b="1" dirty="0"/>
                  <a:t>Řešení: </a:t>
                </a:r>
                <a:endParaRPr lang="cs-CZ" b="1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sz="20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a) Šestka </a:t>
                </a:r>
                <a:r>
                  <a:rPr lang="cs-CZ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padne v následujících případech: </a:t>
                </a:r>
              </a:p>
              <a:p>
                <a:pPr marL="0" indent="0">
                  <a:buNone/>
                </a:pPr>
                <a:r>
                  <a:rPr lang="cs-CZ" sz="20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(1</a:t>
                </a:r>
                <a:r>
                  <a:rPr lang="cs-CZ" sz="20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. kostka 2. </a:t>
                </a:r>
                <a:r>
                  <a:rPr lang="cs-CZ" sz="20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kostka)          </a:t>
                </a:r>
                <a:r>
                  <a:rPr lang="cs-CZ" sz="20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(1 5),(51),(2 4),(4 2),(3 3) </a:t>
                </a:r>
                <a:r>
                  <a:rPr lang="cs-CZ" sz="2000" dirty="0"/>
                  <a:t>	</a:t>
                </a:r>
              </a:p>
              <a:p>
                <a:pPr marL="0" indent="0">
                  <a:buNone/>
                </a:pPr>
                <a:r>
                  <a:rPr lang="cs-CZ" sz="20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Počet všech možností: </a:t>
                </a:r>
                <a:r>
                  <a:rPr lang="cs-CZ" sz="20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6·6 = 36</a:t>
                </a:r>
                <a:endParaRPr lang="cs-CZ" sz="20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	</a:t>
                </a:r>
                <a:r>
                  <a:rPr lang="cs-CZ" sz="4000" dirty="0" smtClean="0"/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cs-CZ" sz="40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4000" b="0" i="1" dirty="0" smtClean="0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cs-CZ" sz="4000" b="0" i="1" dirty="0" smtClean="0">
                        <a:latin typeface="Cambria Math"/>
                      </a:rPr>
                      <m:t>=0,13</m:t>
                    </m:r>
                    <m:acc>
                      <m:accPr>
                        <m:chr m:val="̅"/>
                        <m:ctrlPr>
                          <a:rPr lang="cs-CZ" sz="4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4000" b="0" i="1" dirty="0" smtClean="0">
                            <a:latin typeface="Cambria Math"/>
                          </a:rPr>
                          <m:t>8</m:t>
                        </m:r>
                      </m:e>
                    </m:acc>
                  </m:oMath>
                </a14:m>
                <a:endParaRPr lang="cs-CZ" sz="4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b)</a:t>
                </a:r>
              </a:p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součet 6</a:t>
                </a:r>
              </a:p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součet </a:t>
                </a:r>
                <a:r>
                  <a:rPr lang="cs-CZ" sz="2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5 	</a:t>
                </a:r>
                <a:endParaRPr lang="cs-CZ" sz="2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součet </a:t>
                </a:r>
                <a:r>
                  <a:rPr lang="cs-CZ" sz="2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4 </a:t>
                </a:r>
                <a:endParaRPr lang="cs-CZ" sz="2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součet </a:t>
                </a:r>
                <a:r>
                  <a:rPr lang="cs-CZ" sz="2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3 </a:t>
                </a:r>
                <a:r>
                  <a:rPr lang="cs-CZ" sz="2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	</a:t>
                </a:r>
                <a:endParaRPr lang="cs-CZ" sz="2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součet </a:t>
                </a:r>
                <a:r>
                  <a:rPr lang="cs-CZ" sz="2200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2 </a:t>
                </a:r>
                <a:r>
                  <a:rPr lang="cs-CZ" dirty="0"/>
                  <a:t>	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i="1" dirty="0"/>
                  <a:t>m </a:t>
                </a:r>
                <a:r>
                  <a:rPr lang="cs-CZ" sz="2000" dirty="0"/>
                  <a:t>= 5 + 4 + 3 + 2 + 1 = 15 </a:t>
                </a:r>
                <a:endParaRPr lang="cs-CZ" sz="2000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   </a:t>
                </a:r>
                <a:r>
                  <a:rPr lang="cs-CZ" sz="4800" dirty="0" smtClean="0"/>
                  <a:t>P(A</a:t>
                </a:r>
                <a:r>
                  <a:rPr lang="cs-CZ" sz="48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4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cs-CZ" sz="48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4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4800" b="0" i="1" dirty="0" smtClean="0">
                            <a:latin typeface="Cambria Math"/>
                          </a:rPr>
                          <m:t>1</m:t>
                        </m:r>
                        <m:r>
                          <a:rPr lang="cs-CZ" sz="4800" i="1" dirty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4800" i="1" dirty="0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cs-CZ" sz="4800" i="1" dirty="0">
                        <a:latin typeface="Cambria Math"/>
                      </a:rPr>
                      <m:t>=0,</m:t>
                    </m:r>
                    <m:r>
                      <a:rPr lang="cs-CZ" sz="4800" b="0" i="1" dirty="0" smtClean="0">
                        <a:latin typeface="Cambria Math"/>
                      </a:rPr>
                      <m:t>41</m:t>
                    </m:r>
                    <m:acc>
                      <m:accPr>
                        <m:chr m:val="̅"/>
                        <m:ctrlPr>
                          <a:rPr lang="cs-CZ" sz="4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4800" b="0" i="1" dirty="0" smtClean="0">
                            <a:latin typeface="Cambria Math"/>
                          </a:rPr>
                          <m:t>6</m:t>
                        </m:r>
                      </m:e>
                    </m:acc>
                  </m:oMath>
                </a14:m>
                <a:endParaRPr lang="cs-CZ" sz="4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1" b="-1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28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Padne součet 6 menší než 7</a:t>
            </a:r>
            <a:endParaRPr lang="cs-CZ" sz="280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 smtClean="0">
                    <a:solidFill>
                      <a:srgbClr val="C00000"/>
                    </a:solidFill>
                  </a:rPr>
                  <a:t>Pravděpodobnost opačných jevů</a:t>
                </a:r>
              </a:p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P </a:t>
                </a:r>
                <a:r>
                  <a:rPr lang="cs-CZ" sz="24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( A ) = 1 – P ( A‘ </a:t>
                </a:r>
                <a:r>
                  <a:rPr lang="cs-CZ" sz="24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b="1" dirty="0" smtClean="0">
                    <a:solidFill>
                      <a:srgbClr val="C00000"/>
                    </a:solidFill>
                  </a:rPr>
                  <a:t>Pravděpodobnost </a:t>
                </a:r>
                <a:r>
                  <a:rPr lang="cs-CZ" b="1" dirty="0">
                    <a:solidFill>
                      <a:srgbClr val="C00000"/>
                    </a:solidFill>
                  </a:rPr>
                  <a:t>sjednocení jevů</a:t>
                </a:r>
              </a:p>
              <a:p>
                <a:pPr marL="0" indent="0">
                  <a:buNone/>
                </a:pPr>
                <a:endParaRPr lang="cs-CZ" sz="2400" b="1" dirty="0" smtClean="0"/>
              </a:p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P </a:t>
                </a:r>
                <a:r>
                  <a:rPr lang="cs-CZ" sz="2400" b="1" dirty="0">
                    <a:solidFill>
                      <a:schemeClr val="bg1">
                        <a:lumMod val="85000"/>
                      </a:schemeClr>
                    </a:solidFill>
                  </a:rPr>
                  <a:t>( A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cs-CZ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sz="2400" b="1" dirty="0">
                    <a:solidFill>
                      <a:schemeClr val="bg1">
                        <a:lumMod val="85000"/>
                      </a:schemeClr>
                    </a:solidFill>
                  </a:rPr>
                  <a:t>B ) = P ( A ) + P ( B ) </a:t>
                </a:r>
                <a:endParaRPr lang="cs-CZ" sz="2400" b="1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chemeClr val="bg1">
                        <a:lumMod val="85000"/>
                      </a:schemeClr>
                    </a:solidFill>
                  </a:rPr>
                  <a:t>jevy disjunktní (neslučitelné)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P ( A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cs-CZ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cs-CZ" sz="2400" b="1" dirty="0">
                    <a:solidFill>
                      <a:schemeClr val="bg1">
                        <a:lumMod val="85000"/>
                      </a:schemeClr>
                    </a:solidFill>
                  </a:rPr>
                  <a:t>B ) = P ( A ) + P ( B ) – P ( A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sz="2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B)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cs-CZ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  <a:ea typeface="Cambria Math"/>
                        </a:rPr>
                        <m:t>≠∅</m:t>
                      </m:r>
                    </m:oMath>
                  </m:oMathPara>
                </a14:m>
                <a:endParaRPr lang="cs-CZ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7" t="-1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Základní vlastnosti pravděpodobnosti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9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/>
              <a:t>o</a:t>
            </a:r>
            <a:r>
              <a:rPr lang="cs-CZ" dirty="0" smtClean="0"/>
              <a:t>pačné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8786" y="692696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Jaká je pravděpodobnost, že ze skupiny 7 studentů mají aspoň dva narozeniny ve stejný den?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7030" y="1772816"/>
            <a:ext cx="7699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Jev </a:t>
            </a:r>
            <a:r>
              <a:rPr lang="pl-PL" sz="2000" b="1" dirty="0" smtClean="0"/>
              <a:t>A : </a:t>
            </a:r>
            <a:r>
              <a:rPr lang="pl-PL" sz="2000" dirty="0" smtClean="0"/>
              <a:t>aspoň dva mají narozeniny ve stejný den</a:t>
            </a:r>
            <a:endParaRPr lang="cs-CZ" sz="2000" b="1" dirty="0" smtClean="0"/>
          </a:p>
          <a:p>
            <a:r>
              <a:rPr lang="cs-CZ" sz="2000" b="1" dirty="0" smtClean="0"/>
              <a:t>Opačný jev </a:t>
            </a:r>
            <a:r>
              <a:rPr lang="pl-PL" sz="2000" b="1" dirty="0" smtClean="0"/>
              <a:t>A‘:</a:t>
            </a:r>
            <a:r>
              <a:rPr lang="cs-CZ" sz="2000" dirty="0" smtClean="0"/>
              <a:t> </a:t>
            </a:r>
            <a:r>
              <a:rPr lang="cs-CZ" sz="2000" dirty="0"/>
              <a:t>nikdo nemá narozeniny v týž </a:t>
            </a:r>
            <a:r>
              <a:rPr lang="cs-CZ" sz="2000" dirty="0" smtClean="0"/>
              <a:t>den</a:t>
            </a:r>
          </a:p>
          <a:p>
            <a:endParaRPr lang="cs-CZ" sz="2000" dirty="0"/>
          </a:p>
          <a:p>
            <a:r>
              <a:rPr lang="cs-CZ" sz="2000" dirty="0" smtClean="0"/>
              <a:t>m</a:t>
            </a:r>
            <a:r>
              <a:rPr lang="pl-PL" sz="2000" b="1" dirty="0"/>
              <a:t>‘</a:t>
            </a:r>
            <a:r>
              <a:rPr lang="cs-CZ" sz="2000" dirty="0" smtClean="0"/>
              <a:t> </a:t>
            </a:r>
            <a:r>
              <a:rPr lang="cs-CZ" sz="2000" dirty="0"/>
              <a:t>= 365 . 364 . 363 . 362 . 361 . 360 . 359</a:t>
            </a:r>
          </a:p>
          <a:p>
            <a:r>
              <a:rPr lang="cs-CZ" sz="2000" dirty="0" smtClean="0"/>
              <a:t>n</a:t>
            </a:r>
            <a:r>
              <a:rPr lang="pl-PL" sz="2000" b="1" dirty="0"/>
              <a:t>‘</a:t>
            </a:r>
            <a:r>
              <a:rPr lang="pt-BR" sz="2000" dirty="0" smtClean="0"/>
              <a:t> </a:t>
            </a:r>
            <a:r>
              <a:rPr lang="pt-BR" sz="2000" dirty="0"/>
              <a:t>= 365 . 365 . 365 . 365 . 365 . 365 . </a:t>
            </a:r>
            <a:r>
              <a:rPr lang="pt-BR" sz="2000" dirty="0" smtClean="0"/>
              <a:t>365</a:t>
            </a:r>
            <a:endParaRPr lang="cs-CZ" sz="2000" dirty="0" smtClean="0"/>
          </a:p>
          <a:p>
            <a:endParaRPr lang="pt-BR" sz="2000" dirty="0"/>
          </a:p>
          <a:p>
            <a:r>
              <a:rPr lang="cs-CZ" sz="2000" dirty="0" smtClean="0"/>
              <a:t>výsledná </a:t>
            </a:r>
            <a:r>
              <a:rPr lang="cs-CZ" sz="2000" dirty="0"/>
              <a:t>pravděpodobnost, že ze skupiny 7 aspoň 2 mají narozeniny </a:t>
            </a:r>
            <a:r>
              <a:rPr lang="cs-CZ" sz="2000" dirty="0" smtClean="0"/>
              <a:t>ve </a:t>
            </a:r>
            <a:r>
              <a:rPr lang="pl-PL" sz="2000" dirty="0" smtClean="0"/>
              <a:t>stejný </a:t>
            </a:r>
            <a:r>
              <a:rPr lang="pl-PL" sz="2000" dirty="0"/>
              <a:t>den je dána </a:t>
            </a:r>
            <a:endParaRPr lang="pl-PL" sz="2000" dirty="0" smtClean="0"/>
          </a:p>
          <a:p>
            <a:endParaRPr lang="pl-PL" sz="2000" b="1" dirty="0"/>
          </a:p>
          <a:p>
            <a:r>
              <a:rPr lang="pl-PL" b="1" dirty="0" smtClean="0"/>
              <a:t>P </a:t>
            </a:r>
            <a:r>
              <a:rPr lang="pl-PL" b="1" dirty="0"/>
              <a:t>( A ) = 1 – P ( A‘ )</a:t>
            </a:r>
          </a:p>
          <a:p>
            <a:r>
              <a:rPr lang="cs-CZ" b="1" dirty="0"/>
              <a:t>P ( A ) = 0,056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pst sjednocení jevů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Stanovte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pravděpodobnost jevu, že z 10 náhodně vytažených bridžových karet budou alespoň 3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esa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(bridžové karty: 52 karet celkem, z toho 4 esa)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Jev </a:t>
            </a:r>
            <a:r>
              <a:rPr lang="cs-CZ" b="1" dirty="0"/>
              <a:t>A</a:t>
            </a:r>
            <a:r>
              <a:rPr lang="cs-CZ" i="1" dirty="0"/>
              <a:t> </a:t>
            </a:r>
            <a:r>
              <a:rPr lang="cs-CZ" dirty="0"/>
              <a:t>- vybereme alespoň 3 </a:t>
            </a:r>
            <a:r>
              <a:rPr lang="cs-CZ" dirty="0" smtClean="0"/>
              <a:t>esa</a:t>
            </a:r>
          </a:p>
          <a:p>
            <a:pPr marL="0" indent="0">
              <a:buNone/>
            </a:pPr>
            <a:r>
              <a:rPr lang="cs-CZ" dirty="0" smtClean="0"/>
              <a:t>(vybereme </a:t>
            </a:r>
            <a:r>
              <a:rPr lang="cs-CZ" dirty="0"/>
              <a:t>3 nebo 4 </a:t>
            </a:r>
            <a:r>
              <a:rPr lang="cs-CZ" dirty="0" smtClean="0"/>
              <a:t>esa)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Jev </a:t>
            </a:r>
            <a:r>
              <a:rPr lang="cs-CZ" b="1" dirty="0"/>
              <a:t>A</a:t>
            </a:r>
            <a:r>
              <a:rPr lang="cs-CZ" i="1" dirty="0"/>
              <a:t> </a:t>
            </a:r>
            <a:r>
              <a:rPr lang="cs-CZ" dirty="0"/>
              <a:t>se rozkládá na součet dvou navzájem disjunktních jevů: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A1 </a:t>
            </a:r>
            <a:r>
              <a:rPr lang="cs-CZ" dirty="0"/>
              <a:t>. . . vybereme 3 esa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A2 </a:t>
            </a:r>
            <a:r>
              <a:rPr lang="cs-CZ" dirty="0"/>
              <a:t>. . . vybereme 4 esa </a:t>
            </a:r>
            <a:endParaRPr lang="cs-CZ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P(A</a:t>
            </a:r>
            <a:r>
              <a:rPr lang="cs-CZ" dirty="0"/>
              <a:t>) = P(A1 + A2) = P(A1) + </a:t>
            </a:r>
            <a:r>
              <a:rPr lang="cs-CZ" dirty="0" smtClean="0"/>
              <a:t>P(A2)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9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 a cíle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Chápat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jev A jako podmnožinu množiny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, která značí množinu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všech výsledků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náhodného děje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Umět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zapsat jevy pomocí množinových operací a obráceně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umět z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množinového zápisu interpretovat zapsané jevy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Ovládat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vzorec pro výpočet klasické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pravděpodobnosti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, jako podíl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všech výsledků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příznivých a všech možných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Umět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určit jev opačný, chápat vztah pro nezávislé jevy, chápat vztah </a:t>
                </a: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pro vylučující </a:t>
                </a:r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se jevy/neslučitelné/ a umět je použít v jednoduchých úlohách.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10" r="-1937" b="-1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9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F293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293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vlastnosti pravděpodobnosti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Jestliže A ⊆ B</a:t>
            </a:r>
            <a:r>
              <a:rPr lang="cs-CZ" i="1" dirty="0" smtClean="0"/>
              <a:t> </a:t>
            </a:r>
            <a:r>
              <a:rPr lang="cs-CZ" dirty="0" smtClean="0"/>
              <a:t>, </a:t>
            </a:r>
            <a:r>
              <a:rPr lang="cs-CZ" dirty="0"/>
              <a:t>pak: </a:t>
            </a:r>
            <a:endParaRPr lang="cs-CZ" dirty="0" smtClean="0"/>
          </a:p>
          <a:p>
            <a:pPr marL="0" indent="0">
              <a:buNone/>
            </a:pPr>
            <a:endParaRPr lang="cs-CZ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a) 0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≤ P(A) ≤ P(B) </a:t>
            </a:r>
            <a:endParaRPr lang="cs-CZ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b) P(B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A) = P(B) - P(A) </a:t>
            </a:r>
          </a:p>
        </p:txBody>
      </p:sp>
    </p:spTree>
    <p:extLst>
      <p:ext uri="{BB962C8B-B14F-4D97-AF65-F5344CB8AC3E}">
        <p14:creationId xmlns:p14="http://schemas.microsoft.com/office/powerpoint/2010/main" val="8780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Nezávislé jevy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Nezávislé jevy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C00000"/>
                    </a:solidFill>
                  </a:rPr>
                  <a:t> </a:t>
                </a:r>
                <a:r>
                  <a:rPr lang="cs-CZ" b="1" dirty="0" smtClean="0">
                    <a:solidFill>
                      <a:srgbClr val="C00000"/>
                    </a:solidFill>
                  </a:rPr>
                  <a:t> Nezávislé </a:t>
                </a:r>
                <a:r>
                  <a:rPr lang="cs-CZ" b="1" dirty="0">
                    <a:solidFill>
                      <a:srgbClr val="C00000"/>
                    </a:solidFill>
                  </a:rPr>
                  <a:t>jevy</a:t>
                </a:r>
              </a:p>
              <a:p>
                <a:pPr marL="0" indent="0">
                  <a:buNone/>
                </a:pPr>
                <a:r>
                  <a:rPr lang="cs-CZ" dirty="0" smtClean="0"/>
                  <a:t>  </a:t>
                </a:r>
                <a:r>
                  <a:rPr lang="cs-CZ" sz="20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nezávisí na tom, </a:t>
                </a:r>
                <a:r>
                  <a:rPr lang="cs-CZ" sz="2000" i="1" dirty="0">
                    <a:solidFill>
                      <a:schemeClr val="bg1">
                        <a:lumMod val="85000"/>
                      </a:schemeClr>
                    </a:solidFill>
                  </a:rPr>
                  <a:t>zda nastal druhý jev </a:t>
                </a:r>
                <a:r>
                  <a:rPr lang="cs-CZ" sz="20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či nenastal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J</a:t>
                </a:r>
                <a:r>
                  <a:rPr lang="cs-CZ" dirty="0" smtClean="0"/>
                  <a:t>evy </a:t>
                </a:r>
                <a:r>
                  <a:rPr lang="cs-CZ" dirty="0"/>
                  <a:t>jsou </a:t>
                </a:r>
                <a:r>
                  <a:rPr lang="cs-CZ" b="1" dirty="0"/>
                  <a:t>nezávislé právě tehdy, když platí </a:t>
                </a:r>
                <a:r>
                  <a:rPr lang="cs-CZ" b="1" dirty="0" smtClean="0">
                    <a:solidFill>
                      <a:srgbClr val="C00000"/>
                    </a:solidFill>
                  </a:rPr>
                  <a:t>P ( A </a:t>
                </a:r>
                <a14:m>
                  <m:oMath xmlns:m="http://schemas.openxmlformats.org/officeDocument/2006/math">
                    <m:r>
                      <a:rPr lang="cs-CZ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dirty="0" smtClean="0">
                    <a:solidFill>
                      <a:srgbClr val="C00000"/>
                    </a:solidFill>
                  </a:rPr>
                  <a:t> </a:t>
                </a:r>
                <a:r>
                  <a:rPr lang="cs-CZ" b="1" dirty="0">
                    <a:solidFill>
                      <a:srgbClr val="C00000"/>
                    </a:solidFill>
                  </a:rPr>
                  <a:t>B ) = P ( A ) . P ( B 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Pravděpodobnost </a:t>
                </a:r>
                <a:r>
                  <a:rPr lang="cs-CZ" dirty="0"/>
                  <a:t>průniku nezávislých jevů</a:t>
                </a:r>
              </a:p>
              <a:p>
                <a:pPr marL="0" indent="0">
                  <a:buNone/>
                </a:pPr>
                <a:r>
                  <a:rPr lang="cs-CZ" b="1" dirty="0" smtClean="0"/>
                  <a:t>   P </a:t>
                </a:r>
                <a:r>
                  <a:rPr lang="cs-CZ" b="1" dirty="0"/>
                  <a:t>( A </a:t>
                </a:r>
                <a14:m>
                  <m:oMath xmlns:m="http://schemas.openxmlformats.org/officeDocument/2006/math">
                    <m:r>
                      <a:rPr lang="cs-CZ" sz="3600" b="1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sz="3600" dirty="0" smtClean="0"/>
                  <a:t> </a:t>
                </a:r>
                <a:r>
                  <a:rPr lang="cs-CZ" b="1" dirty="0"/>
                  <a:t>B ) = P ( A ) . P ( B )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1" r="-1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 kostkou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69884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Jestliže </a:t>
                </a:r>
                <a:r>
                  <a:rPr lang="cs-CZ" dirty="0"/>
                  <a:t>v prvním hodu padne jednička, nijak to neovlivní pravděpodobnost, že jednička padne také ve druhém hodu.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 smtClean="0"/>
                  <a:t>Jev </a:t>
                </a:r>
                <a:r>
                  <a:rPr lang="cs-CZ" b="1" dirty="0"/>
                  <a:t>A - </a:t>
                </a:r>
                <a:r>
                  <a:rPr lang="cs-CZ" dirty="0"/>
                  <a:t>"padne jednička v prvním hodu" 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b="1" dirty="0" smtClean="0"/>
                  <a:t>Jev B </a:t>
                </a:r>
                <a:r>
                  <a:rPr lang="cs-CZ" b="1" dirty="0"/>
                  <a:t>- </a:t>
                </a:r>
                <a:r>
                  <a:rPr lang="cs-CZ" dirty="0"/>
                  <a:t>"padne jednička ve druhém hodu" 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b="1" dirty="0" smtClean="0"/>
                  <a:t>Jev </a:t>
                </a:r>
                <a:r>
                  <a:rPr lang="cs-CZ" b="1" dirty="0"/>
                  <a:t>C = A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b="1" dirty="0"/>
                  <a:t> B - </a:t>
                </a:r>
                <a:r>
                  <a:rPr lang="cs-CZ" dirty="0"/>
                  <a:t>"padne jednička v obou hodech"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pak </a:t>
                </a:r>
                <a:r>
                  <a:rPr lang="cs-CZ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platí:</a:t>
                </a: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P(C) = P(A </a:t>
                </a:r>
                <a14:m>
                  <m:oMath xmlns:m="http://schemas.openxmlformats.org/officeDocument/2006/math">
                    <m:r>
                      <a:rPr lang="cs-CZ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B) = P(A).P(B)   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Pravděpodobnost</a:t>
                </a:r>
                <a:r>
                  <a:rPr lang="cs-CZ" dirty="0"/>
                  <a:t>, že v obou hodech padnou jedničky, je </a:t>
                </a:r>
                <a:r>
                  <a:rPr lang="cs-CZ" dirty="0" smtClean="0"/>
                  <a:t>součinem </a:t>
                </a:r>
                <a:r>
                  <a:rPr lang="cs-CZ" dirty="0"/>
                  <a:t>jednotlivých pravděpodobností. 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4000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cs-CZ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4000" b="0" i="0" smtClean="0">
                            <a:latin typeface="Cambria Math"/>
                          </a:rPr>
                          <m:t>C</m:t>
                        </m:r>
                      </m:e>
                    </m:d>
                  </m:oMath>
                </a14:m>
                <a:r>
                  <a:rPr lang="cs-CZ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sz="4000" i="1" dirty="0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sz="40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4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4000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cs-CZ" sz="4000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40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4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4000" b="0" i="1" dirty="0" smtClean="0">
                            <a:latin typeface="Cambria Math"/>
                            <a:ea typeface="Cambria Math"/>
                          </a:rPr>
                          <m:t>36</m:t>
                        </m:r>
                      </m:den>
                    </m:f>
                  </m:oMath>
                </a14:m>
                <a:endParaRPr lang="cs-CZ" sz="4000" dirty="0"/>
              </a:p>
              <a:p>
                <a:pPr marL="0" indent="0" algn="ctr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698848"/>
              </a:xfrm>
              <a:blipFill rotWithShape="1">
                <a:blip r:embed="rId2"/>
                <a:stretch>
                  <a:fillRect t="-9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r>
              <a:rPr lang="cs-CZ" dirty="0"/>
              <a:t> – </a:t>
            </a:r>
            <a:r>
              <a:rPr lang="cs-CZ" dirty="0" smtClean="0"/>
              <a:t>nezávislé jevy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530352"/>
                <a:ext cx="8183880" cy="46988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Házíme dvakrát kostkou. </a:t>
                </a:r>
                <a:r>
                  <a:rPr lang="cs-CZ" sz="2000" dirty="0">
                    <a:solidFill>
                      <a:schemeClr val="accent2">
                        <a:lumMod val="75000"/>
                      </a:schemeClr>
                    </a:solidFill>
                  </a:rPr>
                  <a:t>Jaká je pravděpodobnost, že poprvé </a:t>
                </a:r>
                <a:r>
                  <a:rPr lang="cs-CZ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padne 6, podruhé ne?</a:t>
                </a:r>
              </a:p>
              <a:p>
                <a:pPr marL="0" indent="0">
                  <a:buNone/>
                </a:pPr>
                <a:endParaRPr lang="cs-CZ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poprvé </a:t>
                </a:r>
                <a:r>
                  <a:rPr lang="cs-CZ" sz="2000" dirty="0"/>
                  <a:t>šestka </a:t>
                </a:r>
                <a:r>
                  <a:rPr lang="cs-CZ" sz="2000" dirty="0" smtClean="0"/>
                  <a:t>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 smtClean="0"/>
                  <a:t>podruhé </a:t>
                </a:r>
                <a:r>
                  <a:rPr lang="cs-CZ" sz="2000" dirty="0"/>
                  <a:t>ne </a:t>
                </a:r>
                <a:r>
                  <a:rPr lang="cs-CZ" sz="2000" dirty="0" smtClean="0"/>
                  <a:t>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r>
                  <a:rPr lang="cs-CZ" sz="2000" dirty="0" smtClean="0"/>
                  <a:t>P(A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cs-CZ" sz="2000" dirty="0" smtClean="0"/>
                  <a:t>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36</m:t>
                        </m:r>
                      </m:den>
                    </m:f>
                  </m:oMath>
                </a14:m>
                <a:r>
                  <a:rPr lang="cs-CZ" sz="2000" dirty="0" smtClean="0"/>
                  <a:t> ……. Nezávislé opakování</a:t>
                </a: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cs-CZ" sz="2000" dirty="0" smtClean="0">
                    <a:solidFill>
                      <a:srgbClr val="C00000"/>
                    </a:solidFill>
                  </a:rPr>
                  <a:t>Všech </a:t>
                </a:r>
                <a:r>
                  <a:rPr lang="cs-CZ" sz="2000" dirty="0">
                    <a:solidFill>
                      <a:srgbClr val="C00000"/>
                    </a:solidFill>
                  </a:rPr>
                  <a:t>možných dvojic při dvojnásobném hodu je 6.6 = 36. </a:t>
                </a:r>
                <a:r>
                  <a:rPr lang="cs-CZ" sz="2000" dirty="0" smtClean="0">
                    <a:solidFill>
                      <a:srgbClr val="C00000"/>
                    </a:solidFill>
                  </a:rPr>
                  <a:t>Příznivé jsou </a:t>
                </a:r>
                <a:r>
                  <a:rPr lang="cs-CZ" sz="2000" dirty="0">
                    <a:solidFill>
                      <a:srgbClr val="C00000"/>
                    </a:solidFill>
                  </a:rPr>
                  <a:t>ty, které mají na prvém místě 6, na druhém jedno z čísel 1,2,3,4,5.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530352"/>
                <a:ext cx="8183880" cy="4698848"/>
              </a:xfrm>
              <a:blipFill rotWithShape="1">
                <a:blip r:embed="rId2"/>
                <a:stretch>
                  <a:fillRect r="-1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9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Nezávislé jevy A, B neslučitelné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903767"/>
            <a:ext cx="4176464" cy="2308324"/>
            <a:chOff x="1331640" y="1088433"/>
            <a:chExt cx="4176464" cy="2308324"/>
          </a:xfrm>
        </p:grpSpPr>
        <p:sp>
          <p:nvSpPr>
            <p:cNvPr id="4" name="TextovéPole 3"/>
            <p:cNvSpPr txBox="1"/>
            <p:nvPr/>
          </p:nvSpPr>
          <p:spPr>
            <a:xfrm>
              <a:off x="1331640" y="1088433"/>
              <a:ext cx="4176464" cy="2308324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endParaRPr lang="cs-CZ" dirty="0" smtClean="0"/>
            </a:p>
            <a:p>
              <a:endParaRPr lang="cs-CZ" dirty="0"/>
            </a:p>
            <a:p>
              <a:endParaRPr lang="cs-CZ" dirty="0" smtClean="0"/>
            </a:p>
            <a:p>
              <a:endParaRPr lang="cs-CZ" dirty="0"/>
            </a:p>
            <a:p>
              <a:endParaRPr lang="cs-CZ" dirty="0" smtClean="0"/>
            </a:p>
            <a:p>
              <a:endParaRPr lang="cs-CZ" dirty="0"/>
            </a:p>
            <a:p>
              <a:endParaRPr lang="cs-CZ" dirty="0" smtClean="0"/>
            </a:p>
            <a:p>
              <a:endParaRPr lang="cs-CZ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2123728" y="1708989"/>
              <a:ext cx="1152128" cy="100811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vál 5"/>
            <p:cNvSpPr/>
            <p:nvPr/>
          </p:nvSpPr>
          <p:spPr>
            <a:xfrm>
              <a:off x="3635896" y="1738539"/>
              <a:ext cx="1152128" cy="100811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483768" y="202837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A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995936" y="205792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B</a:t>
              </a:r>
            </a:p>
          </p:txBody>
        </p:sp>
      </p:grpSp>
      <p:sp>
        <p:nvSpPr>
          <p:cNvPr id="10" name="Obdélník 9"/>
          <p:cNvSpPr/>
          <p:nvPr/>
        </p:nvSpPr>
        <p:spPr>
          <a:xfrm>
            <a:off x="2294747" y="3429728"/>
            <a:ext cx="455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Nikdy nemohou nastat  oba najednou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69" y="4299489"/>
            <a:ext cx="299646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/>
          <a:lstStyle/>
          <a:p>
            <a:r>
              <a:rPr lang="cs-CZ" dirty="0" smtClean="0"/>
              <a:t>Nezávislé jevy A, B slučitelné</a:t>
            </a:r>
            <a:endParaRPr lang="cs-CZ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87" y="4374292"/>
            <a:ext cx="5680893" cy="2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Skupina 22"/>
          <p:cNvGrpSpPr/>
          <p:nvPr/>
        </p:nvGrpSpPr>
        <p:grpSpPr>
          <a:xfrm>
            <a:off x="2086604" y="960396"/>
            <a:ext cx="5050681" cy="2880320"/>
            <a:chOff x="1259632" y="1466165"/>
            <a:chExt cx="5050681" cy="2880320"/>
          </a:xfrm>
        </p:grpSpPr>
        <p:grpSp>
          <p:nvGrpSpPr>
            <p:cNvPr id="25" name="Group 2"/>
            <p:cNvGrpSpPr>
              <a:grpSpLocks/>
            </p:cNvGrpSpPr>
            <p:nvPr/>
          </p:nvGrpSpPr>
          <p:grpSpPr bwMode="auto">
            <a:xfrm>
              <a:off x="1259632" y="1466165"/>
              <a:ext cx="5050681" cy="2880320"/>
              <a:chOff x="3037" y="7600"/>
              <a:chExt cx="6300" cy="3237"/>
            </a:xfrm>
          </p:grpSpPr>
          <p:grpSp>
            <p:nvGrpSpPr>
              <p:cNvPr id="27" name="Group 3"/>
              <p:cNvGrpSpPr>
                <a:grpSpLocks/>
              </p:cNvGrpSpPr>
              <p:nvPr/>
            </p:nvGrpSpPr>
            <p:grpSpPr bwMode="auto">
              <a:xfrm>
                <a:off x="3037" y="7600"/>
                <a:ext cx="6300" cy="3237"/>
                <a:chOff x="3037" y="7600"/>
                <a:chExt cx="6300" cy="3237"/>
              </a:xfrm>
            </p:grpSpPr>
            <p:sp>
              <p:nvSpPr>
                <p:cNvPr id="31" name="Rectangle 4" descr="Malé tečky"/>
                <p:cNvSpPr>
                  <a:spLocks noChangeArrowheads="1"/>
                </p:cNvSpPr>
                <p:nvPr/>
              </p:nvSpPr>
              <p:spPr bwMode="auto">
                <a:xfrm>
                  <a:off x="3037" y="7600"/>
                  <a:ext cx="6300" cy="3237"/>
                </a:xfrm>
                <a:prstGeom prst="rect">
                  <a:avLst/>
                </a:prstGeom>
                <a:pattFill prst="smConfetti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32" name="Group 5"/>
                <p:cNvGrpSpPr>
                  <a:grpSpLocks/>
                </p:cNvGrpSpPr>
                <p:nvPr/>
              </p:nvGrpSpPr>
              <p:grpSpPr bwMode="auto">
                <a:xfrm>
                  <a:off x="3397" y="7679"/>
                  <a:ext cx="5621" cy="2917"/>
                  <a:chOff x="3397" y="7357"/>
                  <a:chExt cx="5621" cy="2917"/>
                </a:xfrm>
              </p:grpSpPr>
              <p:sp>
                <p:nvSpPr>
                  <p:cNvPr id="33" name="Oval 6" descr="30%"/>
                  <p:cNvSpPr>
                    <a:spLocks noChangeArrowheads="1"/>
                  </p:cNvSpPr>
                  <p:nvPr/>
                </p:nvSpPr>
                <p:spPr bwMode="auto">
                  <a:xfrm>
                    <a:off x="3397" y="7357"/>
                    <a:ext cx="3240" cy="2160"/>
                  </a:xfrm>
                  <a:prstGeom prst="ellipse">
                    <a:avLst/>
                  </a:prstGeom>
                  <a:pattFill prst="pct20">
                    <a:fgClr>
                      <a:srgbClr val="0000FF"/>
                    </a:fgClr>
                    <a:bgClr>
                      <a:srgbClr val="00FFFF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598" y="8294"/>
                    <a:ext cx="3420" cy="1980"/>
                  </a:xfrm>
                  <a:prstGeom prst="ellipse">
                    <a:avLst/>
                  </a:prstGeom>
                  <a:pattFill prst="pct80">
                    <a:fgClr>
                      <a:schemeClr val="accent6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5" name="Freeform 8"/>
                  <p:cNvSpPr>
                    <a:spLocks/>
                  </p:cNvSpPr>
                  <p:nvPr/>
                </p:nvSpPr>
                <p:spPr bwMode="auto">
                  <a:xfrm>
                    <a:off x="5465" y="8293"/>
                    <a:ext cx="1197" cy="1212"/>
                  </a:xfrm>
                  <a:custGeom>
                    <a:avLst/>
                    <a:gdLst>
                      <a:gd name="T0" fmla="*/ 1150 w 1197"/>
                      <a:gd name="T1" fmla="*/ 47 h 1212"/>
                      <a:gd name="T2" fmla="*/ 1165 w 1197"/>
                      <a:gd name="T3" fmla="*/ 47 h 1212"/>
                      <a:gd name="T4" fmla="*/ 1180 w 1197"/>
                      <a:gd name="T5" fmla="*/ 332 h 1212"/>
                      <a:gd name="T6" fmla="*/ 1060 w 1197"/>
                      <a:gd name="T7" fmla="*/ 587 h 1212"/>
                      <a:gd name="T8" fmla="*/ 685 w 1197"/>
                      <a:gd name="T9" fmla="*/ 932 h 1212"/>
                      <a:gd name="T10" fmla="*/ 100 w 1197"/>
                      <a:gd name="T11" fmla="*/ 1172 h 1212"/>
                      <a:gd name="T12" fmla="*/ 85 w 1197"/>
                      <a:gd name="T13" fmla="*/ 1172 h 1212"/>
                      <a:gd name="T14" fmla="*/ 100 w 1197"/>
                      <a:gd name="T15" fmla="*/ 1157 h 1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97" h="1212">
                        <a:moveTo>
                          <a:pt x="1150" y="47"/>
                        </a:moveTo>
                        <a:cubicBezTo>
                          <a:pt x="1152" y="47"/>
                          <a:pt x="1160" y="0"/>
                          <a:pt x="1165" y="47"/>
                        </a:cubicBezTo>
                        <a:cubicBezTo>
                          <a:pt x="1170" y="94"/>
                          <a:pt x="1197" y="242"/>
                          <a:pt x="1180" y="332"/>
                        </a:cubicBezTo>
                        <a:cubicBezTo>
                          <a:pt x="1163" y="422"/>
                          <a:pt x="1142" y="487"/>
                          <a:pt x="1060" y="587"/>
                        </a:cubicBezTo>
                        <a:cubicBezTo>
                          <a:pt x="978" y="687"/>
                          <a:pt x="845" y="835"/>
                          <a:pt x="685" y="932"/>
                        </a:cubicBezTo>
                        <a:cubicBezTo>
                          <a:pt x="525" y="1029"/>
                          <a:pt x="200" y="1132"/>
                          <a:pt x="100" y="1172"/>
                        </a:cubicBezTo>
                        <a:cubicBezTo>
                          <a:pt x="0" y="1212"/>
                          <a:pt x="85" y="1174"/>
                          <a:pt x="85" y="1172"/>
                        </a:cubicBezTo>
                        <a:cubicBezTo>
                          <a:pt x="85" y="1170"/>
                          <a:pt x="97" y="1160"/>
                          <a:pt x="100" y="1157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50000">
                        <a:srgbClr val="00CCFF"/>
                      </a:gs>
                      <a:gs pos="100000">
                        <a:srgbClr val="FFCC99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3215" y="7739"/>
                <a:ext cx="5672" cy="1104"/>
                <a:chOff x="3215" y="7739"/>
                <a:chExt cx="5672" cy="1104"/>
              </a:xfrm>
            </p:grpSpPr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15" y="7739"/>
                  <a:ext cx="541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000" b="1" dirty="0"/>
                    <a:t>A</a:t>
                  </a:r>
                  <a:endParaRPr kumimoji="0" lang="cs-CZ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347" y="8388"/>
                  <a:ext cx="540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cs-CZ" sz="2000" b="1" dirty="0" smtClean="0"/>
                    <a:t>B</a:t>
                  </a:r>
                  <a:endParaRPr lang="cs-CZ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" name="Obdélník 25"/>
            <p:cNvSpPr/>
            <p:nvPr/>
          </p:nvSpPr>
          <p:spPr>
            <a:xfrm>
              <a:off x="3312491" y="2723883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A ∩ B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828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525464" cy="289864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Hodíme bílou a černou kostkou, b značí číslo na bílé kostce, c číslo na černé kostce. V každém z následujících případů rozhodněte, zda jevy jsou nebo nejsou závislé.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0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Jev </a:t>
            </a:r>
            <a:r>
              <a:rPr lang="cs-CZ" b="1" dirty="0">
                <a:solidFill>
                  <a:srgbClr val="FF0000"/>
                </a:solidFill>
              </a:rPr>
              <a:t>A je b = 3, jev B je c = </a:t>
            </a:r>
            <a:r>
              <a:rPr lang="cs-CZ" b="1" dirty="0" smtClean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Jev C je b + c = 7, jev D je c = </a:t>
            </a:r>
            <a:r>
              <a:rPr lang="cs-CZ" b="1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Jev C je b + c = 7, jev E je c </a:t>
            </a:r>
            <a:r>
              <a:rPr lang="de-DE" b="1" dirty="0">
                <a:solidFill>
                  <a:srgbClr val="FF0000"/>
                </a:solidFill>
              </a:rPr>
              <a:t>&lt; </a:t>
            </a:r>
            <a:r>
              <a:rPr lang="de-DE" b="1" dirty="0" smtClean="0">
                <a:solidFill>
                  <a:srgbClr val="FF0000"/>
                </a:solidFill>
              </a:rPr>
              <a:t>3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Jev F je b + c = 11, jev G je c ≠ 5</a:t>
            </a:r>
          </a:p>
        </p:txBody>
      </p:sp>
    </p:spTree>
    <p:extLst>
      <p:ext uri="{BB962C8B-B14F-4D97-AF65-F5344CB8AC3E}">
        <p14:creationId xmlns:p14="http://schemas.microsoft.com/office/powerpoint/2010/main" val="21911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Jsou-li </a:t>
            </a:r>
            <a:r>
              <a:rPr lang="cs-CZ" b="1" dirty="0"/>
              <a:t>nezávislé jevy </a:t>
            </a:r>
            <a:r>
              <a:rPr lang="cs-CZ" b="1" i="1" dirty="0"/>
              <a:t>A </a:t>
            </a:r>
            <a:r>
              <a:rPr lang="cs-CZ" b="1" dirty="0" err="1"/>
              <a:t>a</a:t>
            </a:r>
            <a:r>
              <a:rPr lang="cs-CZ" b="1" dirty="0"/>
              <a:t> </a:t>
            </a:r>
            <a:r>
              <a:rPr lang="cs-CZ" b="1" i="1" dirty="0" smtClean="0"/>
              <a:t>B</a:t>
            </a:r>
            <a:r>
              <a:rPr lang="cs-CZ" b="1" dirty="0" smtClean="0"/>
              <a:t>, jsou </a:t>
            </a:r>
            <a:r>
              <a:rPr lang="cs-CZ" b="1" dirty="0"/>
              <a:t>nezávislé i jevy </a:t>
            </a:r>
            <a:r>
              <a:rPr lang="cs-CZ" b="1" i="1" dirty="0"/>
              <a:t>A </a:t>
            </a:r>
            <a:r>
              <a:rPr lang="cs-CZ" b="1" dirty="0" err="1"/>
              <a:t>a</a:t>
            </a:r>
            <a:r>
              <a:rPr lang="cs-CZ" b="1" dirty="0"/>
              <a:t> </a:t>
            </a:r>
            <a:r>
              <a:rPr lang="cs-CZ" b="1" i="1" dirty="0" smtClean="0"/>
              <a:t>B´</a:t>
            </a:r>
            <a:r>
              <a:rPr lang="cs-CZ" b="1" dirty="0" smtClean="0"/>
              <a:t>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185615" y="2276872"/>
            <a:ext cx="5050681" cy="2880320"/>
            <a:chOff x="2061165" y="1772816"/>
            <a:chExt cx="5050681" cy="2880320"/>
          </a:xfrm>
        </p:grpSpPr>
        <p:grpSp>
          <p:nvGrpSpPr>
            <p:cNvPr id="4" name="Skupina 3"/>
            <p:cNvGrpSpPr/>
            <p:nvPr/>
          </p:nvGrpSpPr>
          <p:grpSpPr>
            <a:xfrm>
              <a:off x="2061165" y="1772816"/>
              <a:ext cx="5050681" cy="2880320"/>
              <a:chOff x="1259632" y="1466165"/>
              <a:chExt cx="5050681" cy="288032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1259632" y="1466165"/>
                <a:ext cx="5050681" cy="2880320"/>
                <a:chOff x="3037" y="7600"/>
                <a:chExt cx="6300" cy="3237"/>
              </a:xfrm>
            </p:grpSpPr>
            <p:grpSp>
              <p:nvGrpSpPr>
                <p:cNvPr id="7" name="Group 3"/>
                <p:cNvGrpSpPr>
                  <a:grpSpLocks/>
                </p:cNvGrpSpPr>
                <p:nvPr/>
              </p:nvGrpSpPr>
              <p:grpSpPr bwMode="auto">
                <a:xfrm>
                  <a:off x="3037" y="7600"/>
                  <a:ext cx="6300" cy="3237"/>
                  <a:chOff x="3037" y="7600"/>
                  <a:chExt cx="6300" cy="3237"/>
                </a:xfrm>
              </p:grpSpPr>
              <p:sp>
                <p:nvSpPr>
                  <p:cNvPr id="11" name="Rectangle 4" descr="Malé tečky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7600"/>
                    <a:ext cx="6300" cy="3237"/>
                  </a:xfrm>
                  <a:prstGeom prst="rect">
                    <a:avLst/>
                  </a:prstGeom>
                  <a:pattFill prst="smConfetti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12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397" y="7679"/>
                    <a:ext cx="5621" cy="2917"/>
                    <a:chOff x="3397" y="7357"/>
                    <a:chExt cx="5621" cy="2917"/>
                  </a:xfrm>
                </p:grpSpPr>
                <p:sp>
                  <p:nvSpPr>
                    <p:cNvPr id="13" name="Oval 6" descr="30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7" y="7357"/>
                      <a:ext cx="3240" cy="2160"/>
                    </a:xfrm>
                    <a:prstGeom prst="ellipse">
                      <a:avLst/>
                    </a:prstGeom>
                    <a:pattFill prst="pct20">
                      <a:fgClr>
                        <a:srgbClr val="0000FF"/>
                      </a:fgClr>
                      <a:bgClr>
                        <a:srgbClr val="00FFFF"/>
                      </a:bgClr>
                    </a:patt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4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8" y="8294"/>
                      <a:ext cx="3420" cy="1980"/>
                    </a:xfrm>
                    <a:prstGeom prst="ellipse">
                      <a:avLst/>
                    </a:prstGeom>
                    <a:pattFill prst="pct8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1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465" y="8293"/>
                      <a:ext cx="1197" cy="1212"/>
                    </a:xfrm>
                    <a:custGeom>
                      <a:avLst/>
                      <a:gdLst>
                        <a:gd name="T0" fmla="*/ 1150 w 1197"/>
                        <a:gd name="T1" fmla="*/ 47 h 1212"/>
                        <a:gd name="T2" fmla="*/ 1165 w 1197"/>
                        <a:gd name="T3" fmla="*/ 47 h 1212"/>
                        <a:gd name="T4" fmla="*/ 1180 w 1197"/>
                        <a:gd name="T5" fmla="*/ 332 h 1212"/>
                        <a:gd name="T6" fmla="*/ 1060 w 1197"/>
                        <a:gd name="T7" fmla="*/ 587 h 1212"/>
                        <a:gd name="T8" fmla="*/ 685 w 1197"/>
                        <a:gd name="T9" fmla="*/ 932 h 1212"/>
                        <a:gd name="T10" fmla="*/ 100 w 1197"/>
                        <a:gd name="T11" fmla="*/ 1172 h 1212"/>
                        <a:gd name="T12" fmla="*/ 85 w 1197"/>
                        <a:gd name="T13" fmla="*/ 1172 h 1212"/>
                        <a:gd name="T14" fmla="*/ 100 w 1197"/>
                        <a:gd name="T15" fmla="*/ 1157 h 1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97" h="1212">
                          <a:moveTo>
                            <a:pt x="1150" y="47"/>
                          </a:moveTo>
                          <a:cubicBezTo>
                            <a:pt x="1152" y="47"/>
                            <a:pt x="1160" y="0"/>
                            <a:pt x="1165" y="47"/>
                          </a:cubicBezTo>
                          <a:cubicBezTo>
                            <a:pt x="1170" y="94"/>
                            <a:pt x="1197" y="242"/>
                            <a:pt x="1180" y="332"/>
                          </a:cubicBezTo>
                          <a:cubicBezTo>
                            <a:pt x="1163" y="422"/>
                            <a:pt x="1142" y="487"/>
                            <a:pt x="1060" y="587"/>
                          </a:cubicBezTo>
                          <a:cubicBezTo>
                            <a:pt x="978" y="687"/>
                            <a:pt x="845" y="835"/>
                            <a:pt x="685" y="932"/>
                          </a:cubicBezTo>
                          <a:cubicBezTo>
                            <a:pt x="525" y="1029"/>
                            <a:pt x="200" y="1132"/>
                            <a:pt x="100" y="1172"/>
                          </a:cubicBezTo>
                          <a:cubicBezTo>
                            <a:pt x="0" y="1212"/>
                            <a:pt x="85" y="1174"/>
                            <a:pt x="85" y="1172"/>
                          </a:cubicBezTo>
                          <a:cubicBezTo>
                            <a:pt x="85" y="1170"/>
                            <a:pt x="97" y="1160"/>
                            <a:pt x="100" y="1157"/>
                          </a:cubicBezTo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50000">
                          <a:srgbClr val="00CCFF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8" name="Group 9"/>
                <p:cNvGrpSpPr>
                  <a:grpSpLocks/>
                </p:cNvGrpSpPr>
                <p:nvPr/>
              </p:nvGrpSpPr>
              <p:grpSpPr bwMode="auto">
                <a:xfrm>
                  <a:off x="3215" y="7739"/>
                  <a:ext cx="5672" cy="1104"/>
                  <a:chOff x="3215" y="7739"/>
                  <a:chExt cx="5672" cy="1104"/>
                </a:xfrm>
              </p:grpSpPr>
              <p:sp>
                <p:nvSpPr>
                  <p:cNvPr id="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7739"/>
                    <a:ext cx="541" cy="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cs-CZ" sz="2000" b="1" dirty="0"/>
                      <a:t>A</a:t>
                    </a:r>
                    <a:endParaRPr kumimoji="0" lang="cs-CZ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47" y="8388"/>
                    <a:ext cx="540" cy="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cs-CZ" sz="2000" b="1" dirty="0" smtClean="0"/>
                      <a:t>B</a:t>
                    </a:r>
                    <a:endParaRPr lang="cs-CZ" sz="2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" name="Obdélník 5"/>
              <p:cNvSpPr/>
              <p:nvPr/>
            </p:nvSpPr>
            <p:spPr>
              <a:xfrm>
                <a:off x="3312491" y="2723883"/>
                <a:ext cx="8643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/>
                  <a:t>A ∩ B</a:t>
                </a:r>
                <a:endParaRPr lang="cs-CZ" dirty="0"/>
              </a:p>
            </p:txBody>
          </p:sp>
        </p:grpSp>
        <p:sp>
          <p:nvSpPr>
            <p:cNvPr id="16" name="Obdélník 15"/>
            <p:cNvSpPr/>
            <p:nvPr/>
          </p:nvSpPr>
          <p:spPr>
            <a:xfrm>
              <a:off x="2987824" y="2473988"/>
              <a:ext cx="10278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A ∩ </a:t>
              </a:r>
              <a:r>
                <a:rPr lang="cs-CZ" b="1" dirty="0" smtClean="0"/>
                <a:t>B´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9391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b="1" dirty="0">
                    <a:solidFill>
                      <a:srgbClr val="C00000"/>
                    </a:solidFill>
                  </a:rPr>
                  <a:t>náhodný pokus </a:t>
                </a:r>
                <a:endParaRPr lang="cs-CZ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900" b="1" dirty="0" smtClean="0">
                    <a:solidFill>
                      <a:srgbClr val="C00000"/>
                    </a:solidFill>
                  </a:rPr>
                  <a:t>    </a:t>
                </a:r>
                <a:r>
                  <a:rPr lang="cs-CZ" sz="1900" dirty="0" smtClean="0">
                    <a:solidFill>
                      <a:schemeClr val="bg1">
                        <a:lumMod val="85000"/>
                      </a:schemeClr>
                    </a:solidFill>
                  </a:rPr>
                  <a:t>každá </a:t>
                </a:r>
                <a:r>
                  <a:rPr lang="cs-CZ" sz="1900" dirty="0">
                    <a:solidFill>
                      <a:schemeClr val="bg1">
                        <a:lumMod val="85000"/>
                      </a:schemeClr>
                    </a:solidFill>
                  </a:rPr>
                  <a:t>opakující se činnost za stejných podmínek </a:t>
                </a:r>
                <a:endParaRPr lang="cs-CZ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dirty="0" smtClean="0">
                    <a:solidFill>
                      <a:srgbClr val="C00000"/>
                    </a:solidFill>
                  </a:rPr>
                  <a:t>náhodný </a:t>
                </a:r>
                <a:r>
                  <a:rPr lang="cs-CZ" b="1" dirty="0">
                    <a:solidFill>
                      <a:srgbClr val="C00000"/>
                    </a:solidFill>
                  </a:rPr>
                  <a:t>jev </a:t>
                </a:r>
                <a:endParaRPr lang="cs-CZ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900" b="1" dirty="0">
                    <a:solidFill>
                      <a:srgbClr val="C00000"/>
                    </a:solidFill>
                  </a:rPr>
                  <a:t> </a:t>
                </a:r>
                <a:r>
                  <a:rPr lang="cs-CZ" sz="1900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cs-CZ" sz="1900" dirty="0">
                    <a:solidFill>
                      <a:schemeClr val="bg1">
                        <a:lumMod val="85000"/>
                      </a:schemeClr>
                    </a:solidFill>
                  </a:rPr>
                  <a:t>jakékoli tvrzení o výsledku náhodného pokusu, o kterém lze </a:t>
                </a:r>
              </a:p>
              <a:p>
                <a:pPr marL="0" indent="0">
                  <a:buNone/>
                </a:pPr>
                <a:r>
                  <a:rPr lang="cs-CZ" sz="1900" dirty="0">
                    <a:solidFill>
                      <a:schemeClr val="bg1">
                        <a:lumMod val="85000"/>
                      </a:schemeClr>
                    </a:solidFill>
                  </a:rPr>
                  <a:t>    rozhodnout jeli pravdivé či nikoli, označujeme velkými písmeny </a:t>
                </a:r>
              </a:p>
              <a:p>
                <a:pPr marL="0" indent="0">
                  <a:buNone/>
                </a:pPr>
                <a:r>
                  <a:rPr lang="cs-CZ" sz="1900" dirty="0">
                    <a:solidFill>
                      <a:schemeClr val="bg1">
                        <a:lumMod val="85000"/>
                      </a:schemeClr>
                    </a:solidFill>
                  </a:rPr>
                  <a:t>    A, B…</a:t>
                </a:r>
              </a:p>
              <a:p>
                <a:endParaRPr lang="cs-CZ" dirty="0"/>
              </a:p>
              <a:p>
                <a:r>
                  <a:rPr lang="cs-CZ" b="1" dirty="0" smtClean="0">
                    <a:solidFill>
                      <a:srgbClr val="C00000"/>
                    </a:solidFill>
                  </a:rPr>
                  <a:t>množina </a:t>
                </a:r>
                <a:r>
                  <a:rPr lang="cs-CZ" b="1" dirty="0">
                    <a:solidFill>
                      <a:srgbClr val="C00000"/>
                    </a:solidFill>
                  </a:rPr>
                  <a:t>výsledků </a:t>
                </a:r>
                <a:r>
                  <a:rPr lang="cs-CZ" dirty="0"/>
                  <a:t>náhodného </a:t>
                </a:r>
                <a:r>
                  <a:rPr lang="cs-CZ" dirty="0" smtClean="0"/>
                  <a:t>pokusu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 smtClean="0"/>
                  <a:t>       náhodný </a:t>
                </a:r>
                <a:r>
                  <a:rPr lang="cs-CZ" b="1" dirty="0"/>
                  <a:t>jev je podmnožinou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0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 pole 2"/>
              <p:cNvSpPr txBox="1">
                <a:spLocks noChangeArrowheads="1"/>
              </p:cNvSpPr>
              <p:nvPr/>
            </p:nvSpPr>
            <p:spPr bwMode="auto">
              <a:xfrm>
                <a:off x="395536" y="836712"/>
                <a:ext cx="8352928" cy="4339650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57000"/>
                      <a:lumOff val="43000"/>
                      <a:alpha val="86000"/>
                    </a:srgbClr>
                  </a:gs>
                  <a:gs pos="0">
                    <a:srgbClr val="7D8496"/>
                  </a:gs>
                  <a:gs pos="47000">
                    <a:srgbClr val="E6E6E6"/>
                  </a:gs>
                  <a:gs pos="100000">
                    <a:srgbClr val="E6E6E6"/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899160"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b="1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        A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 </a:t>
                </a:r>
                <a:r>
                  <a:rPr lang="cs-CZ" sz="2400" b="1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B´</a:t>
                </a:r>
                <a:r>
                  <a:rPr lang="cs-CZ" sz="2400" b="1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 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= 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Ç( 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 </a:t>
                </a:r>
                <a:r>
                  <a:rPr lang="cs-CZ" sz="2400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b="1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)´ </a:t>
                </a:r>
                <a:endParaRPr lang="cs-CZ" sz="2400" dirty="0">
                  <a:latin typeface="Times New Roman"/>
                  <a:ea typeface="Times New Roman"/>
                </a:endParaRPr>
              </a:p>
              <a:p>
                <a:pPr marL="899160"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     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 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B´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=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)´)</a:t>
                </a:r>
                <a:endParaRPr lang="cs-CZ" sz="2400" dirty="0">
                  <a:latin typeface="Times New Roman"/>
                  <a:ea typeface="Times New Roman"/>
                </a:endParaRPr>
              </a:p>
              <a:p>
                <a:pPr marL="899160" indent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P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)´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)=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-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použijeme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nezávislost jev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NewRoman"/>
                    <a:ea typeface="Times New Roman"/>
                    <a:cs typeface="TimesNewRoman"/>
                  </a:rPr>
                  <a:t>ů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A, B </a:t>
                </a:r>
                <a:endParaRPr lang="cs-CZ" sz="2400" dirty="0"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	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	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=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Verdana"/>
                    <a:ea typeface="Verdana"/>
                    <a:cs typeface="Verdana"/>
                  </a:rPr>
                  <a:t>·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endParaRPr lang="cs-CZ" sz="2400" dirty="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-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Ç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=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-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Verdana"/>
                    <a:ea typeface="Verdana"/>
                    <a:cs typeface="Verdana"/>
                  </a:rPr>
                  <a:t>·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=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Verdana"/>
                    <a:ea typeface="Verdana"/>
                    <a:cs typeface="Verdana"/>
                  </a:rPr>
                  <a:t>·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1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- 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dirty="0" smtClean="0">
                    <a:solidFill>
                      <a:srgbClr val="0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))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  <a:cs typeface="Symbol"/>
                      </a:rPr>
                      <m:t>⇒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m:t>P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Symbol"/>
                        <a:ea typeface="Times New Roman"/>
                        <a:cs typeface="Symbol"/>
                      </a:rPr>
                      <m:t>( 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m:t>A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Symbol"/>
                        <a:ea typeface="Times New Roman"/>
                        <a:cs typeface="Symbol"/>
                      </a:rPr>
                      <m:t>Ç 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rPr>
                      <m:t>B</m:t>
                    </m:r>
                    <m:r>
                      <m:rPr>
                        <m:nor/>
                      </m:rPr>
                      <a:rPr lang="cs-CZ" sz="2400" b="1" dirty="0" smtClean="0">
                        <a:solidFill>
                          <a:srgbClr val="C00000"/>
                        </a:solidFill>
                        <a:latin typeface="Symbol"/>
                        <a:ea typeface="Times New Roman"/>
                        <a:cs typeface="Symbol"/>
                      </a:rPr>
                      <m:t>¢)</m:t>
                    </m:r>
                  </m:oMath>
                </a14:m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= 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b="1" dirty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 </a:t>
                </a:r>
                <a:r>
                  <a:rPr lang="cs-CZ" sz="2400" b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</a:rPr>
                  <a:t>A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 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Verdana"/>
                    <a:ea typeface="Verdana"/>
                    <a:cs typeface="Verdana"/>
                  </a:rPr>
                  <a:t>·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 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</a:rPr>
                  <a:t>P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(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</a:rPr>
                  <a:t>B</a:t>
                </a:r>
                <a:r>
                  <a:rPr lang="cs-CZ" sz="2400" b="1" dirty="0">
                    <a:solidFill>
                      <a:srgbClr val="C00000"/>
                    </a:solidFill>
                    <a:latin typeface="Symbol"/>
                    <a:ea typeface="Times New Roman"/>
                  </a:rPr>
                  <a:t>´</a:t>
                </a:r>
                <a:r>
                  <a:rPr lang="cs-CZ" sz="2400" b="1" dirty="0" smtClean="0">
                    <a:solidFill>
                      <a:srgbClr val="C00000"/>
                    </a:solidFill>
                    <a:effectLst/>
                    <a:latin typeface="Symbol"/>
                    <a:ea typeface="Times New Roman"/>
                    <a:cs typeface="Symbol"/>
                  </a:rPr>
                  <a:t>)</a:t>
                </a:r>
                <a:endParaRPr lang="cs-CZ" sz="2400" b="1" dirty="0">
                  <a:solidFill>
                    <a:srgbClr val="C00000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cs-CZ" sz="2400" dirty="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</mc:Choice>
        <mc:Fallback xmlns="">
          <p:sp>
            <p:nvSpPr>
              <p:cNvPr id="5" name="Textové 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836712"/>
                <a:ext cx="8352928" cy="4339650"/>
              </a:xfrm>
              <a:prstGeom prst="rect">
                <a:avLst/>
              </a:prstGeom>
              <a:blipFill rotWithShape="1">
                <a:blip r:embed="rId2"/>
                <a:stretch>
                  <a:fillRect l="-11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395536" y="5032346"/>
            <a:ext cx="8352928" cy="1261884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0">
                <a:srgbClr val="7D8496"/>
              </a:gs>
              <a:gs pos="47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2000" dirty="0" smtClean="0"/>
              <a:t>Jsou-li </a:t>
            </a:r>
            <a:r>
              <a:rPr lang="cs-CZ" sz="2000" dirty="0"/>
              <a:t>jevy A, B nezávislé, jsou nezávislé i dvojice jevů:   </a:t>
            </a:r>
            <a:r>
              <a:rPr lang="cs-CZ" sz="2000" dirty="0" smtClean="0"/>
              <a:t>         	</a:t>
            </a:r>
            <a:r>
              <a:rPr lang="cs-CZ" sz="2000" b="1" dirty="0" smtClean="0"/>
              <a:t>A</a:t>
            </a:r>
            <a:r>
              <a:rPr lang="cs-CZ" sz="2000" b="1" dirty="0"/>
              <a:t>, </a:t>
            </a:r>
            <a:r>
              <a:rPr lang="cs-CZ" sz="2000" b="1" dirty="0" smtClean="0"/>
              <a:t>B´  		A´, </a:t>
            </a:r>
            <a:r>
              <a:rPr lang="cs-CZ" sz="2000" b="1" dirty="0"/>
              <a:t>B    </a:t>
            </a:r>
            <a:r>
              <a:rPr lang="cs-CZ" sz="2000" b="1" dirty="0" smtClean="0"/>
              <a:t>	 A´, B´</a:t>
            </a:r>
            <a:r>
              <a:rPr lang="cs-CZ" sz="2000" b="1" dirty="0"/>
              <a:t> </a:t>
            </a:r>
            <a:endParaRPr lang="cs-CZ" sz="2000" dirty="0"/>
          </a:p>
          <a:p>
            <a:r>
              <a:rPr lang="cs-CZ" b="1" dirty="0"/>
              <a:t> </a:t>
            </a:r>
            <a:endParaRPr lang="cs-CZ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6649580" y="836712"/>
            <a:ext cx="1759887" cy="1095359"/>
            <a:chOff x="2061165" y="1772816"/>
            <a:chExt cx="5050681" cy="2880320"/>
          </a:xfrm>
        </p:grpSpPr>
        <p:grpSp>
          <p:nvGrpSpPr>
            <p:cNvPr id="22" name="Skupina 21"/>
            <p:cNvGrpSpPr/>
            <p:nvPr/>
          </p:nvGrpSpPr>
          <p:grpSpPr>
            <a:xfrm>
              <a:off x="2061165" y="1772816"/>
              <a:ext cx="5050681" cy="2880320"/>
              <a:chOff x="1259632" y="1466165"/>
              <a:chExt cx="5050681" cy="2880320"/>
            </a:xfrm>
          </p:grpSpPr>
          <p:grpSp>
            <p:nvGrpSpPr>
              <p:cNvPr id="24" name="Group 2"/>
              <p:cNvGrpSpPr>
                <a:grpSpLocks/>
              </p:cNvGrpSpPr>
              <p:nvPr/>
            </p:nvGrpSpPr>
            <p:grpSpPr bwMode="auto">
              <a:xfrm>
                <a:off x="1259632" y="1466165"/>
                <a:ext cx="5050681" cy="2880320"/>
                <a:chOff x="3037" y="7600"/>
                <a:chExt cx="6300" cy="3237"/>
              </a:xfrm>
            </p:grpSpPr>
            <p:grpSp>
              <p:nvGrpSpPr>
                <p:cNvPr id="26" name="Group 3"/>
                <p:cNvGrpSpPr>
                  <a:grpSpLocks/>
                </p:cNvGrpSpPr>
                <p:nvPr/>
              </p:nvGrpSpPr>
              <p:grpSpPr bwMode="auto">
                <a:xfrm>
                  <a:off x="3037" y="7600"/>
                  <a:ext cx="6300" cy="3237"/>
                  <a:chOff x="3037" y="7600"/>
                  <a:chExt cx="6300" cy="3237"/>
                </a:xfrm>
              </p:grpSpPr>
              <p:sp>
                <p:nvSpPr>
                  <p:cNvPr id="30" name="Rectangle 4" descr="Malé tečky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7600"/>
                    <a:ext cx="6300" cy="3237"/>
                  </a:xfrm>
                  <a:prstGeom prst="rect">
                    <a:avLst/>
                  </a:prstGeom>
                  <a:pattFill prst="smConfetti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grpSp>
                <p:nvGrpSpPr>
                  <p:cNvPr id="3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397" y="7679"/>
                    <a:ext cx="5621" cy="2917"/>
                    <a:chOff x="3397" y="7357"/>
                    <a:chExt cx="5621" cy="2917"/>
                  </a:xfrm>
                </p:grpSpPr>
                <p:sp>
                  <p:nvSpPr>
                    <p:cNvPr id="32" name="Oval 6" descr="30%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7" y="7357"/>
                      <a:ext cx="3240" cy="2160"/>
                    </a:xfrm>
                    <a:prstGeom prst="ellipse">
                      <a:avLst/>
                    </a:prstGeom>
                    <a:pattFill prst="pct20">
                      <a:fgClr>
                        <a:srgbClr val="0000FF"/>
                      </a:fgClr>
                      <a:bgClr>
                        <a:srgbClr val="00FFFF"/>
                      </a:bgClr>
                    </a:patt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8" y="8294"/>
                      <a:ext cx="3420" cy="1980"/>
                    </a:xfrm>
                    <a:prstGeom prst="ellipse">
                      <a:avLst/>
                    </a:prstGeom>
                    <a:pattFill prst="pct80">
                      <a:fgClr>
                        <a:schemeClr val="accent6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465" y="8293"/>
                      <a:ext cx="1197" cy="1212"/>
                    </a:xfrm>
                    <a:custGeom>
                      <a:avLst/>
                      <a:gdLst>
                        <a:gd name="T0" fmla="*/ 1150 w 1197"/>
                        <a:gd name="T1" fmla="*/ 47 h 1212"/>
                        <a:gd name="T2" fmla="*/ 1165 w 1197"/>
                        <a:gd name="T3" fmla="*/ 47 h 1212"/>
                        <a:gd name="T4" fmla="*/ 1180 w 1197"/>
                        <a:gd name="T5" fmla="*/ 332 h 1212"/>
                        <a:gd name="T6" fmla="*/ 1060 w 1197"/>
                        <a:gd name="T7" fmla="*/ 587 h 1212"/>
                        <a:gd name="T8" fmla="*/ 685 w 1197"/>
                        <a:gd name="T9" fmla="*/ 932 h 1212"/>
                        <a:gd name="T10" fmla="*/ 100 w 1197"/>
                        <a:gd name="T11" fmla="*/ 1172 h 1212"/>
                        <a:gd name="T12" fmla="*/ 85 w 1197"/>
                        <a:gd name="T13" fmla="*/ 1172 h 1212"/>
                        <a:gd name="T14" fmla="*/ 100 w 1197"/>
                        <a:gd name="T15" fmla="*/ 1157 h 12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97" h="1212">
                          <a:moveTo>
                            <a:pt x="1150" y="47"/>
                          </a:moveTo>
                          <a:cubicBezTo>
                            <a:pt x="1152" y="47"/>
                            <a:pt x="1160" y="0"/>
                            <a:pt x="1165" y="47"/>
                          </a:cubicBezTo>
                          <a:cubicBezTo>
                            <a:pt x="1170" y="94"/>
                            <a:pt x="1197" y="242"/>
                            <a:pt x="1180" y="332"/>
                          </a:cubicBezTo>
                          <a:cubicBezTo>
                            <a:pt x="1163" y="422"/>
                            <a:pt x="1142" y="487"/>
                            <a:pt x="1060" y="587"/>
                          </a:cubicBezTo>
                          <a:cubicBezTo>
                            <a:pt x="978" y="687"/>
                            <a:pt x="845" y="835"/>
                            <a:pt x="685" y="932"/>
                          </a:cubicBezTo>
                          <a:cubicBezTo>
                            <a:pt x="525" y="1029"/>
                            <a:pt x="200" y="1132"/>
                            <a:pt x="100" y="1172"/>
                          </a:cubicBezTo>
                          <a:cubicBezTo>
                            <a:pt x="0" y="1212"/>
                            <a:pt x="85" y="1174"/>
                            <a:pt x="85" y="1172"/>
                          </a:cubicBezTo>
                          <a:cubicBezTo>
                            <a:pt x="85" y="1170"/>
                            <a:pt x="97" y="1160"/>
                            <a:pt x="100" y="1157"/>
                          </a:cubicBezTo>
                        </a:path>
                      </a:pathLst>
                    </a:custGeom>
                    <a:gradFill>
                      <a:gsLst>
                        <a:gs pos="0">
                          <a:schemeClr val="accent2"/>
                        </a:gs>
                        <a:gs pos="50000">
                          <a:srgbClr val="00CCFF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cs-CZ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3215" y="7739"/>
                  <a:ext cx="5672" cy="1104"/>
                  <a:chOff x="3215" y="7739"/>
                  <a:chExt cx="5672" cy="1104"/>
                </a:xfrm>
              </p:grpSpPr>
              <p:sp>
                <p:nvSpPr>
                  <p:cNvPr id="2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7739"/>
                    <a:ext cx="541" cy="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cs-CZ" sz="1000" b="1" dirty="0"/>
                      <a:t>A</a:t>
                    </a:r>
                    <a:endParaRPr kumimoji="0" lang="cs-CZ" sz="1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47" y="8388"/>
                    <a:ext cx="540" cy="4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cs-CZ" sz="1000" b="1" dirty="0" smtClean="0"/>
                      <a:t>B</a:t>
                    </a:r>
                    <a:endParaRPr lang="cs-CZ" sz="1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5" name="Obdélník 24"/>
              <p:cNvSpPr/>
              <p:nvPr/>
            </p:nvSpPr>
            <p:spPr>
              <a:xfrm>
                <a:off x="2912872" y="2723882"/>
                <a:ext cx="1611076" cy="647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000" b="1" dirty="0"/>
                  <a:t>A ∩ B</a:t>
                </a:r>
                <a:endParaRPr lang="cs-CZ" sz="1000" dirty="0"/>
              </a:p>
            </p:txBody>
          </p:sp>
        </p:grpSp>
        <p:sp>
          <p:nvSpPr>
            <p:cNvPr id="23" name="Obdélník 22"/>
            <p:cNvSpPr/>
            <p:nvPr/>
          </p:nvSpPr>
          <p:spPr>
            <a:xfrm>
              <a:off x="2987824" y="2473987"/>
              <a:ext cx="1873300" cy="6474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 b="1" dirty="0"/>
                <a:t>A ∩ </a:t>
              </a:r>
              <a:r>
                <a:rPr lang="cs-CZ" sz="1000" b="1" dirty="0" smtClean="0"/>
                <a:t>B´</a:t>
              </a:r>
              <a:endParaRPr lang="cs-CZ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4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Geometrická pravděpodobnost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2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Geometrická pravděpodobnost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183880" cy="477085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V </a:t>
                </a:r>
                <a:r>
                  <a:rPr lang="cs-CZ" dirty="0"/>
                  <a:t>rovině </a:t>
                </a:r>
                <a:r>
                  <a:rPr lang="cs-CZ" dirty="0" smtClean="0"/>
                  <a:t>(na přímce, v </a:t>
                </a:r>
                <a:r>
                  <a:rPr lang="cs-CZ" dirty="0"/>
                  <a:t>prostoru) </a:t>
                </a:r>
                <a:r>
                  <a:rPr lang="cs-CZ" dirty="0" smtClean="0"/>
                  <a:t>dána </a:t>
                </a:r>
                <a:r>
                  <a:rPr lang="cs-CZ" dirty="0"/>
                  <a:t>určitá oblast </a:t>
                </a:r>
                <a:r>
                  <a:rPr lang="el-GR" b="1" dirty="0">
                    <a:solidFill>
                      <a:srgbClr val="C00000"/>
                    </a:solidFill>
                  </a:rPr>
                  <a:t>Ω</a:t>
                </a:r>
                <a:r>
                  <a:rPr lang="el-GR" dirty="0"/>
                  <a:t>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V oblasti </a:t>
                </a:r>
                <a:r>
                  <a:rPr lang="el-GR" b="1" dirty="0">
                    <a:solidFill>
                      <a:srgbClr val="C00000"/>
                    </a:solidFill>
                  </a:rPr>
                  <a:t>Ω</a:t>
                </a:r>
                <a:r>
                  <a:rPr lang="cs-CZ" dirty="0" smtClean="0"/>
                  <a:t> další </a:t>
                </a:r>
                <a:r>
                  <a:rPr lang="cs-CZ" dirty="0"/>
                  <a:t>uzavřená oblast </a:t>
                </a:r>
                <a:r>
                  <a:rPr lang="cs-CZ" b="1" dirty="0">
                    <a:solidFill>
                      <a:srgbClr val="C00000"/>
                    </a:solidFill>
                  </a:rPr>
                  <a:t>A</a:t>
                </a:r>
                <a:r>
                  <a:rPr lang="cs-CZ" dirty="0"/>
                  <a:t>.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cs-CZ" dirty="0" smtClean="0"/>
                  <a:t> – jev, že </a:t>
                </a:r>
                <a:r>
                  <a:rPr lang="cs-CZ" dirty="0"/>
                  <a:t>náhodně zvolený bod v oblasti </a:t>
                </a:r>
                <a:r>
                  <a:rPr lang="el-GR" dirty="0" smtClean="0"/>
                  <a:t>Ω</a:t>
                </a:r>
                <a:r>
                  <a:rPr lang="cs-CZ" dirty="0" smtClean="0"/>
                  <a:t> leží </a:t>
                </a:r>
                <a:r>
                  <a:rPr lang="cs-CZ" dirty="0"/>
                  <a:t>i v oblasti A</a:t>
                </a:r>
                <a:r>
                  <a:rPr lang="cs-CZ" b="1" dirty="0">
                    <a:solidFill>
                      <a:srgbClr val="C00000"/>
                    </a:solidFill>
                  </a:rPr>
                  <a:t> </a:t>
                </a:r>
                <a:endParaRPr lang="cs-CZ" sz="4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1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cs-CZ" sz="4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41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𝐀</m:t>
                          </m:r>
                        </m:e>
                      </m:d>
                      <m:r>
                        <a:rPr lang="cs-CZ" sz="41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sz="41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41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41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𝐀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41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4100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41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i="1" dirty="0"/>
              </a:p>
              <a:p>
                <a:pPr marL="0" indent="0">
                  <a:buNone/>
                </a:pPr>
                <a:r>
                  <a:rPr lang="cs-CZ" dirty="0" smtClean="0"/>
                  <a:t>kde </a:t>
                </a:r>
                <a:r>
                  <a:rPr lang="cs-CZ" dirty="0"/>
                  <a:t>|</a:t>
                </a:r>
                <a:r>
                  <a:rPr lang="cs-CZ" i="1" dirty="0"/>
                  <a:t>A</a:t>
                </a:r>
                <a:r>
                  <a:rPr lang="cs-CZ" dirty="0"/>
                  <a:t>|, |</a:t>
                </a:r>
                <a:r>
                  <a:rPr lang="el-GR" dirty="0"/>
                  <a:t>Ω| </a:t>
                </a:r>
                <a:r>
                  <a:rPr lang="cs-CZ" dirty="0"/>
                  <a:t>jsou </a:t>
                </a:r>
                <a:r>
                  <a:rPr lang="cs-CZ" dirty="0" smtClean="0"/>
                  <a:t>míry(obsah, délka,…) </a:t>
                </a:r>
                <a:r>
                  <a:rPr lang="cs-CZ" dirty="0"/>
                  <a:t>oblastí </a:t>
                </a:r>
                <a:r>
                  <a:rPr lang="cs-CZ" b="1" dirty="0"/>
                  <a:t>A</a:t>
                </a:r>
                <a:r>
                  <a:rPr lang="cs-CZ" b="1" i="1" dirty="0"/>
                  <a:t> </a:t>
                </a:r>
                <a:r>
                  <a:rPr lang="cs-CZ" dirty="0" err="1"/>
                  <a:t>a</a:t>
                </a:r>
                <a:r>
                  <a:rPr lang="cs-CZ" dirty="0"/>
                  <a:t> </a:t>
                </a:r>
                <a:r>
                  <a:rPr lang="el-GR" b="1" dirty="0"/>
                  <a:t>Ω</a:t>
                </a:r>
                <a:r>
                  <a:rPr lang="el-GR" dirty="0"/>
                  <a:t>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4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Příklad:</a:t>
                </a:r>
              </a:p>
              <a:p>
                <a:r>
                  <a:rPr lang="cs-CZ" sz="2900" i="1" dirty="0" smtClean="0">
                    <a:latin typeface="Cambria" pitchFamily="18" charset="0"/>
                  </a:rPr>
                  <a:t>Jak </a:t>
                </a:r>
                <a:r>
                  <a:rPr lang="cs-CZ" sz="2900" i="1" dirty="0">
                    <a:latin typeface="Cambria" pitchFamily="18" charset="0"/>
                  </a:rPr>
                  <a:t>je pravděpodobné, že meteorit padne na pevninu, víme-li, že pevnina má rozlohu 149 milionů km</a:t>
                </a:r>
                <a:r>
                  <a:rPr lang="cs-CZ" sz="2900" i="1" baseline="30000" dirty="0">
                    <a:latin typeface="Cambria" pitchFamily="18" charset="0"/>
                  </a:rPr>
                  <a:t>2</a:t>
                </a:r>
                <a:r>
                  <a:rPr lang="cs-CZ" sz="2900" i="1" dirty="0">
                    <a:latin typeface="Cambria" pitchFamily="18" charset="0"/>
                  </a:rPr>
                  <a:t> a moře 361 milionů km</a:t>
                </a:r>
                <a:r>
                  <a:rPr lang="cs-CZ" sz="2900" i="1" baseline="30000" dirty="0">
                    <a:latin typeface="Cambria" pitchFamily="18" charset="0"/>
                  </a:rPr>
                  <a:t>2</a:t>
                </a:r>
                <a:r>
                  <a:rPr lang="cs-CZ" sz="2900" i="1" dirty="0">
                    <a:latin typeface="Cambria" pitchFamily="18" charset="0"/>
                  </a:rPr>
                  <a:t> </a:t>
                </a:r>
                <a:r>
                  <a:rPr lang="cs-CZ" sz="2900" i="1" dirty="0" smtClean="0">
                    <a:latin typeface="Cambria" pitchFamily="18" charset="0"/>
                  </a:rPr>
                  <a:t>. </a:t>
                </a:r>
                <a:endParaRPr lang="cs-CZ" sz="2900" i="1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cs-CZ" i="1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183880" cy="4770856"/>
              </a:xfrm>
              <a:blipFill rotWithShape="1">
                <a:blip r:embed="rId2"/>
                <a:stretch>
                  <a:fillRect t="-1022" b="-3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0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872208"/>
          </a:xfrm>
        </p:spPr>
        <p:txBody>
          <a:bodyPr>
            <a:normAutofit fontScale="90000"/>
          </a:bodyPr>
          <a:lstStyle/>
          <a:p>
            <a:r>
              <a:rPr lang="cs-CZ" sz="2400" i="1" dirty="0">
                <a:latin typeface="Cambria" pitchFamily="18" charset="0"/>
              </a:rPr>
              <a:t>Jak je pravděpodobné, že meteorit padne na </a:t>
            </a:r>
            <a:r>
              <a:rPr lang="cs-CZ" sz="2400" i="1" dirty="0" smtClean="0">
                <a:latin typeface="Cambria" pitchFamily="18" charset="0"/>
              </a:rPr>
              <a:t>pevninu</a:t>
            </a:r>
            <a:r>
              <a:rPr lang="cs-CZ" sz="2400" i="1" dirty="0">
                <a:latin typeface="Cambria" pitchFamily="18" charset="0"/>
              </a:rPr>
              <a:t>, víme-li, že pevnina má rozlohu 149 milionů km</a:t>
            </a:r>
            <a:r>
              <a:rPr lang="cs-CZ" sz="2400" i="1" baseline="30000" dirty="0">
                <a:latin typeface="Cambria" pitchFamily="18" charset="0"/>
              </a:rPr>
              <a:t>2</a:t>
            </a:r>
            <a:r>
              <a:rPr lang="cs-CZ" sz="2400" i="1" dirty="0">
                <a:latin typeface="Cambria" pitchFamily="18" charset="0"/>
              </a:rPr>
              <a:t> a moře 361 milionů km</a:t>
            </a:r>
            <a:r>
              <a:rPr lang="cs-CZ" sz="2400" i="1" baseline="30000" dirty="0">
                <a:latin typeface="Cambria" pitchFamily="18" charset="0"/>
              </a:rPr>
              <a:t>2</a:t>
            </a:r>
            <a:r>
              <a:rPr lang="cs-CZ" sz="2400" i="1" dirty="0" smtClean="0">
                <a:latin typeface="Cambria" pitchFamily="18" charset="0"/>
              </a:rPr>
              <a:t>. </a:t>
            </a:r>
            <a:r>
              <a:rPr lang="cs-CZ" i="1" dirty="0">
                <a:latin typeface="Cambria" pitchFamily="18" charset="0"/>
              </a:rPr>
              <a:t/>
            </a:r>
            <a:br>
              <a:rPr lang="cs-CZ" i="1" dirty="0">
                <a:latin typeface="Cambria" pitchFamily="18" charset="0"/>
              </a:rPr>
            </a:br>
            <a:r>
              <a:rPr lang="cs-CZ" i="1" dirty="0">
                <a:latin typeface="Cambria" pitchFamily="18" charset="0"/>
              </a:rPr>
              <a:t/>
            </a:r>
            <a:br>
              <a:rPr lang="cs-CZ" i="1" dirty="0">
                <a:latin typeface="Cambria" pitchFamily="18" charset="0"/>
              </a:rPr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04664"/>
                <a:ext cx="8183880" cy="41879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Oblast </a:t>
                </a:r>
                <a:r>
                  <a:rPr lang="cs-CZ" b="1" dirty="0" smtClean="0">
                    <a:solidFill>
                      <a:srgbClr val="C00000"/>
                    </a:solidFill>
                  </a:rPr>
                  <a:t>A</a:t>
                </a:r>
                <a:r>
                  <a:rPr lang="cs-CZ" dirty="0" smtClean="0"/>
                  <a:t> –  pevnina - </a:t>
                </a:r>
                <a:r>
                  <a:rPr lang="cs-CZ" i="1" dirty="0">
                    <a:latin typeface="Cambria" pitchFamily="18" charset="0"/>
                  </a:rPr>
                  <a:t>149 milionů km</a:t>
                </a:r>
                <a:r>
                  <a:rPr lang="cs-CZ" i="1" baseline="30000" dirty="0">
                    <a:latin typeface="Cambria" pitchFamily="18" charset="0"/>
                  </a:rPr>
                  <a:t>2</a:t>
                </a:r>
                <a:r>
                  <a:rPr lang="cs-CZ" i="1" dirty="0">
                    <a:latin typeface="Cambria" pitchFamily="18" charset="0"/>
                  </a:rPr>
                  <a:t> </a:t>
                </a:r>
                <a:endParaRPr lang="cs-CZ" i="1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Oblast </a:t>
                </a:r>
                <a:r>
                  <a:rPr lang="el-GR" sz="3200" b="1" dirty="0" smtClean="0">
                    <a:solidFill>
                      <a:srgbClr val="C00000"/>
                    </a:solidFill>
                  </a:rPr>
                  <a:t>Ω</a:t>
                </a:r>
                <a:r>
                  <a:rPr lang="cs-CZ" sz="32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cs-CZ" sz="3200" dirty="0" smtClean="0"/>
                  <a:t>– </a:t>
                </a:r>
                <a:r>
                  <a:rPr lang="cs-CZ" dirty="0" smtClean="0"/>
                  <a:t>pevnina </a:t>
                </a:r>
                <a:r>
                  <a:rPr lang="cs-CZ" dirty="0"/>
                  <a:t>+ </a:t>
                </a:r>
                <a:r>
                  <a:rPr lang="cs-CZ" dirty="0" smtClean="0">
                    <a:solidFill>
                      <a:srgbClr val="0070C0"/>
                    </a:solidFill>
                  </a:rPr>
                  <a:t>moře </a:t>
                </a:r>
                <a:r>
                  <a:rPr lang="cs-CZ" dirty="0" smtClean="0"/>
                  <a:t>(</a:t>
                </a:r>
                <a:r>
                  <a:rPr lang="cs-CZ" i="1" dirty="0" smtClean="0">
                    <a:solidFill>
                      <a:srgbClr val="0070C0"/>
                    </a:solidFill>
                    <a:latin typeface="Cambria" pitchFamily="18" charset="0"/>
                  </a:rPr>
                  <a:t>361 </a:t>
                </a:r>
                <a:r>
                  <a:rPr lang="cs-CZ" i="1" dirty="0">
                    <a:solidFill>
                      <a:srgbClr val="0070C0"/>
                    </a:solidFill>
                    <a:latin typeface="Cambria" pitchFamily="18" charset="0"/>
                  </a:rPr>
                  <a:t>milionů </a:t>
                </a:r>
                <a:r>
                  <a:rPr lang="cs-CZ" i="1" dirty="0" smtClean="0">
                    <a:solidFill>
                      <a:srgbClr val="0070C0"/>
                    </a:solidFill>
                    <a:latin typeface="Cambria" pitchFamily="18" charset="0"/>
                  </a:rPr>
                  <a:t>km</a:t>
                </a:r>
                <a:r>
                  <a:rPr lang="cs-CZ" i="1" baseline="30000" dirty="0" smtClean="0">
                    <a:solidFill>
                      <a:srgbClr val="0070C0"/>
                    </a:solidFill>
                    <a:latin typeface="Cambria" pitchFamily="18" charset="0"/>
                  </a:rPr>
                  <a:t>2</a:t>
                </a:r>
                <a:r>
                  <a:rPr lang="cs-CZ" dirty="0" smtClean="0"/>
                  <a:t>)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1655064" lvl="7" indent="0">
                  <a:buNone/>
                </a:pPr>
                <a:r>
                  <a:rPr lang="cs-CZ" sz="41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6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6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60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cs-CZ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6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6000" b="0" i="1" dirty="0" smtClean="0">
                            <a:latin typeface="Cambria Math"/>
                          </a:rPr>
                          <m:t>149</m:t>
                        </m:r>
                      </m:num>
                      <m:den>
                        <m:r>
                          <a:rPr lang="cs-CZ" sz="6000" b="0" i="1" dirty="0" smtClean="0">
                            <a:latin typeface="Cambria Math"/>
                          </a:rPr>
                          <m:t>149 +361</m:t>
                        </m:r>
                      </m:den>
                    </m:f>
                  </m:oMath>
                </a14:m>
                <a:r>
                  <a:rPr lang="cs-CZ" sz="6000" dirty="0" smtClean="0"/>
                  <a:t> </a:t>
                </a:r>
                <a:endParaRPr lang="cs-CZ" sz="6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04664"/>
                <a:ext cx="8183880" cy="4187952"/>
              </a:xfrm>
              <a:blipFill rotWithShape="1">
                <a:blip r:embed="rId2"/>
                <a:stretch>
                  <a:fillRect l="-447" t="-437" r="-14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3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Bernoulliho</a:t>
            </a:r>
            <a:r>
              <a:rPr lang="cs-CZ" dirty="0" smtClean="0"/>
              <a:t> </a:t>
            </a:r>
            <a:r>
              <a:rPr lang="cs-CZ" dirty="0" err="1" smtClean="0"/>
              <a:t>schema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dirty="0" smtClean="0"/>
                  <a:t>Opakované nezávislé pokusy – binomické rozdělení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(</a:t>
                </a:r>
                <a:r>
                  <a:rPr lang="cs-CZ" b="1" dirty="0" err="1" smtClean="0">
                    <a:solidFill>
                      <a:srgbClr val="C00000"/>
                    </a:solidFill>
                  </a:rPr>
                  <a:t>Bernoulliovo</a:t>
                </a:r>
                <a:r>
                  <a:rPr lang="cs-CZ" b="1" dirty="0" smtClean="0">
                    <a:solidFill>
                      <a:srgbClr val="C00000"/>
                    </a:solidFill>
                  </a:rPr>
                  <a:t> schéma</a:t>
                </a:r>
                <a:r>
                  <a:rPr lang="cs-CZ" dirty="0" smtClean="0"/>
                  <a:t>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jestliže </a:t>
                </a:r>
                <a:r>
                  <a:rPr lang="cs-CZ" dirty="0"/>
                  <a:t>posloupnost dílčích pokusů vzniká násobným opakováním </a:t>
                </a:r>
                <a:r>
                  <a:rPr lang="cs-CZ" dirty="0" smtClean="0"/>
                  <a:t>jistého náhodného pokusu, </a:t>
                </a:r>
                <a:r>
                  <a:rPr lang="cs-CZ" dirty="0"/>
                  <a:t>mluvíme o opakovaných </a:t>
                </a:r>
                <a:r>
                  <a:rPr lang="cs-CZ" dirty="0" smtClean="0"/>
                  <a:t>pokusech</a:t>
                </a:r>
              </a:p>
              <a:p>
                <a:endParaRPr lang="cs-CZ" dirty="0"/>
              </a:p>
              <a:p>
                <a:r>
                  <a:rPr lang="cs-CZ" dirty="0" smtClean="0"/>
                  <a:t>jsou-li pokusy nezávislé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	</a:t>
                </a:r>
                <a:r>
                  <a:rPr lang="cs-CZ" sz="4600" dirty="0" smtClean="0"/>
                  <a:t> </a:t>
                </a:r>
                <a14:m>
                  <m:oMath xmlns:m="http://schemas.openxmlformats.org/officeDocument/2006/math">
                    <m:r>
                      <a:rPr lang="cs-CZ" sz="4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4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46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cs-CZ" sz="4600" b="0" i="1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sz="4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4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4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cs-CZ" sz="4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cs-CZ" sz="4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4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cs-CZ" sz="4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cs-CZ" sz="4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46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cs-CZ" sz="4600" b="0" i="1" smtClean="0">
                            <a:latin typeface="Cambria Math"/>
                          </a:rPr>
                          <m:t>𝑛</m:t>
                        </m:r>
                        <m:r>
                          <a:rPr lang="cs-CZ" sz="46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4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cs-CZ" sz="4600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p </a:t>
                </a:r>
                <a:r>
                  <a:rPr lang="cs-CZ" dirty="0"/>
                  <a:t>– zdar, q – nezdar, n – počet pokusů, k – zdařilé pokusy</a:t>
                </a: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5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Bernoulliho</a:t>
            </a:r>
            <a:r>
              <a:rPr lang="cs-CZ" dirty="0"/>
              <a:t> </a:t>
            </a:r>
            <a:r>
              <a:rPr lang="cs-CZ" dirty="0" err="1"/>
              <a:t>schema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cs-CZ" dirty="0" smtClean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C00000"/>
                    </a:solidFill>
                  </a:rPr>
                  <a:t>Házíme šestkrát kostkou. Vypočtěte pravděpodobnost, že z těchto šesti hodů padne šestka právě dvakrát. 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2200" dirty="0"/>
                  <a:t>Jedna z </a:t>
                </a:r>
                <a:r>
                  <a:rPr lang="cs-CZ" sz="2200" dirty="0" smtClean="0"/>
                  <a:t>možností ….. 66XXXX</a:t>
                </a:r>
                <a:r>
                  <a:rPr lang="cs-CZ" sz="2200" dirty="0"/>
                  <a:t>. </a:t>
                </a:r>
                <a:endParaRPr lang="cs-CZ" sz="2200" dirty="0" smtClean="0"/>
              </a:p>
              <a:p>
                <a:pPr marL="0" indent="0">
                  <a:buNone/>
                </a:pPr>
                <a:endParaRPr lang="cs-CZ" sz="2200" dirty="0"/>
              </a:p>
              <a:p>
                <a:pPr marL="0" indent="0">
                  <a:buNone/>
                </a:pPr>
                <a:r>
                  <a:rPr lang="cs-CZ" sz="2200" dirty="0" smtClean="0"/>
                  <a:t>Pravděpodobnost</a:t>
                </a:r>
                <a:r>
                  <a:rPr lang="cs-CZ" sz="2200" dirty="0"/>
                  <a:t>, že tato situace </a:t>
                </a:r>
                <a:r>
                  <a:rPr lang="cs-CZ" sz="2200" dirty="0" smtClean="0"/>
                  <a:t>nastane: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0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b="1" dirty="0" smtClean="0"/>
                  <a:t>           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𝐏</m:t>
                    </m:r>
                    <m:r>
                      <a:rPr lang="cs-CZ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cs-CZ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b="1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cs-CZ" b="1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  <m:r>
                      <a:rPr lang="cs-CZ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cs-CZ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b="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b="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cs-CZ" i="1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b="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9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Další možnosti, kdy padnou dvě šestky jsou stejně pravděpodobné jako první možnost.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Jedná </a:t>
                </a:r>
                <a:r>
                  <a:rPr lang="cs-CZ" dirty="0"/>
                  <a:t>se o případy: </a:t>
                </a: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66XXXX </a:t>
                </a:r>
                <a:endParaRPr lang="cs-CZ" dirty="0" smtClean="0"/>
              </a:p>
              <a:p>
                <a:r>
                  <a:rPr lang="cs-CZ" dirty="0" smtClean="0"/>
                  <a:t>6X6XXX </a:t>
                </a:r>
                <a:endParaRPr lang="cs-CZ" dirty="0"/>
              </a:p>
              <a:p>
                <a:r>
                  <a:rPr lang="cs-CZ" dirty="0" smtClean="0"/>
                  <a:t>. . . 	</a:t>
                </a:r>
              </a:p>
              <a:p>
                <a:r>
                  <a:rPr lang="cs-CZ" dirty="0" smtClean="0"/>
                  <a:t>XXX6X6 … XXXX66	…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33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cs-CZ" sz="3300">
                            <a:latin typeface="Cambria Math"/>
                          </a:rPr>
                          <m:t>P</m:t>
                        </m:r>
                        <m:r>
                          <a:rPr lang="cs-CZ" sz="3300" i="1">
                            <a:latin typeface="Cambria Math"/>
                          </a:rPr>
                          <m:t>´</m:t>
                        </m:r>
                      </m:e>
                      <m:sub>
                        <m:r>
                          <a:rPr lang="cs-CZ" sz="3300" i="1">
                            <a:latin typeface="Cambria Math"/>
                          </a:rPr>
                          <m:t>2,4</m:t>
                        </m:r>
                      </m:sub>
                      <m:sup/>
                    </m:sSubSup>
                    <m:d>
                      <m:dPr>
                        <m:ctrlPr>
                          <a:rPr lang="cs-CZ" sz="33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330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cs-CZ" sz="33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3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300" i="1">
                            <a:latin typeface="Cambria Math"/>
                          </a:rPr>
                          <m:t>6!</m:t>
                        </m:r>
                      </m:num>
                      <m:den>
                        <m:r>
                          <a:rPr lang="cs-CZ" sz="3300" i="1">
                            <a:latin typeface="Cambria Math"/>
                          </a:rPr>
                          <m:t>2!</m:t>
                        </m:r>
                        <m:r>
                          <a:rPr lang="cs-CZ" sz="3300" i="1">
                            <a:latin typeface="Cambria Math"/>
                            <a:ea typeface="Cambria Math"/>
                          </a:rPr>
                          <m:t>∙4!</m:t>
                        </m:r>
                      </m:den>
                    </m:f>
                    <m:r>
                      <a:rPr lang="cs-CZ" sz="33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33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33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330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s-CZ" sz="33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sz="3300" dirty="0" smtClean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4" t="-11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5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Bernoulliho</a:t>
            </a:r>
            <a:r>
              <a:rPr lang="cs-CZ" dirty="0"/>
              <a:t> </a:t>
            </a:r>
            <a:r>
              <a:rPr lang="cs-CZ" dirty="0" err="1" smtClean="0"/>
              <a:t>schema</a:t>
            </a:r>
            <a:r>
              <a:rPr lang="cs-CZ" dirty="0" smtClean="0"/>
              <a:t>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Pravděpodobnost</a:t>
            </a:r>
            <a:r>
              <a:rPr lang="cs-CZ" b="1" dirty="0">
                <a:solidFill>
                  <a:srgbClr val="C00000"/>
                </a:solidFill>
              </a:rPr>
              <a:t>, že náhodně vybraný student bude znát učivo, je 0,005. Jaká je pravděpodobnost, že mezi dvaceti vybranými studenty bude: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a) právě </a:t>
            </a:r>
            <a:r>
              <a:rPr lang="cs-CZ" b="1" dirty="0">
                <a:solidFill>
                  <a:srgbClr val="C00000"/>
                </a:solidFill>
              </a:rPr>
              <a:t>5 znalých studentů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b) nejvýše </a:t>
            </a:r>
            <a:r>
              <a:rPr lang="cs-CZ" b="1" dirty="0">
                <a:solidFill>
                  <a:srgbClr val="C00000"/>
                </a:solidFill>
              </a:rPr>
              <a:t>2 znalí studenti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c</a:t>
            </a:r>
            <a:r>
              <a:rPr lang="cs-CZ" b="1" dirty="0">
                <a:solidFill>
                  <a:srgbClr val="C00000"/>
                </a:solidFill>
              </a:rPr>
              <a:t>) alespoň jeden znalý student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Viz cvičení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627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654790"/>
            <a:ext cx="7776864" cy="19101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</a:rPr>
              <a:t>Pravděpodobnost, že náhodně vybraný student bude znát učivo, je 0,005. Jaká je pravděpodobnost, že mezi dvaceti vybranými studenty bude: </a:t>
            </a:r>
          </a:p>
          <a:p>
            <a:pPr marL="0" indent="0">
              <a:buNone/>
            </a:pPr>
            <a:endParaRPr lang="cs-CZ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C00000"/>
                </a:solidFill>
              </a:rPr>
              <a:t>a) právě </a:t>
            </a:r>
            <a:r>
              <a:rPr lang="cs-CZ" sz="2600" dirty="0">
                <a:solidFill>
                  <a:srgbClr val="C00000"/>
                </a:solidFill>
              </a:rPr>
              <a:t>5 znalých studentů </a:t>
            </a:r>
            <a:endParaRPr lang="cs-CZ" sz="2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627784" y="3554565"/>
                <a:ext cx="3716595" cy="605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sz="20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0,005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cs-CZ" sz="200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0,995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54565"/>
                <a:ext cx="3716595" cy="6054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7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Soubor </a:t>
            </a:r>
            <a:r>
              <a:rPr lang="cs-CZ" sz="2000" b="1" dirty="0"/>
              <a:t>N</a:t>
            </a:r>
            <a:r>
              <a:rPr lang="cs-CZ" sz="2000" i="1" dirty="0"/>
              <a:t> </a:t>
            </a:r>
            <a:r>
              <a:rPr lang="cs-CZ" sz="2000" dirty="0" smtClean="0"/>
              <a:t>prvků</a:t>
            </a:r>
          </a:p>
          <a:p>
            <a:pPr marL="0" indent="0">
              <a:buNone/>
            </a:pPr>
            <a:r>
              <a:rPr lang="cs-CZ" sz="2000" b="1" dirty="0" smtClean="0"/>
              <a:t>M</a:t>
            </a:r>
            <a:r>
              <a:rPr lang="cs-CZ" sz="2000" i="1" dirty="0" smtClean="0"/>
              <a:t> </a:t>
            </a:r>
            <a:r>
              <a:rPr lang="cs-CZ" sz="2000" dirty="0"/>
              <a:t>má určitou vlastnost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N</a:t>
            </a:r>
            <a:r>
              <a:rPr lang="cs-CZ" sz="2000" dirty="0" smtClean="0"/>
              <a:t> </a:t>
            </a:r>
            <a:r>
              <a:rPr lang="cs-CZ" sz="2000" dirty="0"/>
              <a:t>- </a:t>
            </a:r>
            <a:r>
              <a:rPr lang="cs-CZ" sz="2000" b="1" dirty="0" smtClean="0"/>
              <a:t>M</a:t>
            </a:r>
            <a:r>
              <a:rPr lang="cs-CZ" sz="2000" dirty="0" smtClean="0"/>
              <a:t> nikoliv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Vybereme </a:t>
            </a:r>
            <a:r>
              <a:rPr lang="cs-CZ" sz="2000" dirty="0"/>
              <a:t>postupně </a:t>
            </a:r>
            <a:r>
              <a:rPr lang="cs-CZ" sz="2000" i="1" dirty="0"/>
              <a:t>n </a:t>
            </a:r>
            <a:r>
              <a:rPr lang="cs-CZ" sz="2000" dirty="0"/>
              <a:t>prvků, z nichž </a:t>
            </a:r>
            <a:r>
              <a:rPr lang="cs-CZ" sz="2000" b="1" dirty="0"/>
              <a:t>žádný nevracíme</a:t>
            </a:r>
            <a:r>
              <a:rPr lang="cs-CZ" sz="2000" dirty="0"/>
              <a:t>. Pravděpodobnost, že mezi </a:t>
            </a:r>
            <a:r>
              <a:rPr lang="cs-CZ" sz="2000" i="1" dirty="0"/>
              <a:t>n </a:t>
            </a:r>
            <a:r>
              <a:rPr lang="cs-CZ" sz="2000" dirty="0"/>
              <a:t>vybranými bude </a:t>
            </a:r>
            <a:r>
              <a:rPr lang="cs-CZ" sz="2000" i="1" dirty="0"/>
              <a:t>k </a:t>
            </a:r>
            <a:r>
              <a:rPr lang="cs-CZ" sz="2000" dirty="0"/>
              <a:t>takových, že mají sledovanou vlastnost, vypočteme podle vzorce</a:t>
            </a:r>
            <a:r>
              <a:rPr lang="cs-CZ" sz="2000" dirty="0" smtClean="0"/>
              <a:t>: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353335" y="3861048"/>
                <a:ext cx="2017219" cy="1023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C00000"/>
                        </a:solidFill>
                        <a:latin typeface="Cambria Math"/>
                      </a:rPr>
                      <m:t>𝐏</m:t>
                    </m:r>
                    <m:r>
                      <a:rPr lang="cs-CZ" sz="2400" b="1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4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2400" b="1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s-CZ" sz="2400" b="1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2400" b="1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  <m:r>
                                    <a:rPr lang="cs-CZ" sz="2400" b="1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400" b="1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𝐌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  <m:r>
                                    <a:rPr lang="cs-CZ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sz="24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2400" b="1" i="1" dirty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2400" b="1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𝐍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sz="2400" b="1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cs-CZ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335" y="3861048"/>
                <a:ext cx="2017219" cy="10230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9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mezi jevy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183880" cy="460851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sz="3400" b="1" dirty="0">
                    <a:solidFill>
                      <a:srgbClr val="C00000"/>
                    </a:solidFill>
                  </a:rPr>
                  <a:t>Jev A je </a:t>
                </a:r>
                <a:r>
                  <a:rPr lang="cs-CZ" sz="3400" b="1" dirty="0" err="1">
                    <a:solidFill>
                      <a:srgbClr val="C00000"/>
                    </a:solidFill>
                  </a:rPr>
                  <a:t>podjevem</a:t>
                </a:r>
                <a:r>
                  <a:rPr lang="cs-CZ" sz="3400" b="1" dirty="0">
                    <a:solidFill>
                      <a:srgbClr val="C00000"/>
                    </a:solidFill>
                  </a:rPr>
                  <a:t> jevu B  </a:t>
                </a:r>
              </a:p>
              <a:p>
                <a:pPr marL="0" indent="0">
                  <a:buNone/>
                </a:pPr>
                <a:r>
                  <a:rPr lang="cs-CZ" sz="3600" dirty="0" smtClean="0">
                    <a:solidFill>
                      <a:srgbClr val="C0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cs-CZ" sz="3600" dirty="0">
                    <a:solidFill>
                      <a:srgbClr val="C00000"/>
                    </a:solidFill>
                  </a:rPr>
                  <a:t> B </a:t>
                </a:r>
                <a:r>
                  <a:rPr lang="cs-CZ" sz="3600" dirty="0" smtClean="0">
                    <a:solidFill>
                      <a:srgbClr val="C0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cs-CZ" sz="3600" dirty="0">
                    <a:solidFill>
                      <a:srgbClr val="C00000"/>
                    </a:solidFill>
                  </a:rPr>
                  <a:t> A </a:t>
                </a:r>
                <a:r>
                  <a:rPr lang="cs-CZ" sz="3600" dirty="0" smtClean="0">
                    <a:solidFill>
                      <a:srgbClr val="C00000"/>
                    </a:solidFill>
                  </a:rPr>
                  <a:t>)</a:t>
                </a:r>
                <a:endParaRPr lang="cs-CZ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2700" dirty="0" smtClean="0">
                    <a:solidFill>
                      <a:schemeClr val="bg1">
                        <a:lumMod val="75000"/>
                      </a:schemeClr>
                    </a:solidFill>
                  </a:rPr>
                  <a:t>jev </a:t>
                </a:r>
                <a:r>
                  <a:rPr lang="cs-CZ" sz="2700" dirty="0">
                    <a:solidFill>
                      <a:schemeClr val="bg1">
                        <a:lumMod val="75000"/>
                      </a:schemeClr>
                    </a:solidFill>
                  </a:rPr>
                  <a:t>A nastane vždy, když nastane jev </a:t>
                </a:r>
                <a:r>
                  <a:rPr lang="cs-CZ" sz="2700" dirty="0" smtClean="0">
                    <a:solidFill>
                      <a:schemeClr val="bg1">
                        <a:lumMod val="75000"/>
                      </a:schemeClr>
                    </a:solidFill>
                  </a:rPr>
                  <a:t>B</a:t>
                </a:r>
                <a:endParaRPr lang="cs-CZ" sz="27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solidFill>
                      <a:schemeClr val="bg1">
                        <a:lumMod val="85000"/>
                      </a:schemeClr>
                    </a:solidFill>
                  </a:rPr>
                  <a:t>    </a:t>
                </a:r>
                <a:endParaRPr lang="cs-CZ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sz="3400" b="1" dirty="0">
                    <a:solidFill>
                      <a:srgbClr val="C00000"/>
                    </a:solidFill>
                  </a:rPr>
                  <a:t>Jev A je roven jevu B</a:t>
                </a:r>
                <a:r>
                  <a:rPr lang="cs-CZ" sz="3400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cs-CZ" sz="3700" dirty="0" smtClean="0">
                    <a:solidFill>
                      <a:srgbClr val="C00000"/>
                    </a:solidFill>
                  </a:rPr>
                  <a:t>A </a:t>
                </a:r>
                <a:r>
                  <a:rPr lang="pt-BR" sz="3700" dirty="0">
                    <a:solidFill>
                      <a:srgbClr val="C00000"/>
                    </a:solidFill>
                  </a:rPr>
                  <a:t>=</a:t>
                </a:r>
                <a:r>
                  <a:rPr lang="pt-BR" sz="3600" dirty="0" smtClean="0">
                    <a:solidFill>
                      <a:srgbClr val="C00000"/>
                    </a:solidFill>
                  </a:rPr>
                  <a:t> B (A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pt-BR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pt-BR" sz="3600" dirty="0">
                    <a:solidFill>
                      <a:srgbClr val="C00000"/>
                    </a:solidFill>
                  </a:rPr>
                  <a:t>B , B </a:t>
                </a:r>
                <a14:m>
                  <m:oMath xmlns:m="http://schemas.openxmlformats.org/officeDocument/2006/math">
                    <m:r>
                      <a:rPr lang="cs-CZ" sz="36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⊂</m:t>
                    </m:r>
                  </m:oMath>
                </a14:m>
                <a:r>
                  <a:rPr lang="pt-BR" sz="3600" dirty="0" smtClean="0">
                    <a:solidFill>
                      <a:srgbClr val="C00000"/>
                    </a:solidFill>
                  </a:rPr>
                  <a:t> A)</a:t>
                </a:r>
                <a:endParaRPr lang="cs-CZ" sz="36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36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3400" b="1" dirty="0">
                    <a:solidFill>
                      <a:srgbClr val="C00000"/>
                    </a:solidFill>
                  </a:rPr>
                  <a:t>Jev A‘ je opačný k jevu </a:t>
                </a:r>
                <a:r>
                  <a:rPr lang="cs-CZ" sz="3400" b="1" dirty="0" smtClean="0">
                    <a:solidFill>
                      <a:srgbClr val="C00000"/>
                    </a:solidFill>
                  </a:rPr>
                  <a:t>A </a:t>
                </a:r>
                <a:endParaRPr lang="cs-CZ" sz="3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2700" dirty="0" smtClean="0">
                    <a:solidFill>
                      <a:schemeClr val="bg1">
                        <a:lumMod val="75000"/>
                      </a:schemeClr>
                    </a:solidFill>
                  </a:rPr>
                  <a:t>jev </a:t>
                </a:r>
                <a:r>
                  <a:rPr lang="cs-CZ" sz="2700" dirty="0">
                    <a:solidFill>
                      <a:schemeClr val="bg1">
                        <a:lumMod val="75000"/>
                      </a:schemeClr>
                    </a:solidFill>
                  </a:rPr>
                  <a:t>A‘ nastane právě když nenastal jev A</a:t>
                </a:r>
              </a:p>
              <a:p>
                <a:pPr marL="0" indent="0">
                  <a:buNone/>
                </a:pPr>
                <a:endParaRPr lang="cs-CZ" sz="27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3400" b="1" dirty="0">
                    <a:solidFill>
                      <a:srgbClr val="C00000"/>
                    </a:solidFill>
                  </a:rPr>
                  <a:t>Jevy A,B jsou disjunktní </a:t>
                </a:r>
              </a:p>
              <a:p>
                <a:pPr marL="0" indent="0">
                  <a:buNone/>
                </a:pPr>
                <a:r>
                  <a:rPr lang="cs-CZ" sz="2700" dirty="0" smtClean="0">
                    <a:solidFill>
                      <a:schemeClr val="bg1">
                        <a:lumMod val="85000"/>
                      </a:schemeClr>
                    </a:solidFill>
                  </a:rPr>
                  <a:t>neslučitelné</a:t>
                </a:r>
                <a:r>
                  <a:rPr lang="cs-CZ" sz="2700" dirty="0">
                    <a:solidFill>
                      <a:schemeClr val="bg1">
                        <a:lumMod val="85000"/>
                      </a:schemeClr>
                    </a:solidFill>
                  </a:rPr>
                  <a:t>, navzájem se vylučující právě tehdy , platí-li </a:t>
                </a:r>
                <a:endParaRPr lang="cs-CZ" sz="27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cs-CZ" sz="2700" dirty="0" smtClean="0">
                    <a:solidFill>
                      <a:schemeClr val="bg1">
                        <a:lumMod val="85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cs-CZ" sz="2700" dirty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⋂</m:t>
                    </m:r>
                  </m:oMath>
                </a14:m>
                <a:r>
                  <a:rPr lang="cs-CZ" sz="2700" dirty="0">
                    <a:solidFill>
                      <a:schemeClr val="bg1">
                        <a:lumMod val="85000"/>
                      </a:schemeClr>
                    </a:solidFill>
                  </a:rPr>
                  <a:t> B =</a:t>
                </a:r>
                <a14:m>
                  <m:oMath xmlns:m="http://schemas.openxmlformats.org/officeDocument/2006/math">
                    <m:r>
                      <a:rPr lang="cs-CZ" sz="27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 ∅</m:t>
                    </m:r>
                  </m:oMath>
                </a14:m>
                <a:endParaRPr lang="cs-CZ" sz="27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183880" cy="4608512"/>
              </a:xfrm>
              <a:blipFill rotWithShape="1">
                <a:blip r:embed="rId2"/>
                <a:stretch>
                  <a:fillRect l="-522" t="-19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5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183880" cy="965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abic Typesetting" pitchFamily="66" charset="-78"/>
                <a:cs typeface="Arabic Typesetting" pitchFamily="66" charset="-78"/>
              </a:rPr>
              <a:t>Otázka: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Záleží na </a:t>
            </a: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tom, </a:t>
            </a:r>
            <a:r>
              <a:rPr lang="cs-CZ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zda vybereme </a:t>
            </a: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výrobky najednou nebo postupně bez </a:t>
            </a:r>
            <a:r>
              <a:rPr lang="cs-CZ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vracení</a:t>
            </a:r>
            <a:r>
              <a:rPr lang="cs-CZ" b="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?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Mezi </a:t>
            </a:r>
            <a:r>
              <a:rPr lang="cs-CZ" dirty="0"/>
              <a:t>15 výrobky je 5 zmetků. Vybereme 3 výrobky. Jaká je pravděpodobnost, že jeden z nich je vadný, jestliže: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vybereme všechny 3 najednou </a:t>
            </a:r>
            <a:endParaRPr lang="cs-CZ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vybíráme po jednom bez vracení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4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>
                <a:effectLst/>
                <a:latin typeface="Calibri" pitchFamily="34" charset="0"/>
                <a:cs typeface="Calibri" pitchFamily="34" charset="0"/>
              </a:rPr>
              <a:t>Mezi 15 výrobky je 5 zmetků. Vybereme 3 výrobky. Jaká je pravděpodobnost, že jeden z nich je </a:t>
            </a:r>
            <a:r>
              <a:rPr lang="cs-CZ" sz="2700" dirty="0" smtClean="0">
                <a:effectLst/>
                <a:latin typeface="Calibri" pitchFamily="34" charset="0"/>
                <a:cs typeface="Calibri" pitchFamily="34" charset="0"/>
              </a:rPr>
              <a:t>vadný</a:t>
            </a:r>
            <a:endParaRPr lang="cs-CZ" sz="2700" dirty="0"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sz="2400" dirty="0" smtClean="0"/>
                  <a:t>Vybereme najednou</a:t>
                </a:r>
              </a:p>
              <a:p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b="0" dirty="0" smtClean="0"/>
                  <a:t>		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𝑃</m:t>
                    </m:r>
                    <m:r>
                      <a:rPr lang="cs-CZ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91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r>
                  <a:rPr lang="cs-CZ" sz="2400" dirty="0"/>
                  <a:t>Vybereme </a:t>
                </a:r>
                <a:r>
                  <a:rPr lang="cs-CZ" sz="2400" dirty="0" smtClean="0"/>
                  <a:t>postupně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	     Možnosti</a:t>
                </a:r>
                <a:r>
                  <a:rPr lang="cs-CZ" sz="2400" dirty="0"/>
                  <a:t>: (V-vadný, D-dobrý) </a:t>
                </a: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dirty="0" smtClean="0"/>
                  <a:t>		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	VDD    </a:t>
                </a:r>
                <a:r>
                  <a:rPr lang="cs-CZ" dirty="0"/>
                  <a:t>DVD </a:t>
                </a:r>
                <a:r>
                  <a:rPr lang="cs-CZ" dirty="0" smtClean="0"/>
                  <a:t>  </a:t>
                </a:r>
                <a:r>
                  <a:rPr lang="cs-CZ" dirty="0"/>
                  <a:t>DDV 	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73" b="-30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VDD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i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  <m:r>
                          <a:rPr lang="cs-CZ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91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 smtClean="0"/>
                  <a:t>DVD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91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 smtClean="0"/>
              </a:p>
              <a:p>
                <a:r>
                  <a:rPr lang="cs-CZ" dirty="0" smtClean="0"/>
                  <a:t>DDV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91</m:t>
                        </m:r>
                      </m:den>
                    </m:f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627784" y="4971512"/>
                <a:ext cx="3758658" cy="71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P</m:t>
                    </m:r>
                    <m:r>
                      <a:rPr lang="cs-CZ" sz="2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sz="28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sz="28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8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cs-CZ" sz="2800" b="0" i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cs-CZ" sz="2800" b="0" i="1" smtClean="0">
                            <a:latin typeface="Cambria Math"/>
                          </a:rPr>
                          <m:t>91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971512"/>
                <a:ext cx="3758658" cy="710066"/>
              </a:xfrm>
              <a:prstGeom prst="rect">
                <a:avLst/>
              </a:prstGeom>
              <a:blipFill rotWithShape="1">
                <a:blip r:embed="rId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5234314" y="3140968"/>
            <a:ext cx="1929974" cy="1492982"/>
            <a:chOff x="5234314" y="3140968"/>
            <a:chExt cx="1929974" cy="1492982"/>
          </a:xfrm>
        </p:grpSpPr>
        <p:sp>
          <p:nvSpPr>
            <p:cNvPr id="5" name="Obláček 4"/>
            <p:cNvSpPr/>
            <p:nvPr/>
          </p:nvSpPr>
          <p:spPr>
            <a:xfrm>
              <a:off x="5234314" y="3140968"/>
              <a:ext cx="1929974" cy="1492982"/>
            </a:xfrm>
            <a:prstGeom prst="cloudCallout">
              <a:avLst>
                <a:gd name="adj1" fmla="val -82203"/>
                <a:gd name="adj2" fmla="val 7845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479221" y="3439463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PST sjednocení</a:t>
              </a:r>
            </a:p>
            <a:p>
              <a:r>
                <a:rPr lang="cs-CZ" dirty="0" smtClean="0"/>
                <a:t>jevů 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4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Operace s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Součet jevů A, B </a:t>
            </a:r>
            <a:endParaRPr lang="cs-CZ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Jev, který nastane právě tehdy, když nastane alespoň jeden z jevů A, B.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Označení </a:t>
            </a:r>
            <a:r>
              <a:rPr lang="cs-CZ" b="1" dirty="0">
                <a:solidFill>
                  <a:srgbClr val="C00000"/>
                </a:solidFill>
              </a:rPr>
              <a:t>A+B</a:t>
            </a:r>
            <a:r>
              <a:rPr lang="cs-CZ" i="1" dirty="0"/>
              <a:t> </a:t>
            </a:r>
            <a:r>
              <a:rPr lang="cs-CZ" dirty="0"/>
              <a:t>nebo množinově </a:t>
            </a:r>
            <a:r>
              <a:rPr lang="cs-CZ" b="1" dirty="0" smtClean="0">
                <a:solidFill>
                  <a:srgbClr val="C00000"/>
                </a:solidFill>
              </a:rPr>
              <a:t>A∪B</a:t>
            </a: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Příklad</a:t>
            </a:r>
            <a:r>
              <a:rPr lang="cs-CZ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Mezi vylosovanými bude buď Adam nebo </a:t>
            </a:r>
            <a:r>
              <a:rPr lang="cs-CZ" sz="2400" i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Eva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 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Součin </a:t>
            </a:r>
            <a:r>
              <a:rPr lang="cs-CZ" sz="3200" b="1" dirty="0">
                <a:solidFill>
                  <a:srgbClr val="C00000"/>
                </a:solidFill>
              </a:rPr>
              <a:t>jevů A, B </a:t>
            </a:r>
          </a:p>
          <a:p>
            <a:pPr marL="0" indent="0">
              <a:buNone/>
            </a:pP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Jev, který nastane právě tehdy, když nastanou oba jevy současně.  </a:t>
            </a:r>
          </a:p>
          <a:p>
            <a:pPr marL="0" indent="0">
              <a:buNone/>
            </a:pPr>
            <a:endParaRPr lang="cs-CZ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Označení </a:t>
            </a:r>
            <a:r>
              <a:rPr lang="cs-CZ" b="1" dirty="0" smtClean="0">
                <a:solidFill>
                  <a:srgbClr val="C00000"/>
                </a:solidFill>
              </a:rPr>
              <a:t>A · B</a:t>
            </a:r>
            <a:r>
              <a:rPr lang="cs-CZ" dirty="0" smtClean="0"/>
              <a:t> </a:t>
            </a:r>
            <a:r>
              <a:rPr lang="cs-CZ" dirty="0"/>
              <a:t>nebo množinově </a:t>
            </a:r>
            <a:r>
              <a:rPr lang="cs-CZ" b="1" dirty="0">
                <a:solidFill>
                  <a:srgbClr val="C00000"/>
                </a:solidFill>
              </a:rPr>
              <a:t>A ∩ </a:t>
            </a:r>
            <a:r>
              <a:rPr lang="cs-CZ" b="1" dirty="0" smtClean="0">
                <a:solidFill>
                  <a:srgbClr val="C00000"/>
                </a:solidFill>
              </a:rPr>
              <a:t>B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pl-PL" sz="3600" dirty="0"/>
              <a:t>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Příklad:</a:t>
            </a:r>
          </a:p>
          <a:p>
            <a:pPr marL="0" indent="0">
              <a:buNone/>
            </a:pPr>
            <a:r>
              <a:rPr lang="cs-CZ" sz="2200" i="1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Mezi vylosovanými bude Adam  a(zároveň) Eva.</a:t>
            </a:r>
            <a:endParaRPr lang="cs-CZ" sz="2200" i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C00000"/>
                </a:solidFill>
              </a:rPr>
              <a:t>Rozdíl jevů A, B 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Jev, který nastane právě tehdy, když nastane jev A </a:t>
            </a:r>
            <a:r>
              <a:rPr lang="cs-CZ" sz="2000" dirty="0" err="1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 nenastane jev B.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Označení </a:t>
            </a:r>
            <a:r>
              <a:rPr lang="cs-CZ" b="1" dirty="0">
                <a:solidFill>
                  <a:srgbClr val="C00000"/>
                </a:solidFill>
              </a:rPr>
              <a:t>A – </a:t>
            </a:r>
            <a:r>
              <a:rPr lang="cs-CZ" b="1" dirty="0" smtClean="0">
                <a:solidFill>
                  <a:srgbClr val="C00000"/>
                </a:solidFill>
              </a:rPr>
              <a:t>B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7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25144"/>
            <a:ext cx="8183880" cy="13098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Korespondující pojmy</a:t>
            </a:r>
            <a:r>
              <a:rPr lang="cs-CZ" dirty="0"/>
              <a:t/>
            </a:r>
            <a:br>
              <a:rPr lang="cs-CZ" dirty="0"/>
            </a:br>
            <a:r>
              <a:rPr lang="cs-CZ" sz="2200" dirty="0">
                <a:solidFill>
                  <a:schemeClr val="accent2"/>
                </a:solidFill>
              </a:rPr>
              <a:t>jevová algebra </a:t>
            </a:r>
            <a:r>
              <a:rPr lang="cs-CZ" sz="2200" dirty="0"/>
              <a:t>- </a:t>
            </a:r>
            <a:r>
              <a:rPr lang="cs-CZ" sz="2200" dirty="0">
                <a:solidFill>
                  <a:schemeClr val="accent4">
                    <a:lumMod val="50000"/>
                  </a:schemeClr>
                </a:solidFill>
              </a:rPr>
              <a:t>matem. logika </a:t>
            </a:r>
            <a:r>
              <a:rPr lang="cs-CZ" sz="2200" dirty="0"/>
              <a:t>- </a:t>
            </a:r>
            <a:r>
              <a:rPr lang="cs-CZ" sz="2200" dirty="0">
                <a:solidFill>
                  <a:srgbClr val="0070C0"/>
                </a:solidFill>
              </a:rPr>
              <a:t>teorie množin</a:t>
            </a:r>
            <a:r>
              <a:rPr lang="cs-CZ" dirty="0">
                <a:solidFill>
                  <a:srgbClr val="0070C0"/>
                </a:solidFill>
              </a:rPr>
              <a:t/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530352"/>
            <a:ext cx="576064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6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jev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 smtClean="0">
                <a:solidFill>
                  <a:schemeClr val="accent4">
                    <a:lumMod val="50000"/>
                  </a:schemeClr>
                </a:solidFill>
              </a:rPr>
              <a:t>výrok</a:t>
            </a:r>
            <a:r>
              <a:rPr lang="cs-CZ" sz="1600" dirty="0" smtClean="0"/>
              <a:t> – </a:t>
            </a:r>
            <a:r>
              <a:rPr lang="cs-CZ" sz="1600" dirty="0" smtClean="0">
                <a:solidFill>
                  <a:srgbClr val="0070C0"/>
                </a:solidFill>
              </a:rPr>
              <a:t>množina</a:t>
            </a:r>
          </a:p>
          <a:p>
            <a:pPr marL="0" indent="0" algn="ctr">
              <a:buNone/>
            </a:pPr>
            <a:endParaRPr lang="cs-CZ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dílčí </a:t>
            </a:r>
            <a:r>
              <a:rPr lang="cs-CZ" sz="1600" dirty="0" smtClean="0">
                <a:solidFill>
                  <a:schemeClr val="accent2"/>
                </a:solidFill>
              </a:rPr>
              <a:t>jev </a:t>
            </a:r>
            <a:r>
              <a:rPr lang="cs-CZ" sz="1600" dirty="0" smtClean="0"/>
              <a:t>- </a:t>
            </a:r>
            <a:r>
              <a:rPr lang="cs-CZ" sz="1600" dirty="0">
                <a:solidFill>
                  <a:schemeClr val="accent4">
                    <a:lumMod val="50000"/>
                  </a:schemeClr>
                </a:solidFill>
              </a:rPr>
              <a:t>implikace</a:t>
            </a:r>
            <a:r>
              <a:rPr lang="cs-CZ" sz="1600" dirty="0" smtClean="0"/>
              <a:t>  -   </a:t>
            </a:r>
            <a:r>
              <a:rPr lang="cs-CZ" sz="1600" dirty="0" smtClean="0">
                <a:solidFill>
                  <a:srgbClr val="0070C0"/>
                </a:solidFill>
              </a:rPr>
              <a:t>podmnožina</a:t>
            </a:r>
          </a:p>
          <a:p>
            <a:pPr algn="ctr"/>
            <a:endParaRPr lang="cs-CZ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ekvivalence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>
                <a:solidFill>
                  <a:schemeClr val="accent4">
                    <a:lumMod val="50000"/>
                  </a:schemeClr>
                </a:solidFill>
              </a:rPr>
              <a:t>ekvivalence </a:t>
            </a:r>
            <a:r>
              <a:rPr lang="cs-CZ" sz="1600" dirty="0" smtClean="0"/>
              <a:t> -  </a:t>
            </a:r>
            <a:r>
              <a:rPr lang="cs-CZ" sz="1600" dirty="0" smtClean="0">
                <a:solidFill>
                  <a:srgbClr val="0070C0"/>
                </a:solidFill>
              </a:rPr>
              <a:t>ekvivalence</a:t>
            </a:r>
          </a:p>
          <a:p>
            <a:pPr algn="ctr"/>
            <a:endParaRPr lang="cs-CZ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s</a:t>
            </a:r>
            <a:r>
              <a:rPr lang="cs-CZ" sz="1600" dirty="0" smtClean="0">
                <a:solidFill>
                  <a:schemeClr val="accent2"/>
                </a:solidFill>
              </a:rPr>
              <a:t>oučet</a:t>
            </a:r>
            <a:r>
              <a:rPr lang="cs-CZ" sz="1600" dirty="0" smtClean="0"/>
              <a:t> – </a:t>
            </a:r>
            <a:r>
              <a:rPr lang="cs-CZ" sz="1600" dirty="0" smtClean="0">
                <a:solidFill>
                  <a:schemeClr val="accent4">
                    <a:lumMod val="50000"/>
                  </a:schemeClr>
                </a:solidFill>
              </a:rPr>
              <a:t>disjunkce</a:t>
            </a:r>
            <a:r>
              <a:rPr lang="cs-CZ" sz="1600" dirty="0" smtClean="0"/>
              <a:t> – </a:t>
            </a:r>
            <a:r>
              <a:rPr lang="cs-CZ" sz="1600" dirty="0" smtClean="0">
                <a:solidFill>
                  <a:srgbClr val="0070C0"/>
                </a:solidFill>
              </a:rPr>
              <a:t>sjednocení</a:t>
            </a:r>
          </a:p>
          <a:p>
            <a:pPr algn="ctr"/>
            <a:endParaRPr lang="cs-CZ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s</a:t>
            </a:r>
            <a:r>
              <a:rPr lang="cs-CZ" sz="1600" dirty="0" smtClean="0">
                <a:solidFill>
                  <a:schemeClr val="accent2"/>
                </a:solidFill>
              </a:rPr>
              <a:t>oučin</a:t>
            </a:r>
            <a:r>
              <a:rPr lang="cs-CZ" sz="1600" dirty="0" smtClean="0"/>
              <a:t> – </a:t>
            </a:r>
            <a:r>
              <a:rPr lang="cs-CZ" sz="1600" dirty="0" smtClean="0">
                <a:solidFill>
                  <a:schemeClr val="accent4">
                    <a:lumMod val="50000"/>
                  </a:schemeClr>
                </a:solidFill>
              </a:rPr>
              <a:t>konjunkce</a:t>
            </a:r>
            <a:r>
              <a:rPr lang="cs-CZ" sz="1600" dirty="0" smtClean="0"/>
              <a:t> – </a:t>
            </a:r>
            <a:r>
              <a:rPr lang="cs-CZ" sz="1600" dirty="0" smtClean="0">
                <a:solidFill>
                  <a:srgbClr val="0070C0"/>
                </a:solidFill>
              </a:rPr>
              <a:t>průnik</a:t>
            </a:r>
          </a:p>
          <a:p>
            <a:pPr marL="0" indent="0" algn="ctr">
              <a:buNone/>
            </a:pPr>
            <a:endParaRPr lang="cs-CZ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accent2"/>
                </a:solidFill>
              </a:rPr>
              <a:t>opačný </a:t>
            </a:r>
            <a:r>
              <a:rPr lang="cs-CZ" sz="1600" dirty="0" smtClean="0">
                <a:solidFill>
                  <a:schemeClr val="accent2"/>
                </a:solidFill>
              </a:rPr>
              <a:t>jev </a:t>
            </a:r>
            <a:r>
              <a:rPr lang="cs-CZ" sz="1600" dirty="0" smtClean="0"/>
              <a:t>– </a:t>
            </a:r>
            <a:r>
              <a:rPr lang="cs-CZ" sz="1600" dirty="0" smtClean="0">
                <a:solidFill>
                  <a:schemeClr val="accent4">
                    <a:lumMod val="50000"/>
                  </a:schemeClr>
                </a:solidFill>
              </a:rPr>
              <a:t>negace</a:t>
            </a:r>
            <a:r>
              <a:rPr lang="cs-CZ" sz="1600" dirty="0" smtClean="0"/>
              <a:t> - </a:t>
            </a:r>
            <a:r>
              <a:rPr lang="cs-CZ" sz="1600" dirty="0">
                <a:solidFill>
                  <a:srgbClr val="0070C0"/>
                </a:solidFill>
              </a:rPr>
              <a:t>doplněk</a:t>
            </a:r>
          </a:p>
        </p:txBody>
      </p:sp>
    </p:spTree>
    <p:extLst>
      <p:ext uri="{BB962C8B-B14F-4D97-AF65-F5344CB8AC3E}">
        <p14:creationId xmlns:p14="http://schemas.microsoft.com/office/powerpoint/2010/main" val="37256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Klasická definice pravděpodobnosti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Předpoklady 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množina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všech výsledků je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konečná </a:t>
            </a:r>
          </a:p>
          <a:p>
            <a:pPr marL="0" indent="0">
              <a:buNone/>
            </a:pPr>
            <a:endParaRPr lang="cs-CZ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všechny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výsledky jsou stejně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možné</a:t>
            </a:r>
          </a:p>
          <a:p>
            <a:pPr marL="0" indent="0">
              <a:buNone/>
            </a:pPr>
            <a:endParaRPr lang="cs-CZ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všechny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výsledky se navzájem vylučují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(nemohou nastat současně)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861</TotalTime>
  <Words>1825</Words>
  <Application>Microsoft Office PowerPoint</Application>
  <PresentationFormat>Předvádění na obrazovce (4:3)</PresentationFormat>
  <Paragraphs>366</Paragraphs>
  <Slides>42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Aspekt</vt:lpstr>
      <vt:lpstr>Základy pravděpodobnosti</vt:lpstr>
      <vt:lpstr>Dovednosti a cíle</vt:lpstr>
      <vt:lpstr>Základní pojmy</vt:lpstr>
      <vt:lpstr>Vztahy mezi jevy</vt:lpstr>
      <vt:lpstr>Operace s jevy</vt:lpstr>
      <vt:lpstr>Operace s jevy</vt:lpstr>
      <vt:lpstr>Prezentace aplikace PowerPoint</vt:lpstr>
      <vt:lpstr>      Korespondující pojmy jevová algebra - matem. logika - teorie množin </vt:lpstr>
      <vt:lpstr>Klasická definice pravděpodobnosti</vt:lpstr>
      <vt:lpstr>Klasická definice pravděpodobnosti</vt:lpstr>
      <vt:lpstr>Krajní meze pravděpodobnosti</vt:lpstr>
      <vt:lpstr>Příklad – hod kostkou</vt:lpstr>
      <vt:lpstr>   A: "padne číslo 5„ ; B: "padne číslo ≤ 2"   </vt:lpstr>
      <vt:lpstr>Prezentace aplikace PowerPoint</vt:lpstr>
      <vt:lpstr>Padne součet 6</vt:lpstr>
      <vt:lpstr>Prezentace aplikace PowerPoint</vt:lpstr>
      <vt:lpstr>Základní vlastnosti pravděpodobnosti</vt:lpstr>
      <vt:lpstr>Příklad – opačné jevy</vt:lpstr>
      <vt:lpstr>Příklad – pst sjednocení jevů</vt:lpstr>
      <vt:lpstr>Základní vlastnosti pravděpodobnosti</vt:lpstr>
      <vt:lpstr>Nezávislé jevy</vt:lpstr>
      <vt:lpstr>Nezávislé jevy</vt:lpstr>
      <vt:lpstr>Hod kostkou</vt:lpstr>
      <vt:lpstr>Příklad – nezávislé jevy</vt:lpstr>
      <vt:lpstr>Nezávislé jevy A, B neslučitelné</vt:lpstr>
      <vt:lpstr>Nezávislé jevy A, B slučitelné</vt:lpstr>
      <vt:lpstr>Příklad - cvičení</vt:lpstr>
      <vt:lpstr>Příklad - cvičení</vt:lpstr>
      <vt:lpstr>Prezentace aplikace PowerPoint</vt:lpstr>
      <vt:lpstr>Prezentace aplikace PowerPoint</vt:lpstr>
      <vt:lpstr>Geometrická pravděpodobnost</vt:lpstr>
      <vt:lpstr>Geometrická pravděpodobnost</vt:lpstr>
      <vt:lpstr>Jak je pravděpodobné, že meteorit padne na pevninu, víme-li, že pevnina má rozlohu 149 milionů km2 a moře 361 milionů km2.   </vt:lpstr>
      <vt:lpstr>Bernoulliho schema</vt:lpstr>
      <vt:lpstr>Bernoulliho schema</vt:lpstr>
      <vt:lpstr>           P= (■8(6@2))∙ (1/6)^2∙(5/6)^4</vt:lpstr>
      <vt:lpstr>Bernoulliho schema - příklad</vt:lpstr>
      <vt:lpstr>Prezentace aplikace PowerPoint</vt:lpstr>
      <vt:lpstr>Prezentace aplikace PowerPoint</vt:lpstr>
      <vt:lpstr>Otázka:  Záleží na tom, zda vybereme výrobky najednou nebo postupně bez vracení?</vt:lpstr>
      <vt:lpstr>Mezi 15 výrobky je 5 zmetků. Vybereme 3 výrobky. Jaká je pravděpodobnost, že jeden z nich je vadný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pravděpodobnosti</dc:title>
  <dc:creator>Jana Příhonská</dc:creator>
  <cp:lastModifiedBy>Jana Příhonská</cp:lastModifiedBy>
  <cp:revision>67</cp:revision>
  <dcterms:created xsi:type="dcterms:W3CDTF">2012-09-15T20:24:03Z</dcterms:created>
  <dcterms:modified xsi:type="dcterms:W3CDTF">2015-10-28T15:31:14Z</dcterms:modified>
</cp:coreProperties>
</file>