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15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DC01D-3E9D-4167-A13A-345AA55E9F1E}" type="datetimeFigureOut">
              <a:rPr lang="cs-CZ" smtClean="0"/>
              <a:t>29.8.2023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BC5EF-0B0E-43C7-AD2F-5F7CF03BBF44}" type="slidenum">
              <a:rPr lang="cs-CZ" smtClean="0"/>
              <a:t>‹#›</a:t>
            </a:fld>
            <a:endParaRPr lang="cs-CZ"/>
          </a:p>
        </p:txBody>
      </p:sp>
    </p:spTree>
    <p:extLst>
      <p:ext uri="{BB962C8B-B14F-4D97-AF65-F5344CB8AC3E}">
        <p14:creationId xmlns:p14="http://schemas.microsoft.com/office/powerpoint/2010/main" val="224473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12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512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CA9EC83-E084-48D0-9568-8C6C2AD14F59}" type="slidenum">
              <a:rPr lang="cs-CZ" smtClean="0">
                <a:solidFill>
                  <a:prstClr val="black"/>
                </a:solidFill>
              </a:rPr>
              <a:pPr fontAlgn="base">
                <a:spcBef>
                  <a:spcPct val="0"/>
                </a:spcBef>
                <a:spcAft>
                  <a:spcPct val="0"/>
                </a:spcAft>
                <a:defRPr/>
              </a:pPr>
              <a:t>2</a:t>
            </a:fld>
            <a:endParaRPr lang="cs-CZ" smtClean="0">
              <a:solidFill>
                <a:prstClr val="black"/>
              </a:solidFill>
            </a:endParaRPr>
          </a:p>
        </p:txBody>
      </p:sp>
    </p:spTree>
    <p:extLst>
      <p:ext uri="{BB962C8B-B14F-4D97-AF65-F5344CB8AC3E}">
        <p14:creationId xmlns:p14="http://schemas.microsoft.com/office/powerpoint/2010/main" val="159201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12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512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CA9EC83-E084-48D0-9568-8C6C2AD14F59}" type="slidenum">
              <a:rPr lang="cs-CZ" smtClean="0">
                <a:solidFill>
                  <a:prstClr val="black"/>
                </a:solidFill>
              </a:rPr>
              <a:pPr fontAlgn="base">
                <a:spcBef>
                  <a:spcPct val="0"/>
                </a:spcBef>
                <a:spcAft>
                  <a:spcPct val="0"/>
                </a:spcAft>
                <a:defRPr/>
              </a:pPr>
              <a:t>13</a:t>
            </a:fld>
            <a:endParaRPr lang="cs-CZ" smtClean="0">
              <a:solidFill>
                <a:prstClr val="black"/>
              </a:solidFill>
            </a:endParaRPr>
          </a:p>
        </p:txBody>
      </p:sp>
    </p:spTree>
    <p:extLst>
      <p:ext uri="{BB962C8B-B14F-4D97-AF65-F5344CB8AC3E}">
        <p14:creationId xmlns:p14="http://schemas.microsoft.com/office/powerpoint/2010/main" val="3788544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12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512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CA9EC83-E084-48D0-9568-8C6C2AD14F59}" type="slidenum">
              <a:rPr lang="cs-CZ" smtClean="0">
                <a:solidFill>
                  <a:prstClr val="black"/>
                </a:solidFill>
              </a:rPr>
              <a:pPr fontAlgn="base">
                <a:spcBef>
                  <a:spcPct val="0"/>
                </a:spcBef>
                <a:spcAft>
                  <a:spcPct val="0"/>
                </a:spcAft>
                <a:defRPr/>
              </a:pPr>
              <a:t>17</a:t>
            </a:fld>
            <a:endParaRPr lang="cs-CZ" smtClean="0">
              <a:solidFill>
                <a:prstClr val="black"/>
              </a:solidFill>
            </a:endParaRPr>
          </a:p>
        </p:txBody>
      </p:sp>
    </p:spTree>
    <p:extLst>
      <p:ext uri="{BB962C8B-B14F-4D97-AF65-F5344CB8AC3E}">
        <p14:creationId xmlns:p14="http://schemas.microsoft.com/office/powerpoint/2010/main" val="278483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22084B53-AC59-42E2-9E88-09DF00900CF0}" type="datetimeFigureOut">
              <a:rPr lang="cs-CZ" smtClean="0"/>
              <a:t>29.8.2023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ADBCF9-B25E-4AEA-9ED6-2C42BC2D1CC0}" type="slidenum">
              <a:rPr lang="cs-CZ" smtClean="0"/>
              <a:t>‹#›</a:t>
            </a:fld>
            <a:endParaRPr lang="cs-CZ"/>
          </a:p>
        </p:txBody>
      </p:sp>
    </p:spTree>
    <p:extLst>
      <p:ext uri="{BB962C8B-B14F-4D97-AF65-F5344CB8AC3E}">
        <p14:creationId xmlns:p14="http://schemas.microsoft.com/office/powerpoint/2010/main" val="1549488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2084B53-AC59-42E2-9E88-09DF00900CF0}" type="datetimeFigureOut">
              <a:rPr lang="cs-CZ" smtClean="0"/>
              <a:t>29.8.2023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ADBCF9-B25E-4AEA-9ED6-2C42BC2D1CC0}" type="slidenum">
              <a:rPr lang="cs-CZ" smtClean="0"/>
              <a:t>‹#›</a:t>
            </a:fld>
            <a:endParaRPr lang="cs-CZ"/>
          </a:p>
        </p:txBody>
      </p:sp>
    </p:spTree>
    <p:extLst>
      <p:ext uri="{BB962C8B-B14F-4D97-AF65-F5344CB8AC3E}">
        <p14:creationId xmlns:p14="http://schemas.microsoft.com/office/powerpoint/2010/main" val="208398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2084B53-AC59-42E2-9E88-09DF00900CF0}" type="datetimeFigureOut">
              <a:rPr lang="cs-CZ" smtClean="0"/>
              <a:t>29.8.2023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ADBCF9-B25E-4AEA-9ED6-2C42BC2D1CC0}" type="slidenum">
              <a:rPr lang="cs-CZ" smtClean="0"/>
              <a:t>‹#›</a:t>
            </a:fld>
            <a:endParaRPr lang="cs-CZ"/>
          </a:p>
        </p:txBody>
      </p:sp>
    </p:spTree>
    <p:extLst>
      <p:ext uri="{BB962C8B-B14F-4D97-AF65-F5344CB8AC3E}">
        <p14:creationId xmlns:p14="http://schemas.microsoft.com/office/powerpoint/2010/main" val="2031319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UL - úvodní snímek">
    <p:spTree>
      <p:nvGrpSpPr>
        <p:cNvPr id="1" name=""/>
        <p:cNvGrpSpPr/>
        <p:nvPr/>
      </p:nvGrpSpPr>
      <p:grpSpPr>
        <a:xfrm>
          <a:off x="0" y="0"/>
          <a:ext cx="0" cy="0"/>
          <a:chOff x="0" y="0"/>
          <a:chExt cx="0" cy="0"/>
        </a:xfrm>
      </p:grpSpPr>
      <p:sp>
        <p:nvSpPr>
          <p:cNvPr id="3" name="Podnadpis 2"/>
          <p:cNvSpPr>
            <a:spLocks noGrp="1"/>
          </p:cNvSpPr>
          <p:nvPr>
            <p:ph type="subTitle" idx="1" hasCustomPrompt="1"/>
          </p:nvPr>
        </p:nvSpPr>
        <p:spPr>
          <a:xfrm>
            <a:off x="814918" y="3886200"/>
            <a:ext cx="10562167" cy="622920"/>
          </a:xfrm>
        </p:spPr>
        <p:txBody>
          <a:bodyPr/>
          <a:lstStyle>
            <a:lvl1pPr marL="0" indent="0" algn="ctr">
              <a:buNone/>
              <a:defRPr i="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Klepnutím vložíte Jméno Příjmení </a:t>
            </a:r>
            <a:r>
              <a:rPr lang="en-US" dirty="0" smtClean="0"/>
              <a:t>|</a:t>
            </a:r>
            <a:r>
              <a:rPr lang="cs-CZ" dirty="0" smtClean="0"/>
              <a:t> Datum</a:t>
            </a:r>
            <a:endParaRPr lang="cs-CZ" dirty="0"/>
          </a:p>
        </p:txBody>
      </p:sp>
      <p:sp>
        <p:nvSpPr>
          <p:cNvPr id="7" name="Nadpis 6"/>
          <p:cNvSpPr>
            <a:spLocks noGrp="1"/>
          </p:cNvSpPr>
          <p:nvPr>
            <p:ph type="title" hasCustomPrompt="1"/>
          </p:nvPr>
        </p:nvSpPr>
        <p:spPr>
          <a:xfrm>
            <a:off x="814918" y="2276872"/>
            <a:ext cx="10562167" cy="1143000"/>
          </a:xfrm>
        </p:spPr>
        <p:txBody>
          <a:bodyPr>
            <a:normAutofit/>
          </a:bodyPr>
          <a:lstStyle>
            <a:lvl1pPr>
              <a:defRPr sz="4000"/>
            </a:lvl1pPr>
          </a:lstStyle>
          <a:p>
            <a:r>
              <a:rPr lang="cs-CZ" dirty="0" smtClean="0"/>
              <a:t>Klepnutím vložíte název prezentace</a:t>
            </a:r>
            <a:endParaRPr lang="cs-CZ" dirty="0"/>
          </a:p>
        </p:txBody>
      </p:sp>
    </p:spTree>
    <p:extLst>
      <p:ext uri="{BB962C8B-B14F-4D97-AF65-F5344CB8AC3E}">
        <p14:creationId xmlns:p14="http://schemas.microsoft.com/office/powerpoint/2010/main" val="3483623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UL - text">
    <p:spTree>
      <p:nvGrpSpPr>
        <p:cNvPr id="1" name=""/>
        <p:cNvGrpSpPr/>
        <p:nvPr/>
      </p:nvGrpSpPr>
      <p:grpSpPr>
        <a:xfrm>
          <a:off x="0" y="0"/>
          <a:ext cx="0" cy="0"/>
          <a:chOff x="0" y="0"/>
          <a:chExt cx="0" cy="0"/>
        </a:xfrm>
      </p:grpSpPr>
      <p:sp>
        <p:nvSpPr>
          <p:cNvPr id="7" name="Nadpis 6"/>
          <p:cNvSpPr>
            <a:spLocks noGrp="1"/>
          </p:cNvSpPr>
          <p:nvPr>
            <p:ph type="title" hasCustomPrompt="1"/>
          </p:nvPr>
        </p:nvSpPr>
        <p:spPr>
          <a:xfrm>
            <a:off x="719403" y="908720"/>
            <a:ext cx="10753195" cy="720080"/>
          </a:xfrm>
        </p:spPr>
        <p:txBody>
          <a:bodyPr>
            <a:normAutofit/>
          </a:bodyPr>
          <a:lstStyle>
            <a:lvl1pPr>
              <a:defRPr sz="4000"/>
            </a:lvl1pPr>
          </a:lstStyle>
          <a:p>
            <a:r>
              <a:rPr lang="cs-CZ" dirty="0" smtClean="0"/>
              <a:t>Klepnutím vložíte nadpis</a:t>
            </a:r>
            <a:endParaRPr lang="cs-CZ" dirty="0"/>
          </a:p>
        </p:txBody>
      </p:sp>
      <p:sp>
        <p:nvSpPr>
          <p:cNvPr id="11" name="Zástupný symbol pro obsah 10"/>
          <p:cNvSpPr>
            <a:spLocks noGrp="1"/>
          </p:cNvSpPr>
          <p:nvPr>
            <p:ph sz="quarter" idx="10" hasCustomPrompt="1"/>
          </p:nvPr>
        </p:nvSpPr>
        <p:spPr>
          <a:xfrm>
            <a:off x="719667" y="1844825"/>
            <a:ext cx="10752667" cy="4392613"/>
          </a:xfrm>
        </p:spPr>
        <p:txBody>
          <a:bodyPr>
            <a:normAutofit/>
          </a:bodyPr>
          <a:lstStyle>
            <a:lvl1pPr>
              <a:buNone/>
              <a:defRPr sz="2800"/>
            </a:lvl1pPr>
          </a:lstStyle>
          <a:p>
            <a:pPr lvl="0"/>
            <a:r>
              <a:rPr lang="cs-CZ" dirty="0" smtClean="0"/>
              <a:t>Klepnutím vložíte text</a:t>
            </a:r>
            <a:endParaRPr lang="cs-CZ" dirty="0"/>
          </a:p>
        </p:txBody>
      </p:sp>
    </p:spTree>
    <p:extLst>
      <p:ext uri="{BB962C8B-B14F-4D97-AF65-F5344CB8AC3E}">
        <p14:creationId xmlns:p14="http://schemas.microsoft.com/office/powerpoint/2010/main" val="122801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2084B53-AC59-42E2-9E88-09DF00900CF0}" type="datetimeFigureOut">
              <a:rPr lang="cs-CZ" smtClean="0"/>
              <a:t>29.8.2023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ADBCF9-B25E-4AEA-9ED6-2C42BC2D1CC0}" type="slidenum">
              <a:rPr lang="cs-CZ" smtClean="0"/>
              <a:t>‹#›</a:t>
            </a:fld>
            <a:endParaRPr lang="cs-CZ"/>
          </a:p>
        </p:txBody>
      </p:sp>
    </p:spTree>
    <p:extLst>
      <p:ext uri="{BB962C8B-B14F-4D97-AF65-F5344CB8AC3E}">
        <p14:creationId xmlns:p14="http://schemas.microsoft.com/office/powerpoint/2010/main" val="234376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22084B53-AC59-42E2-9E88-09DF00900CF0}" type="datetimeFigureOut">
              <a:rPr lang="cs-CZ" smtClean="0"/>
              <a:t>29.8.2023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EADBCF9-B25E-4AEA-9ED6-2C42BC2D1CC0}" type="slidenum">
              <a:rPr lang="cs-CZ" smtClean="0"/>
              <a:t>‹#›</a:t>
            </a:fld>
            <a:endParaRPr lang="cs-CZ"/>
          </a:p>
        </p:txBody>
      </p:sp>
    </p:spTree>
    <p:extLst>
      <p:ext uri="{BB962C8B-B14F-4D97-AF65-F5344CB8AC3E}">
        <p14:creationId xmlns:p14="http://schemas.microsoft.com/office/powerpoint/2010/main" val="363578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2084B53-AC59-42E2-9E88-09DF00900CF0}" type="datetimeFigureOut">
              <a:rPr lang="cs-CZ" smtClean="0"/>
              <a:t>29.8.2023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EADBCF9-B25E-4AEA-9ED6-2C42BC2D1CC0}" type="slidenum">
              <a:rPr lang="cs-CZ" smtClean="0"/>
              <a:t>‹#›</a:t>
            </a:fld>
            <a:endParaRPr lang="cs-CZ"/>
          </a:p>
        </p:txBody>
      </p:sp>
    </p:spTree>
    <p:extLst>
      <p:ext uri="{BB962C8B-B14F-4D97-AF65-F5344CB8AC3E}">
        <p14:creationId xmlns:p14="http://schemas.microsoft.com/office/powerpoint/2010/main" val="138931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2084B53-AC59-42E2-9E88-09DF00900CF0}" type="datetimeFigureOut">
              <a:rPr lang="cs-CZ" smtClean="0"/>
              <a:t>29.8.2023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EADBCF9-B25E-4AEA-9ED6-2C42BC2D1CC0}" type="slidenum">
              <a:rPr lang="cs-CZ" smtClean="0"/>
              <a:t>‹#›</a:t>
            </a:fld>
            <a:endParaRPr lang="cs-CZ"/>
          </a:p>
        </p:txBody>
      </p:sp>
    </p:spTree>
    <p:extLst>
      <p:ext uri="{BB962C8B-B14F-4D97-AF65-F5344CB8AC3E}">
        <p14:creationId xmlns:p14="http://schemas.microsoft.com/office/powerpoint/2010/main" val="64017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22084B53-AC59-42E2-9E88-09DF00900CF0}" type="datetimeFigureOut">
              <a:rPr lang="cs-CZ" smtClean="0"/>
              <a:t>29.8.2023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EADBCF9-B25E-4AEA-9ED6-2C42BC2D1CC0}" type="slidenum">
              <a:rPr lang="cs-CZ" smtClean="0"/>
              <a:t>‹#›</a:t>
            </a:fld>
            <a:endParaRPr lang="cs-CZ"/>
          </a:p>
        </p:txBody>
      </p:sp>
    </p:spTree>
    <p:extLst>
      <p:ext uri="{BB962C8B-B14F-4D97-AF65-F5344CB8AC3E}">
        <p14:creationId xmlns:p14="http://schemas.microsoft.com/office/powerpoint/2010/main" val="327358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2084B53-AC59-42E2-9E88-09DF00900CF0}" type="datetimeFigureOut">
              <a:rPr lang="cs-CZ" smtClean="0"/>
              <a:t>29.8.2023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EADBCF9-B25E-4AEA-9ED6-2C42BC2D1CC0}" type="slidenum">
              <a:rPr lang="cs-CZ" smtClean="0"/>
              <a:t>‹#›</a:t>
            </a:fld>
            <a:endParaRPr lang="cs-CZ"/>
          </a:p>
        </p:txBody>
      </p:sp>
    </p:spTree>
    <p:extLst>
      <p:ext uri="{BB962C8B-B14F-4D97-AF65-F5344CB8AC3E}">
        <p14:creationId xmlns:p14="http://schemas.microsoft.com/office/powerpoint/2010/main" val="194138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2084B53-AC59-42E2-9E88-09DF00900CF0}" type="datetimeFigureOut">
              <a:rPr lang="cs-CZ" smtClean="0"/>
              <a:t>29.8.2023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EADBCF9-B25E-4AEA-9ED6-2C42BC2D1CC0}" type="slidenum">
              <a:rPr lang="cs-CZ" smtClean="0"/>
              <a:t>‹#›</a:t>
            </a:fld>
            <a:endParaRPr lang="cs-CZ"/>
          </a:p>
        </p:txBody>
      </p:sp>
    </p:spTree>
    <p:extLst>
      <p:ext uri="{BB962C8B-B14F-4D97-AF65-F5344CB8AC3E}">
        <p14:creationId xmlns:p14="http://schemas.microsoft.com/office/powerpoint/2010/main" val="58453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2084B53-AC59-42E2-9E88-09DF00900CF0}" type="datetimeFigureOut">
              <a:rPr lang="cs-CZ" smtClean="0"/>
              <a:t>29.8.2023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EADBCF9-B25E-4AEA-9ED6-2C42BC2D1CC0}" type="slidenum">
              <a:rPr lang="cs-CZ" smtClean="0"/>
              <a:t>‹#›</a:t>
            </a:fld>
            <a:endParaRPr lang="cs-CZ"/>
          </a:p>
        </p:txBody>
      </p:sp>
    </p:spTree>
    <p:extLst>
      <p:ext uri="{BB962C8B-B14F-4D97-AF65-F5344CB8AC3E}">
        <p14:creationId xmlns:p14="http://schemas.microsoft.com/office/powerpoint/2010/main" val="150777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84B53-AC59-42E2-9E88-09DF00900CF0}" type="datetimeFigureOut">
              <a:rPr lang="cs-CZ" smtClean="0"/>
              <a:t>29.8.2023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DBCF9-B25E-4AEA-9ED6-2C42BC2D1CC0}" type="slidenum">
              <a:rPr lang="cs-CZ" smtClean="0"/>
              <a:t>‹#›</a:t>
            </a:fld>
            <a:endParaRPr lang="cs-CZ"/>
          </a:p>
        </p:txBody>
      </p:sp>
    </p:spTree>
    <p:extLst>
      <p:ext uri="{BB962C8B-B14F-4D97-AF65-F5344CB8AC3E}">
        <p14:creationId xmlns:p14="http://schemas.microsoft.com/office/powerpoint/2010/main" val="1682648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939344" y="3234750"/>
            <a:ext cx="6400800" cy="746883"/>
          </a:xfrm>
        </p:spPr>
        <p:txBody>
          <a:bodyPr>
            <a:normAutofit/>
          </a:bodyPr>
          <a:lstStyle/>
          <a:p>
            <a:r>
              <a:rPr lang="cs-CZ" b="1">
                <a:solidFill>
                  <a:srgbClr val="7030A0"/>
                </a:solidFill>
              </a:rPr>
              <a:t>P</a:t>
            </a:r>
            <a:r>
              <a:rPr lang="cs-CZ" b="1" smtClean="0">
                <a:solidFill>
                  <a:srgbClr val="7030A0"/>
                </a:solidFill>
              </a:rPr>
              <a:t>lánování a řízení projektů – úvod</a:t>
            </a:r>
            <a:endParaRPr lang="cs-CZ" dirty="0">
              <a:solidFill>
                <a:srgbClr val="7030A0"/>
              </a:solidFill>
            </a:endParaRPr>
          </a:p>
        </p:txBody>
      </p:sp>
      <p:sp>
        <p:nvSpPr>
          <p:cNvPr id="6" name="Podnadpis 2"/>
          <p:cNvSpPr txBox="1">
            <a:spLocks/>
          </p:cNvSpPr>
          <p:nvPr/>
        </p:nvSpPr>
        <p:spPr>
          <a:xfrm>
            <a:off x="2939344" y="4480599"/>
            <a:ext cx="6400800" cy="4944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cs-CZ" sz="2000">
                <a:solidFill>
                  <a:schemeClr val="tx1"/>
                </a:solidFill>
              </a:rPr>
              <a:t>d</a:t>
            </a:r>
            <a:r>
              <a:rPr lang="cs-CZ" sz="2000" smtClean="0">
                <a:solidFill>
                  <a:schemeClr val="tx1"/>
                </a:solidFill>
              </a:rPr>
              <a:t>oc. Ing. Petr Lepšík, Ph.D.</a:t>
            </a:r>
            <a:endParaRPr lang="cs-CZ" sz="2000" dirty="0">
              <a:solidFill>
                <a:schemeClr val="tx1"/>
              </a:solidFill>
            </a:endParaRPr>
          </a:p>
        </p:txBody>
      </p:sp>
      <p:sp>
        <p:nvSpPr>
          <p:cNvPr id="2" name="AutoShape 2" descr="https://www.tul.cz/document/2325"/>
          <p:cNvSpPr>
            <a:spLocks noChangeAspect="1" noChangeArrowheads="1"/>
          </p:cNvSpPr>
          <p:nvPr/>
        </p:nvSpPr>
        <p:spPr bwMode="auto">
          <a:xfrm>
            <a:off x="1679575" y="-776288"/>
            <a:ext cx="12534900" cy="16287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28" name="AutoShape 4" descr="https://www.tul.cz/document/2325"/>
          <p:cNvSpPr>
            <a:spLocks noChangeAspect="1" noChangeArrowheads="1"/>
          </p:cNvSpPr>
          <p:nvPr/>
        </p:nvSpPr>
        <p:spPr bwMode="auto">
          <a:xfrm>
            <a:off x="1679575" y="-776288"/>
            <a:ext cx="12534900" cy="16287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8" name="AutoShape 2" descr="https://www.tul.cz/document/2325"/>
          <p:cNvSpPr>
            <a:spLocks noChangeAspect="1" noChangeArrowheads="1"/>
          </p:cNvSpPr>
          <p:nvPr/>
        </p:nvSpPr>
        <p:spPr bwMode="auto">
          <a:xfrm>
            <a:off x="1679575" y="-776288"/>
            <a:ext cx="12534900" cy="16287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65" y="2221878"/>
            <a:ext cx="838200" cy="295275"/>
          </a:xfrm>
          <a:prstGeom prst="rect">
            <a:avLst/>
          </a:prstGeom>
        </p:spPr>
      </p:pic>
      <p:pic>
        <p:nvPicPr>
          <p:cNvPr id="12" name="Picture 1"/>
          <p:cNvPicPr/>
          <p:nvPr/>
        </p:nvPicPr>
        <p:blipFill>
          <a:blip r:embed="rId3" cstate="print">
            <a:extLst>
              <a:ext uri="{28A0092B-C50C-407E-A947-70E740481C1C}">
                <a14:useLocalDpi xmlns:a14="http://schemas.microsoft.com/office/drawing/2010/main" val="0"/>
              </a:ext>
            </a:extLst>
          </a:blip>
          <a:stretch>
            <a:fillRect/>
          </a:stretch>
        </p:blipFill>
        <p:spPr>
          <a:xfrm>
            <a:off x="2782940" y="329297"/>
            <a:ext cx="6602095" cy="859790"/>
          </a:xfrm>
          <a:prstGeom prst="rect">
            <a:avLst/>
          </a:prstGeom>
        </p:spPr>
      </p:pic>
      <p:sp>
        <p:nvSpPr>
          <p:cNvPr id="13" name="TextovéPole 12"/>
          <p:cNvSpPr txBox="1"/>
          <p:nvPr/>
        </p:nvSpPr>
        <p:spPr>
          <a:xfrm>
            <a:off x="1990288" y="1309667"/>
            <a:ext cx="7395024" cy="1477328"/>
          </a:xfrm>
          <a:prstGeom prst="rect">
            <a:avLst/>
          </a:prstGeom>
          <a:noFill/>
        </p:spPr>
        <p:txBody>
          <a:bodyPr wrap="square" rtlCol="0">
            <a:spAutoFit/>
          </a:bodyPr>
          <a:lstStyle/>
          <a:p>
            <a:pPr algn="ctr"/>
            <a:r>
              <a:rPr lang="cs-CZ" b="1" dirty="0"/>
              <a:t>Nové možnosti rozvoje vzdělávání na Technické univerzitě v Liberci</a:t>
            </a:r>
          </a:p>
          <a:p>
            <a:pPr algn="ctr"/>
            <a:endParaRPr lang="cs-CZ" sz="800" dirty="0"/>
          </a:p>
          <a:p>
            <a:pPr algn="ctr"/>
            <a:r>
              <a:rPr lang="cs-CZ" sz="1400" b="1" u="sng" dirty="0"/>
              <a:t>Specifický cíl A3:Tvorba nových profesně zaměřených studijních programů</a:t>
            </a:r>
          </a:p>
          <a:p>
            <a:pPr algn="ctr"/>
            <a:endParaRPr lang="cs-CZ" sz="1400" b="1" u="sng" dirty="0"/>
          </a:p>
          <a:p>
            <a:pPr algn="ctr"/>
            <a:r>
              <a:rPr lang="cs-CZ" b="1" dirty="0"/>
              <a:t>NPO_TUL_MSMT-16598/2022</a:t>
            </a:r>
          </a:p>
          <a:p>
            <a:endParaRPr lang="cs-CZ" dirty="0"/>
          </a:p>
        </p:txBody>
      </p:sp>
      <p:graphicFrame>
        <p:nvGraphicFramePr>
          <p:cNvPr id="4" name="Tabulka 3"/>
          <p:cNvGraphicFramePr>
            <a:graphicFrameLocks noGrp="1"/>
          </p:cNvGraphicFramePr>
          <p:nvPr/>
        </p:nvGraphicFramePr>
        <p:xfrm>
          <a:off x="3233420" y="3771741"/>
          <a:ext cx="5725160" cy="182880"/>
        </p:xfrm>
        <a:graphic>
          <a:graphicData uri="http://schemas.openxmlformats.org/drawingml/2006/table">
            <a:tbl>
              <a:tblPr firstRow="1" firstCol="1" bandRow="1">
                <a:tableStyleId>{5C22544A-7EE6-4342-B048-85BDC9FD1C3A}</a:tableStyleId>
              </a:tblPr>
              <a:tblGrid>
                <a:gridCol w="1908175">
                  <a:extLst>
                    <a:ext uri="{9D8B030D-6E8A-4147-A177-3AD203B41FA5}">
                      <a16:colId xmlns="" xmlns:a16="http://schemas.microsoft.com/office/drawing/2014/main" val="222842396"/>
                    </a:ext>
                  </a:extLst>
                </a:gridCol>
                <a:gridCol w="1908175">
                  <a:extLst>
                    <a:ext uri="{9D8B030D-6E8A-4147-A177-3AD203B41FA5}">
                      <a16:colId xmlns="" xmlns:a16="http://schemas.microsoft.com/office/drawing/2014/main" val="4242503758"/>
                    </a:ext>
                  </a:extLst>
                </a:gridCol>
                <a:gridCol w="1908810">
                  <a:extLst>
                    <a:ext uri="{9D8B030D-6E8A-4147-A177-3AD203B41FA5}">
                      <a16:colId xmlns="" xmlns:a16="http://schemas.microsoft.com/office/drawing/2014/main" val="3883100167"/>
                    </a:ext>
                  </a:extLst>
                </a:gridCol>
              </a:tblGrid>
              <a:tr h="0">
                <a:tc>
                  <a:txBody>
                    <a:bodyPr/>
                    <a:lstStyle/>
                    <a:p>
                      <a:pPr>
                        <a:spcAft>
                          <a:spcPts val="0"/>
                        </a:spcAft>
                      </a:pPr>
                      <a:endParaRPr lang="cs-CZ"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endParaRPr lang="cs-CZ"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endParaRPr lang="cs-CZ"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43787227"/>
                  </a:ext>
                </a:extLst>
              </a:tr>
            </a:tbl>
          </a:graphicData>
        </a:graphic>
      </p:graphicFrame>
      <p:pic>
        <p:nvPicPr>
          <p:cNvPr id="1027" name="Obrázek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594" y="5880252"/>
            <a:ext cx="16192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Obrázek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0680" y="5880253"/>
            <a:ext cx="9620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Obrázek 33" descr="Foto / Photo: Logo MŠM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83539" y="5880253"/>
            <a:ext cx="86677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44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8401247" cy="461665"/>
          </a:xfrm>
          <a:prstGeom prst="rect">
            <a:avLst/>
          </a:prstGeom>
        </p:spPr>
        <p:txBody>
          <a:bodyPr wrap="square">
            <a:spAutoFit/>
          </a:bodyPr>
          <a:lstStyle/>
          <a:p>
            <a:pPr fontAlgn="base">
              <a:spcBef>
                <a:spcPct val="0"/>
              </a:spcBef>
              <a:spcAft>
                <a:spcPct val="0"/>
              </a:spcAft>
            </a:pPr>
            <a:r>
              <a:rPr lang="pl-PL" sz="2400">
                <a:solidFill>
                  <a:prstClr val="black"/>
                </a:solidFill>
                <a:latin typeface="Arial" panose="020B0604020202020204" pitchFamily="34" charset="0"/>
                <a:cs typeface="Arial" panose="020B0604020202020204" pitchFamily="34" charset="0"/>
              </a:rPr>
              <a:t>1.4</a:t>
            </a:r>
            <a:r>
              <a:rPr lang="pl-PL" sz="2400">
                <a:solidFill>
                  <a:prstClr val="black"/>
                </a:solidFill>
                <a:latin typeface="Arial" panose="020B0604020202020204" pitchFamily="34" charset="0"/>
                <a:cs typeface="Arial" panose="020B0604020202020204" pitchFamily="34" charset="0"/>
              </a:rPr>
              <a:t>	Zájmové skupiny projektu</a:t>
            </a:r>
            <a:endParaRPr lang="cs-CZ" sz="2400" dirty="0">
              <a:solidFill>
                <a:prstClr val="black"/>
              </a:solidFill>
              <a:latin typeface="Calibri" pitchFamily="34" charset="0"/>
              <a:cs typeface="Arial" charset="0"/>
            </a:endParaRPr>
          </a:p>
        </p:txBody>
      </p:sp>
      <p:sp>
        <p:nvSpPr>
          <p:cNvPr id="8" name="Obdélník 7"/>
          <p:cNvSpPr/>
          <p:nvPr/>
        </p:nvSpPr>
        <p:spPr>
          <a:xfrm>
            <a:off x="1781461" y="1069887"/>
            <a:ext cx="8724775" cy="830997"/>
          </a:xfrm>
          <a:prstGeom prst="rect">
            <a:avLst/>
          </a:prstGeom>
        </p:spPr>
        <p:txBody>
          <a:bodyPr wrap="square">
            <a:spAutoFit/>
          </a:bodyPr>
          <a:lstStyle/>
          <a:p>
            <a:r>
              <a:rPr lang="cs-CZ" sz="1600"/>
              <a:t>Zájmové skupiny představují jednotlivci a organizace, které jsou aktivně zapojeny do realizace projektu, nebo jejichž zájmy mohou výsledek a průběh projektu ovlivnit. Mezi základní zájmové skupiny patří zákazník projektu, sponzor projektu, dodavatel (realizátor) projektu, viz obr. 1.14</a:t>
            </a:r>
            <a:r>
              <a:rPr lang="cs-CZ" sz="1600"/>
              <a:t>.</a:t>
            </a:r>
            <a:endParaRPr lang="cs-CZ" sz="1600"/>
          </a:p>
        </p:txBody>
      </p:sp>
      <p:pic>
        <p:nvPicPr>
          <p:cNvPr id="5" name="Obrázek 4"/>
          <p:cNvPicPr/>
          <p:nvPr/>
        </p:nvPicPr>
        <p:blipFill>
          <a:blip r:embed="rId2"/>
          <a:stretch>
            <a:fillRect/>
          </a:stretch>
        </p:blipFill>
        <p:spPr>
          <a:xfrm>
            <a:off x="5690592" y="3356993"/>
            <a:ext cx="4977408" cy="2679061"/>
          </a:xfrm>
          <a:prstGeom prst="rect">
            <a:avLst/>
          </a:prstGeom>
        </p:spPr>
      </p:pic>
      <p:sp>
        <p:nvSpPr>
          <p:cNvPr id="4" name="Obdélník 3"/>
          <p:cNvSpPr/>
          <p:nvPr/>
        </p:nvSpPr>
        <p:spPr>
          <a:xfrm>
            <a:off x="1777238" y="3068961"/>
            <a:ext cx="3886715" cy="3293209"/>
          </a:xfrm>
          <a:prstGeom prst="rect">
            <a:avLst/>
          </a:prstGeom>
        </p:spPr>
        <p:txBody>
          <a:bodyPr wrap="square">
            <a:spAutoFit/>
          </a:bodyPr>
          <a:lstStyle/>
          <a:p>
            <a:r>
              <a:rPr lang="cs-CZ" sz="1600" b="1"/>
              <a:t>Sponzor </a:t>
            </a:r>
            <a:r>
              <a:rPr lang="cs-CZ" sz="1600" b="1"/>
              <a:t>projektu</a:t>
            </a:r>
            <a:endParaRPr lang="cs-CZ" sz="1600"/>
          </a:p>
          <a:p>
            <a:r>
              <a:rPr lang="cs-CZ" sz="1600"/>
              <a:t>Je manažer zákazníka projektu, který disponuje dostatečnou rozhodovací autoritou, rozhoduje o základních aspektech projektu – specifikace, rozpočet, časový harmonogram</a:t>
            </a:r>
            <a:r>
              <a:rPr lang="cs-CZ" sz="1600"/>
              <a:t>.</a:t>
            </a:r>
          </a:p>
          <a:p>
            <a:endParaRPr lang="cs-CZ" sz="1600"/>
          </a:p>
          <a:p>
            <a:r>
              <a:rPr lang="cs-CZ" sz="1600" b="1"/>
              <a:t>Dodavatel (realizátor) projektu</a:t>
            </a:r>
            <a:endParaRPr lang="cs-CZ" sz="1600"/>
          </a:p>
          <a:p>
            <a:r>
              <a:rPr lang="cs-CZ" sz="1600"/>
              <a:t>Je firma, nebo její část, která na základě kontraktu se zadavatelem projektu poskytuje realizační zdroje a znalosti potřebné k dosažení požadovaného výsledku projektu. </a:t>
            </a:r>
            <a:r>
              <a:rPr lang="en-US" sz="1600"/>
              <a:t>[</a:t>
            </a:r>
            <a:r>
              <a:rPr lang="cs-CZ" sz="1600"/>
              <a:t>11</a:t>
            </a:r>
            <a:r>
              <a:rPr lang="en-US" sz="1600"/>
              <a:t>]</a:t>
            </a:r>
            <a:endParaRPr lang="cs-CZ" sz="1600"/>
          </a:p>
        </p:txBody>
      </p:sp>
      <p:sp>
        <p:nvSpPr>
          <p:cNvPr id="6" name="Obdélník 5"/>
          <p:cNvSpPr/>
          <p:nvPr/>
        </p:nvSpPr>
        <p:spPr>
          <a:xfrm>
            <a:off x="1777238" y="2001373"/>
            <a:ext cx="8567235" cy="830997"/>
          </a:xfrm>
          <a:prstGeom prst="rect">
            <a:avLst/>
          </a:prstGeom>
        </p:spPr>
        <p:txBody>
          <a:bodyPr wrap="square">
            <a:spAutoFit/>
          </a:bodyPr>
          <a:lstStyle/>
          <a:p>
            <a:r>
              <a:rPr lang="cs-CZ" sz="1600" b="1"/>
              <a:t>Zákazník projektu</a:t>
            </a:r>
            <a:endParaRPr lang="cs-CZ" sz="1600"/>
          </a:p>
          <a:p>
            <a:r>
              <a:rPr lang="cs-CZ" sz="1600"/>
              <a:t>Je subjekt (organizace, podnik, fyzická osoba), který je zadavatelem projektu a kterému budou výsledky projektu sloužit k naplnění strategického záměru, nebo procesu změny.</a:t>
            </a:r>
          </a:p>
        </p:txBody>
      </p:sp>
    </p:spTree>
    <p:extLst>
      <p:ext uri="{BB962C8B-B14F-4D97-AF65-F5344CB8AC3E}">
        <p14:creationId xmlns:p14="http://schemas.microsoft.com/office/powerpoint/2010/main" val="842262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8401247" cy="461665"/>
          </a:xfrm>
          <a:prstGeom prst="rect">
            <a:avLst/>
          </a:prstGeom>
        </p:spPr>
        <p:txBody>
          <a:bodyPr wrap="square">
            <a:spAutoFit/>
          </a:bodyPr>
          <a:lstStyle/>
          <a:p>
            <a:pPr fontAlgn="base">
              <a:spcBef>
                <a:spcPct val="0"/>
              </a:spcBef>
              <a:spcAft>
                <a:spcPct val="0"/>
              </a:spcAft>
            </a:pPr>
            <a:r>
              <a:rPr lang="pl-PL" sz="2400">
                <a:solidFill>
                  <a:prstClr val="black"/>
                </a:solidFill>
                <a:latin typeface="Arial" panose="020B0604020202020204" pitchFamily="34" charset="0"/>
                <a:cs typeface="Arial" panose="020B0604020202020204" pitchFamily="34" charset="0"/>
              </a:rPr>
              <a:t>1.5</a:t>
            </a:r>
            <a:r>
              <a:rPr lang="pl-PL" sz="2400">
                <a:solidFill>
                  <a:prstClr val="black"/>
                </a:solidFill>
                <a:latin typeface="Arial" panose="020B0604020202020204" pitchFamily="34" charset="0"/>
                <a:cs typeface="Arial" panose="020B0604020202020204" pitchFamily="34" charset="0"/>
              </a:rPr>
              <a:t>	Kompetence projektového manažera</a:t>
            </a:r>
            <a:endParaRPr lang="cs-CZ" sz="2400" dirty="0">
              <a:solidFill>
                <a:prstClr val="black"/>
              </a:solidFill>
              <a:latin typeface="Calibri" pitchFamily="34" charset="0"/>
              <a:cs typeface="Arial" charset="0"/>
            </a:endParaRPr>
          </a:p>
        </p:txBody>
      </p:sp>
      <p:sp>
        <p:nvSpPr>
          <p:cNvPr id="8" name="Obdélník 7"/>
          <p:cNvSpPr/>
          <p:nvPr/>
        </p:nvSpPr>
        <p:spPr>
          <a:xfrm>
            <a:off x="1781461" y="1069886"/>
            <a:ext cx="8563012" cy="1815882"/>
          </a:xfrm>
          <a:prstGeom prst="rect">
            <a:avLst/>
          </a:prstGeom>
        </p:spPr>
        <p:txBody>
          <a:bodyPr wrap="square">
            <a:spAutoFit/>
          </a:bodyPr>
          <a:lstStyle/>
          <a:p>
            <a:pPr marL="285750" indent="-285750">
              <a:buFont typeface="Arial" panose="020B0604020202020204" pitchFamily="34" charset="0"/>
              <a:buChar char="•"/>
            </a:pPr>
            <a:r>
              <a:rPr lang="cs-CZ" sz="1600"/>
              <a:t>Je více než žádoucí, aby projektově-orientované aktivity byly vedeny a řízeny lidmi s patřičnými znalostmi a zkušenostmi, a také schopnostmi tyto znalosti a zkušenosti vhodně použít v kontextu daného oboru a dané situace.</a:t>
            </a:r>
          </a:p>
          <a:p>
            <a:pPr marL="285750" indent="-285750">
              <a:buFont typeface="Arial" panose="020B0604020202020204" pitchFamily="34" charset="0"/>
              <a:buChar char="•"/>
            </a:pPr>
            <a:r>
              <a:rPr lang="cs-CZ" sz="1600"/>
              <a:t>Kompetence </a:t>
            </a:r>
            <a:r>
              <a:rPr lang="cs-CZ" sz="1600"/>
              <a:t>projektových manažerů by měly pokrývat poměrně široké spektrum - od kompetencí ryze technických (jako např. používání specifických metod a nástrojů), přes behaviorální a sociální, až po systémové a kontextové. Přirozeně, žádný projektový manažer se neobejde rovněž bez odpovídajících „tvrdých" znalostí, resp. zkušeností z oboru, ve kterém vede/řídí svůj projekt. [12</a:t>
            </a:r>
            <a:r>
              <a:rPr lang="cs-CZ" sz="1600"/>
              <a:t>]</a:t>
            </a:r>
            <a:endParaRPr lang="cs-CZ" sz="1600"/>
          </a:p>
        </p:txBody>
      </p:sp>
      <p:pic>
        <p:nvPicPr>
          <p:cNvPr id="3" name="Obrázek 2"/>
          <p:cNvPicPr>
            <a:picLocks noChangeAspect="1"/>
          </p:cNvPicPr>
          <p:nvPr/>
        </p:nvPicPr>
        <p:blipFill>
          <a:blip r:embed="rId2"/>
          <a:stretch>
            <a:fillRect/>
          </a:stretch>
        </p:blipFill>
        <p:spPr>
          <a:xfrm>
            <a:off x="7023869" y="2924945"/>
            <a:ext cx="3644132" cy="3777865"/>
          </a:xfrm>
          <a:prstGeom prst="rect">
            <a:avLst/>
          </a:prstGeom>
        </p:spPr>
      </p:pic>
      <p:sp>
        <p:nvSpPr>
          <p:cNvPr id="4" name="Obdélník 3"/>
          <p:cNvSpPr/>
          <p:nvPr/>
        </p:nvSpPr>
        <p:spPr>
          <a:xfrm>
            <a:off x="1781460" y="3082012"/>
            <a:ext cx="5394660" cy="2800767"/>
          </a:xfrm>
          <a:prstGeom prst="rect">
            <a:avLst/>
          </a:prstGeom>
        </p:spPr>
        <p:txBody>
          <a:bodyPr wrap="square">
            <a:spAutoFit/>
          </a:bodyPr>
          <a:lstStyle/>
          <a:p>
            <a:pPr marL="285750" indent="-285750">
              <a:buFont typeface="Arial" panose="020B0604020202020204" pitchFamily="34" charset="0"/>
              <a:buChar char="•"/>
            </a:pPr>
            <a:r>
              <a:rPr lang="cs-CZ" sz="1600"/>
              <a:t>Jednou ze světově nejuznávanějších asociací, zabývajících se projektovým managementem je </a:t>
            </a:r>
            <a:r>
              <a:rPr lang="cs-CZ" sz="1600" i="1"/>
              <a:t>Mezinárodní asociace projektového řízení</a:t>
            </a:r>
            <a:r>
              <a:rPr lang="cs-CZ" sz="1600"/>
              <a:t> (</a:t>
            </a:r>
            <a:r>
              <a:rPr lang="cs-CZ" sz="1600" b="1" i="1"/>
              <a:t>International Project Management Association</a:t>
            </a:r>
            <a:r>
              <a:rPr lang="cs-CZ" sz="1600"/>
              <a:t>) </a:t>
            </a:r>
            <a:r>
              <a:rPr lang="en-US" sz="1600"/>
              <a:t>[13]. Ta</a:t>
            </a:r>
            <a:r>
              <a:rPr lang="cs-CZ" sz="1600"/>
              <a:t> vytvořila mezinárodně rozšířený a všeobecně uznávaný kompetenční standard projektových manažerů (</a:t>
            </a:r>
            <a:r>
              <a:rPr lang="cs-CZ" sz="1600" b="1"/>
              <a:t>IPMA</a:t>
            </a:r>
            <a:r>
              <a:rPr lang="cs-CZ" sz="1600"/>
              <a:t> Competence Baseline), který rozděluje kompetence do třech </a:t>
            </a:r>
            <a:r>
              <a:rPr lang="cs-CZ" sz="1600"/>
              <a:t>kategorií:</a:t>
            </a:r>
            <a:endParaRPr lang="cs-CZ" sz="1600"/>
          </a:p>
          <a:p>
            <a:r>
              <a:rPr lang="cs-CZ" sz="1600"/>
              <a:t> </a:t>
            </a:r>
          </a:p>
          <a:p>
            <a:pPr marL="623888" indent="-285750">
              <a:buFont typeface="Wingdings" panose="05000000000000000000" pitchFamily="2" charset="2"/>
              <a:buChar char="Ø"/>
            </a:pPr>
            <a:r>
              <a:rPr lang="cs-CZ" sz="1600" b="1"/>
              <a:t>Technické kompetence</a:t>
            </a:r>
            <a:r>
              <a:rPr lang="cs-CZ" sz="1600" b="1"/>
              <a:t>,</a:t>
            </a:r>
            <a:endParaRPr lang="cs-CZ" sz="1600"/>
          </a:p>
          <a:p>
            <a:pPr marL="623888" indent="-285750">
              <a:buFont typeface="Wingdings" panose="05000000000000000000" pitchFamily="2" charset="2"/>
              <a:buChar char="Ø"/>
            </a:pPr>
            <a:r>
              <a:rPr lang="cs-CZ" sz="1600" b="1"/>
              <a:t>Behaviorální kompetence</a:t>
            </a:r>
            <a:r>
              <a:rPr lang="cs-CZ" sz="1600" b="1"/>
              <a:t>,</a:t>
            </a:r>
            <a:endParaRPr lang="cs-CZ" sz="1600"/>
          </a:p>
          <a:p>
            <a:pPr marL="623888" indent="-285750">
              <a:buFont typeface="Wingdings" panose="05000000000000000000" pitchFamily="2" charset="2"/>
              <a:buChar char="Ø"/>
            </a:pPr>
            <a:r>
              <a:rPr lang="cs-CZ" sz="1600" b="1"/>
              <a:t>Kontextové kompetence.</a:t>
            </a:r>
            <a:endParaRPr lang="cs-CZ" sz="1600"/>
          </a:p>
        </p:txBody>
      </p:sp>
    </p:spTree>
    <p:extLst>
      <p:ext uri="{BB962C8B-B14F-4D97-AF65-F5344CB8AC3E}">
        <p14:creationId xmlns:p14="http://schemas.microsoft.com/office/powerpoint/2010/main" val="833371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8401247" cy="461665"/>
          </a:xfrm>
          <a:prstGeom prst="rect">
            <a:avLst/>
          </a:prstGeom>
        </p:spPr>
        <p:txBody>
          <a:bodyPr wrap="square">
            <a:spAutoFit/>
          </a:bodyPr>
          <a:lstStyle/>
          <a:p>
            <a:pPr fontAlgn="base">
              <a:spcBef>
                <a:spcPct val="0"/>
              </a:spcBef>
              <a:spcAft>
                <a:spcPct val="0"/>
              </a:spcAft>
            </a:pPr>
            <a:r>
              <a:rPr lang="pl-PL" sz="2400">
                <a:solidFill>
                  <a:prstClr val="black"/>
                </a:solidFill>
                <a:latin typeface="Arial" panose="020B0604020202020204" pitchFamily="34" charset="0"/>
                <a:cs typeface="Arial" panose="020B0604020202020204" pitchFamily="34" charset="0"/>
              </a:rPr>
              <a:t>1.5</a:t>
            </a:r>
            <a:r>
              <a:rPr lang="pl-PL" sz="2400">
                <a:solidFill>
                  <a:prstClr val="black"/>
                </a:solidFill>
                <a:latin typeface="Arial" panose="020B0604020202020204" pitchFamily="34" charset="0"/>
                <a:cs typeface="Arial" panose="020B0604020202020204" pitchFamily="34" charset="0"/>
              </a:rPr>
              <a:t>	Kompetence projektového manažera</a:t>
            </a:r>
            <a:endParaRPr lang="cs-CZ" sz="2400" dirty="0">
              <a:solidFill>
                <a:prstClr val="black"/>
              </a:solidFill>
              <a:latin typeface="Calibri" pitchFamily="34" charset="0"/>
              <a:cs typeface="Arial" charset="0"/>
            </a:endParaRPr>
          </a:p>
        </p:txBody>
      </p:sp>
      <p:pic>
        <p:nvPicPr>
          <p:cNvPr id="5" name="Obrázek 4"/>
          <p:cNvPicPr>
            <a:picLocks noChangeAspect="1"/>
          </p:cNvPicPr>
          <p:nvPr/>
        </p:nvPicPr>
        <p:blipFill>
          <a:blip r:embed="rId2"/>
          <a:stretch>
            <a:fillRect/>
          </a:stretch>
        </p:blipFill>
        <p:spPr>
          <a:xfrm>
            <a:off x="1775521" y="1069886"/>
            <a:ext cx="8166831" cy="5527466"/>
          </a:xfrm>
          <a:prstGeom prst="rect">
            <a:avLst/>
          </a:prstGeom>
        </p:spPr>
      </p:pic>
      <p:pic>
        <p:nvPicPr>
          <p:cNvPr id="3" name="Obrázek 2"/>
          <p:cNvPicPr>
            <a:picLocks noChangeAspect="1"/>
          </p:cNvPicPr>
          <p:nvPr/>
        </p:nvPicPr>
        <p:blipFill>
          <a:blip r:embed="rId3"/>
          <a:stretch>
            <a:fillRect/>
          </a:stretch>
        </p:blipFill>
        <p:spPr>
          <a:xfrm>
            <a:off x="8380785" y="4437113"/>
            <a:ext cx="2299466" cy="2383853"/>
          </a:xfrm>
          <a:prstGeom prst="rect">
            <a:avLst/>
          </a:prstGeom>
        </p:spPr>
      </p:pic>
    </p:spTree>
    <p:extLst>
      <p:ext uri="{BB962C8B-B14F-4D97-AF65-F5344CB8AC3E}">
        <p14:creationId xmlns:p14="http://schemas.microsoft.com/office/powerpoint/2010/main" val="1811637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a:xfrm>
            <a:off x="2135557" y="2828409"/>
            <a:ext cx="7921625" cy="1270992"/>
          </a:xfrm>
        </p:spPr>
        <p:txBody>
          <a:bodyPr>
            <a:normAutofit/>
          </a:bodyPr>
          <a:lstStyle/>
          <a:p>
            <a:r>
              <a:rPr lang="cs-CZ" sz="2000" b="1">
                <a:latin typeface="Arial" panose="020B0604020202020204" pitchFamily="34" charset="0"/>
                <a:cs typeface="Arial" panose="020B0604020202020204" pitchFamily="34" charset="0"/>
              </a:rPr>
              <a:t>Zahájení projektu</a:t>
            </a:r>
            <a:endParaRPr lang="cs-CZ" sz="900" dirty="0">
              <a:latin typeface="Arial" panose="020B0604020202020204" pitchFamily="34" charset="0"/>
              <a:cs typeface="Arial" panose="020B0604020202020204" pitchFamily="34" charset="0"/>
            </a:endParaRPr>
          </a:p>
        </p:txBody>
      </p:sp>
      <p:sp>
        <p:nvSpPr>
          <p:cNvPr id="4" name="Nadpis 3"/>
          <p:cNvSpPr>
            <a:spLocks noGrp="1"/>
          </p:cNvSpPr>
          <p:nvPr>
            <p:ph type="title"/>
          </p:nvPr>
        </p:nvSpPr>
        <p:spPr>
          <a:xfrm>
            <a:off x="1991542" y="1373797"/>
            <a:ext cx="8209657" cy="1143000"/>
          </a:xfrm>
        </p:spPr>
        <p:txBody>
          <a:bodyPr>
            <a:normAutofit/>
          </a:bodyPr>
          <a:lstStyle/>
          <a:p>
            <a:r>
              <a:rPr lang="cs-CZ" sz="3600">
                <a:solidFill>
                  <a:srgbClr val="0070C0"/>
                </a:solidFill>
                <a:latin typeface="Arial" panose="020B0604020202020204" pitchFamily="34" charset="0"/>
                <a:cs typeface="Arial" panose="020B0604020202020204" pitchFamily="34" charset="0"/>
              </a:rPr>
              <a:t>Řízení projektů</a:t>
            </a:r>
            <a:endParaRPr lang="cs-CZ" sz="3600" dirty="0">
              <a:solidFill>
                <a:srgbClr val="0070C0"/>
              </a:solidFill>
              <a:latin typeface="Arial" panose="020B0604020202020204" pitchFamily="34" charset="0"/>
              <a:cs typeface="Arial" panose="020B0604020202020204" pitchFamily="34" charset="0"/>
            </a:endParaRPr>
          </a:p>
        </p:txBody>
      </p:sp>
      <p:sp>
        <p:nvSpPr>
          <p:cNvPr id="6" name="Podnadpis 4"/>
          <p:cNvSpPr txBox="1">
            <a:spLocks/>
          </p:cNvSpPr>
          <p:nvPr/>
        </p:nvSpPr>
        <p:spPr>
          <a:xfrm>
            <a:off x="1524001" y="1052736"/>
            <a:ext cx="7921625" cy="12709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i="1" kern="1200" baseline="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cs-CZ" dirty="0">
              <a:solidFill>
                <a:prstClr val="black"/>
              </a:solidFill>
            </a:endParaRPr>
          </a:p>
        </p:txBody>
      </p:sp>
      <p:sp>
        <p:nvSpPr>
          <p:cNvPr id="7" name="Podnadpis 2"/>
          <p:cNvSpPr txBox="1">
            <a:spLocks/>
          </p:cNvSpPr>
          <p:nvPr/>
        </p:nvSpPr>
        <p:spPr>
          <a:xfrm>
            <a:off x="2711624" y="3933056"/>
            <a:ext cx="6400800" cy="1296144"/>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mj-lt"/>
              <a:buAutoNum type="arabicPeriod"/>
            </a:pPr>
            <a:r>
              <a:rPr lang="cs-CZ" sz="2000" i="1">
                <a:solidFill>
                  <a:prstClr val="black"/>
                </a:solidFill>
              </a:rPr>
              <a:t>Trojimperativ projektu</a:t>
            </a:r>
          </a:p>
          <a:p>
            <a:pPr marL="457200" indent="-457200" algn="l">
              <a:buFont typeface="+mj-lt"/>
              <a:buAutoNum type="arabicPeriod"/>
            </a:pPr>
            <a:r>
              <a:rPr lang="cs-CZ" sz="2000" i="1">
                <a:solidFill>
                  <a:prstClr val="black"/>
                </a:solidFill>
              </a:rPr>
              <a:t>Definice SMART cíle projektu</a:t>
            </a:r>
          </a:p>
          <a:p>
            <a:pPr marL="457200" indent="-457200" algn="l">
              <a:buFont typeface="+mj-lt"/>
              <a:buAutoNum type="arabicPeriod"/>
            </a:pPr>
            <a:r>
              <a:rPr lang="cs-CZ" sz="2000" i="1">
                <a:solidFill>
                  <a:prstClr val="black"/>
                </a:solidFill>
              </a:rPr>
              <a:t>Logická rámcová matice (LRM) projektu</a:t>
            </a:r>
          </a:p>
          <a:p>
            <a:pPr marL="457200" indent="-457200" algn="l">
              <a:buFont typeface="+mj-lt"/>
              <a:buAutoNum type="arabicPeriod"/>
            </a:pPr>
            <a:r>
              <a:rPr lang="cs-CZ" sz="2000" i="1">
                <a:solidFill>
                  <a:prstClr val="black"/>
                </a:solidFill>
              </a:rPr>
              <a:t>Project charter (zakládací listina projektu)</a:t>
            </a:r>
            <a:endParaRPr lang="cs-CZ" sz="2000" i="1" dirty="0">
              <a:solidFill>
                <a:prstClr val="black"/>
              </a:solidFill>
            </a:endParaRPr>
          </a:p>
          <a:p>
            <a:pPr algn="l"/>
            <a:endParaRPr lang="cs-CZ" sz="2000" i="1" dirty="0">
              <a:solidFill>
                <a:prstClr val="black"/>
              </a:solidFill>
            </a:endParaRPr>
          </a:p>
        </p:txBody>
      </p:sp>
    </p:spTree>
    <p:extLst>
      <p:ext uri="{BB962C8B-B14F-4D97-AF65-F5344CB8AC3E}">
        <p14:creationId xmlns:p14="http://schemas.microsoft.com/office/powerpoint/2010/main" val="3016697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51486" y="692697"/>
            <a:ext cx="8257231" cy="461665"/>
          </a:xfrm>
          <a:prstGeom prst="rect">
            <a:avLst/>
          </a:prstGeom>
        </p:spPr>
        <p:txBody>
          <a:bodyPr wrap="square">
            <a:spAutoFit/>
          </a:bodyPr>
          <a:lstStyle/>
          <a:p>
            <a:pPr fontAlgn="base">
              <a:spcBef>
                <a:spcPct val="0"/>
              </a:spcBef>
              <a:spcAft>
                <a:spcPct val="0"/>
              </a:spcAft>
            </a:pPr>
            <a:r>
              <a:rPr lang="cs-CZ" sz="2400" b="1">
                <a:solidFill>
                  <a:prstClr val="black"/>
                </a:solidFill>
                <a:latin typeface="Arial" panose="020B0604020202020204" pitchFamily="34" charset="0"/>
                <a:cs typeface="Arial" panose="020B0604020202020204" pitchFamily="34" charset="0"/>
              </a:rPr>
              <a:t>SMART </a:t>
            </a:r>
            <a:r>
              <a:rPr lang="cs-CZ" sz="2400" b="1">
                <a:solidFill>
                  <a:prstClr val="black"/>
                </a:solidFill>
                <a:latin typeface="Arial" panose="020B0604020202020204" pitchFamily="34" charset="0"/>
                <a:cs typeface="Arial" panose="020B0604020202020204" pitchFamily="34" charset="0"/>
              </a:rPr>
              <a:t>cíl</a:t>
            </a:r>
            <a:endParaRPr lang="cs-CZ" sz="2400" b="1" dirty="0">
              <a:solidFill>
                <a:prstClr val="black"/>
              </a:solidFill>
              <a:latin typeface="Calibri" pitchFamily="34" charset="0"/>
              <a:cs typeface="Arial" charset="0"/>
            </a:endParaRPr>
          </a:p>
        </p:txBody>
      </p:sp>
      <p:pic>
        <p:nvPicPr>
          <p:cNvPr id="3" name="Obrázek 2"/>
          <p:cNvPicPr>
            <a:picLocks noChangeAspect="1"/>
          </p:cNvPicPr>
          <p:nvPr/>
        </p:nvPicPr>
        <p:blipFill>
          <a:blip r:embed="rId2"/>
          <a:stretch>
            <a:fillRect/>
          </a:stretch>
        </p:blipFill>
        <p:spPr>
          <a:xfrm>
            <a:off x="1969989" y="1268760"/>
            <a:ext cx="8280920" cy="4937250"/>
          </a:xfrm>
          <a:prstGeom prst="rect">
            <a:avLst/>
          </a:prstGeom>
        </p:spPr>
      </p:pic>
    </p:spTree>
    <p:extLst>
      <p:ext uri="{BB962C8B-B14F-4D97-AF65-F5344CB8AC3E}">
        <p14:creationId xmlns:p14="http://schemas.microsoft.com/office/powerpoint/2010/main" val="1478202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51486" y="692697"/>
            <a:ext cx="8257231" cy="461665"/>
          </a:xfrm>
          <a:prstGeom prst="rect">
            <a:avLst/>
          </a:prstGeom>
        </p:spPr>
        <p:txBody>
          <a:bodyPr wrap="square">
            <a:spAutoFit/>
          </a:bodyPr>
          <a:lstStyle/>
          <a:p>
            <a:pPr fontAlgn="base">
              <a:spcBef>
                <a:spcPct val="0"/>
              </a:spcBef>
              <a:spcAft>
                <a:spcPct val="0"/>
              </a:spcAft>
            </a:pPr>
            <a:r>
              <a:rPr lang="cs-CZ" sz="2400" b="1">
                <a:solidFill>
                  <a:prstClr val="black"/>
                </a:solidFill>
                <a:latin typeface="Arial" panose="020B0604020202020204" pitchFamily="34" charset="0"/>
                <a:cs typeface="Arial" panose="020B0604020202020204" pitchFamily="34" charset="0"/>
              </a:rPr>
              <a:t>SMART(ER) cíl</a:t>
            </a:r>
            <a:endParaRPr lang="cs-CZ" sz="2400" b="1" dirty="0">
              <a:solidFill>
                <a:prstClr val="black"/>
              </a:solidFill>
              <a:latin typeface="Calibri" pitchFamily="34" charset="0"/>
              <a:cs typeface="Arial" charset="0"/>
            </a:endParaRPr>
          </a:p>
        </p:txBody>
      </p:sp>
      <p:pic>
        <p:nvPicPr>
          <p:cNvPr id="4" name="Obrázek 3"/>
          <p:cNvPicPr>
            <a:picLocks noChangeAspect="1"/>
          </p:cNvPicPr>
          <p:nvPr/>
        </p:nvPicPr>
        <p:blipFill>
          <a:blip r:embed="rId2"/>
          <a:stretch>
            <a:fillRect/>
          </a:stretch>
        </p:blipFill>
        <p:spPr>
          <a:xfrm>
            <a:off x="2055788" y="1154361"/>
            <a:ext cx="8048625" cy="5124450"/>
          </a:xfrm>
          <a:prstGeom prst="rect">
            <a:avLst/>
          </a:prstGeom>
        </p:spPr>
      </p:pic>
    </p:spTree>
    <p:extLst>
      <p:ext uri="{BB962C8B-B14F-4D97-AF65-F5344CB8AC3E}">
        <p14:creationId xmlns:p14="http://schemas.microsoft.com/office/powerpoint/2010/main" val="2693407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8257231" cy="461665"/>
          </a:xfrm>
          <a:prstGeom prst="rect">
            <a:avLst/>
          </a:prstGeom>
        </p:spPr>
        <p:txBody>
          <a:bodyPr wrap="square">
            <a:spAutoFit/>
          </a:bodyPr>
          <a:lstStyle/>
          <a:p>
            <a:pPr fontAlgn="base">
              <a:spcBef>
                <a:spcPct val="0"/>
              </a:spcBef>
              <a:spcAft>
                <a:spcPct val="0"/>
              </a:spcAft>
            </a:pPr>
            <a:r>
              <a:rPr lang="cs-CZ" sz="2400" dirty="0">
                <a:solidFill>
                  <a:prstClr val="black"/>
                </a:solidFill>
                <a:latin typeface="Arial" panose="020B0604020202020204" pitchFamily="34" charset="0"/>
                <a:cs typeface="Arial" panose="020B0604020202020204" pitchFamily="34" charset="0"/>
              </a:rPr>
              <a:t>SMART </a:t>
            </a:r>
            <a:r>
              <a:rPr lang="cs-CZ" sz="2400" dirty="0">
                <a:solidFill>
                  <a:prstClr val="black"/>
                </a:solidFill>
                <a:latin typeface="Arial" panose="020B0604020202020204" pitchFamily="34" charset="0"/>
                <a:cs typeface="Arial" panose="020B0604020202020204" pitchFamily="34" charset="0"/>
              </a:rPr>
              <a:t>cíl</a:t>
            </a:r>
            <a:endParaRPr lang="cs-CZ" sz="2400" dirty="0">
              <a:solidFill>
                <a:prstClr val="black"/>
              </a:solidFill>
              <a:latin typeface="Calibri" pitchFamily="34" charset="0"/>
              <a:cs typeface="Arial" charset="0"/>
            </a:endParaRPr>
          </a:p>
        </p:txBody>
      </p:sp>
      <p:pic>
        <p:nvPicPr>
          <p:cNvPr id="5" name="Obrázek 4"/>
          <p:cNvPicPr>
            <a:picLocks noChangeAspect="1"/>
          </p:cNvPicPr>
          <p:nvPr/>
        </p:nvPicPr>
        <p:blipFill>
          <a:blip r:embed="rId2"/>
          <a:stretch>
            <a:fillRect/>
          </a:stretch>
        </p:blipFill>
        <p:spPr>
          <a:xfrm>
            <a:off x="2875013" y="980729"/>
            <a:ext cx="6441974" cy="2031537"/>
          </a:xfrm>
          <a:prstGeom prst="rect">
            <a:avLst/>
          </a:prstGeom>
        </p:spPr>
      </p:pic>
      <p:pic>
        <p:nvPicPr>
          <p:cNvPr id="6" name="Obrázek 5"/>
          <p:cNvPicPr>
            <a:picLocks noChangeAspect="1"/>
          </p:cNvPicPr>
          <p:nvPr/>
        </p:nvPicPr>
        <p:blipFill>
          <a:blip r:embed="rId3"/>
          <a:stretch>
            <a:fillRect/>
          </a:stretch>
        </p:blipFill>
        <p:spPr>
          <a:xfrm>
            <a:off x="2875013" y="3214064"/>
            <a:ext cx="6624736" cy="1813339"/>
          </a:xfrm>
          <a:prstGeom prst="rect">
            <a:avLst/>
          </a:prstGeom>
        </p:spPr>
      </p:pic>
      <p:pic>
        <p:nvPicPr>
          <p:cNvPr id="7" name="Obrázek 6"/>
          <p:cNvPicPr>
            <a:picLocks noChangeAspect="1"/>
          </p:cNvPicPr>
          <p:nvPr/>
        </p:nvPicPr>
        <p:blipFill>
          <a:blip r:embed="rId4"/>
          <a:stretch>
            <a:fillRect/>
          </a:stretch>
        </p:blipFill>
        <p:spPr>
          <a:xfrm>
            <a:off x="1943225" y="5229201"/>
            <a:ext cx="8519898" cy="1165961"/>
          </a:xfrm>
          <a:prstGeom prst="rect">
            <a:avLst/>
          </a:prstGeom>
        </p:spPr>
      </p:pic>
    </p:spTree>
    <p:extLst>
      <p:ext uri="{BB962C8B-B14F-4D97-AF65-F5344CB8AC3E}">
        <p14:creationId xmlns:p14="http://schemas.microsoft.com/office/powerpoint/2010/main" val="1766183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a:xfrm>
            <a:off x="2063553" y="2780928"/>
            <a:ext cx="7921625" cy="1270992"/>
          </a:xfrm>
        </p:spPr>
        <p:txBody>
          <a:bodyPr>
            <a:normAutofit/>
          </a:bodyPr>
          <a:lstStyle/>
          <a:p>
            <a:r>
              <a:rPr lang="cs-CZ" b="1" dirty="0">
                <a:latin typeface="Arial" panose="020B0604020202020204" pitchFamily="34" charset="0"/>
                <a:cs typeface="Arial" panose="020B0604020202020204" pitchFamily="34" charset="0"/>
              </a:rPr>
              <a:t>Logická </a:t>
            </a:r>
            <a:r>
              <a:rPr lang="cs-CZ" b="1" dirty="0">
                <a:latin typeface="Arial" panose="020B0604020202020204" pitchFamily="34" charset="0"/>
                <a:cs typeface="Arial" panose="020B0604020202020204" pitchFamily="34" charset="0"/>
              </a:rPr>
              <a:t>rámcová matice (LRM)</a:t>
            </a:r>
            <a:endParaRPr lang="cs-CZ" dirty="0">
              <a:latin typeface="Arial" panose="020B0604020202020204" pitchFamily="34" charset="0"/>
              <a:cs typeface="Arial" panose="020B0604020202020204" pitchFamily="34" charset="0"/>
            </a:endParaRPr>
          </a:p>
        </p:txBody>
      </p:sp>
      <p:sp>
        <p:nvSpPr>
          <p:cNvPr id="6" name="Podnadpis 4"/>
          <p:cNvSpPr txBox="1">
            <a:spLocks/>
          </p:cNvSpPr>
          <p:nvPr/>
        </p:nvSpPr>
        <p:spPr>
          <a:xfrm>
            <a:off x="1524001" y="1052736"/>
            <a:ext cx="7921625" cy="12709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i="1" kern="1200" baseline="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cs-CZ" dirty="0">
              <a:solidFill>
                <a:prstClr val="black"/>
              </a:solidFill>
            </a:endParaRPr>
          </a:p>
        </p:txBody>
      </p:sp>
    </p:spTree>
    <p:extLst>
      <p:ext uri="{BB962C8B-B14F-4D97-AF65-F5344CB8AC3E}">
        <p14:creationId xmlns:p14="http://schemas.microsoft.com/office/powerpoint/2010/main" val="2550770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cs-CZ" sz="2400" dirty="0">
                <a:solidFill>
                  <a:prstClr val="black"/>
                </a:solidFill>
                <a:latin typeface="Arial" panose="020B0604020202020204" pitchFamily="34" charset="0"/>
                <a:cs typeface="Arial" panose="020B0604020202020204" pitchFamily="34" charset="0"/>
              </a:rPr>
              <a:t>2.2</a:t>
            </a:r>
            <a:r>
              <a:rPr lang="cs-CZ" sz="2400" dirty="0">
                <a:solidFill>
                  <a:prstClr val="black"/>
                </a:solidFill>
                <a:latin typeface="Arial" panose="020B0604020202020204" pitchFamily="34" charset="0"/>
                <a:cs typeface="Arial" panose="020B0604020202020204" pitchFamily="34" charset="0"/>
              </a:rPr>
              <a:t>	Logická rámcová matice (LRM)</a:t>
            </a:r>
            <a:endParaRPr lang="cs-CZ" sz="2400" dirty="0">
              <a:solidFill>
                <a:prstClr val="black"/>
              </a:solidFill>
              <a:latin typeface="Calibri" pitchFamily="34" charset="0"/>
              <a:cs typeface="Arial" charset="0"/>
            </a:endParaRPr>
          </a:p>
        </p:txBody>
      </p:sp>
      <p:sp>
        <p:nvSpPr>
          <p:cNvPr id="6" name="Obdélník 5"/>
          <p:cNvSpPr/>
          <p:nvPr/>
        </p:nvSpPr>
        <p:spPr>
          <a:xfrm>
            <a:off x="1937128" y="1126564"/>
            <a:ext cx="8263328" cy="4031873"/>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cs-CZ" sz="1600" dirty="0">
                <a:solidFill>
                  <a:prstClr val="black"/>
                </a:solidFill>
                <a:latin typeface="Arial" panose="020B0604020202020204" pitchFamily="34" charset="0"/>
                <a:cs typeface="Arial" panose="020B0604020202020204" pitchFamily="34" charset="0"/>
              </a:rPr>
              <a:t>Logická </a:t>
            </a:r>
            <a:r>
              <a:rPr lang="cs-CZ" sz="1600" dirty="0">
                <a:solidFill>
                  <a:prstClr val="black"/>
                </a:solidFill>
                <a:latin typeface="Arial" panose="020B0604020202020204" pitchFamily="34" charset="0"/>
                <a:cs typeface="Arial" panose="020B0604020202020204" pitchFamily="34" charset="0"/>
              </a:rPr>
              <a:t>rámcová matice (LRM) je metoda používaná při řízení projektů, hlavně při zahájení a určování strategie projektu. S metodou se dá často setkat také pod názvy logický rámec (LR) nebo metoda logického rámce. Anglický název je </a:t>
            </a:r>
            <a:r>
              <a:rPr lang="cs-CZ" sz="1600" dirty="0" err="1">
                <a:solidFill>
                  <a:prstClr val="black"/>
                </a:solidFill>
                <a:latin typeface="Arial" panose="020B0604020202020204" pitchFamily="34" charset="0"/>
                <a:cs typeface="Arial" panose="020B0604020202020204" pitchFamily="34" charset="0"/>
              </a:rPr>
              <a:t>logical</a:t>
            </a:r>
            <a:r>
              <a:rPr lang="cs-CZ" sz="1600" dirty="0">
                <a:solidFill>
                  <a:prstClr val="black"/>
                </a:solidFill>
                <a:latin typeface="Arial" panose="020B0604020202020204" pitchFamily="34" charset="0"/>
                <a:cs typeface="Arial" panose="020B0604020202020204" pitchFamily="34" charset="0"/>
              </a:rPr>
              <a:t> </a:t>
            </a:r>
            <a:r>
              <a:rPr lang="cs-CZ" sz="1600" dirty="0" err="1">
                <a:solidFill>
                  <a:prstClr val="black"/>
                </a:solidFill>
                <a:latin typeface="Arial" panose="020B0604020202020204" pitchFamily="34" charset="0"/>
                <a:cs typeface="Arial" panose="020B0604020202020204" pitchFamily="34" charset="0"/>
              </a:rPr>
              <a:t>framework</a:t>
            </a:r>
            <a:r>
              <a:rPr lang="cs-CZ" sz="1600" dirty="0">
                <a:solidFill>
                  <a:prstClr val="black"/>
                </a:solidFill>
                <a:latin typeface="Arial" panose="020B0604020202020204" pitchFamily="34" charset="0"/>
                <a:cs typeface="Arial" panose="020B0604020202020204" pitchFamily="34" charset="0"/>
              </a:rPr>
              <a:t> matrix (LFM).</a:t>
            </a:r>
          </a:p>
          <a:p>
            <a:pPr marL="285750" indent="-285750" fontAlgn="base">
              <a:spcBef>
                <a:spcPct val="0"/>
              </a:spcBef>
              <a:spcAft>
                <a:spcPct val="0"/>
              </a:spcAft>
              <a:buFont typeface="Arial" panose="020B0604020202020204" pitchFamily="34" charset="0"/>
              <a:buChar char="•"/>
            </a:pPr>
            <a:endParaRPr lang="cs-CZ" sz="1600" dirty="0">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cs-CZ" sz="1600" dirty="0">
                <a:solidFill>
                  <a:prstClr val="black"/>
                </a:solidFill>
                <a:latin typeface="Arial" panose="020B0604020202020204" pitchFamily="34" charset="0"/>
                <a:cs typeface="Arial" panose="020B0604020202020204" pitchFamily="34" charset="0"/>
              </a:rPr>
              <a:t>Výstupem použití metody by mel být dokument popisující projekt o rozsahu jedné strany formátu A4. Předností dokumentu vzniklého touto metodou je to, že je stručný a přitom velmi hutný. Poskytuje i nezasvěceným jasný přehled o smyslu projektu, jeho cílech, strategii a dalších nejdůležitějších bodech projektu.</a:t>
            </a:r>
          </a:p>
          <a:p>
            <a:pPr marL="285750" indent="-285750" fontAlgn="base">
              <a:spcBef>
                <a:spcPct val="0"/>
              </a:spcBef>
              <a:spcAft>
                <a:spcPct val="0"/>
              </a:spcAft>
              <a:buFont typeface="Arial" panose="020B0604020202020204" pitchFamily="34" charset="0"/>
              <a:buChar char="•"/>
            </a:pPr>
            <a:endParaRPr lang="cs-CZ" sz="1600" dirty="0">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cs-CZ" sz="1600" dirty="0">
                <a:solidFill>
                  <a:prstClr val="black"/>
                </a:solidFill>
                <a:latin typeface="Arial" panose="020B0604020202020204" pitchFamily="34" charset="0"/>
                <a:cs typeface="Arial" panose="020B0604020202020204" pitchFamily="34" charset="0"/>
              </a:rPr>
              <a:t>LRM se vyplatí dělat nejen pro velké projekty, ale i pro ty menší. Je to výborný nástroj pro sladění očekávání od projektu, které mohou různé zainteresované strany nebo lidé mít. Při sestavování LRM nebo při jejím diskutování se pak přirozenou cestou tyto požadavky porovnají, popř. promítnou do rozsahu projektu. [19] Podoba matice odpovídá tabulce 2.2. Pro případ potřeby tvorby vlastní LRM je uveden formulář LRM v tab. 2.3.</a:t>
            </a:r>
          </a:p>
        </p:txBody>
      </p:sp>
    </p:spTree>
    <p:extLst>
      <p:ext uri="{BB962C8B-B14F-4D97-AF65-F5344CB8AC3E}">
        <p14:creationId xmlns:p14="http://schemas.microsoft.com/office/powerpoint/2010/main" val="1514007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cs-CZ" sz="2400" dirty="0">
                <a:solidFill>
                  <a:prstClr val="black"/>
                </a:solidFill>
                <a:latin typeface="Arial" panose="020B0604020202020204" pitchFamily="34" charset="0"/>
                <a:cs typeface="Arial" panose="020B0604020202020204" pitchFamily="34" charset="0"/>
              </a:rPr>
              <a:t>2.2</a:t>
            </a:r>
            <a:r>
              <a:rPr lang="cs-CZ" sz="2400" dirty="0">
                <a:solidFill>
                  <a:prstClr val="black"/>
                </a:solidFill>
                <a:latin typeface="Arial" panose="020B0604020202020204" pitchFamily="34" charset="0"/>
                <a:cs typeface="Arial" panose="020B0604020202020204" pitchFamily="34" charset="0"/>
              </a:rPr>
              <a:t>	Logická rámcová matice (LRM)</a:t>
            </a:r>
            <a:endParaRPr lang="cs-CZ" sz="2400" dirty="0">
              <a:solidFill>
                <a:prstClr val="black"/>
              </a:solidFill>
              <a:latin typeface="Calibri" pitchFamily="34" charset="0"/>
              <a:cs typeface="Arial" charset="0"/>
            </a:endParaRPr>
          </a:p>
        </p:txBody>
      </p:sp>
      <p:graphicFrame>
        <p:nvGraphicFramePr>
          <p:cNvPr id="3" name="Tabulka 2"/>
          <p:cNvGraphicFramePr>
            <a:graphicFrameLocks noGrp="1"/>
          </p:cNvGraphicFramePr>
          <p:nvPr>
            <p:extLst/>
          </p:nvPr>
        </p:nvGraphicFramePr>
        <p:xfrm>
          <a:off x="1633060" y="1124744"/>
          <a:ext cx="8928991" cy="4999118"/>
        </p:xfrm>
        <a:graphic>
          <a:graphicData uri="http://schemas.openxmlformats.org/drawingml/2006/table">
            <a:tbl>
              <a:tblPr>
                <a:tableStyleId>{5940675A-B579-460E-94D1-54222C63F5DA}</a:tableStyleId>
              </a:tblPr>
              <a:tblGrid>
                <a:gridCol w="2269998">
                  <a:extLst>
                    <a:ext uri="{9D8B030D-6E8A-4147-A177-3AD203B41FA5}">
                      <a16:colId xmlns="" xmlns:a16="http://schemas.microsoft.com/office/drawing/2014/main" val="2912617330"/>
                    </a:ext>
                  </a:extLst>
                </a:gridCol>
                <a:gridCol w="2629751">
                  <a:extLst>
                    <a:ext uri="{9D8B030D-6E8A-4147-A177-3AD203B41FA5}">
                      <a16:colId xmlns="" xmlns:a16="http://schemas.microsoft.com/office/drawing/2014/main" val="898216779"/>
                    </a:ext>
                  </a:extLst>
                </a:gridCol>
                <a:gridCol w="1921390">
                  <a:extLst>
                    <a:ext uri="{9D8B030D-6E8A-4147-A177-3AD203B41FA5}">
                      <a16:colId xmlns="" xmlns:a16="http://schemas.microsoft.com/office/drawing/2014/main" val="3951964123"/>
                    </a:ext>
                  </a:extLst>
                </a:gridCol>
                <a:gridCol w="2107852">
                  <a:extLst>
                    <a:ext uri="{9D8B030D-6E8A-4147-A177-3AD203B41FA5}">
                      <a16:colId xmlns="" xmlns:a16="http://schemas.microsoft.com/office/drawing/2014/main" val="1419962751"/>
                    </a:ext>
                  </a:extLst>
                </a:gridCol>
              </a:tblGrid>
              <a:tr h="175075">
                <a:tc>
                  <a:txBody>
                    <a:bodyPr/>
                    <a:lstStyle/>
                    <a:p>
                      <a:pPr>
                        <a:spcAft>
                          <a:spcPts val="0"/>
                        </a:spcAft>
                      </a:pPr>
                      <a:r>
                        <a:rPr lang="cs-CZ" sz="800" b="1" dirty="0">
                          <a:effectLst/>
                        </a:rPr>
                        <a:t>Popis projektu</a:t>
                      </a:r>
                      <a:endParaRPr lang="cs-CZ" sz="800" b="1" dirty="0">
                        <a:solidFill>
                          <a:srgbClr val="000000"/>
                        </a:solidFill>
                        <a:effectLst/>
                        <a:latin typeface="Times New Roman" panose="02020603050405020304" pitchFamily="18" charset="0"/>
                        <a:ea typeface="Times New Roman" panose="02020603050405020304" pitchFamily="18" charset="0"/>
                      </a:endParaRPr>
                    </a:p>
                  </a:txBody>
                  <a:tcPr marL="20974" marR="20974" marT="20974" marB="20974">
                    <a:solidFill>
                      <a:schemeClr val="bg1">
                        <a:lumMod val="85000"/>
                      </a:schemeClr>
                    </a:solidFill>
                  </a:tcPr>
                </a:tc>
                <a:tc>
                  <a:txBody>
                    <a:bodyPr/>
                    <a:lstStyle/>
                    <a:p>
                      <a:pPr>
                        <a:spcAft>
                          <a:spcPts val="0"/>
                        </a:spcAft>
                      </a:pPr>
                      <a:r>
                        <a:rPr lang="cs-CZ" sz="800" b="1" dirty="0">
                          <a:effectLst/>
                        </a:rPr>
                        <a:t>Objektivně ověřitelné ukazatele</a:t>
                      </a:r>
                      <a:endParaRPr lang="cs-CZ" sz="800" b="1" dirty="0">
                        <a:solidFill>
                          <a:srgbClr val="000000"/>
                        </a:solidFill>
                        <a:effectLst/>
                        <a:latin typeface="Times New Roman" panose="02020603050405020304" pitchFamily="18" charset="0"/>
                        <a:ea typeface="Times New Roman" panose="02020603050405020304" pitchFamily="18" charset="0"/>
                      </a:endParaRPr>
                    </a:p>
                  </a:txBody>
                  <a:tcPr marL="20974" marR="20974" marT="20974" marB="20974">
                    <a:solidFill>
                      <a:schemeClr val="bg1">
                        <a:lumMod val="85000"/>
                      </a:schemeClr>
                    </a:solidFill>
                  </a:tcPr>
                </a:tc>
                <a:tc>
                  <a:txBody>
                    <a:bodyPr/>
                    <a:lstStyle/>
                    <a:p>
                      <a:pPr>
                        <a:spcAft>
                          <a:spcPts val="0"/>
                        </a:spcAft>
                      </a:pPr>
                      <a:r>
                        <a:rPr lang="cs-CZ" sz="800" b="1" dirty="0">
                          <a:effectLst/>
                        </a:rPr>
                        <a:t>Prostředky ověření</a:t>
                      </a:r>
                      <a:endParaRPr lang="cs-CZ" sz="800" b="1" dirty="0">
                        <a:solidFill>
                          <a:srgbClr val="000000"/>
                        </a:solidFill>
                        <a:effectLst/>
                        <a:latin typeface="Times New Roman" panose="02020603050405020304" pitchFamily="18" charset="0"/>
                        <a:ea typeface="Times New Roman" panose="02020603050405020304" pitchFamily="18" charset="0"/>
                      </a:endParaRPr>
                    </a:p>
                  </a:txBody>
                  <a:tcPr marL="20974" marR="20974" marT="20974" marB="20974">
                    <a:solidFill>
                      <a:schemeClr val="bg1">
                        <a:lumMod val="85000"/>
                      </a:schemeClr>
                    </a:solidFill>
                  </a:tcPr>
                </a:tc>
                <a:tc>
                  <a:txBody>
                    <a:bodyPr/>
                    <a:lstStyle/>
                    <a:p>
                      <a:pPr>
                        <a:spcAft>
                          <a:spcPts val="0"/>
                        </a:spcAft>
                      </a:pPr>
                      <a:r>
                        <a:rPr lang="cs-CZ" sz="800" b="1" dirty="0">
                          <a:effectLst/>
                        </a:rPr>
                        <a:t>Předpoklady</a:t>
                      </a:r>
                      <a:endParaRPr lang="cs-CZ" sz="800" b="1" dirty="0">
                        <a:solidFill>
                          <a:srgbClr val="000000"/>
                        </a:solidFill>
                        <a:effectLst/>
                        <a:latin typeface="Times New Roman" panose="02020603050405020304" pitchFamily="18" charset="0"/>
                        <a:ea typeface="Times New Roman" panose="02020603050405020304" pitchFamily="18" charset="0"/>
                      </a:endParaRPr>
                    </a:p>
                  </a:txBody>
                  <a:tcPr marL="20974" marR="20974" marT="20974" marB="20974">
                    <a:solidFill>
                      <a:schemeClr val="bg1">
                        <a:lumMod val="85000"/>
                      </a:schemeClr>
                    </a:solidFill>
                  </a:tcPr>
                </a:tc>
                <a:extLst>
                  <a:ext uri="{0D108BD9-81ED-4DB2-BD59-A6C34878D82A}">
                    <a16:rowId xmlns="" xmlns:a16="http://schemas.microsoft.com/office/drawing/2014/main" val="2838942288"/>
                  </a:ext>
                </a:extLst>
              </a:tr>
              <a:tr h="791336">
                <a:tc>
                  <a:txBody>
                    <a:bodyPr/>
                    <a:lstStyle/>
                    <a:p>
                      <a:pPr algn="l">
                        <a:lnSpc>
                          <a:spcPct val="150000"/>
                        </a:lnSpc>
                        <a:spcAft>
                          <a:spcPts val="0"/>
                        </a:spcAft>
                      </a:pPr>
                      <a:r>
                        <a:rPr lang="cs-CZ" sz="800" b="1" dirty="0">
                          <a:effectLst/>
                        </a:rPr>
                        <a:t>Záměr projektu:</a:t>
                      </a:r>
                      <a:endParaRPr lang="cs-CZ" sz="1000" b="1" dirty="0">
                        <a:effectLst/>
                      </a:endParaRPr>
                    </a:p>
                    <a:p>
                      <a:pPr algn="l">
                        <a:lnSpc>
                          <a:spcPct val="150000"/>
                        </a:lnSpc>
                        <a:spcAft>
                          <a:spcPts val="0"/>
                        </a:spcAft>
                      </a:pPr>
                      <a:r>
                        <a:rPr lang="cs-CZ" sz="700" dirty="0">
                          <a:effectLst/>
                        </a:rPr>
                        <a:t>Vyšší cíl projektu. Požadovaná změna na úrovni sektoru/oboru, ke které přispívá změna popsaná změna na úrovni cíle.</a:t>
                      </a:r>
                      <a:endParaRPr lang="cs-CZ" sz="900" dirty="0">
                        <a:effectLst/>
                        <a:latin typeface="Times New Roman" panose="02020603050405020304" pitchFamily="18" charset="0"/>
                        <a:ea typeface="Times New Roman" panose="02020603050405020304" pitchFamily="18" charset="0"/>
                      </a:endParaRPr>
                    </a:p>
                  </a:txBody>
                  <a:tcPr marL="20974" marR="20974" marT="20974" marB="20974"/>
                </a:tc>
                <a:tc>
                  <a:txBody>
                    <a:bodyPr/>
                    <a:lstStyle/>
                    <a:p>
                      <a:pPr algn="l">
                        <a:lnSpc>
                          <a:spcPct val="150000"/>
                        </a:lnSpc>
                        <a:spcAft>
                          <a:spcPts val="0"/>
                        </a:spcAft>
                      </a:pPr>
                      <a:r>
                        <a:rPr lang="cs-CZ" sz="700" dirty="0">
                          <a:effectLst/>
                        </a:rPr>
                        <a:t> </a:t>
                      </a:r>
                      <a:endParaRPr lang="cs-CZ" sz="900" dirty="0">
                        <a:effectLst/>
                      </a:endParaRPr>
                    </a:p>
                    <a:p>
                      <a:pPr algn="l">
                        <a:lnSpc>
                          <a:spcPct val="150000"/>
                        </a:lnSpc>
                        <a:spcAft>
                          <a:spcPts val="0"/>
                        </a:spcAft>
                      </a:pPr>
                      <a:r>
                        <a:rPr lang="cs-CZ" sz="700" dirty="0">
                          <a:effectLst/>
                        </a:rPr>
                        <a:t>Podle čeho poznáme, že jsme přispěli k naplnění dané­ho záměru projektu.</a:t>
                      </a:r>
                      <a:endParaRPr lang="cs-CZ" sz="900" dirty="0">
                        <a:effectLst/>
                        <a:latin typeface="Times New Roman" panose="02020603050405020304" pitchFamily="18" charset="0"/>
                        <a:ea typeface="Times New Roman" panose="02020603050405020304" pitchFamily="18" charset="0"/>
                      </a:endParaRPr>
                    </a:p>
                  </a:txBody>
                  <a:tcPr marL="20974" marR="20974" marT="20974" marB="20974"/>
                </a:tc>
                <a:tc>
                  <a:txBody>
                    <a:bodyPr/>
                    <a:lstStyle/>
                    <a:p>
                      <a:pPr algn="l">
                        <a:lnSpc>
                          <a:spcPct val="150000"/>
                        </a:lnSpc>
                        <a:spcAft>
                          <a:spcPts val="0"/>
                        </a:spcAft>
                      </a:pPr>
                      <a:r>
                        <a:rPr lang="cs-CZ" sz="700" dirty="0">
                          <a:effectLst/>
                        </a:rPr>
                        <a:t> </a:t>
                      </a:r>
                      <a:endParaRPr lang="cs-CZ" sz="900" dirty="0">
                        <a:effectLst/>
                      </a:endParaRPr>
                    </a:p>
                    <a:p>
                      <a:pPr algn="l">
                        <a:lnSpc>
                          <a:spcPct val="150000"/>
                        </a:lnSpc>
                        <a:spcAft>
                          <a:spcPts val="0"/>
                        </a:spcAft>
                      </a:pPr>
                      <a:r>
                        <a:rPr lang="cs-CZ" sz="700" dirty="0">
                          <a:effectLst/>
                        </a:rPr>
                        <a:t>Jaký zdroj údajů je k ruce nebo může být efektivně vytvo­řen z hlediska nákladů.</a:t>
                      </a:r>
                      <a:endParaRPr lang="cs-CZ" sz="900" dirty="0">
                        <a:effectLst/>
                        <a:latin typeface="Times New Roman" panose="02020603050405020304" pitchFamily="18" charset="0"/>
                        <a:ea typeface="Times New Roman" panose="02020603050405020304" pitchFamily="18" charset="0"/>
                      </a:endParaRPr>
                    </a:p>
                  </a:txBody>
                  <a:tcPr marL="20974" marR="20974" marT="20974" marB="20974"/>
                </a:tc>
                <a:tc>
                  <a:txBody>
                    <a:bodyPr/>
                    <a:lstStyle/>
                    <a:p>
                      <a:pPr algn="l">
                        <a:lnSpc>
                          <a:spcPct val="150000"/>
                        </a:lnSpc>
                        <a:spcAft>
                          <a:spcPts val="0"/>
                        </a:spcAft>
                      </a:pPr>
                      <a:r>
                        <a:rPr lang="cs-CZ" sz="700">
                          <a:effectLst/>
                        </a:rPr>
                        <a:t>Nevyplňuje se …</a:t>
                      </a:r>
                      <a:endParaRPr lang="cs-CZ" sz="900">
                        <a:effectLst/>
                        <a:latin typeface="Times New Roman" panose="02020603050405020304" pitchFamily="18" charset="0"/>
                        <a:ea typeface="Times New Roman" panose="02020603050405020304" pitchFamily="18" charset="0"/>
                      </a:endParaRPr>
                    </a:p>
                  </a:txBody>
                  <a:tcPr marL="20974" marR="20974" marT="20974" marB="20974"/>
                </a:tc>
                <a:extLst>
                  <a:ext uri="{0D108BD9-81ED-4DB2-BD59-A6C34878D82A}">
                    <a16:rowId xmlns="" xmlns:a16="http://schemas.microsoft.com/office/drawing/2014/main" val="1633543133"/>
                  </a:ext>
                </a:extLst>
              </a:tr>
              <a:tr h="1228150">
                <a:tc>
                  <a:txBody>
                    <a:bodyPr/>
                    <a:lstStyle/>
                    <a:p>
                      <a:pPr algn="l">
                        <a:lnSpc>
                          <a:spcPct val="150000"/>
                        </a:lnSpc>
                        <a:spcAft>
                          <a:spcPts val="0"/>
                        </a:spcAft>
                      </a:pPr>
                      <a:r>
                        <a:rPr lang="cs-CZ" sz="800" b="1" dirty="0">
                          <a:effectLst/>
                        </a:rPr>
                        <a:t>Cíl projektu:</a:t>
                      </a:r>
                      <a:endParaRPr lang="cs-CZ" sz="1000" b="1" dirty="0">
                        <a:effectLst/>
                      </a:endParaRPr>
                    </a:p>
                    <a:p>
                      <a:pPr algn="l">
                        <a:lnSpc>
                          <a:spcPct val="150000"/>
                        </a:lnSpc>
                        <a:spcAft>
                          <a:spcPts val="0"/>
                        </a:spcAft>
                      </a:pPr>
                      <a:r>
                        <a:rPr lang="cs-CZ" sz="700" dirty="0">
                          <a:effectLst/>
                        </a:rPr>
                        <a:t>Bezprostřední důvod, pro který je daný projekt realizován. Je zde popsána změna resp. vlivy, o nichž se domníváme, že nastanou v souvislosti s výstupy. </a:t>
                      </a:r>
                      <a:br>
                        <a:rPr lang="cs-CZ" sz="700" dirty="0">
                          <a:effectLst/>
                        </a:rPr>
                      </a:br>
                      <a:r>
                        <a:rPr lang="cs-CZ" sz="700" dirty="0">
                          <a:effectLst/>
                        </a:rPr>
                        <a:t>Připouští se stanovení pouze jed­noho cíle pro daný projekt.</a:t>
                      </a:r>
                      <a:endParaRPr lang="cs-CZ" sz="900" dirty="0">
                        <a:effectLst/>
                        <a:latin typeface="Times New Roman" panose="02020603050405020304" pitchFamily="18" charset="0"/>
                        <a:ea typeface="Times New Roman" panose="02020603050405020304" pitchFamily="18" charset="0"/>
                      </a:endParaRPr>
                    </a:p>
                  </a:txBody>
                  <a:tcPr marL="20974" marR="20974" marT="20974" marB="20974"/>
                </a:tc>
                <a:tc>
                  <a:txBody>
                    <a:bodyPr/>
                    <a:lstStyle/>
                    <a:p>
                      <a:pPr algn="l">
                        <a:lnSpc>
                          <a:spcPct val="150000"/>
                        </a:lnSpc>
                        <a:spcAft>
                          <a:spcPts val="0"/>
                        </a:spcAft>
                      </a:pPr>
                      <a:r>
                        <a:rPr lang="cs-CZ" sz="700" dirty="0">
                          <a:effectLst/>
                        </a:rPr>
                        <a:t> </a:t>
                      </a:r>
                      <a:endParaRPr lang="cs-CZ" sz="900" dirty="0">
                        <a:effectLst/>
                      </a:endParaRPr>
                    </a:p>
                    <a:p>
                      <a:pPr algn="l">
                        <a:lnSpc>
                          <a:spcPct val="150000"/>
                        </a:lnSpc>
                        <a:spcAft>
                          <a:spcPts val="0"/>
                        </a:spcAft>
                      </a:pPr>
                      <a:r>
                        <a:rPr lang="cs-CZ" sz="700" dirty="0">
                          <a:effectLst/>
                        </a:rPr>
                        <a:t>Stav při ukončení projektu.  Ukazatele, podle kterých bude hodnocena úspěšnost daného projektu.</a:t>
                      </a:r>
                      <a:endParaRPr lang="cs-CZ" sz="900" dirty="0">
                        <a:effectLst/>
                        <a:latin typeface="Times New Roman" panose="02020603050405020304" pitchFamily="18" charset="0"/>
                        <a:ea typeface="Times New Roman" panose="02020603050405020304" pitchFamily="18" charset="0"/>
                      </a:endParaRPr>
                    </a:p>
                  </a:txBody>
                  <a:tcPr marL="20974" marR="20974" marT="20974" marB="20974"/>
                </a:tc>
                <a:tc>
                  <a:txBody>
                    <a:bodyPr/>
                    <a:lstStyle/>
                    <a:p>
                      <a:pPr algn="l">
                        <a:lnSpc>
                          <a:spcPct val="150000"/>
                        </a:lnSpc>
                        <a:spcAft>
                          <a:spcPts val="0"/>
                        </a:spcAft>
                      </a:pPr>
                      <a:r>
                        <a:rPr lang="cs-CZ" sz="700">
                          <a:effectLst/>
                        </a:rPr>
                        <a:t> </a:t>
                      </a:r>
                      <a:endParaRPr lang="cs-CZ" sz="900">
                        <a:effectLst/>
                      </a:endParaRPr>
                    </a:p>
                    <a:p>
                      <a:pPr algn="l">
                        <a:lnSpc>
                          <a:spcPct val="150000"/>
                        </a:lnSpc>
                        <a:spcAft>
                          <a:spcPts val="0"/>
                        </a:spcAft>
                      </a:pPr>
                      <a:r>
                        <a:rPr lang="cs-CZ" sz="700">
                          <a:effectLst/>
                        </a:rPr>
                        <a:t>Zdroje údajů pro ověření ukazatelů na úrovni účelu.</a:t>
                      </a:r>
                      <a:endParaRPr lang="cs-CZ" sz="900">
                        <a:effectLst/>
                      </a:endParaRPr>
                    </a:p>
                    <a:p>
                      <a:pPr algn="l">
                        <a:lnSpc>
                          <a:spcPct val="150000"/>
                        </a:lnSpc>
                        <a:spcAft>
                          <a:spcPts val="0"/>
                        </a:spcAft>
                      </a:pPr>
                      <a:r>
                        <a:rPr lang="cs-CZ" sz="700">
                          <a:effectLst/>
                        </a:rPr>
                        <a:t> </a:t>
                      </a:r>
                      <a:endParaRPr lang="cs-CZ" sz="900">
                        <a:effectLst/>
                      </a:endParaRPr>
                    </a:p>
                    <a:p>
                      <a:pPr algn="l">
                        <a:lnSpc>
                          <a:spcPct val="150000"/>
                        </a:lnSpc>
                        <a:spcAft>
                          <a:spcPts val="0"/>
                        </a:spcAft>
                      </a:pPr>
                      <a:r>
                        <a:rPr lang="cs-CZ" sz="700">
                          <a:effectLst/>
                        </a:rPr>
                        <a:t> </a:t>
                      </a:r>
                      <a:endParaRPr lang="cs-CZ" sz="900">
                        <a:effectLst/>
                      </a:endParaRPr>
                    </a:p>
                    <a:p>
                      <a:pPr algn="l">
                        <a:lnSpc>
                          <a:spcPct val="150000"/>
                        </a:lnSpc>
                        <a:spcAft>
                          <a:spcPts val="0"/>
                        </a:spcAft>
                      </a:pPr>
                      <a:r>
                        <a:rPr lang="cs-CZ" sz="700">
                          <a:effectLst/>
                        </a:rPr>
                        <a:t> </a:t>
                      </a:r>
                      <a:endParaRPr lang="cs-CZ" sz="900">
                        <a:effectLst/>
                      </a:endParaRPr>
                    </a:p>
                    <a:p>
                      <a:pPr algn="l">
                        <a:lnSpc>
                          <a:spcPct val="150000"/>
                        </a:lnSpc>
                        <a:spcAft>
                          <a:spcPts val="0"/>
                        </a:spcAft>
                      </a:pPr>
                      <a:r>
                        <a:rPr lang="cs-CZ" sz="700">
                          <a:effectLst/>
                        </a:rPr>
                        <a:t> </a:t>
                      </a:r>
                      <a:endParaRPr lang="cs-CZ" sz="900">
                        <a:effectLst/>
                      </a:endParaRPr>
                    </a:p>
                    <a:p>
                      <a:pPr algn="l">
                        <a:lnSpc>
                          <a:spcPct val="150000"/>
                        </a:lnSpc>
                        <a:spcAft>
                          <a:spcPts val="0"/>
                        </a:spcAft>
                      </a:pPr>
                      <a:r>
                        <a:rPr lang="cs-CZ" sz="700">
                          <a:effectLst/>
                        </a:rPr>
                        <a:t> </a:t>
                      </a:r>
                      <a:endParaRPr lang="cs-CZ" sz="900">
                        <a:effectLst/>
                      </a:endParaRPr>
                    </a:p>
                    <a:p>
                      <a:pPr algn="l">
                        <a:lnSpc>
                          <a:spcPct val="150000"/>
                        </a:lnSpc>
                        <a:spcAft>
                          <a:spcPts val="0"/>
                        </a:spcAft>
                      </a:pPr>
                      <a:r>
                        <a:rPr lang="cs-CZ" sz="700">
                          <a:effectLst/>
                        </a:rPr>
                        <a:t> </a:t>
                      </a:r>
                      <a:endParaRPr lang="cs-CZ" sz="900">
                        <a:effectLst/>
                        <a:latin typeface="Times New Roman" panose="02020603050405020304" pitchFamily="18" charset="0"/>
                        <a:ea typeface="Times New Roman" panose="02020603050405020304" pitchFamily="18" charset="0"/>
                      </a:endParaRPr>
                    </a:p>
                  </a:txBody>
                  <a:tcPr marL="20974" marR="20974" marT="20974" marB="20974"/>
                </a:tc>
                <a:tc>
                  <a:txBody>
                    <a:bodyPr/>
                    <a:lstStyle/>
                    <a:p>
                      <a:pPr algn="l">
                        <a:lnSpc>
                          <a:spcPct val="150000"/>
                        </a:lnSpc>
                        <a:spcAft>
                          <a:spcPts val="0"/>
                        </a:spcAft>
                      </a:pPr>
                      <a:r>
                        <a:rPr lang="cs-CZ" sz="800" b="1" dirty="0">
                          <a:effectLst/>
                        </a:rPr>
                        <a:t>(Cíl vůči záměru)</a:t>
                      </a:r>
                      <a:endParaRPr lang="cs-CZ" sz="1000" b="1" dirty="0">
                        <a:effectLst/>
                      </a:endParaRPr>
                    </a:p>
                    <a:p>
                      <a:pPr algn="l">
                        <a:lnSpc>
                          <a:spcPct val="150000"/>
                        </a:lnSpc>
                        <a:spcAft>
                          <a:spcPts val="0"/>
                        </a:spcAft>
                      </a:pPr>
                      <a:r>
                        <a:rPr lang="cs-CZ" sz="700" dirty="0">
                          <a:effectLst/>
                        </a:rPr>
                        <a:t>Které vnější předpoklady zaručují, aby již dosažený cíl mohl přispět ke splnění záměru?</a:t>
                      </a:r>
                      <a:endParaRPr lang="cs-CZ" sz="900" dirty="0">
                        <a:effectLst/>
                        <a:latin typeface="Times New Roman" panose="02020603050405020304" pitchFamily="18" charset="0"/>
                        <a:ea typeface="Times New Roman" panose="02020603050405020304" pitchFamily="18" charset="0"/>
                      </a:endParaRPr>
                    </a:p>
                  </a:txBody>
                  <a:tcPr marL="20974" marR="20974" marT="20974" marB="20974"/>
                </a:tc>
                <a:extLst>
                  <a:ext uri="{0D108BD9-81ED-4DB2-BD59-A6C34878D82A}">
                    <a16:rowId xmlns="" xmlns:a16="http://schemas.microsoft.com/office/drawing/2014/main" val="1907765776"/>
                  </a:ext>
                </a:extLst>
              </a:tr>
              <a:tr h="1118947">
                <a:tc>
                  <a:txBody>
                    <a:bodyPr/>
                    <a:lstStyle/>
                    <a:p>
                      <a:pPr algn="l">
                        <a:lnSpc>
                          <a:spcPct val="150000"/>
                        </a:lnSpc>
                        <a:spcAft>
                          <a:spcPts val="0"/>
                        </a:spcAft>
                      </a:pPr>
                      <a:r>
                        <a:rPr lang="cs-CZ" sz="800" b="1" dirty="0">
                          <a:effectLst/>
                        </a:rPr>
                        <a:t>Výstupy:</a:t>
                      </a:r>
                      <a:endParaRPr lang="cs-CZ" sz="1000" b="1" dirty="0">
                        <a:effectLst/>
                      </a:endParaRPr>
                    </a:p>
                    <a:p>
                      <a:pPr algn="l">
                        <a:lnSpc>
                          <a:spcPct val="150000"/>
                        </a:lnSpc>
                        <a:spcAft>
                          <a:spcPts val="0"/>
                        </a:spcAft>
                      </a:pPr>
                      <a:r>
                        <a:rPr lang="cs-CZ" sz="700" dirty="0">
                          <a:effectLst/>
                        </a:rPr>
                        <a:t>To co má být dodáno, co vše musí být vytvořeno v rámci da­ného projektu, aby byl splněn cíl projektu.</a:t>
                      </a:r>
                      <a:endParaRPr lang="cs-CZ" sz="900" dirty="0">
                        <a:effectLst/>
                      </a:endParaRPr>
                    </a:p>
                    <a:p>
                      <a:pPr algn="l">
                        <a:lnSpc>
                          <a:spcPct val="150000"/>
                        </a:lnSpc>
                        <a:spcAft>
                          <a:spcPts val="0"/>
                        </a:spcAft>
                      </a:pPr>
                      <a:r>
                        <a:rPr lang="cs-CZ" sz="700" dirty="0">
                          <a:effectLst/>
                        </a:rPr>
                        <a:t>Projektový tým je přímo odpo­vědný za dosažení výstupů.</a:t>
                      </a:r>
                      <a:br>
                        <a:rPr lang="cs-CZ" sz="700" dirty="0">
                          <a:effectLst/>
                        </a:rPr>
                      </a:br>
                      <a:r>
                        <a:rPr lang="cs-CZ" sz="700" dirty="0">
                          <a:effectLst/>
                        </a:rPr>
                        <a:t>Uvádíme 3 až 6 výstupů.</a:t>
                      </a:r>
                      <a:endParaRPr lang="cs-CZ" sz="900" dirty="0">
                        <a:effectLst/>
                        <a:latin typeface="Times New Roman" panose="02020603050405020304" pitchFamily="18" charset="0"/>
                        <a:ea typeface="Times New Roman" panose="02020603050405020304" pitchFamily="18" charset="0"/>
                      </a:endParaRPr>
                    </a:p>
                  </a:txBody>
                  <a:tcPr marL="20974" marR="20974" marT="20974" marB="20974"/>
                </a:tc>
                <a:tc>
                  <a:txBody>
                    <a:bodyPr/>
                    <a:lstStyle/>
                    <a:p>
                      <a:pPr algn="l">
                        <a:lnSpc>
                          <a:spcPct val="150000"/>
                        </a:lnSpc>
                        <a:spcAft>
                          <a:spcPts val="0"/>
                        </a:spcAft>
                      </a:pPr>
                      <a:r>
                        <a:rPr lang="cs-CZ" sz="700" dirty="0">
                          <a:effectLst/>
                        </a:rPr>
                        <a:t> </a:t>
                      </a:r>
                      <a:endParaRPr lang="cs-CZ" sz="900" dirty="0">
                        <a:effectLst/>
                      </a:endParaRPr>
                    </a:p>
                    <a:p>
                      <a:pPr algn="l">
                        <a:lnSpc>
                          <a:spcPct val="150000"/>
                        </a:lnSpc>
                        <a:spcAft>
                          <a:spcPts val="0"/>
                        </a:spcAft>
                      </a:pPr>
                      <a:r>
                        <a:rPr lang="cs-CZ" sz="700" dirty="0">
                          <a:effectLst/>
                        </a:rPr>
                        <a:t>Dodací podmínky. V jakém množství, jakosti a čase je třeba dodat jednotlivé vý­stupy.</a:t>
                      </a:r>
                      <a:endParaRPr lang="cs-CZ" sz="900" dirty="0">
                        <a:effectLst/>
                      </a:endParaRPr>
                    </a:p>
                    <a:p>
                      <a:pPr algn="l">
                        <a:lnSpc>
                          <a:spcPct val="150000"/>
                        </a:lnSpc>
                        <a:spcAft>
                          <a:spcPts val="0"/>
                        </a:spcAft>
                      </a:pPr>
                      <a:r>
                        <a:rPr lang="cs-CZ" sz="700" dirty="0">
                          <a:effectLst/>
                        </a:rPr>
                        <a:t>Z praktického hlediska zde nevyžadujeme pouhé do­dání výstupu, ale především jeho funkčnost a  provozu­schopnost.</a:t>
                      </a:r>
                      <a:endParaRPr lang="cs-CZ" sz="900" dirty="0">
                        <a:effectLst/>
                      </a:endParaRPr>
                    </a:p>
                    <a:p>
                      <a:pPr algn="l">
                        <a:lnSpc>
                          <a:spcPct val="150000"/>
                        </a:lnSpc>
                        <a:spcAft>
                          <a:spcPts val="0"/>
                        </a:spcAft>
                      </a:pPr>
                      <a:r>
                        <a:rPr lang="cs-CZ" sz="700" dirty="0">
                          <a:effectLst/>
                        </a:rPr>
                        <a:t> </a:t>
                      </a:r>
                      <a:endParaRPr lang="cs-CZ" sz="900" dirty="0">
                        <a:effectLst/>
                      </a:endParaRPr>
                    </a:p>
                    <a:p>
                      <a:pPr algn="l">
                        <a:lnSpc>
                          <a:spcPct val="150000"/>
                        </a:lnSpc>
                        <a:spcAft>
                          <a:spcPts val="0"/>
                        </a:spcAft>
                      </a:pPr>
                      <a:r>
                        <a:rPr lang="cs-CZ" sz="700" dirty="0">
                          <a:effectLst/>
                        </a:rPr>
                        <a:t> </a:t>
                      </a:r>
                      <a:endParaRPr lang="cs-CZ" sz="900" dirty="0">
                        <a:effectLst/>
                        <a:latin typeface="Times New Roman" panose="02020603050405020304" pitchFamily="18" charset="0"/>
                        <a:ea typeface="Times New Roman" panose="02020603050405020304" pitchFamily="18" charset="0"/>
                      </a:endParaRPr>
                    </a:p>
                  </a:txBody>
                  <a:tcPr marL="20974" marR="20974" marT="20974" marB="20974"/>
                </a:tc>
                <a:tc>
                  <a:txBody>
                    <a:bodyPr/>
                    <a:lstStyle/>
                    <a:p>
                      <a:pPr algn="l">
                        <a:lnSpc>
                          <a:spcPct val="150000"/>
                        </a:lnSpc>
                        <a:spcAft>
                          <a:spcPts val="0"/>
                        </a:spcAft>
                      </a:pPr>
                      <a:r>
                        <a:rPr lang="cs-CZ" sz="700" dirty="0">
                          <a:effectLst/>
                        </a:rPr>
                        <a:t> </a:t>
                      </a:r>
                      <a:endParaRPr lang="cs-CZ" sz="900" dirty="0">
                        <a:effectLst/>
                      </a:endParaRPr>
                    </a:p>
                    <a:p>
                      <a:pPr algn="l">
                        <a:lnSpc>
                          <a:spcPct val="150000"/>
                        </a:lnSpc>
                        <a:spcAft>
                          <a:spcPts val="0"/>
                        </a:spcAft>
                      </a:pPr>
                      <a:r>
                        <a:rPr lang="cs-CZ" sz="700" dirty="0">
                          <a:effectLst/>
                        </a:rPr>
                        <a:t>Zdroje pro ověření ukaza­telů na úrovni výstupů </a:t>
                      </a:r>
                      <a:endParaRPr lang="cs-CZ" sz="900" dirty="0">
                        <a:effectLst/>
                        <a:latin typeface="Times New Roman" panose="02020603050405020304" pitchFamily="18" charset="0"/>
                        <a:ea typeface="Times New Roman" panose="02020603050405020304" pitchFamily="18" charset="0"/>
                      </a:endParaRPr>
                    </a:p>
                  </a:txBody>
                  <a:tcPr marL="20974" marR="20974" marT="20974" marB="20974"/>
                </a:tc>
                <a:tc>
                  <a:txBody>
                    <a:bodyPr/>
                    <a:lstStyle/>
                    <a:p>
                      <a:pPr algn="l">
                        <a:lnSpc>
                          <a:spcPct val="150000"/>
                        </a:lnSpc>
                        <a:spcAft>
                          <a:spcPts val="0"/>
                        </a:spcAft>
                      </a:pPr>
                      <a:r>
                        <a:rPr lang="cs-CZ" sz="800" b="1" dirty="0">
                          <a:effectLst/>
                        </a:rPr>
                        <a:t>(Výstupy vůči cíli)</a:t>
                      </a:r>
                      <a:endParaRPr lang="cs-CZ" sz="1000" b="1" dirty="0">
                        <a:effectLst/>
                      </a:endParaRPr>
                    </a:p>
                    <a:p>
                      <a:pPr algn="l">
                        <a:lnSpc>
                          <a:spcPct val="150000"/>
                        </a:lnSpc>
                        <a:spcAft>
                          <a:spcPts val="0"/>
                        </a:spcAft>
                      </a:pPr>
                      <a:r>
                        <a:rPr lang="cs-CZ" sz="700" dirty="0">
                          <a:effectLst/>
                        </a:rPr>
                        <a:t>Jaké vnější podmínky za­ručují (takové, jež nemůžeme nebo nechceme ovlivňovat), aby dosažené výstupy vedly k naplnění cíle?</a:t>
                      </a:r>
                      <a:endParaRPr lang="cs-CZ" sz="900" dirty="0">
                        <a:effectLst/>
                        <a:latin typeface="Times New Roman" panose="02020603050405020304" pitchFamily="18" charset="0"/>
                        <a:ea typeface="Times New Roman" panose="02020603050405020304" pitchFamily="18" charset="0"/>
                      </a:endParaRPr>
                    </a:p>
                  </a:txBody>
                  <a:tcPr marL="20974" marR="20974" marT="20974" marB="20974"/>
                </a:tc>
                <a:extLst>
                  <a:ext uri="{0D108BD9-81ED-4DB2-BD59-A6C34878D82A}">
                    <a16:rowId xmlns="" xmlns:a16="http://schemas.microsoft.com/office/drawing/2014/main" val="4286111510"/>
                  </a:ext>
                </a:extLst>
              </a:tr>
              <a:tr h="900540">
                <a:tc>
                  <a:txBody>
                    <a:bodyPr/>
                    <a:lstStyle/>
                    <a:p>
                      <a:pPr algn="l">
                        <a:lnSpc>
                          <a:spcPct val="150000"/>
                        </a:lnSpc>
                        <a:spcAft>
                          <a:spcPts val="0"/>
                        </a:spcAft>
                      </a:pPr>
                      <a:r>
                        <a:rPr lang="cs-CZ" sz="800" b="1" dirty="0">
                          <a:effectLst/>
                        </a:rPr>
                        <a:t>Činnosti:</a:t>
                      </a:r>
                      <a:endParaRPr lang="cs-CZ" sz="1000" b="1" dirty="0">
                        <a:effectLst/>
                      </a:endParaRPr>
                    </a:p>
                    <a:p>
                      <a:pPr algn="l">
                        <a:lnSpc>
                          <a:spcPct val="150000"/>
                        </a:lnSpc>
                        <a:spcAft>
                          <a:spcPts val="0"/>
                        </a:spcAft>
                      </a:pPr>
                      <a:r>
                        <a:rPr lang="cs-CZ" sz="700" dirty="0">
                          <a:effectLst/>
                        </a:rPr>
                        <a:t>Hlavní svazky činností, které je třeba vykonat pro dosažení vý­stupů. Tyto hlavní skupiny činností (</a:t>
                      </a:r>
                      <a:r>
                        <a:rPr lang="cs-CZ" sz="700" dirty="0" err="1">
                          <a:effectLst/>
                        </a:rPr>
                        <a:t>max</a:t>
                      </a:r>
                      <a:r>
                        <a:rPr lang="cs-CZ" sz="700" dirty="0">
                          <a:effectLst/>
                        </a:rPr>
                        <a:t> 3-5) představují vlastně strukturu čle­nění prací pro daný projekt. </a:t>
                      </a:r>
                      <a:endParaRPr lang="cs-CZ" sz="900" dirty="0">
                        <a:effectLst/>
                        <a:latin typeface="Times New Roman" panose="02020603050405020304" pitchFamily="18" charset="0"/>
                        <a:ea typeface="Times New Roman" panose="02020603050405020304" pitchFamily="18" charset="0"/>
                      </a:endParaRPr>
                    </a:p>
                  </a:txBody>
                  <a:tcPr marL="20974" marR="20974" marT="20974" marB="20974"/>
                </a:tc>
                <a:tc>
                  <a:txBody>
                    <a:bodyPr/>
                    <a:lstStyle/>
                    <a:p>
                      <a:pPr algn="l">
                        <a:lnSpc>
                          <a:spcPct val="150000"/>
                        </a:lnSpc>
                        <a:spcAft>
                          <a:spcPts val="0"/>
                        </a:spcAft>
                      </a:pPr>
                      <a:r>
                        <a:rPr lang="cs-CZ" sz="800" b="1" dirty="0">
                          <a:effectLst/>
                        </a:rPr>
                        <a:t>Vstupy a zdroje:</a:t>
                      </a:r>
                      <a:endParaRPr lang="cs-CZ" sz="1000" b="1" dirty="0">
                        <a:effectLst/>
                      </a:endParaRPr>
                    </a:p>
                    <a:p>
                      <a:pPr algn="l">
                        <a:lnSpc>
                          <a:spcPct val="150000"/>
                        </a:lnSpc>
                        <a:spcAft>
                          <a:spcPts val="0"/>
                        </a:spcAft>
                      </a:pPr>
                      <a:r>
                        <a:rPr lang="cs-CZ" sz="700" dirty="0">
                          <a:effectLst/>
                        </a:rPr>
                        <a:t>Čeho všeho je třeba pro provedení činností. Velmi stručný přehled materiálu, lidí, času. Toto lze uvést též ve finančním vyjádření - rozpo­čet.</a:t>
                      </a:r>
                      <a:endParaRPr lang="cs-CZ" sz="900" dirty="0">
                        <a:effectLst/>
                      </a:endParaRPr>
                    </a:p>
                    <a:p>
                      <a:pPr algn="l">
                        <a:lnSpc>
                          <a:spcPct val="150000"/>
                        </a:lnSpc>
                        <a:spcAft>
                          <a:spcPts val="0"/>
                        </a:spcAft>
                      </a:pPr>
                      <a:r>
                        <a:rPr lang="cs-CZ" sz="700" dirty="0">
                          <a:effectLst/>
                        </a:rPr>
                        <a:t>Lze připojit i informaci o zdrojích (instituce, fondy, partneři…).</a:t>
                      </a:r>
                      <a:endParaRPr lang="cs-CZ" sz="900" dirty="0">
                        <a:effectLst/>
                        <a:latin typeface="Times New Roman" panose="02020603050405020304" pitchFamily="18" charset="0"/>
                        <a:ea typeface="Times New Roman" panose="02020603050405020304" pitchFamily="18" charset="0"/>
                      </a:endParaRPr>
                    </a:p>
                  </a:txBody>
                  <a:tcPr marL="20974" marR="20974" marT="20974" marB="20974"/>
                </a:tc>
                <a:tc>
                  <a:txBody>
                    <a:bodyPr/>
                    <a:lstStyle/>
                    <a:p>
                      <a:pPr algn="l">
                        <a:lnSpc>
                          <a:spcPct val="150000"/>
                        </a:lnSpc>
                        <a:spcAft>
                          <a:spcPts val="0"/>
                        </a:spcAft>
                      </a:pPr>
                      <a:r>
                        <a:rPr lang="cs-CZ" sz="700" dirty="0">
                          <a:effectLst/>
                        </a:rPr>
                        <a:t>Nevyplňuje se …</a:t>
                      </a:r>
                      <a:endParaRPr lang="cs-CZ" sz="900" dirty="0">
                        <a:effectLst/>
                        <a:latin typeface="Times New Roman" panose="02020603050405020304" pitchFamily="18" charset="0"/>
                        <a:ea typeface="Times New Roman" panose="02020603050405020304" pitchFamily="18" charset="0"/>
                      </a:endParaRPr>
                    </a:p>
                  </a:txBody>
                  <a:tcPr marL="20974" marR="20974" marT="20974" marB="20974"/>
                </a:tc>
                <a:tc>
                  <a:txBody>
                    <a:bodyPr/>
                    <a:lstStyle/>
                    <a:p>
                      <a:pPr algn="l">
                        <a:lnSpc>
                          <a:spcPct val="150000"/>
                        </a:lnSpc>
                        <a:spcAft>
                          <a:spcPts val="0"/>
                        </a:spcAft>
                      </a:pPr>
                      <a:r>
                        <a:rPr lang="cs-CZ" sz="800" b="1" dirty="0">
                          <a:effectLst/>
                        </a:rPr>
                        <a:t>(Činnosti vůči výstupům)</a:t>
                      </a:r>
                      <a:endParaRPr lang="cs-CZ" sz="1000" b="1" dirty="0">
                        <a:effectLst/>
                      </a:endParaRPr>
                    </a:p>
                    <a:p>
                      <a:pPr algn="l">
                        <a:lnSpc>
                          <a:spcPct val="150000"/>
                        </a:lnSpc>
                        <a:spcAft>
                          <a:spcPts val="0"/>
                        </a:spcAft>
                      </a:pPr>
                      <a:r>
                        <a:rPr lang="cs-CZ" sz="700" dirty="0">
                          <a:effectLst/>
                        </a:rPr>
                        <a:t>Jaké vnější předpoklady zaručují, aby provedené čin­nosti vedly k dosažení výstupů v plánovaném čase a nákladech?</a:t>
                      </a:r>
                      <a:endParaRPr lang="cs-CZ" sz="900" dirty="0">
                        <a:effectLst/>
                        <a:latin typeface="Times New Roman" panose="02020603050405020304" pitchFamily="18" charset="0"/>
                        <a:ea typeface="Times New Roman" panose="02020603050405020304" pitchFamily="18" charset="0"/>
                      </a:endParaRPr>
                    </a:p>
                  </a:txBody>
                  <a:tcPr marL="20974" marR="20974" marT="20974" marB="20974"/>
                </a:tc>
                <a:extLst>
                  <a:ext uri="{0D108BD9-81ED-4DB2-BD59-A6C34878D82A}">
                    <a16:rowId xmlns="" xmlns:a16="http://schemas.microsoft.com/office/drawing/2014/main" val="2738768391"/>
                  </a:ext>
                </a:extLst>
              </a:tr>
              <a:tr h="682133">
                <a:tc gridSpan="3">
                  <a:txBody>
                    <a:bodyPr/>
                    <a:lstStyle/>
                    <a:p>
                      <a:pPr algn="l">
                        <a:lnSpc>
                          <a:spcPct val="150000"/>
                        </a:lnSpc>
                        <a:spcAft>
                          <a:spcPts val="0"/>
                        </a:spcAft>
                      </a:pPr>
                      <a:r>
                        <a:rPr lang="cs-CZ" sz="700">
                          <a:effectLst/>
                        </a:rPr>
                        <a:t> </a:t>
                      </a:r>
                      <a:endParaRPr lang="cs-CZ" sz="900">
                        <a:effectLst/>
                        <a:latin typeface="Times New Roman" panose="02020603050405020304" pitchFamily="18" charset="0"/>
                        <a:ea typeface="Times New Roman" panose="02020603050405020304" pitchFamily="18" charset="0"/>
                      </a:endParaRPr>
                    </a:p>
                  </a:txBody>
                  <a:tcPr marL="20974" marR="20974" marT="20974" marB="20974"/>
                </a:tc>
                <a:tc hMerge="1">
                  <a:txBody>
                    <a:bodyPr/>
                    <a:lstStyle/>
                    <a:p>
                      <a:endParaRPr lang="en-US"/>
                    </a:p>
                  </a:txBody>
                  <a:tcPr/>
                </a:tc>
                <a:tc hMerge="1">
                  <a:txBody>
                    <a:bodyPr/>
                    <a:lstStyle/>
                    <a:p>
                      <a:endParaRPr lang="en-US"/>
                    </a:p>
                  </a:txBody>
                  <a:tcPr/>
                </a:tc>
                <a:tc>
                  <a:txBody>
                    <a:bodyPr/>
                    <a:lstStyle/>
                    <a:p>
                      <a:pPr algn="l">
                        <a:lnSpc>
                          <a:spcPct val="150000"/>
                        </a:lnSpc>
                        <a:spcAft>
                          <a:spcPts val="0"/>
                        </a:spcAft>
                      </a:pPr>
                      <a:r>
                        <a:rPr lang="cs-CZ" sz="800" b="1" dirty="0">
                          <a:effectLst/>
                        </a:rPr>
                        <a:t>(Co musí platit před zahájením projektu)</a:t>
                      </a:r>
                      <a:endParaRPr lang="cs-CZ" sz="1000" b="1" dirty="0">
                        <a:effectLst/>
                      </a:endParaRPr>
                    </a:p>
                    <a:p>
                      <a:pPr algn="l">
                        <a:lnSpc>
                          <a:spcPct val="150000"/>
                        </a:lnSpc>
                        <a:spcAft>
                          <a:spcPts val="0"/>
                        </a:spcAft>
                      </a:pPr>
                      <a:r>
                        <a:rPr lang="cs-CZ" sz="700" dirty="0">
                          <a:effectLst/>
                        </a:rPr>
                        <a:t>Jaké předběžné podmínky jsou vyžadovány před zahájením projektu?</a:t>
                      </a:r>
                      <a:endParaRPr lang="cs-CZ" sz="900" dirty="0">
                        <a:effectLst/>
                        <a:latin typeface="Times New Roman" panose="02020603050405020304" pitchFamily="18" charset="0"/>
                        <a:ea typeface="Times New Roman" panose="02020603050405020304" pitchFamily="18" charset="0"/>
                      </a:endParaRPr>
                    </a:p>
                  </a:txBody>
                  <a:tcPr marL="20974" marR="20974" marT="20974" marB="20974"/>
                </a:tc>
                <a:extLst>
                  <a:ext uri="{0D108BD9-81ED-4DB2-BD59-A6C34878D82A}">
                    <a16:rowId xmlns="" xmlns:a16="http://schemas.microsoft.com/office/drawing/2014/main" val="4130226068"/>
                  </a:ext>
                </a:extLst>
              </a:tr>
            </a:tbl>
          </a:graphicData>
        </a:graphic>
      </p:graphicFrame>
      <p:sp>
        <p:nvSpPr>
          <p:cNvPr id="4" name="Rectangle 1"/>
          <p:cNvSpPr>
            <a:spLocks noChangeArrowheads="1"/>
          </p:cNvSpPr>
          <p:nvPr/>
        </p:nvSpPr>
        <p:spPr bwMode="auto">
          <a:xfrm>
            <a:off x="1525554" y="6476945"/>
            <a:ext cx="31291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cs-CZ" altLang="cs-CZ" sz="1200" b="1" dirty="0">
                <a:solidFill>
                  <a:prstClr val="black"/>
                </a:solidFill>
                <a:ea typeface="Times New Roman" panose="02020603050405020304" pitchFamily="18" charset="0"/>
              </a:rPr>
              <a:t>Tab. 2.2</a:t>
            </a:r>
            <a:r>
              <a:rPr lang="cs-CZ" altLang="cs-CZ" sz="1200" dirty="0">
                <a:solidFill>
                  <a:prstClr val="black"/>
                </a:solidFill>
                <a:ea typeface="Times New Roman" panose="02020603050405020304" pitchFamily="18" charset="0"/>
              </a:rPr>
              <a:t> </a:t>
            </a:r>
            <a:r>
              <a:rPr lang="cs-CZ" altLang="cs-CZ" sz="1200" i="1" dirty="0">
                <a:solidFill>
                  <a:prstClr val="black"/>
                </a:solidFill>
                <a:ea typeface="Times New Roman" panose="02020603050405020304" pitchFamily="18" charset="0"/>
              </a:rPr>
              <a:t>Logická rámcová matice (LRM)</a:t>
            </a:r>
            <a:r>
              <a:rPr lang="cs-CZ" altLang="cs-CZ" sz="1200" dirty="0">
                <a:solidFill>
                  <a:prstClr val="black"/>
                </a:solidFill>
                <a:ea typeface="Times New Roman" panose="02020603050405020304" pitchFamily="18" charset="0"/>
              </a:rPr>
              <a:t> </a:t>
            </a:r>
            <a:r>
              <a:rPr lang="en-US" altLang="cs-CZ" sz="1200" dirty="0">
                <a:solidFill>
                  <a:prstClr val="black"/>
                </a:solidFill>
                <a:ea typeface="Times New Roman" panose="02020603050405020304" pitchFamily="18" charset="0"/>
              </a:rPr>
              <a:t>[3]</a:t>
            </a:r>
            <a:endParaRPr lang="cs-CZ" altLang="cs-CZ" sz="600" dirty="0">
              <a:solidFill>
                <a:prstClr val="black"/>
              </a:solidFill>
            </a:endParaRPr>
          </a:p>
          <a:p>
            <a:endParaRPr lang="cs-CZ" altLang="cs-CZ" dirty="0">
              <a:solidFill>
                <a:prstClr val="black"/>
              </a:solidFill>
            </a:endParaRPr>
          </a:p>
        </p:txBody>
      </p:sp>
    </p:spTree>
    <p:extLst>
      <p:ext uri="{BB962C8B-B14F-4D97-AF65-F5344CB8AC3E}">
        <p14:creationId xmlns:p14="http://schemas.microsoft.com/office/powerpoint/2010/main" val="3156609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a:xfrm>
            <a:off x="2135559" y="3789040"/>
            <a:ext cx="7921625" cy="1270992"/>
          </a:xfrm>
        </p:spPr>
        <p:txBody>
          <a:bodyPr>
            <a:normAutofit/>
          </a:bodyPr>
          <a:lstStyle/>
          <a:p>
            <a:r>
              <a:rPr lang="cs-CZ" sz="2000" b="1" i="0">
                <a:latin typeface="Arial" panose="020B0604020202020204" pitchFamily="34" charset="0"/>
                <a:cs typeface="Arial" panose="020B0604020202020204" pitchFamily="34" charset="0"/>
              </a:rPr>
              <a:t>Úvod do řízení projektů</a:t>
            </a:r>
          </a:p>
          <a:p>
            <a:endParaRPr lang="cs-CZ" sz="2000" b="1" i="0" dirty="0">
              <a:latin typeface="Arial" panose="020B0604020202020204" pitchFamily="34" charset="0"/>
              <a:cs typeface="Arial" panose="020B0604020202020204" pitchFamily="34" charset="0"/>
            </a:endParaRPr>
          </a:p>
          <a:p>
            <a:endParaRPr lang="cs-CZ" sz="900" dirty="0">
              <a:latin typeface="Arial" panose="020B0604020202020204" pitchFamily="34" charset="0"/>
              <a:cs typeface="Arial" panose="020B0604020202020204" pitchFamily="34" charset="0"/>
            </a:endParaRPr>
          </a:p>
        </p:txBody>
      </p:sp>
      <p:sp>
        <p:nvSpPr>
          <p:cNvPr id="4" name="Nadpis 3"/>
          <p:cNvSpPr>
            <a:spLocks noGrp="1"/>
          </p:cNvSpPr>
          <p:nvPr>
            <p:ph type="title"/>
          </p:nvPr>
        </p:nvSpPr>
        <p:spPr>
          <a:xfrm>
            <a:off x="1991544" y="2117805"/>
            <a:ext cx="8209657" cy="1143000"/>
          </a:xfrm>
        </p:spPr>
        <p:txBody>
          <a:bodyPr>
            <a:normAutofit/>
          </a:bodyPr>
          <a:lstStyle/>
          <a:p>
            <a:pPr algn="ctr"/>
            <a:r>
              <a:rPr lang="cs-CZ" sz="3600">
                <a:solidFill>
                  <a:srgbClr val="0070C0"/>
                </a:solidFill>
                <a:latin typeface="Arial" panose="020B0604020202020204" pitchFamily="34" charset="0"/>
                <a:cs typeface="Arial" panose="020B0604020202020204" pitchFamily="34" charset="0"/>
              </a:rPr>
              <a:t>Řízení projektů</a:t>
            </a:r>
            <a:endParaRPr lang="cs-CZ" sz="3600" dirty="0">
              <a:solidFill>
                <a:srgbClr val="0070C0"/>
              </a:solidFill>
              <a:latin typeface="Arial" panose="020B0604020202020204" pitchFamily="34" charset="0"/>
              <a:cs typeface="Arial" panose="020B0604020202020204" pitchFamily="34" charset="0"/>
            </a:endParaRPr>
          </a:p>
        </p:txBody>
      </p:sp>
      <p:sp>
        <p:nvSpPr>
          <p:cNvPr id="6" name="Podnadpis 4"/>
          <p:cNvSpPr txBox="1">
            <a:spLocks/>
          </p:cNvSpPr>
          <p:nvPr/>
        </p:nvSpPr>
        <p:spPr>
          <a:xfrm>
            <a:off x="1524001" y="1052736"/>
            <a:ext cx="7921625" cy="12709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i="1" kern="1200" baseline="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cs-CZ" dirty="0">
              <a:solidFill>
                <a:prstClr val="black"/>
              </a:solidFill>
            </a:endParaRPr>
          </a:p>
        </p:txBody>
      </p:sp>
    </p:spTree>
    <p:extLst>
      <p:ext uri="{BB962C8B-B14F-4D97-AF65-F5344CB8AC3E}">
        <p14:creationId xmlns:p14="http://schemas.microsoft.com/office/powerpoint/2010/main" val="3438538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cs-CZ" sz="2400" dirty="0">
                <a:solidFill>
                  <a:prstClr val="black"/>
                </a:solidFill>
                <a:latin typeface="Arial" panose="020B0604020202020204" pitchFamily="34" charset="0"/>
                <a:cs typeface="Arial" panose="020B0604020202020204" pitchFamily="34" charset="0"/>
              </a:rPr>
              <a:t>2.2</a:t>
            </a:r>
            <a:r>
              <a:rPr lang="cs-CZ" sz="2400" dirty="0">
                <a:solidFill>
                  <a:prstClr val="black"/>
                </a:solidFill>
                <a:latin typeface="Arial" panose="020B0604020202020204" pitchFamily="34" charset="0"/>
                <a:cs typeface="Arial" panose="020B0604020202020204" pitchFamily="34" charset="0"/>
              </a:rPr>
              <a:t>	Logická rámcová matice (LRM)</a:t>
            </a:r>
            <a:endParaRPr lang="cs-CZ" sz="2400" dirty="0">
              <a:solidFill>
                <a:prstClr val="black"/>
              </a:solidFill>
              <a:latin typeface="Calibri" pitchFamily="34" charset="0"/>
              <a:cs typeface="Arial" charset="0"/>
            </a:endParaRPr>
          </a:p>
        </p:txBody>
      </p:sp>
      <p:graphicFrame>
        <p:nvGraphicFramePr>
          <p:cNvPr id="6" name="Tabulka 5"/>
          <p:cNvGraphicFramePr>
            <a:graphicFrameLocks noGrp="1"/>
          </p:cNvGraphicFramePr>
          <p:nvPr>
            <p:extLst/>
          </p:nvPr>
        </p:nvGraphicFramePr>
        <p:xfrm>
          <a:off x="1631504" y="1124745"/>
          <a:ext cx="8928992" cy="4824537"/>
        </p:xfrm>
        <a:graphic>
          <a:graphicData uri="http://schemas.openxmlformats.org/drawingml/2006/table">
            <a:tbl>
              <a:tblPr>
                <a:tableStyleId>{5940675A-B579-460E-94D1-54222C63F5DA}</a:tableStyleId>
              </a:tblPr>
              <a:tblGrid>
                <a:gridCol w="2269999">
                  <a:extLst>
                    <a:ext uri="{9D8B030D-6E8A-4147-A177-3AD203B41FA5}">
                      <a16:colId xmlns="" xmlns:a16="http://schemas.microsoft.com/office/drawing/2014/main" val="956086350"/>
                    </a:ext>
                  </a:extLst>
                </a:gridCol>
                <a:gridCol w="2629750">
                  <a:extLst>
                    <a:ext uri="{9D8B030D-6E8A-4147-A177-3AD203B41FA5}">
                      <a16:colId xmlns="" xmlns:a16="http://schemas.microsoft.com/office/drawing/2014/main" val="2799273199"/>
                    </a:ext>
                  </a:extLst>
                </a:gridCol>
                <a:gridCol w="1921391">
                  <a:extLst>
                    <a:ext uri="{9D8B030D-6E8A-4147-A177-3AD203B41FA5}">
                      <a16:colId xmlns="" xmlns:a16="http://schemas.microsoft.com/office/drawing/2014/main" val="1982499872"/>
                    </a:ext>
                  </a:extLst>
                </a:gridCol>
                <a:gridCol w="2107852">
                  <a:extLst>
                    <a:ext uri="{9D8B030D-6E8A-4147-A177-3AD203B41FA5}">
                      <a16:colId xmlns="" xmlns:a16="http://schemas.microsoft.com/office/drawing/2014/main" val="3377099224"/>
                    </a:ext>
                  </a:extLst>
                </a:gridCol>
              </a:tblGrid>
              <a:tr h="172017">
                <a:tc>
                  <a:txBody>
                    <a:bodyPr/>
                    <a:lstStyle/>
                    <a:p>
                      <a:pPr>
                        <a:spcAft>
                          <a:spcPts val="0"/>
                        </a:spcAft>
                      </a:pPr>
                      <a:r>
                        <a:rPr lang="cs-CZ" sz="800" b="1" dirty="0">
                          <a:effectLst/>
                        </a:rPr>
                        <a:t>Popis projektu</a:t>
                      </a:r>
                      <a:endParaRPr lang="cs-CZ" sz="800" b="1" dirty="0">
                        <a:solidFill>
                          <a:srgbClr val="000000"/>
                        </a:solidFill>
                        <a:effectLst/>
                        <a:latin typeface="Times New Roman" panose="02020603050405020304" pitchFamily="18" charset="0"/>
                        <a:ea typeface="Times New Roman" panose="02020603050405020304" pitchFamily="18" charset="0"/>
                      </a:endParaRPr>
                    </a:p>
                  </a:txBody>
                  <a:tcPr marL="20494" marR="20494" marT="20494" marB="20494">
                    <a:solidFill>
                      <a:schemeClr val="bg1">
                        <a:lumMod val="85000"/>
                      </a:schemeClr>
                    </a:solidFill>
                  </a:tcPr>
                </a:tc>
                <a:tc>
                  <a:txBody>
                    <a:bodyPr/>
                    <a:lstStyle/>
                    <a:p>
                      <a:pPr>
                        <a:spcAft>
                          <a:spcPts val="0"/>
                        </a:spcAft>
                      </a:pPr>
                      <a:r>
                        <a:rPr lang="cs-CZ" sz="800" b="1">
                          <a:effectLst/>
                        </a:rPr>
                        <a:t>Objektivně ověřitelné ukazatele</a:t>
                      </a:r>
                      <a:endParaRPr lang="cs-CZ" sz="800" b="1">
                        <a:solidFill>
                          <a:srgbClr val="000000"/>
                        </a:solidFill>
                        <a:effectLst/>
                        <a:latin typeface="Times New Roman" panose="02020603050405020304" pitchFamily="18" charset="0"/>
                        <a:ea typeface="Times New Roman" panose="02020603050405020304" pitchFamily="18" charset="0"/>
                      </a:endParaRPr>
                    </a:p>
                  </a:txBody>
                  <a:tcPr marL="20494" marR="20494" marT="20494" marB="20494">
                    <a:solidFill>
                      <a:schemeClr val="bg1">
                        <a:lumMod val="85000"/>
                      </a:schemeClr>
                    </a:solidFill>
                  </a:tcPr>
                </a:tc>
                <a:tc>
                  <a:txBody>
                    <a:bodyPr/>
                    <a:lstStyle/>
                    <a:p>
                      <a:pPr>
                        <a:spcAft>
                          <a:spcPts val="0"/>
                        </a:spcAft>
                      </a:pPr>
                      <a:r>
                        <a:rPr lang="cs-CZ" sz="800" b="1" dirty="0">
                          <a:effectLst/>
                        </a:rPr>
                        <a:t>Prostředky ověření</a:t>
                      </a:r>
                      <a:endParaRPr lang="cs-CZ" sz="800" b="1" dirty="0">
                        <a:solidFill>
                          <a:srgbClr val="000000"/>
                        </a:solidFill>
                        <a:effectLst/>
                        <a:latin typeface="Times New Roman" panose="02020603050405020304" pitchFamily="18" charset="0"/>
                        <a:ea typeface="Times New Roman" panose="02020603050405020304" pitchFamily="18" charset="0"/>
                      </a:endParaRPr>
                    </a:p>
                  </a:txBody>
                  <a:tcPr marL="20494" marR="20494" marT="20494" marB="20494">
                    <a:solidFill>
                      <a:schemeClr val="bg1">
                        <a:lumMod val="85000"/>
                      </a:schemeClr>
                    </a:solidFill>
                  </a:tcPr>
                </a:tc>
                <a:tc>
                  <a:txBody>
                    <a:bodyPr/>
                    <a:lstStyle/>
                    <a:p>
                      <a:pPr>
                        <a:spcAft>
                          <a:spcPts val="0"/>
                        </a:spcAft>
                      </a:pPr>
                      <a:r>
                        <a:rPr lang="cs-CZ" sz="800" b="1" dirty="0">
                          <a:effectLst/>
                        </a:rPr>
                        <a:t>Předpoklady</a:t>
                      </a:r>
                      <a:endParaRPr lang="cs-CZ" sz="800" b="1" dirty="0">
                        <a:solidFill>
                          <a:srgbClr val="000000"/>
                        </a:solidFill>
                        <a:effectLst/>
                        <a:latin typeface="Times New Roman" panose="02020603050405020304" pitchFamily="18" charset="0"/>
                        <a:ea typeface="Times New Roman" panose="02020603050405020304" pitchFamily="18" charset="0"/>
                      </a:endParaRPr>
                    </a:p>
                  </a:txBody>
                  <a:tcPr marL="20494" marR="20494" marT="20494" marB="20494">
                    <a:solidFill>
                      <a:schemeClr val="bg1">
                        <a:lumMod val="85000"/>
                      </a:schemeClr>
                    </a:solidFill>
                  </a:tcPr>
                </a:tc>
                <a:extLst>
                  <a:ext uri="{0D108BD9-81ED-4DB2-BD59-A6C34878D82A}">
                    <a16:rowId xmlns="" xmlns:a16="http://schemas.microsoft.com/office/drawing/2014/main" val="2446837982"/>
                  </a:ext>
                </a:extLst>
              </a:tr>
              <a:tr h="984592">
                <a:tc>
                  <a:txBody>
                    <a:bodyPr/>
                    <a:lstStyle/>
                    <a:p>
                      <a:pPr algn="l">
                        <a:lnSpc>
                          <a:spcPct val="150000"/>
                        </a:lnSpc>
                        <a:spcAft>
                          <a:spcPts val="0"/>
                        </a:spcAft>
                      </a:pPr>
                      <a:r>
                        <a:rPr lang="cs-CZ" sz="800" b="1" dirty="0">
                          <a:effectLst/>
                        </a:rPr>
                        <a:t>Záměr projektu:</a:t>
                      </a:r>
                      <a:endParaRPr lang="cs-CZ" sz="1000" b="1" dirty="0">
                        <a:effectLst/>
                      </a:endParaRPr>
                    </a:p>
                    <a:p>
                      <a:pPr algn="l">
                        <a:lnSpc>
                          <a:spcPct val="150000"/>
                        </a:lnSpc>
                        <a:spcAft>
                          <a:spcPts val="0"/>
                        </a:spcAft>
                      </a:pPr>
                      <a:r>
                        <a:rPr lang="cs-CZ" sz="800" b="1" dirty="0">
                          <a:effectLst/>
                        </a:rPr>
                        <a:t>  </a:t>
                      </a:r>
                      <a:endParaRPr lang="cs-CZ" sz="1000" b="1" dirty="0">
                        <a:effectLst/>
                      </a:endParaRPr>
                    </a:p>
                    <a:p>
                      <a:pPr algn="l">
                        <a:lnSpc>
                          <a:spcPct val="150000"/>
                        </a:lnSpc>
                        <a:spcAft>
                          <a:spcPts val="0"/>
                        </a:spcAft>
                      </a:pP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tc>
                  <a:txBody>
                    <a:bodyPr/>
                    <a:lstStyle/>
                    <a:p>
                      <a:pPr algn="l">
                        <a:lnSpc>
                          <a:spcPct val="150000"/>
                        </a:lnSpc>
                        <a:spcAft>
                          <a:spcPts val="0"/>
                        </a:spcAft>
                      </a:pPr>
                      <a:r>
                        <a:rPr lang="cs-CZ" sz="800" b="1" dirty="0">
                          <a:effectLst/>
                        </a:rPr>
                        <a:t> </a:t>
                      </a:r>
                      <a:endParaRPr lang="cs-CZ" sz="1000" b="1" dirty="0">
                        <a:effectLst/>
                      </a:endParaRPr>
                    </a:p>
                    <a:p>
                      <a:pPr algn="l">
                        <a:lnSpc>
                          <a:spcPct val="150000"/>
                        </a:lnSpc>
                        <a:spcAft>
                          <a:spcPts val="0"/>
                        </a:spcAft>
                      </a:pPr>
                      <a:r>
                        <a:rPr lang="cs-CZ" sz="800" b="1" dirty="0">
                          <a:effectLst/>
                        </a:rPr>
                        <a:t>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tc>
                  <a:txBody>
                    <a:bodyPr/>
                    <a:lstStyle/>
                    <a:p>
                      <a:pPr algn="l">
                        <a:lnSpc>
                          <a:spcPct val="150000"/>
                        </a:lnSpc>
                        <a:spcAft>
                          <a:spcPts val="0"/>
                        </a:spcAft>
                      </a:pPr>
                      <a:r>
                        <a:rPr lang="cs-CZ" sz="800" b="1" dirty="0">
                          <a:effectLst/>
                        </a:rPr>
                        <a:t>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tc>
                  <a:txBody>
                    <a:bodyPr/>
                    <a:lstStyle/>
                    <a:p>
                      <a:pPr algn="l">
                        <a:lnSpc>
                          <a:spcPct val="150000"/>
                        </a:lnSpc>
                        <a:spcAft>
                          <a:spcPts val="0"/>
                        </a:spcAft>
                      </a:pPr>
                      <a:r>
                        <a:rPr lang="cs-CZ" sz="800" b="1" dirty="0" smtClean="0">
                          <a:effectLst/>
                        </a:rPr>
                        <a:t>Nevyplňuje </a:t>
                      </a:r>
                      <a:r>
                        <a:rPr lang="cs-CZ" sz="800" b="1" dirty="0">
                          <a:effectLst/>
                        </a:rPr>
                        <a:t>se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extLst>
                  <a:ext uri="{0D108BD9-81ED-4DB2-BD59-A6C34878D82A}">
                    <a16:rowId xmlns="" xmlns:a16="http://schemas.microsoft.com/office/drawing/2014/main" val="3033557452"/>
                  </a:ext>
                </a:extLst>
              </a:tr>
              <a:tr h="988448">
                <a:tc>
                  <a:txBody>
                    <a:bodyPr/>
                    <a:lstStyle/>
                    <a:p>
                      <a:pPr algn="l">
                        <a:lnSpc>
                          <a:spcPct val="150000"/>
                        </a:lnSpc>
                        <a:spcAft>
                          <a:spcPts val="0"/>
                        </a:spcAft>
                      </a:pPr>
                      <a:r>
                        <a:rPr lang="cs-CZ" sz="800" b="1" dirty="0">
                          <a:effectLst/>
                        </a:rPr>
                        <a:t>Cíl projektu:</a:t>
                      </a:r>
                      <a:endParaRPr lang="cs-CZ" sz="1000" b="1" dirty="0">
                        <a:effectLst/>
                      </a:endParaRPr>
                    </a:p>
                    <a:p>
                      <a:pPr algn="l">
                        <a:lnSpc>
                          <a:spcPct val="150000"/>
                        </a:lnSpc>
                        <a:spcAft>
                          <a:spcPts val="0"/>
                        </a:spcAft>
                      </a:pPr>
                      <a:r>
                        <a:rPr lang="cs-CZ" sz="800" b="1" dirty="0">
                          <a:effectLst/>
                        </a:rPr>
                        <a:t> </a:t>
                      </a:r>
                      <a:endParaRPr lang="cs-CZ" sz="1000" b="1" dirty="0">
                        <a:effectLst/>
                      </a:endParaRPr>
                    </a:p>
                    <a:p>
                      <a:pPr algn="l">
                        <a:lnSpc>
                          <a:spcPct val="150000"/>
                        </a:lnSpc>
                        <a:spcAft>
                          <a:spcPts val="0"/>
                        </a:spcAft>
                      </a:pPr>
                      <a:r>
                        <a:rPr lang="cs-CZ" sz="800" b="1" dirty="0">
                          <a:effectLst/>
                        </a:rPr>
                        <a:t>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tc>
                  <a:txBody>
                    <a:bodyPr/>
                    <a:lstStyle/>
                    <a:p>
                      <a:pPr algn="l">
                        <a:lnSpc>
                          <a:spcPct val="150000"/>
                        </a:lnSpc>
                        <a:spcAft>
                          <a:spcPts val="0"/>
                        </a:spcAft>
                      </a:pPr>
                      <a:r>
                        <a:rPr lang="cs-CZ" sz="800" b="1" dirty="0">
                          <a:effectLst/>
                        </a:rPr>
                        <a:t> </a:t>
                      </a:r>
                      <a:endParaRPr lang="cs-CZ" sz="1000" b="1" dirty="0">
                        <a:effectLst/>
                      </a:endParaRPr>
                    </a:p>
                    <a:p>
                      <a:pPr algn="l">
                        <a:lnSpc>
                          <a:spcPct val="150000"/>
                        </a:lnSpc>
                        <a:spcAft>
                          <a:spcPts val="0"/>
                        </a:spcAft>
                      </a:pPr>
                      <a:r>
                        <a:rPr lang="cs-CZ" sz="800" b="1" dirty="0">
                          <a:effectLst/>
                        </a:rPr>
                        <a:t>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tc>
                  <a:txBody>
                    <a:bodyPr/>
                    <a:lstStyle/>
                    <a:p>
                      <a:pPr algn="l">
                        <a:lnSpc>
                          <a:spcPct val="150000"/>
                        </a:lnSpc>
                        <a:spcAft>
                          <a:spcPts val="0"/>
                        </a:spcAft>
                      </a:pPr>
                      <a:r>
                        <a:rPr lang="cs-CZ" sz="800" b="1" dirty="0">
                          <a:effectLst/>
                        </a:rPr>
                        <a:t> </a:t>
                      </a:r>
                      <a:endParaRPr lang="cs-CZ" sz="1000" b="1" dirty="0">
                        <a:effectLst/>
                      </a:endParaRPr>
                    </a:p>
                    <a:p>
                      <a:pPr algn="l">
                        <a:lnSpc>
                          <a:spcPct val="150000"/>
                        </a:lnSpc>
                        <a:spcAft>
                          <a:spcPts val="0"/>
                        </a:spcAft>
                      </a:pPr>
                      <a:r>
                        <a:rPr lang="cs-CZ" sz="800" b="1" dirty="0">
                          <a:effectLst/>
                        </a:rPr>
                        <a:t>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tc>
                  <a:txBody>
                    <a:bodyPr/>
                    <a:lstStyle/>
                    <a:p>
                      <a:pPr algn="l">
                        <a:lnSpc>
                          <a:spcPct val="150000"/>
                        </a:lnSpc>
                        <a:spcAft>
                          <a:spcPts val="0"/>
                        </a:spcAft>
                      </a:pPr>
                      <a:r>
                        <a:rPr lang="cs-CZ" sz="800" b="1" dirty="0">
                          <a:effectLst/>
                        </a:rPr>
                        <a:t>(Cíl vůči záměru)</a:t>
                      </a:r>
                      <a:endParaRPr lang="cs-CZ" sz="1000" b="1" dirty="0">
                        <a:effectLst/>
                      </a:endParaRPr>
                    </a:p>
                    <a:p>
                      <a:pPr algn="l">
                        <a:lnSpc>
                          <a:spcPct val="150000"/>
                        </a:lnSpc>
                        <a:spcAft>
                          <a:spcPts val="0"/>
                        </a:spcAft>
                      </a:pPr>
                      <a:r>
                        <a:rPr lang="cs-CZ" sz="800" b="1" dirty="0">
                          <a:effectLst/>
                        </a:rPr>
                        <a:t>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extLst>
                  <a:ext uri="{0D108BD9-81ED-4DB2-BD59-A6C34878D82A}">
                    <a16:rowId xmlns="" xmlns:a16="http://schemas.microsoft.com/office/drawing/2014/main" val="436445746"/>
                  </a:ext>
                </a:extLst>
              </a:tr>
              <a:tr h="912413">
                <a:tc>
                  <a:txBody>
                    <a:bodyPr/>
                    <a:lstStyle/>
                    <a:p>
                      <a:pPr algn="l">
                        <a:lnSpc>
                          <a:spcPct val="150000"/>
                        </a:lnSpc>
                        <a:spcAft>
                          <a:spcPts val="0"/>
                        </a:spcAft>
                      </a:pPr>
                      <a:r>
                        <a:rPr lang="cs-CZ" sz="800" b="1" dirty="0">
                          <a:effectLst/>
                        </a:rPr>
                        <a:t>Výstupy:</a:t>
                      </a:r>
                      <a:endParaRPr lang="cs-CZ" sz="1000" b="1" dirty="0">
                        <a:effectLst/>
                      </a:endParaRPr>
                    </a:p>
                    <a:p>
                      <a:pPr algn="l">
                        <a:lnSpc>
                          <a:spcPct val="150000"/>
                        </a:lnSpc>
                        <a:spcAft>
                          <a:spcPts val="0"/>
                        </a:spcAft>
                      </a:pPr>
                      <a:r>
                        <a:rPr lang="cs-CZ" sz="800" b="1" dirty="0">
                          <a:effectLst/>
                        </a:rPr>
                        <a:t>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tc>
                  <a:txBody>
                    <a:bodyPr/>
                    <a:lstStyle/>
                    <a:p>
                      <a:pPr algn="l">
                        <a:lnSpc>
                          <a:spcPct val="150000"/>
                        </a:lnSpc>
                        <a:spcAft>
                          <a:spcPts val="0"/>
                        </a:spcAft>
                      </a:pPr>
                      <a:r>
                        <a:rPr lang="cs-CZ" sz="800" b="1" dirty="0">
                          <a:effectLst/>
                        </a:rPr>
                        <a:t> </a:t>
                      </a:r>
                      <a:endParaRPr lang="cs-CZ" sz="1000" b="1" dirty="0">
                        <a:effectLst/>
                      </a:endParaRPr>
                    </a:p>
                    <a:p>
                      <a:pPr algn="l">
                        <a:lnSpc>
                          <a:spcPct val="150000"/>
                        </a:lnSpc>
                        <a:spcAft>
                          <a:spcPts val="0"/>
                        </a:spcAft>
                      </a:pPr>
                      <a:r>
                        <a:rPr lang="cs-CZ" sz="800" b="1" dirty="0">
                          <a:effectLst/>
                        </a:rPr>
                        <a:t>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tc>
                  <a:txBody>
                    <a:bodyPr/>
                    <a:lstStyle/>
                    <a:p>
                      <a:pPr algn="l">
                        <a:lnSpc>
                          <a:spcPct val="150000"/>
                        </a:lnSpc>
                        <a:spcAft>
                          <a:spcPts val="0"/>
                        </a:spcAft>
                      </a:pPr>
                      <a:r>
                        <a:rPr lang="cs-CZ" sz="800" b="1" dirty="0">
                          <a:effectLst/>
                        </a:rPr>
                        <a:t> </a:t>
                      </a:r>
                      <a:endParaRPr lang="cs-CZ" sz="1000" b="1" dirty="0">
                        <a:effectLst/>
                      </a:endParaRPr>
                    </a:p>
                    <a:p>
                      <a:pPr algn="l">
                        <a:lnSpc>
                          <a:spcPct val="150000"/>
                        </a:lnSpc>
                        <a:spcAft>
                          <a:spcPts val="0"/>
                        </a:spcAft>
                      </a:pPr>
                      <a:r>
                        <a:rPr lang="cs-CZ" sz="800" b="1" dirty="0">
                          <a:effectLst/>
                        </a:rPr>
                        <a:t>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tc>
                  <a:txBody>
                    <a:bodyPr/>
                    <a:lstStyle/>
                    <a:p>
                      <a:pPr algn="l">
                        <a:lnSpc>
                          <a:spcPct val="150000"/>
                        </a:lnSpc>
                        <a:spcAft>
                          <a:spcPts val="0"/>
                        </a:spcAft>
                      </a:pPr>
                      <a:r>
                        <a:rPr lang="cs-CZ" sz="800" b="1" dirty="0">
                          <a:effectLst/>
                        </a:rPr>
                        <a:t>(Výstupy vůči cíli)</a:t>
                      </a:r>
                      <a:endParaRPr lang="cs-CZ" sz="1000" b="1" dirty="0">
                        <a:effectLst/>
                      </a:endParaRPr>
                    </a:p>
                    <a:p>
                      <a:pPr algn="l">
                        <a:lnSpc>
                          <a:spcPct val="150000"/>
                        </a:lnSpc>
                        <a:spcAft>
                          <a:spcPts val="0"/>
                        </a:spcAft>
                      </a:pPr>
                      <a:r>
                        <a:rPr lang="cs-CZ" sz="800" b="1" dirty="0">
                          <a:effectLst/>
                        </a:rPr>
                        <a:t> </a:t>
                      </a:r>
                      <a:endParaRPr lang="cs-CZ" sz="1000" b="1" dirty="0">
                        <a:effectLst/>
                      </a:endParaRPr>
                    </a:p>
                    <a:p>
                      <a:pPr algn="l">
                        <a:lnSpc>
                          <a:spcPct val="150000"/>
                        </a:lnSpc>
                        <a:spcAft>
                          <a:spcPts val="0"/>
                        </a:spcAft>
                      </a:pPr>
                      <a:r>
                        <a:rPr lang="cs-CZ" sz="800" b="1" dirty="0">
                          <a:effectLst/>
                        </a:rPr>
                        <a:t>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extLst>
                  <a:ext uri="{0D108BD9-81ED-4DB2-BD59-A6C34878D82A}">
                    <a16:rowId xmlns="" xmlns:a16="http://schemas.microsoft.com/office/drawing/2014/main" val="1855948297"/>
                  </a:ext>
                </a:extLst>
              </a:tr>
              <a:tr h="1027537">
                <a:tc>
                  <a:txBody>
                    <a:bodyPr/>
                    <a:lstStyle/>
                    <a:p>
                      <a:pPr algn="l">
                        <a:lnSpc>
                          <a:spcPct val="150000"/>
                        </a:lnSpc>
                        <a:spcAft>
                          <a:spcPts val="0"/>
                        </a:spcAft>
                      </a:pPr>
                      <a:r>
                        <a:rPr lang="cs-CZ" sz="800" b="1" dirty="0">
                          <a:effectLst/>
                        </a:rPr>
                        <a:t>Činnosti:</a:t>
                      </a:r>
                      <a:endParaRPr lang="cs-CZ" sz="1000" b="1" dirty="0">
                        <a:effectLst/>
                      </a:endParaRPr>
                    </a:p>
                    <a:p>
                      <a:pPr algn="l">
                        <a:lnSpc>
                          <a:spcPct val="150000"/>
                        </a:lnSpc>
                        <a:spcAft>
                          <a:spcPts val="0"/>
                        </a:spcAft>
                      </a:pPr>
                      <a:r>
                        <a:rPr lang="cs-CZ" sz="800" b="1" dirty="0">
                          <a:effectLst/>
                        </a:rPr>
                        <a:t>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tc>
                  <a:txBody>
                    <a:bodyPr/>
                    <a:lstStyle/>
                    <a:p>
                      <a:pPr algn="l">
                        <a:lnSpc>
                          <a:spcPct val="150000"/>
                        </a:lnSpc>
                        <a:spcAft>
                          <a:spcPts val="0"/>
                        </a:spcAft>
                      </a:pPr>
                      <a:r>
                        <a:rPr lang="cs-CZ" sz="800" b="1" dirty="0">
                          <a:effectLst/>
                        </a:rPr>
                        <a:t>Vstupy a zdroje:</a:t>
                      </a:r>
                      <a:endParaRPr lang="cs-CZ" sz="1000" b="1" dirty="0">
                        <a:effectLst/>
                      </a:endParaRPr>
                    </a:p>
                    <a:p>
                      <a:pPr algn="l">
                        <a:lnSpc>
                          <a:spcPct val="150000"/>
                        </a:lnSpc>
                        <a:spcAft>
                          <a:spcPts val="0"/>
                        </a:spcAft>
                      </a:pPr>
                      <a:r>
                        <a:rPr lang="cs-CZ" sz="800" b="1" dirty="0">
                          <a:effectLst/>
                        </a:rPr>
                        <a:t>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tc>
                  <a:txBody>
                    <a:bodyPr/>
                    <a:lstStyle/>
                    <a:p>
                      <a:pPr algn="l">
                        <a:lnSpc>
                          <a:spcPct val="150000"/>
                        </a:lnSpc>
                        <a:spcAft>
                          <a:spcPts val="0"/>
                        </a:spcAft>
                      </a:pPr>
                      <a:r>
                        <a:rPr lang="cs-CZ" sz="800" b="1" dirty="0">
                          <a:effectLst/>
                        </a:rPr>
                        <a:t>Nevyplňuje se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tc>
                  <a:txBody>
                    <a:bodyPr/>
                    <a:lstStyle/>
                    <a:p>
                      <a:pPr algn="l">
                        <a:lnSpc>
                          <a:spcPct val="150000"/>
                        </a:lnSpc>
                        <a:spcAft>
                          <a:spcPts val="0"/>
                        </a:spcAft>
                      </a:pPr>
                      <a:r>
                        <a:rPr lang="cs-CZ" sz="800" b="1" dirty="0">
                          <a:effectLst/>
                        </a:rPr>
                        <a:t>(Činnosti vůči výstupům)</a:t>
                      </a:r>
                      <a:endParaRPr lang="cs-CZ" sz="1000" b="1" dirty="0">
                        <a:effectLst/>
                      </a:endParaRPr>
                    </a:p>
                    <a:p>
                      <a:pPr algn="l">
                        <a:lnSpc>
                          <a:spcPct val="150000"/>
                        </a:lnSpc>
                        <a:spcAft>
                          <a:spcPts val="0"/>
                        </a:spcAft>
                      </a:pPr>
                      <a:r>
                        <a:rPr lang="cs-CZ" sz="800" b="1" dirty="0">
                          <a:effectLst/>
                        </a:rPr>
                        <a:t> </a:t>
                      </a:r>
                      <a:endParaRPr lang="cs-CZ" sz="1000" b="1" dirty="0">
                        <a:effectLst/>
                      </a:endParaRPr>
                    </a:p>
                    <a:p>
                      <a:pPr algn="l">
                        <a:lnSpc>
                          <a:spcPct val="150000"/>
                        </a:lnSpc>
                        <a:spcAft>
                          <a:spcPts val="0"/>
                        </a:spcAft>
                      </a:pPr>
                      <a:r>
                        <a:rPr lang="cs-CZ" sz="800" b="1" dirty="0">
                          <a:effectLst/>
                        </a:rPr>
                        <a:t>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extLst>
                  <a:ext uri="{0D108BD9-81ED-4DB2-BD59-A6C34878D82A}">
                    <a16:rowId xmlns="" xmlns:a16="http://schemas.microsoft.com/office/drawing/2014/main" val="1207864846"/>
                  </a:ext>
                </a:extLst>
              </a:tr>
              <a:tr h="739530">
                <a:tc gridSpan="3">
                  <a:txBody>
                    <a:bodyPr/>
                    <a:lstStyle/>
                    <a:p>
                      <a:pPr algn="l">
                        <a:lnSpc>
                          <a:spcPct val="150000"/>
                        </a:lnSpc>
                        <a:spcAft>
                          <a:spcPts val="0"/>
                        </a:spcAft>
                      </a:pPr>
                      <a:r>
                        <a:rPr lang="cs-CZ" sz="800" b="1" dirty="0">
                          <a:effectLst/>
                        </a:rPr>
                        <a:t>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tc hMerge="1">
                  <a:txBody>
                    <a:bodyPr/>
                    <a:lstStyle/>
                    <a:p>
                      <a:endParaRPr lang="en-US"/>
                    </a:p>
                  </a:txBody>
                  <a:tcPr/>
                </a:tc>
                <a:tc hMerge="1">
                  <a:txBody>
                    <a:bodyPr/>
                    <a:lstStyle/>
                    <a:p>
                      <a:endParaRPr lang="en-US"/>
                    </a:p>
                  </a:txBody>
                  <a:tcPr/>
                </a:tc>
                <a:tc>
                  <a:txBody>
                    <a:bodyPr/>
                    <a:lstStyle/>
                    <a:p>
                      <a:pPr algn="l">
                        <a:lnSpc>
                          <a:spcPct val="150000"/>
                        </a:lnSpc>
                        <a:spcAft>
                          <a:spcPts val="0"/>
                        </a:spcAft>
                      </a:pPr>
                      <a:r>
                        <a:rPr lang="cs-CZ" sz="800" b="1" dirty="0">
                          <a:effectLst/>
                        </a:rPr>
                        <a:t>(Co musí platit před zahájením projektu)</a:t>
                      </a:r>
                      <a:endParaRPr lang="cs-CZ" sz="1000" b="1" dirty="0">
                        <a:effectLst/>
                      </a:endParaRPr>
                    </a:p>
                    <a:p>
                      <a:pPr algn="l">
                        <a:lnSpc>
                          <a:spcPct val="150000"/>
                        </a:lnSpc>
                        <a:spcAft>
                          <a:spcPts val="0"/>
                        </a:spcAft>
                      </a:pPr>
                      <a:r>
                        <a:rPr lang="cs-CZ" sz="800" b="1" dirty="0">
                          <a:effectLst/>
                        </a:rPr>
                        <a:t> </a:t>
                      </a:r>
                      <a:endParaRPr lang="cs-CZ" sz="1000" b="1" dirty="0">
                        <a:effectLst/>
                        <a:latin typeface="Times New Roman" panose="02020603050405020304" pitchFamily="18" charset="0"/>
                        <a:ea typeface="Times New Roman" panose="02020603050405020304" pitchFamily="18" charset="0"/>
                      </a:endParaRPr>
                    </a:p>
                  </a:txBody>
                  <a:tcPr marL="20494" marR="20494" marT="20494" marB="20494"/>
                </a:tc>
                <a:extLst>
                  <a:ext uri="{0D108BD9-81ED-4DB2-BD59-A6C34878D82A}">
                    <a16:rowId xmlns="" xmlns:a16="http://schemas.microsoft.com/office/drawing/2014/main" val="615513642"/>
                  </a:ext>
                </a:extLst>
              </a:tr>
            </a:tbl>
          </a:graphicData>
        </a:graphic>
      </p:graphicFrame>
      <p:sp>
        <p:nvSpPr>
          <p:cNvPr id="7" name="Rectangle 1"/>
          <p:cNvSpPr>
            <a:spLocks noChangeArrowheads="1"/>
          </p:cNvSpPr>
          <p:nvPr/>
        </p:nvSpPr>
        <p:spPr bwMode="auto">
          <a:xfrm>
            <a:off x="1524001" y="6144491"/>
            <a:ext cx="37351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r>
              <a:rPr lang="cs-CZ" altLang="cs-CZ" sz="1200" b="1" dirty="0">
                <a:solidFill>
                  <a:prstClr val="black"/>
                </a:solidFill>
                <a:ea typeface="Times New Roman" panose="02020603050405020304" pitchFamily="18" charset="0"/>
              </a:rPr>
              <a:t>Tab. 2.3</a:t>
            </a:r>
            <a:r>
              <a:rPr lang="cs-CZ" altLang="cs-CZ" sz="1200" dirty="0">
                <a:solidFill>
                  <a:prstClr val="black"/>
                </a:solidFill>
                <a:ea typeface="Times New Roman" panose="02020603050405020304" pitchFamily="18" charset="0"/>
              </a:rPr>
              <a:t> </a:t>
            </a:r>
            <a:r>
              <a:rPr lang="cs-CZ" altLang="cs-CZ" sz="1200" i="1" dirty="0">
                <a:solidFill>
                  <a:prstClr val="black"/>
                </a:solidFill>
                <a:ea typeface="Times New Roman" panose="02020603050405020304" pitchFamily="18" charset="0"/>
              </a:rPr>
              <a:t>Formulář logické rámcové matice (LRM)</a:t>
            </a:r>
            <a:r>
              <a:rPr lang="cs-CZ" altLang="cs-CZ" sz="1200" dirty="0">
                <a:solidFill>
                  <a:prstClr val="black"/>
                </a:solidFill>
                <a:ea typeface="Times New Roman" panose="02020603050405020304" pitchFamily="18" charset="0"/>
              </a:rPr>
              <a:t> </a:t>
            </a:r>
            <a:r>
              <a:rPr lang="en-US" altLang="cs-CZ" sz="1200" dirty="0">
                <a:solidFill>
                  <a:prstClr val="black"/>
                </a:solidFill>
                <a:ea typeface="Times New Roman" panose="02020603050405020304" pitchFamily="18" charset="0"/>
              </a:rPr>
              <a:t>[3]</a:t>
            </a:r>
            <a:endParaRPr lang="cs-CZ" altLang="cs-CZ" sz="600" dirty="0">
              <a:solidFill>
                <a:prstClr val="black"/>
              </a:solidFill>
            </a:endParaRPr>
          </a:p>
          <a:p>
            <a:endParaRPr lang="cs-CZ" altLang="cs-CZ" dirty="0">
              <a:solidFill>
                <a:prstClr val="black"/>
              </a:solidFill>
            </a:endParaRPr>
          </a:p>
        </p:txBody>
      </p:sp>
    </p:spTree>
    <p:extLst>
      <p:ext uri="{BB962C8B-B14F-4D97-AF65-F5344CB8AC3E}">
        <p14:creationId xmlns:p14="http://schemas.microsoft.com/office/powerpoint/2010/main" val="4223049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cs-CZ" sz="2400" dirty="0">
                <a:solidFill>
                  <a:prstClr val="black"/>
                </a:solidFill>
                <a:latin typeface="Arial" panose="020B0604020202020204" pitchFamily="34" charset="0"/>
                <a:cs typeface="Arial" panose="020B0604020202020204" pitchFamily="34" charset="0"/>
              </a:rPr>
              <a:t>2.2</a:t>
            </a:r>
            <a:r>
              <a:rPr lang="cs-CZ" sz="2400" dirty="0">
                <a:solidFill>
                  <a:prstClr val="black"/>
                </a:solidFill>
                <a:latin typeface="Arial" panose="020B0604020202020204" pitchFamily="34" charset="0"/>
                <a:cs typeface="Arial" panose="020B0604020202020204" pitchFamily="34" charset="0"/>
              </a:rPr>
              <a:t>	Logická rámcová matice (LRM)</a:t>
            </a:r>
            <a:endParaRPr lang="cs-CZ" sz="2400" dirty="0">
              <a:solidFill>
                <a:prstClr val="black"/>
              </a:solidFill>
              <a:latin typeface="Calibri" pitchFamily="34" charset="0"/>
              <a:cs typeface="Arial" charset="0"/>
            </a:endParaRPr>
          </a:p>
        </p:txBody>
      </p:sp>
      <p:sp>
        <p:nvSpPr>
          <p:cNvPr id="4" name="Obdélník 3"/>
          <p:cNvSpPr/>
          <p:nvPr/>
        </p:nvSpPr>
        <p:spPr>
          <a:xfrm>
            <a:off x="1937128" y="1126564"/>
            <a:ext cx="8263328" cy="5324535"/>
          </a:xfrm>
          <a:prstGeom prst="rect">
            <a:avLst/>
          </a:prstGeom>
        </p:spPr>
        <p:txBody>
          <a:bodyPr wrap="square">
            <a:spAutoFit/>
          </a:bodyPr>
          <a:lstStyle/>
          <a:p>
            <a:r>
              <a:rPr lang="cs-CZ" sz="2000" b="1" dirty="0">
                <a:solidFill>
                  <a:prstClr val="black"/>
                </a:solidFill>
              </a:rPr>
              <a:t>Doporučovaný </a:t>
            </a:r>
            <a:r>
              <a:rPr lang="cs-CZ" sz="2000" b="1" dirty="0">
                <a:solidFill>
                  <a:prstClr val="black"/>
                </a:solidFill>
              </a:rPr>
              <a:t>postup vyplnění formuláře </a:t>
            </a:r>
            <a:r>
              <a:rPr lang="cs-CZ" sz="2000" b="1" dirty="0">
                <a:solidFill>
                  <a:prstClr val="black"/>
                </a:solidFill>
              </a:rPr>
              <a:t>LRM</a:t>
            </a:r>
            <a:endParaRPr lang="cs-CZ" sz="2000" dirty="0">
              <a:solidFill>
                <a:prstClr val="black"/>
              </a:solidFill>
            </a:endParaRPr>
          </a:p>
          <a:p>
            <a:endParaRPr lang="cs-CZ" sz="1600" dirty="0">
              <a:solidFill>
                <a:prstClr val="black"/>
              </a:solidFill>
            </a:endParaRPr>
          </a:p>
          <a:p>
            <a:r>
              <a:rPr lang="cs-CZ" sz="1600" b="1" dirty="0">
                <a:solidFill>
                  <a:prstClr val="black"/>
                </a:solidFill>
              </a:rPr>
              <a:t>Sloupec 1</a:t>
            </a:r>
          </a:p>
          <a:p>
            <a:r>
              <a:rPr lang="cs-CZ" sz="1600" b="1" dirty="0">
                <a:solidFill>
                  <a:prstClr val="black"/>
                </a:solidFill>
              </a:rPr>
              <a:t>Řádek 2: </a:t>
            </a:r>
            <a:r>
              <a:rPr lang="cs-CZ" sz="1600" dirty="0">
                <a:solidFill>
                  <a:prstClr val="black"/>
                </a:solidFill>
              </a:rPr>
              <a:t>Stanovte změnu, které chcete dosáhnout daným projektem. Každý projekt by měl usilovat o dosažení pouze jedné změny. Dosažení této změny je vlastně cílem projektu, tedy bezprostřední důvod, proč se vlastně do daného projektu pouštíme. Stručný popis účelu projektu uveďte do pole ve druhém řádku a prvním sloupci. Účelem projektu pro nás může být například: zvýšení odbytu nějakého výrobku, snížení zatížení životního prostředí, ověření výsledků výzkumu apod. </a:t>
            </a:r>
          </a:p>
          <a:p>
            <a:r>
              <a:rPr lang="cs-CZ" sz="1600" b="1" dirty="0">
                <a:solidFill>
                  <a:prstClr val="black"/>
                </a:solidFill>
              </a:rPr>
              <a:t>Řádek 3: </a:t>
            </a:r>
            <a:r>
              <a:rPr lang="cs-CZ" sz="1600" dirty="0">
                <a:solidFill>
                  <a:prstClr val="black"/>
                </a:solidFill>
              </a:rPr>
              <a:t>Nyní určete 3 až 6 výstupů, za jejichž "dodání" již nesete přímou odpovědnost a v důsledku jejichž existence by, podle vašeho mínění, mělo k naplnění výše stanoveného účelu dojít.</a:t>
            </a:r>
          </a:p>
          <a:p>
            <a:r>
              <a:rPr lang="cs-CZ" sz="1600" b="1" dirty="0">
                <a:solidFill>
                  <a:prstClr val="black"/>
                </a:solidFill>
              </a:rPr>
              <a:t>Řádek 4: </a:t>
            </a:r>
            <a:r>
              <a:rPr lang="cs-CZ" sz="1600" dirty="0">
                <a:solidFill>
                  <a:prstClr val="black"/>
                </a:solidFill>
              </a:rPr>
              <a:t>Ke každému z výstupů stanovte 2 až 4 hlavní skupiny činností, jež podle vás povedou k jejich dosažení. Tyto uveďte do pole ve čtvrtém řádku prvního sloupce. Každá z těchto skupin je v dalších krocích následujících "po logickém rámci" předmětem podrobného rozepsání na jednotlivé úkoly a rozvržení v čase. Na tomto místě tedy nastupují další nástroje projektového řízení jaké časové plánování (síťová analýza), řízení podrobně rozepsaných zdrojů a nákladů, monitorování postupu realizace apod. Proto bychom na tomto místě neměli uvádět příliš mnoho činností. Protože se zabýváme návrhem projektu z logického hlediska, jsou nejdůležitější, ovšem nejčastěji opomíjené, horní tři úrovně logického rámce (cíl, účel, výstupy). </a:t>
            </a:r>
          </a:p>
          <a:p>
            <a:endParaRPr lang="cs-CZ" sz="1600" dirty="0">
              <a:solidFill>
                <a:prstClr val="black"/>
              </a:solidFill>
            </a:endParaRPr>
          </a:p>
          <a:p>
            <a:endParaRPr lang="cs-CZ" sz="1600" dirty="0">
              <a:solidFill>
                <a:prstClr val="black"/>
              </a:solidFill>
            </a:endParaRPr>
          </a:p>
        </p:txBody>
      </p:sp>
    </p:spTree>
    <p:extLst>
      <p:ext uri="{BB962C8B-B14F-4D97-AF65-F5344CB8AC3E}">
        <p14:creationId xmlns:p14="http://schemas.microsoft.com/office/powerpoint/2010/main" val="2717831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cs-CZ" sz="2400" dirty="0">
                <a:solidFill>
                  <a:prstClr val="black"/>
                </a:solidFill>
                <a:latin typeface="Arial" panose="020B0604020202020204" pitchFamily="34" charset="0"/>
                <a:cs typeface="Arial" panose="020B0604020202020204" pitchFamily="34" charset="0"/>
              </a:rPr>
              <a:t>2.2</a:t>
            </a:r>
            <a:r>
              <a:rPr lang="cs-CZ" sz="2400" dirty="0">
                <a:solidFill>
                  <a:prstClr val="black"/>
                </a:solidFill>
                <a:latin typeface="Arial" panose="020B0604020202020204" pitchFamily="34" charset="0"/>
                <a:cs typeface="Arial" panose="020B0604020202020204" pitchFamily="34" charset="0"/>
              </a:rPr>
              <a:t>	Logická rámcová matice (LRM)</a:t>
            </a:r>
            <a:endParaRPr lang="cs-CZ" sz="2400" dirty="0">
              <a:solidFill>
                <a:prstClr val="black"/>
              </a:solidFill>
              <a:latin typeface="Calibri" pitchFamily="34" charset="0"/>
              <a:cs typeface="Arial" charset="0"/>
            </a:endParaRPr>
          </a:p>
        </p:txBody>
      </p:sp>
      <p:sp>
        <p:nvSpPr>
          <p:cNvPr id="4" name="Obdélník 3"/>
          <p:cNvSpPr/>
          <p:nvPr/>
        </p:nvSpPr>
        <p:spPr>
          <a:xfrm>
            <a:off x="1937128" y="1126564"/>
            <a:ext cx="8263328" cy="4585871"/>
          </a:xfrm>
          <a:prstGeom prst="rect">
            <a:avLst/>
          </a:prstGeom>
        </p:spPr>
        <p:txBody>
          <a:bodyPr wrap="square">
            <a:spAutoFit/>
          </a:bodyPr>
          <a:lstStyle/>
          <a:p>
            <a:r>
              <a:rPr lang="cs-CZ" sz="2000" b="1" dirty="0">
                <a:solidFill>
                  <a:prstClr val="black"/>
                </a:solidFill>
              </a:rPr>
              <a:t>Doporučovaný </a:t>
            </a:r>
            <a:r>
              <a:rPr lang="cs-CZ" sz="2000" b="1" dirty="0">
                <a:solidFill>
                  <a:prstClr val="black"/>
                </a:solidFill>
              </a:rPr>
              <a:t>postup vyplnění formuláře </a:t>
            </a:r>
            <a:r>
              <a:rPr lang="cs-CZ" sz="2000" b="1" dirty="0">
                <a:solidFill>
                  <a:prstClr val="black"/>
                </a:solidFill>
              </a:rPr>
              <a:t>LRM</a:t>
            </a:r>
            <a:endParaRPr lang="cs-CZ" sz="2000" dirty="0">
              <a:solidFill>
                <a:prstClr val="black"/>
              </a:solidFill>
            </a:endParaRPr>
          </a:p>
          <a:p>
            <a:endParaRPr lang="cs-CZ" sz="1600" dirty="0">
              <a:solidFill>
                <a:prstClr val="black"/>
              </a:solidFill>
            </a:endParaRPr>
          </a:p>
          <a:p>
            <a:r>
              <a:rPr lang="cs-CZ" sz="1600" b="1" dirty="0">
                <a:solidFill>
                  <a:prstClr val="black"/>
                </a:solidFill>
              </a:rPr>
              <a:t>Sloupec 1</a:t>
            </a:r>
          </a:p>
          <a:p>
            <a:r>
              <a:rPr lang="cs-CZ" sz="1600" b="1" dirty="0">
                <a:solidFill>
                  <a:prstClr val="black"/>
                </a:solidFill>
              </a:rPr>
              <a:t>Řádek 1: </a:t>
            </a:r>
            <a:r>
              <a:rPr lang="cs-CZ" sz="1600" dirty="0">
                <a:solidFill>
                  <a:prstClr val="black"/>
                </a:solidFill>
              </a:rPr>
              <a:t>Stanovte záměr projektu. Jinými slovy:  Jestliže jste splnili cíl (dosáhli změny), pro kterou jste se do tohoto projektu pouštěli, k dosažení jakého záměru jste tak přispěli. Tuto informaci uveďte do pole v prvním řádku prvního sloupce. Toto jsou záměry, o jejichž dosažení jako podnikatel (é) usilujete a které jsou důvodem pro realizaci projektu se stanoveným cílem (viz bod 1). </a:t>
            </a:r>
          </a:p>
          <a:p>
            <a:endParaRPr lang="cs-CZ" sz="1600" dirty="0">
              <a:solidFill>
                <a:prstClr val="black"/>
              </a:solidFill>
            </a:endParaRPr>
          </a:p>
          <a:p>
            <a:r>
              <a:rPr lang="cs-CZ" sz="1600" dirty="0">
                <a:solidFill>
                  <a:prstClr val="black"/>
                </a:solidFill>
              </a:rPr>
              <a:t>V této chvíli jste dokončili první sloupec logického rámce: popis projektu. Stanovili jste tak hierarchii cílů, cílů v obecném slova smyslu. Dosažení každého cíle (obecně) na úrovni "vyšší" je vždy podmíněno splněním cíle na nižší úrovni. Ověřte, zdali následující vyjádření projektu dává logický smysl: Jestliže provedeme tyto činnosti…, dosáhneme těchto výstupů … Jestliže jsme dosáhli těchto výstupů, lze očekávat tuto změnu... Jestliže jsme splnili tento účel projektu, přispěli jsme k naplnění těchto cílů ...</a:t>
            </a:r>
          </a:p>
          <a:p>
            <a:r>
              <a:rPr lang="cs-CZ" sz="1600" dirty="0">
                <a:solidFill>
                  <a:prstClr val="black"/>
                </a:solidFill>
              </a:rPr>
              <a:t> </a:t>
            </a:r>
          </a:p>
          <a:p>
            <a:endParaRPr lang="cs-CZ" sz="1600" dirty="0">
              <a:solidFill>
                <a:prstClr val="black"/>
              </a:solidFill>
            </a:endParaRPr>
          </a:p>
          <a:p>
            <a:endParaRPr lang="cs-CZ" sz="1600" dirty="0">
              <a:solidFill>
                <a:prstClr val="black"/>
              </a:solidFill>
            </a:endParaRPr>
          </a:p>
        </p:txBody>
      </p:sp>
    </p:spTree>
    <p:extLst>
      <p:ext uri="{BB962C8B-B14F-4D97-AF65-F5344CB8AC3E}">
        <p14:creationId xmlns:p14="http://schemas.microsoft.com/office/powerpoint/2010/main" val="621214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cs-CZ" sz="2400" dirty="0">
                <a:solidFill>
                  <a:prstClr val="black"/>
                </a:solidFill>
                <a:latin typeface="Arial" panose="020B0604020202020204" pitchFamily="34" charset="0"/>
                <a:cs typeface="Arial" panose="020B0604020202020204" pitchFamily="34" charset="0"/>
              </a:rPr>
              <a:t>2.2</a:t>
            </a:r>
            <a:r>
              <a:rPr lang="cs-CZ" sz="2400" dirty="0">
                <a:solidFill>
                  <a:prstClr val="black"/>
                </a:solidFill>
                <a:latin typeface="Arial" panose="020B0604020202020204" pitchFamily="34" charset="0"/>
                <a:cs typeface="Arial" panose="020B0604020202020204" pitchFamily="34" charset="0"/>
              </a:rPr>
              <a:t>	Logická rámcová matice (LRM)</a:t>
            </a:r>
            <a:endParaRPr lang="cs-CZ" sz="2400" dirty="0">
              <a:solidFill>
                <a:prstClr val="black"/>
              </a:solidFill>
              <a:latin typeface="Calibri" pitchFamily="34" charset="0"/>
              <a:cs typeface="Arial" charset="0"/>
            </a:endParaRPr>
          </a:p>
        </p:txBody>
      </p:sp>
      <p:sp>
        <p:nvSpPr>
          <p:cNvPr id="4" name="Obdélník 3"/>
          <p:cNvSpPr/>
          <p:nvPr/>
        </p:nvSpPr>
        <p:spPr>
          <a:xfrm>
            <a:off x="1937128" y="1126564"/>
            <a:ext cx="8263328" cy="5324535"/>
          </a:xfrm>
          <a:prstGeom prst="rect">
            <a:avLst/>
          </a:prstGeom>
        </p:spPr>
        <p:txBody>
          <a:bodyPr wrap="square">
            <a:spAutoFit/>
          </a:bodyPr>
          <a:lstStyle/>
          <a:p>
            <a:r>
              <a:rPr lang="cs-CZ" sz="2000" b="1" dirty="0">
                <a:solidFill>
                  <a:prstClr val="black"/>
                </a:solidFill>
              </a:rPr>
              <a:t>Doporučovaný </a:t>
            </a:r>
            <a:r>
              <a:rPr lang="cs-CZ" sz="2000" b="1" dirty="0">
                <a:solidFill>
                  <a:prstClr val="black"/>
                </a:solidFill>
              </a:rPr>
              <a:t>postup vyplnění formuláře </a:t>
            </a:r>
            <a:r>
              <a:rPr lang="cs-CZ" sz="2000" b="1" dirty="0">
                <a:solidFill>
                  <a:prstClr val="black"/>
                </a:solidFill>
              </a:rPr>
              <a:t>LRM</a:t>
            </a:r>
            <a:endParaRPr lang="cs-CZ" sz="2000" dirty="0">
              <a:solidFill>
                <a:prstClr val="black"/>
              </a:solidFill>
            </a:endParaRPr>
          </a:p>
          <a:p>
            <a:endParaRPr lang="cs-CZ" sz="1600" dirty="0">
              <a:solidFill>
                <a:prstClr val="black"/>
              </a:solidFill>
            </a:endParaRPr>
          </a:p>
          <a:p>
            <a:r>
              <a:rPr lang="cs-CZ" sz="1600" b="1" dirty="0">
                <a:solidFill>
                  <a:prstClr val="black"/>
                </a:solidFill>
              </a:rPr>
              <a:t>Sloupec </a:t>
            </a:r>
            <a:r>
              <a:rPr lang="cs-CZ" sz="1600" b="1" dirty="0">
                <a:solidFill>
                  <a:prstClr val="black"/>
                </a:solidFill>
              </a:rPr>
              <a:t>2: </a:t>
            </a:r>
          </a:p>
          <a:p>
            <a:r>
              <a:rPr lang="cs-CZ" sz="1600" dirty="0">
                <a:solidFill>
                  <a:prstClr val="black"/>
                </a:solidFill>
              </a:rPr>
              <a:t>Jedním ze základních pravidel řízení je skutečnost, že řídit mohu pouze to, co mohu měřit. Proto se nyní pustíme do druhého sloupce, kde ke každému z cílů (cíl, účel, výstupy, činnosti) uvedeme objektivně ověřitelný ukazatel: jak poznáme, že jsme dosáhli daného cíle. </a:t>
            </a:r>
          </a:p>
          <a:p>
            <a:endParaRPr lang="cs-CZ" sz="1600" dirty="0">
              <a:solidFill>
                <a:prstClr val="black"/>
              </a:solidFill>
            </a:endParaRPr>
          </a:p>
          <a:p>
            <a:r>
              <a:rPr lang="cs-CZ" sz="1600" dirty="0">
                <a:solidFill>
                  <a:prstClr val="black"/>
                </a:solidFill>
              </a:rPr>
              <a:t>Při tom postupujeme od shora dolů. Vždy na vyšší úrovni stanovíme "parametry", jakých chceme dosáhnout a na nižší úrovni určíme parametry tak, aby bylo zabezpečeno dosažení těch na úrovni vyšší. Pokud se týká počtu ukazatelů pro každý z cílů projektu a jejich náplně, pak zde uplatňujeme pravidlo: Tak moc, jak je nutné a tak málo, jak je možné. Tedy stanovujeme a dále pak trváme jen na těch parametrech, jež hrají nezbytně nutnou roli pro náš projekt. Pokud se necháme svést ke zbytečnému zvyšování nároků na parametry ve vztahu k námi zpracovávaném projektu, porušujeme výše uvedený princip a z celkového návrhu to bývá velmi snadno patrné. Pokud cítíme, že existují důvody pro takový postup, měli bychom se zamyslet nad návrhem projektu jinak postaveného nebo doplňujícího. Každý z ukazatelů musí obsahovat informace o očekávaném množství, jakosti a čase, ve kterém naplnění cíle, účelu a výstupů očekáváme. </a:t>
            </a:r>
          </a:p>
          <a:p>
            <a:endParaRPr lang="cs-CZ" sz="1600" dirty="0">
              <a:solidFill>
                <a:prstClr val="black"/>
              </a:solidFill>
            </a:endParaRPr>
          </a:p>
          <a:p>
            <a:endParaRPr lang="cs-CZ" sz="1600" dirty="0">
              <a:solidFill>
                <a:prstClr val="black"/>
              </a:solidFill>
            </a:endParaRPr>
          </a:p>
          <a:p>
            <a:endParaRPr lang="cs-CZ" sz="1600" dirty="0">
              <a:solidFill>
                <a:prstClr val="black"/>
              </a:solidFill>
            </a:endParaRPr>
          </a:p>
          <a:p>
            <a:endParaRPr lang="cs-CZ" sz="1600" dirty="0">
              <a:solidFill>
                <a:prstClr val="black"/>
              </a:solidFill>
            </a:endParaRPr>
          </a:p>
        </p:txBody>
      </p:sp>
    </p:spTree>
    <p:extLst>
      <p:ext uri="{BB962C8B-B14F-4D97-AF65-F5344CB8AC3E}">
        <p14:creationId xmlns:p14="http://schemas.microsoft.com/office/powerpoint/2010/main" val="1122543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cs-CZ" sz="2400" dirty="0">
                <a:solidFill>
                  <a:prstClr val="black"/>
                </a:solidFill>
                <a:latin typeface="Arial" panose="020B0604020202020204" pitchFamily="34" charset="0"/>
                <a:cs typeface="Arial" panose="020B0604020202020204" pitchFamily="34" charset="0"/>
              </a:rPr>
              <a:t>2.2</a:t>
            </a:r>
            <a:r>
              <a:rPr lang="cs-CZ" sz="2400" dirty="0">
                <a:solidFill>
                  <a:prstClr val="black"/>
                </a:solidFill>
                <a:latin typeface="Arial" panose="020B0604020202020204" pitchFamily="34" charset="0"/>
                <a:cs typeface="Arial" panose="020B0604020202020204" pitchFamily="34" charset="0"/>
              </a:rPr>
              <a:t>	Logická rámcová matice (LRM)</a:t>
            </a:r>
            <a:endParaRPr lang="cs-CZ" sz="2400" dirty="0">
              <a:solidFill>
                <a:prstClr val="black"/>
              </a:solidFill>
              <a:latin typeface="Calibri" pitchFamily="34" charset="0"/>
              <a:cs typeface="Arial" charset="0"/>
            </a:endParaRPr>
          </a:p>
        </p:txBody>
      </p:sp>
      <p:sp>
        <p:nvSpPr>
          <p:cNvPr id="4" name="Obdélník 3"/>
          <p:cNvSpPr/>
          <p:nvPr/>
        </p:nvSpPr>
        <p:spPr>
          <a:xfrm>
            <a:off x="1937128" y="1126564"/>
            <a:ext cx="8263328" cy="4585871"/>
          </a:xfrm>
          <a:prstGeom prst="rect">
            <a:avLst/>
          </a:prstGeom>
        </p:spPr>
        <p:txBody>
          <a:bodyPr wrap="square">
            <a:spAutoFit/>
          </a:bodyPr>
          <a:lstStyle/>
          <a:p>
            <a:r>
              <a:rPr lang="cs-CZ" sz="2000" b="1" dirty="0">
                <a:solidFill>
                  <a:prstClr val="black"/>
                </a:solidFill>
              </a:rPr>
              <a:t>Doporučovaný </a:t>
            </a:r>
            <a:r>
              <a:rPr lang="cs-CZ" sz="2000" b="1" dirty="0">
                <a:solidFill>
                  <a:prstClr val="black"/>
                </a:solidFill>
              </a:rPr>
              <a:t>postup vyplnění formuláře </a:t>
            </a:r>
            <a:r>
              <a:rPr lang="cs-CZ" sz="2000" b="1" dirty="0">
                <a:solidFill>
                  <a:prstClr val="black"/>
                </a:solidFill>
              </a:rPr>
              <a:t>LRM</a:t>
            </a:r>
            <a:endParaRPr lang="cs-CZ" sz="2000" dirty="0">
              <a:solidFill>
                <a:prstClr val="black"/>
              </a:solidFill>
            </a:endParaRPr>
          </a:p>
          <a:p>
            <a:endParaRPr lang="cs-CZ" sz="1600" dirty="0">
              <a:solidFill>
                <a:prstClr val="black"/>
              </a:solidFill>
            </a:endParaRPr>
          </a:p>
          <a:p>
            <a:r>
              <a:rPr lang="cs-CZ" sz="1600" b="1" dirty="0">
                <a:solidFill>
                  <a:prstClr val="black"/>
                </a:solidFill>
              </a:rPr>
              <a:t>Sloupec </a:t>
            </a:r>
            <a:r>
              <a:rPr lang="cs-CZ" sz="1600" b="1" dirty="0">
                <a:solidFill>
                  <a:prstClr val="black"/>
                </a:solidFill>
              </a:rPr>
              <a:t>2: </a:t>
            </a:r>
          </a:p>
          <a:p>
            <a:r>
              <a:rPr lang="cs-CZ" sz="1600" dirty="0">
                <a:solidFill>
                  <a:prstClr val="black"/>
                </a:solidFill>
              </a:rPr>
              <a:t>Na úrovni činností neuvádíme přímo ukazatele, ale zde (čtvrtý řádek, druhý sloupec) zapíšeme souhrnný přehled uvažovaného rozpočtu s celkovou částkou, již je třeba na realizaci projektu vynaložit. K této informaci můžeme připojit i údaje o možných zdrojích krytí uvedených nákladů. To vše jen ve stručném přehledném tvaru. Vlastní rozpočet a ekonomické a finanční hodnocení projektu je součástí dokumentace.</a:t>
            </a:r>
          </a:p>
          <a:p>
            <a:endParaRPr lang="cs-CZ" sz="1600" dirty="0">
              <a:solidFill>
                <a:prstClr val="black"/>
              </a:solidFill>
            </a:endParaRPr>
          </a:p>
          <a:p>
            <a:r>
              <a:rPr lang="cs-CZ" sz="1600" b="1" dirty="0">
                <a:solidFill>
                  <a:prstClr val="black"/>
                </a:solidFill>
              </a:rPr>
              <a:t>Sloupec 3: </a:t>
            </a:r>
          </a:p>
          <a:p>
            <a:r>
              <a:rPr lang="cs-CZ" sz="1600" dirty="0">
                <a:solidFill>
                  <a:prstClr val="black"/>
                </a:solidFill>
              </a:rPr>
              <a:t>Ve třetím sloupci pak ke každému z objektivně ověřitelných ukazatelů stanovíme zdroj údajů potřebných pro jejich ověření − prostředek ověření. Jestliže tedy ověřujeme zvýšení prodeje o X%, pak prostředkem ověření pro nás budou např. záznamy o prodeji. Zdrojem údajů o kvalitě mohou být příslušné testy vlastních i nezávislých laboratoří.</a:t>
            </a:r>
          </a:p>
          <a:p>
            <a:endParaRPr lang="cs-CZ" sz="1600" dirty="0">
              <a:solidFill>
                <a:prstClr val="black"/>
              </a:solidFill>
            </a:endParaRPr>
          </a:p>
          <a:p>
            <a:endParaRPr lang="cs-CZ" sz="1600" dirty="0">
              <a:solidFill>
                <a:prstClr val="black"/>
              </a:solidFill>
            </a:endParaRPr>
          </a:p>
          <a:p>
            <a:endParaRPr lang="cs-CZ" sz="1600" dirty="0">
              <a:solidFill>
                <a:prstClr val="black"/>
              </a:solidFill>
            </a:endParaRPr>
          </a:p>
          <a:p>
            <a:endParaRPr lang="cs-CZ" sz="1600" dirty="0">
              <a:solidFill>
                <a:prstClr val="black"/>
              </a:solidFill>
            </a:endParaRPr>
          </a:p>
        </p:txBody>
      </p:sp>
    </p:spTree>
    <p:extLst>
      <p:ext uri="{BB962C8B-B14F-4D97-AF65-F5344CB8AC3E}">
        <p14:creationId xmlns:p14="http://schemas.microsoft.com/office/powerpoint/2010/main" val="2719954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cs-CZ" sz="2400" dirty="0">
                <a:solidFill>
                  <a:prstClr val="black"/>
                </a:solidFill>
                <a:latin typeface="Arial" panose="020B0604020202020204" pitchFamily="34" charset="0"/>
                <a:cs typeface="Arial" panose="020B0604020202020204" pitchFamily="34" charset="0"/>
              </a:rPr>
              <a:t>2.2</a:t>
            </a:r>
            <a:r>
              <a:rPr lang="cs-CZ" sz="2400" dirty="0">
                <a:solidFill>
                  <a:prstClr val="black"/>
                </a:solidFill>
                <a:latin typeface="Arial" panose="020B0604020202020204" pitchFamily="34" charset="0"/>
                <a:cs typeface="Arial" panose="020B0604020202020204" pitchFamily="34" charset="0"/>
              </a:rPr>
              <a:t>	Logická rámcová matice (LRM)</a:t>
            </a:r>
            <a:endParaRPr lang="cs-CZ" sz="2400" dirty="0">
              <a:solidFill>
                <a:prstClr val="black"/>
              </a:solidFill>
              <a:latin typeface="Calibri" pitchFamily="34" charset="0"/>
              <a:cs typeface="Arial" charset="0"/>
            </a:endParaRPr>
          </a:p>
        </p:txBody>
      </p:sp>
      <p:sp>
        <p:nvSpPr>
          <p:cNvPr id="4" name="Obdélník 3"/>
          <p:cNvSpPr/>
          <p:nvPr/>
        </p:nvSpPr>
        <p:spPr>
          <a:xfrm>
            <a:off x="1937128" y="1126563"/>
            <a:ext cx="8263328" cy="5909310"/>
          </a:xfrm>
          <a:prstGeom prst="rect">
            <a:avLst/>
          </a:prstGeom>
        </p:spPr>
        <p:txBody>
          <a:bodyPr wrap="square">
            <a:spAutoFit/>
          </a:bodyPr>
          <a:lstStyle/>
          <a:p>
            <a:r>
              <a:rPr lang="cs-CZ" sz="2000" b="1" dirty="0">
                <a:solidFill>
                  <a:prstClr val="black"/>
                </a:solidFill>
              </a:rPr>
              <a:t>Doporučovaný </a:t>
            </a:r>
            <a:r>
              <a:rPr lang="cs-CZ" sz="2000" b="1" dirty="0">
                <a:solidFill>
                  <a:prstClr val="black"/>
                </a:solidFill>
              </a:rPr>
              <a:t>postup vyplnění formuláře </a:t>
            </a:r>
            <a:r>
              <a:rPr lang="cs-CZ" sz="2000" b="1" dirty="0">
                <a:solidFill>
                  <a:prstClr val="black"/>
                </a:solidFill>
              </a:rPr>
              <a:t>LRM</a:t>
            </a:r>
            <a:endParaRPr lang="cs-CZ" sz="2000" dirty="0">
              <a:solidFill>
                <a:prstClr val="black"/>
              </a:solidFill>
            </a:endParaRPr>
          </a:p>
          <a:p>
            <a:endParaRPr lang="cs-CZ" sz="1600" dirty="0">
              <a:solidFill>
                <a:prstClr val="black"/>
              </a:solidFill>
            </a:endParaRPr>
          </a:p>
          <a:p>
            <a:r>
              <a:rPr lang="cs-CZ" sz="1600" b="1" dirty="0">
                <a:solidFill>
                  <a:prstClr val="black"/>
                </a:solidFill>
              </a:rPr>
              <a:t>Sloupec </a:t>
            </a:r>
            <a:r>
              <a:rPr lang="cs-CZ" sz="1600" b="1" dirty="0">
                <a:solidFill>
                  <a:prstClr val="black"/>
                </a:solidFill>
              </a:rPr>
              <a:t>4:</a:t>
            </a:r>
          </a:p>
          <a:p>
            <a:r>
              <a:rPr lang="cs-CZ" sz="1600" dirty="0">
                <a:solidFill>
                  <a:prstClr val="black"/>
                </a:solidFill>
              </a:rPr>
              <a:t>Až doposud jsme se věnovali vnitřní části projektu. Je ovšem samozřejmé, že úspěšnost každého projektu závisí na celé řadě vnějších podmínek, předpokladů − tedy těch skutečností, jež nemůžeme anebo prostě nechceme v rámci daného projektu ovlivňovat. Pro definici vnějších předpokladů využijeme čtvrtého sloupce. Tentokrát postupujeme odspoda nahoru. Jaké všechny vnější podmínky musí být ještě naplněny, abychom po té, co jsme provedli hlavní skupiny činností, dosáhli výstupů. Na úrovni výstupů se ptáme, jaké vnější podmínky musí platit, abychom po té, co jsme těchto výstupů dosáhli, zajistili i naplnění účelu projektu.</a:t>
            </a:r>
          </a:p>
          <a:p>
            <a:endParaRPr lang="cs-CZ" sz="1100" dirty="0">
              <a:solidFill>
                <a:prstClr val="black"/>
              </a:solidFill>
            </a:endParaRPr>
          </a:p>
          <a:p>
            <a:r>
              <a:rPr lang="cs-CZ" sz="1600" dirty="0">
                <a:solidFill>
                  <a:prstClr val="black"/>
                </a:solidFill>
              </a:rPr>
              <a:t>Tímto postupem jsme stanovili hrubou definici projektu. Je zřejmé, že výslednému návrhu budeme muset věnovat ještě nějakou pozornost. Pokud si zpracování logického rámce vyzkoušíte, možná budete překvapeni stručností, která však není na úkor celistvosti a množství poskytovaných informací. Je tomu právě naopak. Logický rámec je komunikační nástroj. Svým přístupem představuje i jistou kulturu řízení.</a:t>
            </a:r>
          </a:p>
          <a:p>
            <a:endParaRPr lang="cs-CZ" sz="1100" dirty="0">
              <a:solidFill>
                <a:prstClr val="black"/>
              </a:solidFill>
            </a:endParaRPr>
          </a:p>
          <a:p>
            <a:r>
              <a:rPr lang="cs-CZ" sz="1600" dirty="0">
                <a:solidFill>
                  <a:prstClr val="black"/>
                </a:solidFill>
              </a:rPr>
              <a:t>Právě pro tyto své možnosti je již léta využíván kromě jiných i řadou finančních institucí (Světová banka, nejrůznější rozvojové banky a fondy − US Agentura pro mezinárodní rozvoj…), pro něž představuje standardní způsob komunikace se zákazníky i uvnitř těchto institucí. [3]</a:t>
            </a:r>
          </a:p>
          <a:p>
            <a:endParaRPr lang="cs-CZ" sz="1600" dirty="0">
              <a:solidFill>
                <a:prstClr val="black"/>
              </a:solidFill>
            </a:endParaRPr>
          </a:p>
          <a:p>
            <a:endParaRPr lang="cs-CZ" sz="1600" dirty="0">
              <a:solidFill>
                <a:prstClr val="black"/>
              </a:solidFill>
            </a:endParaRPr>
          </a:p>
          <a:p>
            <a:endParaRPr lang="cs-CZ" sz="1600" dirty="0">
              <a:solidFill>
                <a:prstClr val="black"/>
              </a:solidFill>
            </a:endParaRPr>
          </a:p>
          <a:p>
            <a:endParaRPr lang="cs-CZ" sz="1600" dirty="0">
              <a:solidFill>
                <a:prstClr val="black"/>
              </a:solidFill>
            </a:endParaRPr>
          </a:p>
        </p:txBody>
      </p:sp>
    </p:spTree>
    <p:extLst>
      <p:ext uri="{BB962C8B-B14F-4D97-AF65-F5344CB8AC3E}">
        <p14:creationId xmlns:p14="http://schemas.microsoft.com/office/powerpoint/2010/main" val="3016813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cs-CZ" sz="2400">
                <a:solidFill>
                  <a:prstClr val="black"/>
                </a:solidFill>
                <a:latin typeface="Arial" panose="020B0604020202020204" pitchFamily="34" charset="0"/>
                <a:cs typeface="Arial" panose="020B0604020202020204" pitchFamily="34" charset="0"/>
              </a:rPr>
              <a:t>2.8 Pracovně právní vztahy – typy smluv</a:t>
            </a:r>
            <a:endParaRPr lang="cs-CZ" sz="2400" dirty="0">
              <a:solidFill>
                <a:prstClr val="black"/>
              </a:solidFill>
              <a:latin typeface="Calibri" pitchFamily="34" charset="0"/>
              <a:cs typeface="Arial" charset="0"/>
            </a:endParaRPr>
          </a:p>
        </p:txBody>
      </p:sp>
      <p:sp>
        <p:nvSpPr>
          <p:cNvPr id="4" name="Obdélník 3"/>
          <p:cNvSpPr/>
          <p:nvPr/>
        </p:nvSpPr>
        <p:spPr>
          <a:xfrm>
            <a:off x="1937128" y="1126563"/>
            <a:ext cx="8263328" cy="2000548"/>
          </a:xfrm>
          <a:prstGeom prst="rect">
            <a:avLst/>
          </a:prstGeom>
        </p:spPr>
        <p:txBody>
          <a:bodyPr wrap="square">
            <a:spAutoFit/>
          </a:bodyPr>
          <a:lstStyle/>
          <a:p>
            <a:pPr marL="342900" indent="-342900">
              <a:buFont typeface="Arial" panose="020B0604020202020204" pitchFamily="34" charset="0"/>
              <a:buChar char="•"/>
            </a:pPr>
            <a:r>
              <a:rPr lang="cs-CZ" sz="2000">
                <a:solidFill>
                  <a:prstClr val="black"/>
                </a:solidFill>
              </a:rPr>
              <a:t>PS</a:t>
            </a:r>
          </a:p>
          <a:p>
            <a:pPr marL="342900" indent="-342900">
              <a:buFont typeface="Arial" panose="020B0604020202020204" pitchFamily="34" charset="0"/>
              <a:buChar char="•"/>
            </a:pPr>
            <a:r>
              <a:rPr lang="cs-CZ" sz="2000">
                <a:solidFill>
                  <a:prstClr val="black"/>
                </a:solidFill>
              </a:rPr>
              <a:t>DPČ</a:t>
            </a:r>
          </a:p>
          <a:p>
            <a:pPr marL="342900" indent="-342900">
              <a:buFont typeface="Arial" panose="020B0604020202020204" pitchFamily="34" charset="0"/>
              <a:buChar char="•"/>
            </a:pPr>
            <a:r>
              <a:rPr lang="cs-CZ" sz="2000">
                <a:solidFill>
                  <a:prstClr val="black"/>
                </a:solidFill>
              </a:rPr>
              <a:t>DPP</a:t>
            </a:r>
            <a:endParaRPr lang="cs-CZ" sz="1600" dirty="0">
              <a:solidFill>
                <a:prstClr val="black"/>
              </a:solidFill>
            </a:endParaRPr>
          </a:p>
          <a:p>
            <a:endParaRPr lang="cs-CZ" sz="1600" dirty="0">
              <a:solidFill>
                <a:prstClr val="black"/>
              </a:solidFill>
            </a:endParaRPr>
          </a:p>
          <a:p>
            <a:endParaRPr lang="cs-CZ" sz="1600" dirty="0">
              <a:solidFill>
                <a:prstClr val="black"/>
              </a:solidFill>
            </a:endParaRPr>
          </a:p>
          <a:p>
            <a:endParaRPr lang="cs-CZ" sz="1600" dirty="0">
              <a:solidFill>
                <a:prstClr val="black"/>
              </a:solidFill>
            </a:endParaRPr>
          </a:p>
          <a:p>
            <a:endParaRPr lang="cs-CZ" sz="1600" dirty="0">
              <a:solidFill>
                <a:prstClr val="black"/>
              </a:solidFill>
            </a:endParaRPr>
          </a:p>
        </p:txBody>
      </p:sp>
    </p:spTree>
    <p:extLst>
      <p:ext uri="{BB962C8B-B14F-4D97-AF65-F5344CB8AC3E}">
        <p14:creationId xmlns:p14="http://schemas.microsoft.com/office/powerpoint/2010/main" val="2758040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8257231" cy="461665"/>
          </a:xfrm>
          <a:prstGeom prst="rect">
            <a:avLst/>
          </a:prstGeom>
        </p:spPr>
        <p:txBody>
          <a:bodyPr wrap="square">
            <a:spAutoFit/>
          </a:bodyPr>
          <a:lstStyle/>
          <a:p>
            <a:pPr fontAlgn="base">
              <a:spcBef>
                <a:spcPct val="0"/>
              </a:spcBef>
              <a:spcAft>
                <a:spcPct val="0"/>
              </a:spcAft>
            </a:pPr>
            <a:r>
              <a:rPr lang="cs-CZ" sz="2400">
                <a:solidFill>
                  <a:prstClr val="black"/>
                </a:solidFill>
                <a:latin typeface="Arial" panose="020B0604020202020204" pitchFamily="34" charset="0"/>
                <a:cs typeface="Arial" panose="020B0604020202020204" pitchFamily="34" charset="0"/>
              </a:rPr>
              <a:t>2.9 Project </a:t>
            </a:r>
            <a:r>
              <a:rPr lang="cs-CZ" sz="2400" dirty="0">
                <a:solidFill>
                  <a:prstClr val="black"/>
                </a:solidFill>
                <a:latin typeface="Arial" panose="020B0604020202020204" pitchFamily="34" charset="0"/>
                <a:cs typeface="Arial" panose="020B0604020202020204" pitchFamily="34" charset="0"/>
              </a:rPr>
              <a:t>charter </a:t>
            </a:r>
            <a:endParaRPr lang="cs-CZ" sz="2400" dirty="0">
              <a:solidFill>
                <a:prstClr val="black"/>
              </a:solidFill>
              <a:latin typeface="Calibri" pitchFamily="34" charset="0"/>
              <a:cs typeface="Arial" charset="0"/>
            </a:endParaRPr>
          </a:p>
        </p:txBody>
      </p:sp>
      <p:pic>
        <p:nvPicPr>
          <p:cNvPr id="4" name="Obrázek 3"/>
          <p:cNvPicPr>
            <a:picLocks noChangeAspect="1"/>
          </p:cNvPicPr>
          <p:nvPr/>
        </p:nvPicPr>
        <p:blipFill>
          <a:blip r:embed="rId2"/>
          <a:stretch>
            <a:fillRect/>
          </a:stretch>
        </p:blipFill>
        <p:spPr>
          <a:xfrm>
            <a:off x="6092222" y="116632"/>
            <a:ext cx="4464496" cy="6640470"/>
          </a:xfrm>
          <a:prstGeom prst="rect">
            <a:avLst/>
          </a:prstGeom>
        </p:spPr>
      </p:pic>
    </p:spTree>
    <p:extLst>
      <p:ext uri="{BB962C8B-B14F-4D97-AF65-F5344CB8AC3E}">
        <p14:creationId xmlns:p14="http://schemas.microsoft.com/office/powerpoint/2010/main" val="2306986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cs-CZ" sz="2400">
                <a:solidFill>
                  <a:prstClr val="black"/>
                </a:solidFill>
                <a:latin typeface="Arial" panose="020B0604020202020204" pitchFamily="34" charset="0"/>
                <a:cs typeface="Arial" panose="020B0604020202020204" pitchFamily="34" charset="0"/>
              </a:rPr>
              <a:t>1.1	Základní pojmy</a:t>
            </a:r>
            <a:endParaRPr lang="cs-CZ" sz="2400" dirty="0">
              <a:solidFill>
                <a:prstClr val="black"/>
              </a:solidFill>
              <a:latin typeface="Calibri" pitchFamily="34" charset="0"/>
              <a:cs typeface="Arial" charset="0"/>
            </a:endParaRPr>
          </a:p>
        </p:txBody>
      </p:sp>
      <p:sp>
        <p:nvSpPr>
          <p:cNvPr id="6" name="Obdélník 5"/>
          <p:cNvSpPr/>
          <p:nvPr/>
        </p:nvSpPr>
        <p:spPr>
          <a:xfrm>
            <a:off x="1937128" y="1126563"/>
            <a:ext cx="8263328" cy="2862322"/>
          </a:xfrm>
          <a:prstGeom prst="rect">
            <a:avLst/>
          </a:prstGeom>
        </p:spPr>
        <p:txBody>
          <a:bodyPr wrap="square">
            <a:spAutoFit/>
          </a:bodyPr>
          <a:lstStyle/>
          <a:p>
            <a:r>
              <a:rPr lang="cs-CZ" sz="2000" b="1">
                <a:solidFill>
                  <a:prstClr val="black"/>
                </a:solidFill>
              </a:rPr>
              <a:t>Projekt </a:t>
            </a:r>
            <a:endParaRPr lang="cs-CZ" sz="2000">
              <a:solidFill>
                <a:prstClr val="black"/>
              </a:solidFill>
            </a:endParaRPr>
          </a:p>
          <a:p>
            <a:pPr marL="285750" indent="-285750" fontAlgn="base">
              <a:spcBef>
                <a:spcPct val="0"/>
              </a:spcBef>
              <a:spcAft>
                <a:spcPct val="0"/>
              </a:spcAft>
              <a:buFont typeface="Arial" panose="020B0604020202020204" pitchFamily="34" charset="0"/>
              <a:buChar char="•"/>
            </a:pPr>
            <a:endParaRPr lang="cs-CZ" sz="2000">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cs-CZ" sz="2000">
                <a:solidFill>
                  <a:prstClr val="black"/>
                </a:solidFill>
                <a:latin typeface="Arial" panose="020B0604020202020204" pitchFamily="34" charset="0"/>
                <a:cs typeface="Arial" panose="020B0604020202020204" pitchFamily="34" charset="0"/>
              </a:rPr>
              <a:t>Pro </a:t>
            </a:r>
            <a:r>
              <a:rPr lang="cs-CZ" sz="2000">
                <a:solidFill>
                  <a:prstClr val="black"/>
                </a:solidFill>
                <a:latin typeface="Arial" panose="020B0604020202020204" pitchFamily="34" charset="0"/>
                <a:cs typeface="Arial" panose="020B0604020202020204" pitchFamily="34" charset="0"/>
              </a:rPr>
              <a:t>pojem projekt lze nalézt celou řadu definic. </a:t>
            </a:r>
            <a:endParaRPr lang="cs-CZ" sz="2000">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cs-CZ" sz="2000" b="1">
                <a:solidFill>
                  <a:srgbClr val="0070C0"/>
                </a:solidFill>
                <a:latin typeface="Arial" panose="020B0604020202020204" pitchFamily="34" charset="0"/>
                <a:cs typeface="Arial" panose="020B0604020202020204" pitchFamily="34" charset="0"/>
              </a:rPr>
              <a:t>D</a:t>
            </a:r>
            <a:r>
              <a:rPr lang="cs-CZ" sz="2000" b="1">
                <a:solidFill>
                  <a:srgbClr val="0070C0"/>
                </a:solidFill>
                <a:latin typeface="Arial" panose="020B0604020202020204" pitchFamily="34" charset="0"/>
                <a:cs typeface="Arial" panose="020B0604020202020204" pitchFamily="34" charset="0"/>
              </a:rPr>
              <a:t>očasné </a:t>
            </a:r>
            <a:r>
              <a:rPr lang="cs-CZ" sz="2000" b="1">
                <a:solidFill>
                  <a:srgbClr val="0070C0"/>
                </a:solidFill>
                <a:latin typeface="Arial" panose="020B0604020202020204" pitchFamily="34" charset="0"/>
                <a:cs typeface="Arial" panose="020B0604020202020204" pitchFamily="34" charset="0"/>
              </a:rPr>
              <a:t>úsilí s cílem vytvořit </a:t>
            </a:r>
            <a:r>
              <a:rPr lang="cs-CZ" sz="2000" b="1" u="sng">
                <a:solidFill>
                  <a:srgbClr val="0070C0"/>
                </a:solidFill>
                <a:latin typeface="Arial" panose="020B0604020202020204" pitchFamily="34" charset="0"/>
                <a:cs typeface="Arial" panose="020B0604020202020204" pitchFamily="34" charset="0"/>
              </a:rPr>
              <a:t>unikátní</a:t>
            </a:r>
            <a:r>
              <a:rPr lang="cs-CZ" sz="2000" b="1">
                <a:solidFill>
                  <a:srgbClr val="0070C0"/>
                </a:solidFill>
                <a:latin typeface="Arial" panose="020B0604020202020204" pitchFamily="34" charset="0"/>
                <a:cs typeface="Arial" panose="020B0604020202020204" pitchFamily="34" charset="0"/>
              </a:rPr>
              <a:t> produkt nebo službu. </a:t>
            </a:r>
            <a:endParaRPr lang="cs-CZ" sz="2000" b="1">
              <a:solidFill>
                <a:srgbClr val="0070C0"/>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pPr>
            <a:r>
              <a:rPr lang="cs-CZ" sz="2000">
                <a:solidFill>
                  <a:prstClr val="black"/>
                </a:solidFill>
                <a:latin typeface="Arial" panose="020B0604020202020204" pitchFamily="34" charset="0"/>
                <a:cs typeface="Arial" panose="020B0604020202020204" pitchFamily="34" charset="0"/>
              </a:rPr>
              <a:t>Podle </a:t>
            </a:r>
            <a:r>
              <a:rPr lang="cs-CZ" sz="2000">
                <a:solidFill>
                  <a:prstClr val="black"/>
                </a:solidFill>
                <a:latin typeface="Arial" panose="020B0604020202020204" pitchFamily="34" charset="0"/>
                <a:cs typeface="Arial" panose="020B0604020202020204" pitchFamily="34" charset="0"/>
              </a:rPr>
              <a:t>této definice projekt charakterizuje cíl - nový produkt/služba, časové omezení a vynaložení úsilí (lidských zdrojů, výrobních kapacit, peněz atd.).</a:t>
            </a:r>
          </a:p>
          <a:p>
            <a:pPr marL="285750" indent="-285750" fontAlgn="base">
              <a:spcBef>
                <a:spcPct val="0"/>
              </a:spcBef>
              <a:spcAft>
                <a:spcPct val="0"/>
              </a:spcAft>
              <a:buFont typeface="Arial" panose="020B0604020202020204" pitchFamily="34" charset="0"/>
              <a:buChar char="•"/>
            </a:pPr>
            <a:r>
              <a:rPr lang="cs-CZ" sz="2000" b="1">
                <a:solidFill>
                  <a:prstClr val="black"/>
                </a:solidFill>
                <a:latin typeface="Arial" panose="020B0604020202020204" pitchFamily="34" charset="0"/>
                <a:cs typeface="Arial" panose="020B0604020202020204" pitchFamily="34" charset="0"/>
              </a:rPr>
              <a:t>Unikátnost </a:t>
            </a:r>
            <a:r>
              <a:rPr lang="cs-CZ" sz="2000" b="1">
                <a:solidFill>
                  <a:prstClr val="black"/>
                </a:solidFill>
                <a:latin typeface="Arial" panose="020B0604020202020204" pitchFamily="34" charset="0"/>
                <a:cs typeface="Arial" panose="020B0604020202020204" pitchFamily="34" charset="0"/>
              </a:rPr>
              <a:t>a dočasnost odlišují projekt od podnikového procesu</a:t>
            </a:r>
            <a:r>
              <a:rPr lang="cs-CZ" sz="2000">
                <a:solidFill>
                  <a:prstClr val="black"/>
                </a:solidFill>
                <a:latin typeface="Arial" panose="020B0604020202020204" pitchFamily="34" charset="0"/>
                <a:cs typeface="Arial" panose="020B0604020202020204" pitchFamily="34" charset="0"/>
              </a:rPr>
              <a:t>, který se provádí </a:t>
            </a:r>
            <a:r>
              <a:rPr lang="cs-CZ" sz="2000">
                <a:solidFill>
                  <a:prstClr val="black"/>
                </a:solidFill>
                <a:latin typeface="Arial" panose="020B0604020202020204" pitchFamily="34" charset="0"/>
                <a:cs typeface="Arial" panose="020B0604020202020204" pitchFamily="34" charset="0"/>
              </a:rPr>
              <a:t>opakovaně.</a:t>
            </a:r>
            <a:endParaRPr lang="cs-CZ" sz="20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612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cs-CZ" sz="2400">
                <a:solidFill>
                  <a:prstClr val="black"/>
                </a:solidFill>
                <a:latin typeface="Arial" panose="020B0604020202020204" pitchFamily="34" charset="0"/>
                <a:cs typeface="Arial" panose="020B0604020202020204" pitchFamily="34" charset="0"/>
              </a:rPr>
              <a:t>1.1	Základní pojmy</a:t>
            </a:r>
            <a:endParaRPr lang="cs-CZ" sz="2400" dirty="0">
              <a:solidFill>
                <a:prstClr val="black"/>
              </a:solidFill>
              <a:latin typeface="Calibri" pitchFamily="34" charset="0"/>
              <a:cs typeface="Arial" charset="0"/>
            </a:endParaRPr>
          </a:p>
        </p:txBody>
      </p:sp>
      <p:sp>
        <p:nvSpPr>
          <p:cNvPr id="6" name="Obdélník 5"/>
          <p:cNvSpPr/>
          <p:nvPr/>
        </p:nvSpPr>
        <p:spPr>
          <a:xfrm>
            <a:off x="1937128" y="1126563"/>
            <a:ext cx="8263328" cy="1631216"/>
          </a:xfrm>
          <a:prstGeom prst="rect">
            <a:avLst/>
          </a:prstGeom>
        </p:spPr>
        <p:txBody>
          <a:bodyPr wrap="square">
            <a:spAutoFit/>
          </a:bodyPr>
          <a:lstStyle/>
          <a:p>
            <a:r>
              <a:rPr lang="cs-CZ" sz="2000" b="1"/>
              <a:t>Trojimperativ projektu</a:t>
            </a:r>
            <a:endParaRPr lang="cs-CZ" sz="2000"/>
          </a:p>
          <a:p>
            <a:endParaRPr lang="cs-CZ" sz="1600"/>
          </a:p>
          <a:p>
            <a:r>
              <a:rPr lang="cs-CZ" sz="1600"/>
              <a:t>Je </a:t>
            </a:r>
            <a:r>
              <a:rPr lang="cs-CZ" sz="1600"/>
              <a:t>cíl projektu vyjádřený ve třech dimenzích (provedení, čas, náklady). Provedení je dáno (technickou) specifikací, čas harmonogramem a náklady rozpočtem projektu, viz obr. 1.1. </a:t>
            </a:r>
          </a:p>
          <a:p>
            <a:endParaRPr lang="cs-CZ" sz="1600"/>
          </a:p>
          <a:p>
            <a:endParaRPr lang="cs-CZ" sz="1600"/>
          </a:p>
        </p:txBody>
      </p:sp>
      <p:pic>
        <p:nvPicPr>
          <p:cNvPr id="7" name="Picture 38"/>
          <p:cNvPicPr/>
          <p:nvPr/>
        </p:nvPicPr>
        <p:blipFill>
          <a:blip r:embed="rId2">
            <a:extLst>
              <a:ext uri="{28A0092B-C50C-407E-A947-70E740481C1C}">
                <a14:useLocalDpi xmlns:a14="http://schemas.microsoft.com/office/drawing/2010/main" val="0"/>
              </a:ext>
            </a:extLst>
          </a:blip>
          <a:srcRect/>
          <a:stretch>
            <a:fillRect/>
          </a:stretch>
        </p:blipFill>
        <p:spPr bwMode="auto">
          <a:xfrm>
            <a:off x="2927649" y="2348880"/>
            <a:ext cx="579792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875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cs-CZ" sz="2400">
                <a:solidFill>
                  <a:prstClr val="black"/>
                </a:solidFill>
                <a:latin typeface="Arial" panose="020B0604020202020204" pitchFamily="34" charset="0"/>
                <a:cs typeface="Arial" panose="020B0604020202020204" pitchFamily="34" charset="0"/>
              </a:rPr>
              <a:t>1.1	Základní pojmy</a:t>
            </a:r>
            <a:endParaRPr lang="cs-CZ" sz="2400" dirty="0">
              <a:solidFill>
                <a:prstClr val="black"/>
              </a:solidFill>
              <a:latin typeface="Calibri" pitchFamily="34" charset="0"/>
              <a:cs typeface="Arial" charset="0"/>
            </a:endParaRPr>
          </a:p>
        </p:txBody>
      </p:sp>
      <p:sp>
        <p:nvSpPr>
          <p:cNvPr id="6" name="Obdélník 5"/>
          <p:cNvSpPr/>
          <p:nvPr/>
        </p:nvSpPr>
        <p:spPr>
          <a:xfrm>
            <a:off x="1937128" y="1126564"/>
            <a:ext cx="8263328" cy="1877437"/>
          </a:xfrm>
          <a:prstGeom prst="rect">
            <a:avLst/>
          </a:prstGeom>
        </p:spPr>
        <p:txBody>
          <a:bodyPr wrap="square">
            <a:spAutoFit/>
          </a:bodyPr>
          <a:lstStyle/>
          <a:p>
            <a:r>
              <a:rPr lang="cs-CZ" sz="2000" b="1"/>
              <a:t>Trojimperativ projektu</a:t>
            </a:r>
            <a:endParaRPr lang="cs-CZ" sz="2000"/>
          </a:p>
          <a:p>
            <a:endParaRPr lang="cs-CZ" sz="1600"/>
          </a:p>
          <a:p>
            <a:r>
              <a:rPr lang="cs-CZ" sz="1600"/>
              <a:t>Trojimperativ nám odpovídá na otázky, co má být uděláno, kdy to má být dokončeno a kolik to bude stát, viz obr. 1.2. Jednotlivé dimenze trojimperativu jsou na sobě závislé, změna jedné dimenze vyvolá změnu v jedné, nebo obou zbývajících dimenzích, viz obr. 1.3.  </a:t>
            </a:r>
          </a:p>
          <a:p>
            <a:endParaRPr lang="cs-CZ" sz="1600"/>
          </a:p>
          <a:p>
            <a:endParaRPr lang="cs-CZ" sz="1600"/>
          </a:p>
        </p:txBody>
      </p:sp>
      <p:pic>
        <p:nvPicPr>
          <p:cNvPr id="5" name="Picture 34"/>
          <p:cNvPicPr/>
          <p:nvPr/>
        </p:nvPicPr>
        <p:blipFill>
          <a:blip r:embed="rId2">
            <a:extLst>
              <a:ext uri="{28A0092B-C50C-407E-A947-70E740481C1C}">
                <a14:useLocalDpi xmlns:a14="http://schemas.microsoft.com/office/drawing/2010/main" val="0"/>
              </a:ext>
            </a:extLst>
          </a:blip>
          <a:srcRect/>
          <a:stretch>
            <a:fillRect/>
          </a:stretch>
        </p:blipFill>
        <p:spPr bwMode="auto">
          <a:xfrm>
            <a:off x="2279576" y="3140968"/>
            <a:ext cx="3048308" cy="2016224"/>
          </a:xfrm>
          <a:prstGeom prst="rect">
            <a:avLst/>
          </a:prstGeom>
          <a:noFill/>
          <a:ln>
            <a:noFill/>
          </a:ln>
          <a:effectLst/>
          <a:extLst/>
        </p:spPr>
      </p:pic>
      <p:pic>
        <p:nvPicPr>
          <p:cNvPr id="8" name="Picture 35"/>
          <p:cNvPicPr/>
          <p:nvPr/>
        </p:nvPicPr>
        <p:blipFill>
          <a:blip r:embed="rId3">
            <a:extLst>
              <a:ext uri="{28A0092B-C50C-407E-A947-70E740481C1C}">
                <a14:useLocalDpi xmlns:a14="http://schemas.microsoft.com/office/drawing/2010/main" val="0"/>
              </a:ext>
            </a:extLst>
          </a:blip>
          <a:srcRect/>
          <a:stretch>
            <a:fillRect/>
          </a:stretch>
        </p:blipFill>
        <p:spPr bwMode="auto">
          <a:xfrm>
            <a:off x="6068792" y="2780928"/>
            <a:ext cx="4024104" cy="2466756"/>
          </a:xfrm>
          <a:prstGeom prst="rect">
            <a:avLst/>
          </a:prstGeom>
          <a:noFill/>
          <a:ln>
            <a:noFill/>
          </a:ln>
          <a:effectLst/>
          <a:extLst/>
        </p:spPr>
      </p:pic>
      <p:sp>
        <p:nvSpPr>
          <p:cNvPr id="10" name="Obdélník 9"/>
          <p:cNvSpPr/>
          <p:nvPr/>
        </p:nvSpPr>
        <p:spPr>
          <a:xfrm>
            <a:off x="1925831" y="5445224"/>
            <a:ext cx="8167065" cy="1077218"/>
          </a:xfrm>
          <a:prstGeom prst="rect">
            <a:avLst/>
          </a:prstGeom>
        </p:spPr>
        <p:txBody>
          <a:bodyPr wrap="square">
            <a:spAutoFit/>
          </a:bodyPr>
          <a:lstStyle/>
          <a:p>
            <a:r>
              <a:rPr lang="cs-CZ" sz="1600"/>
              <a:t>Trojimperativ projektu odpovídá tomu, jak je v obchodním zákoníku vymezena smlouva o dílo. Každá smlouva o dílo musí obsahovat specifikaci plnění (CO), termíny (KDY) a cenu (ZA KOLIK). Za tvůrce trojimperativu je považován Dr. Harold Kerzner. [4] </a:t>
            </a:r>
          </a:p>
          <a:p>
            <a:endParaRPr lang="cs-CZ" sz="1600"/>
          </a:p>
        </p:txBody>
      </p:sp>
    </p:spTree>
    <p:extLst>
      <p:ext uri="{BB962C8B-B14F-4D97-AF65-F5344CB8AC3E}">
        <p14:creationId xmlns:p14="http://schemas.microsoft.com/office/powerpoint/2010/main" val="3617056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pl-PL" sz="2400">
                <a:solidFill>
                  <a:prstClr val="black"/>
                </a:solidFill>
                <a:latin typeface="Arial" panose="020B0604020202020204" pitchFamily="34" charset="0"/>
                <a:cs typeface="Arial" panose="020B0604020202020204" pitchFamily="34" charset="0"/>
              </a:rPr>
              <a:t>1.2</a:t>
            </a:r>
            <a:r>
              <a:rPr lang="pl-PL" sz="2400">
                <a:solidFill>
                  <a:prstClr val="black"/>
                </a:solidFill>
                <a:latin typeface="Arial" panose="020B0604020202020204" pitchFamily="34" charset="0"/>
                <a:cs typeface="Arial" panose="020B0604020202020204" pitchFamily="34" charset="0"/>
              </a:rPr>
              <a:t>	Životní cyklus a fáze projektu</a:t>
            </a:r>
            <a:endParaRPr lang="cs-CZ" sz="2400" dirty="0">
              <a:solidFill>
                <a:prstClr val="black"/>
              </a:solidFill>
              <a:latin typeface="Calibri" pitchFamily="34" charset="0"/>
              <a:cs typeface="Arial" charset="0"/>
            </a:endParaRPr>
          </a:p>
        </p:txBody>
      </p:sp>
      <p:sp>
        <p:nvSpPr>
          <p:cNvPr id="5" name="Obdélník 4"/>
          <p:cNvSpPr/>
          <p:nvPr/>
        </p:nvSpPr>
        <p:spPr>
          <a:xfrm>
            <a:off x="1972003" y="1196753"/>
            <a:ext cx="8280920" cy="1323439"/>
          </a:xfrm>
          <a:prstGeom prst="rect">
            <a:avLst/>
          </a:prstGeom>
        </p:spPr>
        <p:txBody>
          <a:bodyPr wrap="square">
            <a:spAutoFit/>
          </a:bodyPr>
          <a:lstStyle/>
          <a:p>
            <a:r>
              <a:rPr lang="cs-CZ" sz="1600"/>
              <a:t>Projekt je časově omezen. Jeho počátkem je volba projektu specifikace problému, který má projekční řešení odstranit a je ukončen rozpuštěním projekčního týmu. Mezi těmito dvěma okamžiky prochází projekt různými fázemi ve známém pořadí. Souhrnně se označují jako životní cyklus projektu (project life cycle). Možné vymezení životního cyklu projektu a jeho fází je uvedeno na obr. 1.5.</a:t>
            </a:r>
          </a:p>
        </p:txBody>
      </p:sp>
      <p:pic>
        <p:nvPicPr>
          <p:cNvPr id="6" name="Obrázek 5"/>
          <p:cNvPicPr>
            <a:picLocks noChangeAspect="1"/>
          </p:cNvPicPr>
          <p:nvPr/>
        </p:nvPicPr>
        <p:blipFill>
          <a:blip r:embed="rId2"/>
          <a:stretch>
            <a:fillRect/>
          </a:stretch>
        </p:blipFill>
        <p:spPr>
          <a:xfrm>
            <a:off x="1986215" y="2780928"/>
            <a:ext cx="7782149" cy="1440160"/>
          </a:xfrm>
          <a:prstGeom prst="rect">
            <a:avLst/>
          </a:prstGeom>
        </p:spPr>
      </p:pic>
    </p:spTree>
    <p:extLst>
      <p:ext uri="{BB962C8B-B14F-4D97-AF65-F5344CB8AC3E}">
        <p14:creationId xmlns:p14="http://schemas.microsoft.com/office/powerpoint/2010/main" val="3815945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pl-PL" sz="2400">
                <a:solidFill>
                  <a:prstClr val="black"/>
                </a:solidFill>
                <a:latin typeface="Arial" panose="020B0604020202020204" pitchFamily="34" charset="0"/>
                <a:cs typeface="Arial" panose="020B0604020202020204" pitchFamily="34" charset="0"/>
              </a:rPr>
              <a:t>1.2</a:t>
            </a:r>
            <a:r>
              <a:rPr lang="pl-PL" sz="2400">
                <a:solidFill>
                  <a:prstClr val="black"/>
                </a:solidFill>
                <a:latin typeface="Arial" panose="020B0604020202020204" pitchFamily="34" charset="0"/>
                <a:cs typeface="Arial" panose="020B0604020202020204" pitchFamily="34" charset="0"/>
              </a:rPr>
              <a:t>	Životní cyklus a fáze projektu</a:t>
            </a:r>
            <a:endParaRPr lang="cs-CZ" sz="2400" dirty="0">
              <a:solidFill>
                <a:prstClr val="black"/>
              </a:solidFill>
              <a:latin typeface="Calibri" pitchFamily="34" charset="0"/>
              <a:cs typeface="Arial" charset="0"/>
            </a:endParaRPr>
          </a:p>
        </p:txBody>
      </p:sp>
      <p:sp>
        <p:nvSpPr>
          <p:cNvPr id="8" name="Obdélník 7"/>
          <p:cNvSpPr/>
          <p:nvPr/>
        </p:nvSpPr>
        <p:spPr>
          <a:xfrm>
            <a:off x="1943225" y="1268761"/>
            <a:ext cx="7920880" cy="584775"/>
          </a:xfrm>
          <a:prstGeom prst="rect">
            <a:avLst/>
          </a:prstGeom>
        </p:spPr>
        <p:txBody>
          <a:bodyPr wrap="square">
            <a:spAutoFit/>
          </a:bodyPr>
          <a:lstStyle/>
          <a:p>
            <a:r>
              <a:rPr lang="cs-CZ" sz="1600"/>
              <a:t>Jednotlivé fáze projektu na sebe navazují, ale nejsou zcela odděleny, míra aktivity v jednotlivých fázích se v průběhu projektu mění, viz obr. 1.6. </a:t>
            </a:r>
          </a:p>
        </p:txBody>
      </p:sp>
      <p:pic>
        <p:nvPicPr>
          <p:cNvPr id="7" name="Obrázek 6" descr="http://etext.czu.cz/img/skripta/77/image18-1.jpg"/>
          <p:cNvPicPr/>
          <p:nvPr/>
        </p:nvPicPr>
        <p:blipFill>
          <a:blip r:embed="rId2">
            <a:extLst>
              <a:ext uri="{28A0092B-C50C-407E-A947-70E740481C1C}">
                <a14:useLocalDpi xmlns:a14="http://schemas.microsoft.com/office/drawing/2010/main" val="0"/>
              </a:ext>
            </a:extLst>
          </a:blip>
          <a:srcRect/>
          <a:stretch>
            <a:fillRect/>
          </a:stretch>
        </p:blipFill>
        <p:spPr bwMode="auto">
          <a:xfrm>
            <a:off x="2135560" y="2204864"/>
            <a:ext cx="7632848" cy="4032448"/>
          </a:xfrm>
          <a:prstGeom prst="rect">
            <a:avLst/>
          </a:prstGeom>
          <a:noFill/>
          <a:ln>
            <a:noFill/>
          </a:ln>
        </p:spPr>
      </p:pic>
    </p:spTree>
    <p:extLst>
      <p:ext uri="{BB962C8B-B14F-4D97-AF65-F5344CB8AC3E}">
        <p14:creationId xmlns:p14="http://schemas.microsoft.com/office/powerpoint/2010/main" val="4245084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pl-PL" sz="2400">
                <a:solidFill>
                  <a:prstClr val="black"/>
                </a:solidFill>
                <a:latin typeface="Arial" panose="020B0604020202020204" pitchFamily="34" charset="0"/>
                <a:cs typeface="Arial" panose="020B0604020202020204" pitchFamily="34" charset="0"/>
              </a:rPr>
              <a:t>1.2</a:t>
            </a:r>
            <a:r>
              <a:rPr lang="pl-PL" sz="2400">
                <a:solidFill>
                  <a:prstClr val="black"/>
                </a:solidFill>
                <a:latin typeface="Arial" panose="020B0604020202020204" pitchFamily="34" charset="0"/>
                <a:cs typeface="Arial" panose="020B0604020202020204" pitchFamily="34" charset="0"/>
              </a:rPr>
              <a:t>	Životní cyklus a fáze projektu</a:t>
            </a:r>
            <a:endParaRPr lang="cs-CZ" sz="2400" dirty="0">
              <a:solidFill>
                <a:prstClr val="black"/>
              </a:solidFill>
              <a:latin typeface="Calibri" pitchFamily="34" charset="0"/>
              <a:cs typeface="Arial" charset="0"/>
            </a:endParaRPr>
          </a:p>
        </p:txBody>
      </p:sp>
      <p:sp>
        <p:nvSpPr>
          <p:cNvPr id="8" name="Obdélník 7"/>
          <p:cNvSpPr/>
          <p:nvPr/>
        </p:nvSpPr>
        <p:spPr>
          <a:xfrm>
            <a:off x="1943225" y="1268761"/>
            <a:ext cx="7920880" cy="584775"/>
          </a:xfrm>
          <a:prstGeom prst="rect">
            <a:avLst/>
          </a:prstGeom>
        </p:spPr>
        <p:txBody>
          <a:bodyPr wrap="square">
            <a:spAutoFit/>
          </a:bodyPr>
          <a:lstStyle/>
          <a:p>
            <a:r>
              <a:rPr lang="cs-CZ" sz="1600"/>
              <a:t>Dodejme, že počet a označení fází projektu se různí v závislosti na oboru, do kterého projekt spadá a v závislosti na autorovi publikace popisující fáze projektu, viz obr. 1.7. </a:t>
            </a:r>
          </a:p>
        </p:txBody>
      </p:sp>
      <p:pic>
        <p:nvPicPr>
          <p:cNvPr id="5" name="Obrázek 4" descr="Fáze projektu z pohledu různých autorů a pro různá odvětví"/>
          <p:cNvPicPr/>
          <p:nvPr/>
        </p:nvPicPr>
        <p:blipFill rotWithShape="1">
          <a:blip r:embed="rId2">
            <a:extLst>
              <a:ext uri="{28A0092B-C50C-407E-A947-70E740481C1C}">
                <a14:useLocalDpi xmlns:a14="http://schemas.microsoft.com/office/drawing/2010/main" val="0"/>
              </a:ext>
            </a:extLst>
          </a:blip>
          <a:srcRect l="2593" t="1" b="-300"/>
          <a:stretch/>
        </p:blipFill>
        <p:spPr bwMode="auto">
          <a:xfrm>
            <a:off x="1775521" y="2276873"/>
            <a:ext cx="8524875" cy="39008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0589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43226" y="608222"/>
            <a:ext cx="7416055" cy="461665"/>
          </a:xfrm>
          <a:prstGeom prst="rect">
            <a:avLst/>
          </a:prstGeom>
        </p:spPr>
        <p:txBody>
          <a:bodyPr wrap="square">
            <a:spAutoFit/>
          </a:bodyPr>
          <a:lstStyle/>
          <a:p>
            <a:pPr fontAlgn="base">
              <a:spcBef>
                <a:spcPct val="0"/>
              </a:spcBef>
              <a:spcAft>
                <a:spcPct val="0"/>
              </a:spcAft>
            </a:pPr>
            <a:r>
              <a:rPr lang="pl-PL" sz="2400">
                <a:solidFill>
                  <a:prstClr val="black"/>
                </a:solidFill>
                <a:latin typeface="Arial" panose="020B0604020202020204" pitchFamily="34" charset="0"/>
                <a:cs typeface="Arial" panose="020B0604020202020204" pitchFamily="34" charset="0"/>
              </a:rPr>
              <a:t>1.2</a:t>
            </a:r>
            <a:r>
              <a:rPr lang="pl-PL" sz="2400">
                <a:solidFill>
                  <a:prstClr val="black"/>
                </a:solidFill>
                <a:latin typeface="Arial" panose="020B0604020202020204" pitchFamily="34" charset="0"/>
                <a:cs typeface="Arial" panose="020B0604020202020204" pitchFamily="34" charset="0"/>
              </a:rPr>
              <a:t>	Životní cyklus a fáze projektu</a:t>
            </a:r>
            <a:endParaRPr lang="cs-CZ" sz="2400" dirty="0">
              <a:solidFill>
                <a:prstClr val="black"/>
              </a:solidFill>
              <a:latin typeface="Calibri" pitchFamily="34" charset="0"/>
              <a:cs typeface="Arial" charset="0"/>
            </a:endParaRPr>
          </a:p>
        </p:txBody>
      </p:sp>
      <p:sp>
        <p:nvSpPr>
          <p:cNvPr id="8" name="Obdélník 7"/>
          <p:cNvSpPr/>
          <p:nvPr/>
        </p:nvSpPr>
        <p:spPr>
          <a:xfrm>
            <a:off x="1943225" y="1268761"/>
            <a:ext cx="7920880" cy="584775"/>
          </a:xfrm>
          <a:prstGeom prst="rect">
            <a:avLst/>
          </a:prstGeom>
        </p:spPr>
        <p:txBody>
          <a:bodyPr wrap="square">
            <a:spAutoFit/>
          </a:bodyPr>
          <a:lstStyle/>
          <a:p>
            <a:r>
              <a:rPr lang="en-US" sz="1600"/>
              <a:t>V</a:t>
            </a:r>
            <a:r>
              <a:rPr lang="cs-CZ" sz="1600"/>
              <a:t> průběhu životního cyklu dochází k rozdílnému nasazení lidských zdrojů, mění se vliv zájmových skupin a zpravidla nelineárně narůstají náklady projetu, viz obr. 1.10.</a:t>
            </a:r>
          </a:p>
        </p:txBody>
      </p:sp>
      <p:pic>
        <p:nvPicPr>
          <p:cNvPr id="5" name="Obrázek 4"/>
          <p:cNvPicPr/>
          <p:nvPr/>
        </p:nvPicPr>
        <p:blipFill>
          <a:blip r:embed="rId2"/>
          <a:stretch>
            <a:fillRect/>
          </a:stretch>
        </p:blipFill>
        <p:spPr>
          <a:xfrm>
            <a:off x="2351585" y="2042212"/>
            <a:ext cx="7296497" cy="4270162"/>
          </a:xfrm>
          <a:prstGeom prst="rect">
            <a:avLst/>
          </a:prstGeom>
        </p:spPr>
      </p:pic>
    </p:spTree>
    <p:extLst>
      <p:ext uri="{BB962C8B-B14F-4D97-AF65-F5344CB8AC3E}">
        <p14:creationId xmlns:p14="http://schemas.microsoft.com/office/powerpoint/2010/main" val="3155644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2057</Words>
  <Application>Microsoft Office PowerPoint</Application>
  <PresentationFormat>Širokoúhlá obrazovka</PresentationFormat>
  <Paragraphs>213</Paragraphs>
  <Slides>27</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27</vt:i4>
      </vt:variant>
    </vt:vector>
  </HeadingPairs>
  <TitlesOfParts>
    <vt:vector size="33" baseType="lpstr">
      <vt:lpstr>Arial</vt:lpstr>
      <vt:lpstr>Calibri</vt:lpstr>
      <vt:lpstr>Calibri Light</vt:lpstr>
      <vt:lpstr>Times New Roman</vt:lpstr>
      <vt:lpstr>Wingdings</vt:lpstr>
      <vt:lpstr>Motiv Office</vt:lpstr>
      <vt:lpstr>Prezentace aplikace PowerPoint</vt:lpstr>
      <vt:lpstr>Řízení projektů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Řízení projektů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petr_lepsik</dc:creator>
  <cp:lastModifiedBy>petr_lepsik</cp:lastModifiedBy>
  <cp:revision>2</cp:revision>
  <dcterms:created xsi:type="dcterms:W3CDTF">2023-08-29T08:32:53Z</dcterms:created>
  <dcterms:modified xsi:type="dcterms:W3CDTF">2023-08-29T08:35:23Z</dcterms:modified>
</cp:coreProperties>
</file>