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4" r:id="rId5"/>
    <p:sldId id="259" r:id="rId6"/>
    <p:sldId id="260" r:id="rId7"/>
    <p:sldId id="261" r:id="rId8"/>
    <p:sldId id="262" r:id="rId9"/>
    <p:sldId id="263" r:id="rId10"/>
    <p:sldId id="267" r:id="rId11"/>
    <p:sldId id="268" r:id="rId12"/>
    <p:sldId id="269" r:id="rId13"/>
    <p:sldId id="270" r:id="rId14"/>
    <p:sldId id="264" r:id="rId15"/>
    <p:sldId id="275" r:id="rId16"/>
    <p:sldId id="266" r:id="rId17"/>
    <p:sldId id="271" r:id="rId18"/>
    <p:sldId id="278" r:id="rId19"/>
    <p:sldId id="265" r:id="rId20"/>
    <p:sldId id="276" r:id="rId21"/>
    <p:sldId id="272" r:id="rId22"/>
    <p:sldId id="277" r:id="rId23"/>
    <p:sldId id="273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lnimecholupy.cz/tag/mesto-pratelske-dete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.wikibooks.org/wiki/datei:face-smile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F4D45-DBC6-4B0B-B220-216D0CD254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b="1" dirty="0"/>
              <a:t>Didaktika tělesné výchovy 2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F2F8B5D-B303-4854-8F84-5147419402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032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99209B-D14D-4871-B5FC-77F2DE3E5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27171"/>
            <a:ext cx="8596668" cy="57045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Vyučovací metody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01B4AF-3614-4289-A8A3-1577CB55B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58349"/>
            <a:ext cx="9406233" cy="4783013"/>
          </a:xfrm>
        </p:spPr>
        <p:txBody>
          <a:bodyPr/>
          <a:lstStyle/>
          <a:p>
            <a:pPr marL="0" indent="0">
              <a:buNone/>
            </a:pPr>
            <a:r>
              <a:rPr lang="cs-CZ" i="1" dirty="0"/>
              <a:t>= záměrné, plánovité uspořádání učiva</a:t>
            </a:r>
          </a:p>
          <a:p>
            <a:r>
              <a:rPr lang="cs-CZ" dirty="0"/>
              <a:t>Snaha, aby za daných podmínek bylo co nejefektivněji dosaženo cíle vyučování</a:t>
            </a:r>
          </a:p>
          <a:p>
            <a:r>
              <a:rPr lang="cs-CZ" dirty="0"/>
              <a:t>Základní dělení:</a:t>
            </a:r>
          </a:p>
          <a:p>
            <a:pPr lvl="1"/>
            <a:r>
              <a:rPr lang="cs-CZ" dirty="0"/>
              <a:t>verbální	</a:t>
            </a:r>
          </a:p>
          <a:p>
            <a:pPr lvl="1"/>
            <a:r>
              <a:rPr lang="cs-CZ" dirty="0"/>
              <a:t>názorné </a:t>
            </a:r>
          </a:p>
          <a:p>
            <a:pPr lvl="1"/>
            <a:r>
              <a:rPr lang="cs-CZ" dirty="0"/>
              <a:t>praktické </a:t>
            </a:r>
          </a:p>
          <a:p>
            <a:r>
              <a:rPr lang="cs-CZ" dirty="0"/>
              <a:t>Z hlediska průběhu vyučovacího procesu:</a:t>
            </a:r>
          </a:p>
          <a:p>
            <a:pPr lvl="1"/>
            <a:r>
              <a:rPr lang="cs-CZ" dirty="0"/>
              <a:t>motivační metody – seznamující se s úkolem</a:t>
            </a:r>
          </a:p>
          <a:p>
            <a:pPr lvl="1"/>
            <a:r>
              <a:rPr lang="cs-CZ" dirty="0"/>
              <a:t>nácvičné (expoziční)</a:t>
            </a:r>
          </a:p>
          <a:p>
            <a:pPr lvl="1"/>
            <a:r>
              <a:rPr lang="cs-CZ" dirty="0"/>
              <a:t>zdokonalovací a zpevňovací (fixační)</a:t>
            </a:r>
          </a:p>
          <a:p>
            <a:pPr lvl="1"/>
            <a:r>
              <a:rPr lang="cs-CZ" dirty="0"/>
              <a:t>diagnostické a hodnotící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5161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D7836D-6AFB-4643-8033-548919A94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35007"/>
            <a:ext cx="10055769" cy="56063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Motivační metody</a:t>
            </a:r>
          </a:p>
          <a:p>
            <a:r>
              <a:rPr lang="cs-CZ" dirty="0"/>
              <a:t>smyslem optimální motivace je zvýšit aktivitu a osobní zainteresovanost</a:t>
            </a:r>
          </a:p>
          <a:p>
            <a:r>
              <a:rPr lang="cs-CZ" dirty="0"/>
              <a:t>verbální </a:t>
            </a:r>
          </a:p>
          <a:p>
            <a:r>
              <a:rPr lang="cs-CZ" dirty="0"/>
              <a:t>ovlivňují vztah žáka k učení, jeho iniciativu, trvalost, intenzitu</a:t>
            </a:r>
          </a:p>
          <a:p>
            <a:r>
              <a:rPr lang="cs-CZ" dirty="0"/>
              <a:t>v mladším školním věku důraz na demonstraci - </a:t>
            </a:r>
            <a:r>
              <a:rPr lang="cs-CZ" b="1" dirty="0"/>
              <a:t>ukázka</a:t>
            </a:r>
          </a:p>
          <a:p>
            <a:r>
              <a:rPr lang="cs-CZ" dirty="0"/>
              <a:t>tři odlišné přístupy při vytváření optimální motivace</a:t>
            </a:r>
          </a:p>
          <a:p>
            <a:pPr lvl="1"/>
            <a:r>
              <a:rPr lang="cs-CZ" dirty="0"/>
              <a:t>individuální přístup – zaměření na konkrétní dítě</a:t>
            </a:r>
          </a:p>
          <a:p>
            <a:pPr lvl="1"/>
            <a:r>
              <a:rPr lang="cs-CZ" dirty="0"/>
              <a:t>typologický přístup – společný motiv pro celou skupinu</a:t>
            </a:r>
          </a:p>
          <a:p>
            <a:pPr lvl="1"/>
            <a:r>
              <a:rPr lang="cs-CZ" dirty="0"/>
              <a:t>topologický přístup – více různých motivů – děti si vybírají</a:t>
            </a:r>
          </a:p>
          <a:p>
            <a:pPr marL="0" indent="0">
              <a:buNone/>
            </a:pPr>
            <a:r>
              <a:rPr lang="cs-CZ" b="1" dirty="0"/>
              <a:t>Expoziční metody</a:t>
            </a:r>
          </a:p>
          <a:p>
            <a:r>
              <a:rPr lang="cs-CZ" dirty="0"/>
              <a:t>předání obsahu učiva dítěti </a:t>
            </a:r>
          </a:p>
          <a:p>
            <a:pPr lvl="1"/>
            <a:r>
              <a:rPr lang="cs-CZ" dirty="0"/>
              <a:t>přímý přenos poznatků – popis, výklad, vysvětlení</a:t>
            </a:r>
          </a:p>
          <a:p>
            <a:pPr lvl="1"/>
            <a:r>
              <a:rPr lang="cs-CZ" dirty="0"/>
              <a:t>zprostředkovaný přenos pomocí názoru  - ukázka, model, schéma – MŠ</a:t>
            </a:r>
          </a:p>
          <a:p>
            <a:pPr lvl="1"/>
            <a:r>
              <a:rPr lang="cs-CZ" dirty="0"/>
              <a:t>heuristickým přístupem – tvůrčí aktivita žáka</a:t>
            </a:r>
          </a:p>
          <a:p>
            <a:pPr lvl="1"/>
            <a:r>
              <a:rPr lang="cs-CZ" dirty="0"/>
              <a:t>metody samostatné percepční činnosti žáků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192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1A311B-A045-4778-8714-A8F7E68F2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79395"/>
            <a:ext cx="9833827" cy="556196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Fixační metody</a:t>
            </a:r>
          </a:p>
          <a:p>
            <a:r>
              <a:rPr lang="cs-CZ" dirty="0"/>
              <a:t>základem je procvičování, upevňování, zdokonalování</a:t>
            </a:r>
          </a:p>
          <a:p>
            <a:r>
              <a:rPr lang="cs-CZ" dirty="0"/>
              <a:t>na počátku </a:t>
            </a:r>
            <a:r>
              <a:rPr lang="cs-CZ" b="1" dirty="0"/>
              <a:t>stálé</a:t>
            </a:r>
            <a:r>
              <a:rPr lang="cs-CZ" dirty="0"/>
              <a:t> podmínky, postupně </a:t>
            </a:r>
            <a:r>
              <a:rPr lang="cs-CZ" b="1" dirty="0"/>
              <a:t>proměnlivost</a:t>
            </a:r>
            <a:endParaRPr lang="cs-CZ" dirty="0"/>
          </a:p>
          <a:p>
            <a:r>
              <a:rPr lang="cs-CZ" dirty="0"/>
              <a:t>metoda opakování pohybového úkolu</a:t>
            </a:r>
          </a:p>
          <a:p>
            <a:pPr lvl="1"/>
            <a:r>
              <a:rPr lang="cs-CZ" sz="1800" dirty="0"/>
              <a:t>koncentrovaně – opakování za sebou – přeskok nářadí</a:t>
            </a:r>
          </a:p>
          <a:p>
            <a:pPr lvl="1"/>
            <a:r>
              <a:rPr lang="cs-CZ" sz="1800" dirty="0"/>
              <a:t>disperzně – pohybový úkol je vložen do jiné aktivity – například kotoul do překážkové dráhy</a:t>
            </a:r>
          </a:p>
          <a:p>
            <a:r>
              <a:rPr lang="cs-CZ" dirty="0"/>
              <a:t>metody dle manipulace se zatížením</a:t>
            </a:r>
          </a:p>
          <a:p>
            <a:pPr lvl="1"/>
            <a:r>
              <a:rPr lang="cs-CZ" sz="1800" dirty="0"/>
              <a:t>metoda souvislého zatížení </a:t>
            </a:r>
          </a:p>
          <a:p>
            <a:pPr lvl="2"/>
            <a:r>
              <a:rPr lang="cs-CZ" sz="1800" dirty="0"/>
              <a:t>delší činnost při stejné intenzitě - běh, překážková dráha, vytrvalost</a:t>
            </a:r>
          </a:p>
          <a:p>
            <a:pPr lvl="1"/>
            <a:r>
              <a:rPr lang="cs-CZ" sz="1800" dirty="0"/>
              <a:t>metoda přerušovaného zatížení </a:t>
            </a:r>
          </a:p>
          <a:p>
            <a:pPr lvl="2"/>
            <a:r>
              <a:rPr lang="cs-CZ" sz="1800" dirty="0"/>
              <a:t>krátkodobá činnost, maximální intenzita - silové a rychlostní cvičení</a:t>
            </a:r>
          </a:p>
          <a:p>
            <a:pPr lvl="1"/>
            <a:r>
              <a:rPr lang="cs-CZ" sz="1800" dirty="0"/>
              <a:t>intervalové zatížení – optimální nastavení délky zátěže a odpočinku</a:t>
            </a:r>
          </a:p>
          <a:p>
            <a:pPr marL="914400" lvl="2" indent="0">
              <a:buNone/>
            </a:pPr>
            <a:endParaRPr lang="cs-CZ" sz="1800" dirty="0"/>
          </a:p>
          <a:p>
            <a:pPr lvl="2"/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9626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846C4A-ED3C-4622-9529-EDEB934D0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81741"/>
            <a:ext cx="9700662" cy="6303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Diagnostické metody</a:t>
            </a:r>
          </a:p>
          <a:p>
            <a:r>
              <a:rPr lang="cs-CZ" dirty="0"/>
              <a:t>význam pro učitele:</a:t>
            </a:r>
          </a:p>
          <a:p>
            <a:pPr lvl="1"/>
            <a:r>
              <a:rPr lang="cs-CZ" dirty="0"/>
              <a:t>zdroj informací</a:t>
            </a:r>
          </a:p>
          <a:p>
            <a:pPr lvl="1"/>
            <a:r>
              <a:rPr lang="cs-CZ" dirty="0"/>
              <a:t>pokrok dítěte</a:t>
            </a:r>
          </a:p>
          <a:p>
            <a:pPr lvl="1"/>
            <a:r>
              <a:rPr lang="cs-CZ" dirty="0"/>
              <a:t>podklad pro další plánování</a:t>
            </a:r>
          </a:p>
          <a:p>
            <a:pPr lvl="1"/>
            <a:r>
              <a:rPr lang="cs-CZ" dirty="0"/>
              <a:t>korekce vlastní práce</a:t>
            </a:r>
          </a:p>
          <a:p>
            <a:r>
              <a:rPr lang="cs-CZ" dirty="0"/>
              <a:t>význam pro dítě - motivace k dalšímu výkonu</a:t>
            </a:r>
          </a:p>
          <a:p>
            <a:r>
              <a:rPr lang="cs-CZ" dirty="0"/>
              <a:t>dělení:</a:t>
            </a:r>
          </a:p>
          <a:p>
            <a:pPr lvl="1"/>
            <a:r>
              <a:rPr lang="cs-CZ" dirty="0"/>
              <a:t>vstupní – získání informace o úrovni a předpokladech, podklad pro diferenciaci a plánování</a:t>
            </a:r>
          </a:p>
          <a:p>
            <a:pPr lvl="1"/>
            <a:r>
              <a:rPr lang="cs-CZ" dirty="0"/>
              <a:t>průběžné – dílčí úspěšnost v učení, korekce a modifikace učebního programu</a:t>
            </a:r>
          </a:p>
          <a:p>
            <a:pPr lvl="1"/>
            <a:r>
              <a:rPr lang="cs-CZ" dirty="0"/>
              <a:t>finální – zhodnocení určitého období, cyklu</a:t>
            </a:r>
          </a:p>
          <a:p>
            <a:r>
              <a:rPr lang="cs-CZ" dirty="0"/>
              <a:t>nestandardizované metody – vychází z praxe, vytváří si je učitel</a:t>
            </a:r>
          </a:p>
          <a:p>
            <a:r>
              <a:rPr lang="cs-CZ" dirty="0"/>
              <a:t>standardizované metody – daná metodika, pravidla a provedení – možnost porovnání</a:t>
            </a:r>
          </a:p>
          <a:p>
            <a:pPr lvl="1"/>
            <a:r>
              <a:rPr lang="cs-CZ" dirty="0"/>
              <a:t>objektivní, spolehlivé a validní (platné)</a:t>
            </a:r>
          </a:p>
          <a:p>
            <a:pPr lvl="1"/>
            <a:r>
              <a:rPr lang="cs-CZ" dirty="0"/>
              <a:t>pozorování</a:t>
            </a:r>
          </a:p>
          <a:p>
            <a:pPr lvl="1"/>
            <a:r>
              <a:rPr lang="cs-CZ" dirty="0"/>
              <a:t>dotazník</a:t>
            </a:r>
          </a:p>
          <a:p>
            <a:pPr lvl="1"/>
            <a:r>
              <a:rPr lang="cs-CZ" dirty="0"/>
              <a:t>testování motorickými testy (standardizované testy – viz. Měkota, </a:t>
            </a:r>
            <a:r>
              <a:rPr lang="cs-CZ" dirty="0" err="1"/>
              <a:t>Blahuš</a:t>
            </a:r>
            <a:r>
              <a:rPr lang="cs-CZ" dirty="0"/>
              <a:t> – Motorické testy v TV)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25450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CC09E9-511A-4E6C-806E-B68049B51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66982"/>
            <a:ext cx="8596668" cy="62078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Vyučovací postupy – metody nácviku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8F17CE-6252-4247-9F1F-AB9872E03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091954"/>
            <a:ext cx="9789440" cy="5174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Komplexní metoda:</a:t>
            </a:r>
          </a:p>
          <a:p>
            <a:r>
              <a:rPr lang="cs-CZ" sz="2000" dirty="0"/>
              <a:t>= nácvik vcelku –jasná představa o pohybovém úkolu </a:t>
            </a:r>
          </a:p>
          <a:p>
            <a:r>
              <a:rPr lang="cs-CZ" sz="2000" dirty="0"/>
              <a:t>nejčastější postup u nejmenších dětí </a:t>
            </a:r>
          </a:p>
          <a:p>
            <a:pPr marL="0" indent="0">
              <a:buNone/>
            </a:pPr>
            <a:r>
              <a:rPr lang="cs-CZ" sz="2000" b="1" dirty="0" err="1"/>
              <a:t>Analyticko</a:t>
            </a:r>
            <a:r>
              <a:rPr lang="cs-CZ" sz="2000" b="1" dirty="0"/>
              <a:t> – syntetická:</a:t>
            </a:r>
          </a:p>
          <a:p>
            <a:r>
              <a:rPr lang="cs-CZ" sz="2000" dirty="0"/>
              <a:t>rozděluje dovednost na části – samostatný nácvik</a:t>
            </a:r>
          </a:p>
          <a:p>
            <a:r>
              <a:rPr lang="cs-CZ" sz="2000" dirty="0"/>
              <a:t>možný pouze u sériových a kontinuálních dovedností </a:t>
            </a:r>
          </a:p>
          <a:p>
            <a:r>
              <a:rPr lang="cs-CZ" sz="2000" dirty="0"/>
              <a:t>rozběh – odraz – výskok, kolébka a položení dlaní u kotoulu vzad</a:t>
            </a:r>
          </a:p>
          <a:p>
            <a:r>
              <a:rPr lang="cs-CZ" sz="2000" dirty="0"/>
              <a:t>nutnost předvedení vcelku </a:t>
            </a:r>
          </a:p>
          <a:p>
            <a:r>
              <a:rPr lang="cs-CZ" sz="2000" dirty="0"/>
              <a:t>nevýhoda – často dochází k problémům po spojení jednotlivých částí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85869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BF19E6-FB7B-4263-B299-BBB753E75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93616"/>
            <a:ext cx="8596668" cy="847288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Vyučovací postupy – metody nácviku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DF54D1-0E49-45DF-8A1B-3D448A8AC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16404"/>
            <a:ext cx="9179730" cy="4824959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 err="1"/>
              <a:t>Synteticko</a:t>
            </a:r>
            <a:r>
              <a:rPr lang="cs-CZ" sz="2400" b="1" dirty="0"/>
              <a:t> – analytická:</a:t>
            </a:r>
          </a:p>
          <a:p>
            <a:r>
              <a:rPr lang="cs-CZ" sz="2400" dirty="0"/>
              <a:t>kombinace obou předcházejících</a:t>
            </a:r>
          </a:p>
          <a:p>
            <a:r>
              <a:rPr lang="cs-CZ" sz="2400" dirty="0"/>
              <a:t>používáme, když se při komplexní metodě vyskytne problém</a:t>
            </a:r>
          </a:p>
          <a:p>
            <a:r>
              <a:rPr lang="cs-CZ" sz="2400" dirty="0"/>
              <a:t>vyjmutí problémového místa – nácvik zvlášť – zařazení zpět do komplexu</a:t>
            </a:r>
          </a:p>
          <a:p>
            <a:pPr marL="0" indent="0">
              <a:buNone/>
            </a:pPr>
            <a:r>
              <a:rPr lang="cs-CZ" sz="2400" b="1" dirty="0"/>
              <a:t>Metoda kontrastu:</a:t>
            </a:r>
          </a:p>
          <a:p>
            <a:r>
              <a:rPr lang="cs-CZ" sz="2400" dirty="0"/>
              <a:t>porovnání správného a chybného provedení</a:t>
            </a:r>
          </a:p>
          <a:p>
            <a:r>
              <a:rPr lang="cs-CZ" sz="2400" dirty="0"/>
              <a:t>riziko fixace špatného provedení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0304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FDBB9B-F0A0-4298-A62A-30A4C5941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94284"/>
            <a:ext cx="8596668" cy="679508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Didaktické styly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E3702E-891E-4903-B1E2-FB6939488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83821"/>
            <a:ext cx="9217780" cy="510792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cs-CZ" sz="2600" i="1" dirty="0"/>
              <a:t>Uzavřené celky vyučovacího procesu, ve kterém jsou různě nastaveny vzájemné vztahy mezi učitelem a dítětem</a:t>
            </a:r>
          </a:p>
          <a:p>
            <a:r>
              <a:rPr lang="cs-CZ" sz="2600" dirty="0"/>
              <a:t>ucelenou teorii didaktických stylů publikoval Dobrý (1988)</a:t>
            </a:r>
          </a:p>
          <a:p>
            <a:r>
              <a:rPr lang="cs-CZ" sz="2600" dirty="0"/>
              <a:t>moderní </a:t>
            </a:r>
            <a:r>
              <a:rPr lang="cs-CZ" sz="2900" dirty="0"/>
              <a:t>přístupy</a:t>
            </a:r>
            <a:r>
              <a:rPr lang="cs-CZ" sz="2600" dirty="0"/>
              <a:t> preferují větší aktivitu dítěte, podporu individuality</a:t>
            </a:r>
          </a:p>
          <a:p>
            <a:r>
              <a:rPr lang="cs-CZ" sz="2600" dirty="0"/>
              <a:t>kritika dřívějších přístupů – dominantní úloha učitele – dítě zůstává mentálně pasivní</a:t>
            </a:r>
          </a:p>
          <a:p>
            <a:pPr marL="0" indent="0">
              <a:buNone/>
            </a:pPr>
            <a:r>
              <a:rPr lang="cs-CZ" sz="2600" b="1" dirty="0"/>
              <a:t>Příkazový styl:</a:t>
            </a:r>
          </a:p>
          <a:p>
            <a:r>
              <a:rPr lang="cs-CZ" sz="2600" dirty="0"/>
              <a:t>o celém obsahu rozhoduje učitel</a:t>
            </a:r>
          </a:p>
          <a:p>
            <a:r>
              <a:rPr lang="cs-CZ" sz="2600" dirty="0"/>
              <a:t>dítě plní pouze zadané úkoly</a:t>
            </a:r>
          </a:p>
          <a:p>
            <a:r>
              <a:rPr lang="cs-CZ" sz="2600" dirty="0"/>
              <a:t>vhodný při osvojování novách dovedností</a:t>
            </a:r>
          </a:p>
          <a:p>
            <a:pPr lvl="1"/>
            <a:r>
              <a:rPr lang="cs-CZ" sz="2600" i="1" dirty="0"/>
              <a:t>učitel předcvičuje – žáci jeho pohybový projev napodobují, hod míčkem na pokyn</a:t>
            </a:r>
          </a:p>
          <a:p>
            <a:pPr marL="0" indent="0">
              <a:buNone/>
            </a:pPr>
            <a:r>
              <a:rPr lang="cs-CZ" sz="2600" b="1" dirty="0"/>
              <a:t>Úkolový (praktický) styl:</a:t>
            </a:r>
          </a:p>
          <a:p>
            <a:r>
              <a:rPr lang="cs-CZ" sz="2600" dirty="0"/>
              <a:t>některá rozhodnutí jsou přenesena na dítě</a:t>
            </a:r>
          </a:p>
          <a:p>
            <a:r>
              <a:rPr lang="cs-CZ" sz="2600" dirty="0"/>
              <a:t>žák plní pohybový úkol samostatně – prostor pro individuální pozorování</a:t>
            </a:r>
          </a:p>
          <a:p>
            <a:pPr lvl="1"/>
            <a:r>
              <a:rPr lang="cs-CZ" sz="2600" i="1" dirty="0"/>
              <a:t>nácvik kopu na bránu – žáci samostatně kopou na brány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4142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1771C7-179B-4D13-91E2-53D6BA0F2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8139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Didaktické styly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C7B87A-F8D4-483A-BAF0-1CCB9A86F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01629"/>
            <a:ext cx="9221675" cy="45397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Reciproční styl:</a:t>
            </a:r>
          </a:p>
          <a:p>
            <a:r>
              <a:rPr lang="cs-CZ" sz="2000" dirty="0"/>
              <a:t>žáci se hodnotí vzájemně, pomáhají, opravují</a:t>
            </a:r>
          </a:p>
          <a:p>
            <a:r>
              <a:rPr lang="cs-CZ" sz="2000" dirty="0"/>
              <a:t>učitel neopravuje cvičící, ale hodnotící</a:t>
            </a:r>
          </a:p>
          <a:p>
            <a:pPr lvl="1"/>
            <a:r>
              <a:rPr lang="cs-CZ" sz="1800" i="1" dirty="0"/>
              <a:t>nácvik driblinku – půlka dětí dribluje, druhá hodnotí jejich výkon</a:t>
            </a:r>
          </a:p>
          <a:p>
            <a:pPr marL="0" indent="0">
              <a:buNone/>
            </a:pPr>
            <a:r>
              <a:rPr lang="cs-CZ" sz="2000" b="1" dirty="0"/>
              <a:t>Styl s nabídkou:</a:t>
            </a:r>
          </a:p>
          <a:p>
            <a:r>
              <a:rPr lang="cs-CZ" sz="2000" dirty="0"/>
              <a:t>výběr z přiměřeného stupně náročnosti pohybového úkolu</a:t>
            </a:r>
          </a:p>
          <a:p>
            <a:r>
              <a:rPr lang="cs-CZ" sz="2000" dirty="0"/>
              <a:t>styl vyžaduje sebehodnocení žáka</a:t>
            </a:r>
          </a:p>
          <a:p>
            <a:pPr lvl="1"/>
            <a:r>
              <a:rPr lang="cs-CZ" sz="2000" i="1" dirty="0"/>
              <a:t>děti si volí výšku překážky, vzdálenost hodu na cíl</a:t>
            </a:r>
          </a:p>
        </p:txBody>
      </p:sp>
    </p:spTree>
    <p:extLst>
      <p:ext uri="{BB962C8B-B14F-4D97-AF65-F5344CB8AC3E}">
        <p14:creationId xmlns:p14="http://schemas.microsoft.com/office/powerpoint/2010/main" val="29824555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1260E1-FDC4-4A15-BAAF-FEE65D613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780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Didaktické styly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807678-C923-4423-B711-8E7E92BDC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35185"/>
            <a:ext cx="9037117" cy="45061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b="1" dirty="0"/>
              <a:t>Styl se sebehodnocením:</a:t>
            </a:r>
          </a:p>
          <a:p>
            <a:r>
              <a:rPr lang="cs-CZ" sz="1600" dirty="0"/>
              <a:t>uvědomělý přístup ke svým dovednostem a výkonům</a:t>
            </a:r>
          </a:p>
          <a:p>
            <a:r>
              <a:rPr lang="cs-CZ" sz="1600" dirty="0"/>
              <a:t>náročný pro děti předškolního i mladšího školního věku</a:t>
            </a:r>
          </a:p>
          <a:p>
            <a:pPr lvl="1"/>
            <a:r>
              <a:rPr lang="cs-CZ" sz="1400" i="1" dirty="0"/>
              <a:t>zhodnocení sebe na videu</a:t>
            </a:r>
          </a:p>
          <a:p>
            <a:pPr marL="0" indent="0">
              <a:buNone/>
            </a:pPr>
            <a:r>
              <a:rPr lang="cs-CZ" sz="1600" b="1" dirty="0"/>
              <a:t>Styl s řízeným objevováním:</a:t>
            </a:r>
          </a:p>
          <a:p>
            <a:r>
              <a:rPr lang="cs-CZ" sz="1600" dirty="0"/>
              <a:t>podporuje myšlenkovou aktivitu dětí</a:t>
            </a:r>
          </a:p>
          <a:p>
            <a:r>
              <a:rPr lang="cs-CZ" sz="1600" dirty="0"/>
              <a:t>využití dobře položených otázek</a:t>
            </a:r>
          </a:p>
          <a:p>
            <a:pPr lvl="1"/>
            <a:r>
              <a:rPr lang="cs-CZ" sz="1400" i="1" dirty="0"/>
              <a:t>využití pří zpětné vazbě a hodnocení</a:t>
            </a:r>
          </a:p>
          <a:p>
            <a:pPr marL="0" indent="0">
              <a:buNone/>
            </a:pPr>
            <a:r>
              <a:rPr lang="cs-CZ" sz="1600" b="1" dirty="0"/>
              <a:t>Styl se samostatných objevováním:</a:t>
            </a:r>
          </a:p>
          <a:p>
            <a:r>
              <a:rPr lang="cs-CZ" sz="1600" dirty="0"/>
              <a:t>nastolení problému a následné individuální řešení dětí</a:t>
            </a:r>
          </a:p>
          <a:p>
            <a:pPr lvl="1"/>
            <a:r>
              <a:rPr lang="cs-CZ" sz="1400" i="1" dirty="0"/>
              <a:t>samostatné spojení gymnastických prvků do sestavy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201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A08B1-86F9-479C-B220-A487FADE1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69784"/>
            <a:ext cx="8596668" cy="52011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Didaktické zásady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747D42-DA06-49C4-97D0-1620B3C79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2239"/>
            <a:ext cx="9045506" cy="51760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/>
              <a:t>Obecné požadavky, které v souladu s cíli a zákonitostmi didaktického procesu určují charakter vyučování a ovlivňují nepřímo jeho efektivitu.</a:t>
            </a:r>
          </a:p>
          <a:p>
            <a:pPr marL="0" indent="0">
              <a:buNone/>
            </a:pPr>
            <a:r>
              <a:rPr lang="cs-CZ" sz="2000" b="1" dirty="0"/>
              <a:t>Zásada uvědomělosti a aktivity</a:t>
            </a:r>
          </a:p>
          <a:p>
            <a:r>
              <a:rPr lang="cs-CZ" sz="2000" dirty="0"/>
              <a:t>rozvíjení pochopení smyslu a podstaty prováděné činnosti</a:t>
            </a:r>
          </a:p>
          <a:p>
            <a:r>
              <a:rPr lang="cs-CZ" sz="2000" dirty="0"/>
              <a:t>rozvíjení uvědomělého přístupu žáka k učební činnosti</a:t>
            </a:r>
          </a:p>
          <a:p>
            <a:r>
              <a:rPr lang="cs-CZ" sz="2000" dirty="0"/>
              <a:t>schopnost rozpoznat chyby, schopnost pozorování a přemýšlení o činnosti</a:t>
            </a:r>
          </a:p>
          <a:p>
            <a:r>
              <a:rPr lang="cs-CZ" sz="2000" dirty="0"/>
              <a:t>uplatnění v samostatné práci žáků, při cvičení v družstvech, při hře (dodržování pravidel)</a:t>
            </a:r>
          </a:p>
          <a:p>
            <a:r>
              <a:rPr lang="cs-CZ" sz="2000" dirty="0"/>
              <a:t>rozvoj uvědomění si zdravotního přínosu cvičení</a:t>
            </a:r>
          </a:p>
          <a:p>
            <a:r>
              <a:rPr lang="cs-CZ" sz="2000" dirty="0"/>
              <a:t>rozvoj aktivity žáků - lze ji zvýšit povzbuzením, rozhovorem, zpětnovazebním hodnocením, soutěžením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688890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92A44D-721B-467F-80ED-790F16780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46229"/>
            <a:ext cx="8596668" cy="736847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Učitel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1CEA0C-8EE2-45DA-9FD3-E543D9A2F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189608"/>
            <a:ext cx="9620763" cy="5051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/>
              <a:t>Správný učitel by měl být </a:t>
            </a:r>
            <a:r>
              <a:rPr lang="cs-CZ" b="1" i="1" dirty="0"/>
              <a:t>efektivní</a:t>
            </a:r>
            <a:r>
              <a:rPr lang="cs-CZ" i="1" dirty="0"/>
              <a:t> učitel</a:t>
            </a:r>
          </a:p>
          <a:p>
            <a:r>
              <a:rPr lang="cs-CZ" dirty="0"/>
              <a:t>principy efektivního učitele – efektivního vyučování:</a:t>
            </a:r>
          </a:p>
          <a:p>
            <a:pPr lvl="1"/>
            <a:r>
              <a:rPr lang="cs-CZ" sz="1800" dirty="0"/>
              <a:t>stanovení uskutečnitelných cílů</a:t>
            </a:r>
          </a:p>
          <a:p>
            <a:pPr lvl="1"/>
            <a:r>
              <a:rPr lang="cs-CZ" sz="1800" dirty="0"/>
              <a:t>primární funkce spočívá v promyšleném a přesném instruování žáků – aktivní učitel</a:t>
            </a:r>
          </a:p>
          <a:p>
            <a:pPr lvl="1"/>
            <a:r>
              <a:rPr lang="cs-CZ" sz="1800" dirty="0"/>
              <a:t>předkládání instrukcí, korekcí a zpětné vazby jasně a živě</a:t>
            </a:r>
          </a:p>
          <a:p>
            <a:pPr lvl="1"/>
            <a:r>
              <a:rPr lang="cs-CZ" sz="1800" dirty="0"/>
              <a:t>rozpoznání aktuálního stavu žáka, jeho způsobilost ke specifickým pohybovým činnostem</a:t>
            </a:r>
          </a:p>
          <a:p>
            <a:pPr lvl="1"/>
            <a:r>
              <a:rPr lang="cs-CZ" sz="1800" dirty="0"/>
              <a:t>uzavření hodiny přehledem a shrnutím hlavních myšlenek</a:t>
            </a:r>
          </a:p>
          <a:p>
            <a:pPr lvl="1"/>
            <a:r>
              <a:rPr lang="cs-CZ" sz="1800" dirty="0"/>
              <a:t>je schopen předvídat a účelně improvizovat</a:t>
            </a:r>
          </a:p>
          <a:p>
            <a:pPr lvl="1"/>
            <a:r>
              <a:rPr lang="cs-CZ" sz="1800" dirty="0"/>
              <a:t>má osvojený repertoár </a:t>
            </a:r>
            <a:r>
              <a:rPr lang="cs-CZ" sz="1800" i="1" dirty="0"/>
              <a:t>didaktických stylů a přiměřeně je ve výuce aplikuje</a:t>
            </a:r>
            <a:endParaRPr lang="cs-CZ" sz="1800" dirty="0"/>
          </a:p>
          <a:p>
            <a:pPr marL="0" lvl="0" indent="0" hangingPunct="0">
              <a:buNone/>
            </a:pPr>
            <a:endParaRPr lang="cs-CZ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848371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95EB06-1AFF-459D-94A0-4B56F04BC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0694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Didaktické zásady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BC9C3D-0C98-4156-BB5C-F1D38EF58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3909"/>
            <a:ext cx="8596668" cy="4447454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/>
              <a:t>Zásada názornosti </a:t>
            </a:r>
          </a:p>
          <a:p>
            <a:r>
              <a:rPr lang="cs-CZ" sz="2000" dirty="0"/>
              <a:t>žáci si utvářejí představy a pojmy nejlépe na základě ukázky </a:t>
            </a:r>
          </a:p>
          <a:p>
            <a:r>
              <a:rPr lang="cs-CZ" sz="2000" dirty="0"/>
              <a:t>ukázka přímá (cvičenec, učitel)</a:t>
            </a:r>
          </a:p>
          <a:p>
            <a:r>
              <a:rPr lang="cs-CZ" sz="2000" dirty="0"/>
              <a:t>ukázka nepřímá (obrázek, video)</a:t>
            </a:r>
          </a:p>
          <a:p>
            <a:r>
              <a:rPr lang="cs-CZ" sz="2000" dirty="0"/>
              <a:t>představu pohybu lze vytvořit (vylepšit) i pasivním pohybem, zrytmizováním, předvedením kontrastu </a:t>
            </a:r>
          </a:p>
          <a:p>
            <a:pPr marL="0" indent="0">
              <a:buNone/>
            </a:pPr>
            <a:r>
              <a:rPr lang="cs-CZ" sz="2000" b="1" dirty="0"/>
              <a:t>Zásada trvalosti</a:t>
            </a:r>
          </a:p>
          <a:p>
            <a:r>
              <a:rPr lang="cs-CZ" sz="2000" dirty="0"/>
              <a:t>požadavek, aby si děti dokázaly vědomosti a dovednosti efektivně zapamatovat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9342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182E50-DD0A-406F-ABB9-FC43B8614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750"/>
          </a:xfrm>
        </p:spPr>
        <p:txBody>
          <a:bodyPr/>
          <a:lstStyle/>
          <a:p>
            <a:pPr algn="ctr"/>
            <a:r>
              <a:rPr lang="cs-CZ" b="1" dirty="0"/>
              <a:t>Didaktické zásady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E90AF1-428D-476F-B670-E84DE901D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0687"/>
            <a:ext cx="8596668" cy="44306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/>
              <a:t>Zásada soustavnosti </a:t>
            </a:r>
          </a:p>
          <a:p>
            <a:r>
              <a:rPr lang="cs-CZ" sz="2300" dirty="0"/>
              <a:t>pravidelnost, systematičnost</a:t>
            </a:r>
          </a:p>
          <a:p>
            <a:r>
              <a:rPr lang="cs-CZ" sz="2300" dirty="0"/>
              <a:t>logické uspořádání učiva </a:t>
            </a:r>
          </a:p>
          <a:p>
            <a:r>
              <a:rPr lang="cs-CZ" sz="2300" dirty="0"/>
              <a:t>postup:</a:t>
            </a:r>
          </a:p>
          <a:p>
            <a:pPr lvl="1"/>
            <a:r>
              <a:rPr lang="cs-CZ" sz="2000" dirty="0"/>
              <a:t>od známého k neznámému</a:t>
            </a:r>
          </a:p>
          <a:p>
            <a:pPr lvl="1"/>
            <a:r>
              <a:rPr lang="cs-CZ" sz="2000" dirty="0"/>
              <a:t>od jednoduchého ke složitému</a:t>
            </a:r>
          </a:p>
          <a:p>
            <a:pPr lvl="1"/>
            <a:r>
              <a:rPr lang="cs-CZ" sz="2000" dirty="0"/>
              <a:t>od konkrétního ke abstraktnímu</a:t>
            </a:r>
          </a:p>
          <a:p>
            <a:pPr lvl="1"/>
            <a:r>
              <a:rPr lang="cs-CZ" sz="2000" dirty="0"/>
              <a:t>zvláštního k obecnému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96395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57DECA-01D9-4074-83BE-B57664710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2029"/>
          </a:xfrm>
        </p:spPr>
        <p:txBody>
          <a:bodyPr/>
          <a:lstStyle/>
          <a:p>
            <a:pPr algn="ctr"/>
            <a:r>
              <a:rPr lang="cs-CZ" b="1" dirty="0"/>
              <a:t>Didaktické zásady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CE8A9C2-3F36-42DC-8A19-92972F9EF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8741"/>
            <a:ext cx="8596668" cy="447262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300" b="1" dirty="0"/>
              <a:t>Zásada přiměřenosti</a:t>
            </a:r>
          </a:p>
          <a:p>
            <a:r>
              <a:rPr lang="cs-CZ" sz="2300" dirty="0"/>
              <a:t>předpokladem naplnění této zásady je dobrá znalost žáků</a:t>
            </a:r>
          </a:p>
          <a:p>
            <a:r>
              <a:rPr lang="cs-CZ" sz="2300" dirty="0"/>
              <a:t>obtížnost a rozsah učiva musí odpovídat stupni:</a:t>
            </a:r>
          </a:p>
          <a:p>
            <a:pPr lvl="1"/>
            <a:r>
              <a:rPr lang="cs-CZ" sz="2000" dirty="0"/>
              <a:t>psychického rozvoje</a:t>
            </a:r>
          </a:p>
          <a:p>
            <a:pPr lvl="1"/>
            <a:r>
              <a:rPr lang="cs-CZ" sz="2000" dirty="0"/>
              <a:t>tělesného rozvoje</a:t>
            </a:r>
          </a:p>
          <a:p>
            <a:pPr lvl="1"/>
            <a:r>
              <a:rPr lang="cs-CZ" sz="2000" dirty="0"/>
              <a:t>věku</a:t>
            </a:r>
          </a:p>
          <a:p>
            <a:pPr lvl="1"/>
            <a:r>
              <a:rPr lang="cs-CZ" sz="2000" dirty="0"/>
              <a:t>individuálním zvláštnostem</a:t>
            </a:r>
          </a:p>
          <a:p>
            <a:pPr lvl="1"/>
            <a:r>
              <a:rPr lang="cs-CZ" sz="2000" dirty="0"/>
              <a:t>pohlaví, trénovanost, zájmy, atd. </a:t>
            </a:r>
          </a:p>
          <a:p>
            <a:r>
              <a:rPr lang="cs-CZ" sz="2300" dirty="0"/>
              <a:t>využití různých typů diferenciace:</a:t>
            </a:r>
          </a:p>
          <a:p>
            <a:pPr lvl="1"/>
            <a:r>
              <a:rPr lang="cs-CZ" sz="2000" dirty="0"/>
              <a:t>organizační – členění škol dle typů a stupňů</a:t>
            </a:r>
          </a:p>
          <a:p>
            <a:pPr lvl="1"/>
            <a:r>
              <a:rPr lang="cs-CZ" sz="2000" dirty="0"/>
              <a:t>diferenciace dle pohlaví</a:t>
            </a:r>
          </a:p>
          <a:p>
            <a:pPr lvl="1"/>
            <a:r>
              <a:rPr lang="cs-CZ" sz="2000" dirty="0"/>
              <a:t>kvalitativní diferenciace - dle zájmu, gymnasté, atleti…</a:t>
            </a:r>
          </a:p>
          <a:p>
            <a:pPr lvl="1"/>
            <a:r>
              <a:rPr lang="cs-CZ" sz="2000" dirty="0"/>
              <a:t>kvantitativní diferenciace – skupiny dle schopností, nebo osvojení dovedností</a:t>
            </a:r>
          </a:p>
          <a:p>
            <a:pPr lvl="2"/>
            <a:r>
              <a:rPr lang="cs-CZ" sz="2000" dirty="0"/>
              <a:t>snaha začlenění i méně zdatných do činností – hledání alternativních postupů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9293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43C68-7FCE-4586-82C9-798771C44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725" y="1599501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b="1" dirty="0"/>
              <a:t>Děkuji za pozornost a budu se těšit na příště. </a:t>
            </a:r>
            <a:r>
              <a:rPr lang="cs-CZ" sz="4400" b="1" dirty="0">
                <a:sym typeface="Wingdings" panose="05000000000000000000" pitchFamily="2" charset="2"/>
              </a:rPr>
              <a:t></a:t>
            </a:r>
            <a:endParaRPr lang="cs-CZ" sz="4400" b="1" dirty="0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38D632A0-7E1F-4747-8205-B19760AF2B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558641" y="3215091"/>
            <a:ext cx="5142453" cy="286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298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AEB705-1571-475D-95C9-2130653F9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4392"/>
            <a:ext cx="8596668" cy="775317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Specifika učitele v MŠ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7C2E50-8D4A-47BA-A13E-42FB41DF9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109709"/>
            <a:ext cx="10211577" cy="5308846"/>
          </a:xfrm>
        </p:spPr>
        <p:txBody>
          <a:bodyPr>
            <a:normAutofit/>
          </a:bodyPr>
          <a:lstStyle/>
          <a:p>
            <a:r>
              <a:rPr lang="cs-CZ" dirty="0"/>
              <a:t>komunikace přiměřená věku</a:t>
            </a:r>
          </a:p>
          <a:p>
            <a:r>
              <a:rPr lang="cs-CZ" dirty="0"/>
              <a:t>zvolené úkoly prezentovat pomocí hry</a:t>
            </a:r>
          </a:p>
          <a:p>
            <a:r>
              <a:rPr lang="cs-CZ" dirty="0"/>
              <a:t>nechat pohybové úkoly děti „prožít“</a:t>
            </a:r>
          </a:p>
          <a:p>
            <a:r>
              <a:rPr lang="cs-CZ" dirty="0"/>
              <a:t>didaktická činnost se projevuje i ve spontánních aktivitách, kterou učitel podmiňuje</a:t>
            </a:r>
          </a:p>
          <a:p>
            <a:r>
              <a:rPr lang="cs-CZ" dirty="0"/>
              <a:t>typologie učitele:</a:t>
            </a:r>
          </a:p>
          <a:p>
            <a:pPr lvl="1"/>
            <a:r>
              <a:rPr lang="cs-CZ" dirty="0"/>
              <a:t>z hlediska chování k dětem</a:t>
            </a:r>
          </a:p>
          <a:p>
            <a:pPr lvl="2"/>
            <a:r>
              <a:rPr lang="cs-CZ" dirty="0"/>
              <a:t>dominantní (autoritativní)</a:t>
            </a:r>
          </a:p>
          <a:p>
            <a:pPr lvl="2"/>
            <a:r>
              <a:rPr lang="cs-CZ" dirty="0"/>
              <a:t>integrační (demokratický)</a:t>
            </a:r>
          </a:p>
          <a:p>
            <a:pPr lvl="2"/>
            <a:r>
              <a:rPr lang="cs-CZ" dirty="0"/>
              <a:t>neutrální (liberální)</a:t>
            </a:r>
          </a:p>
          <a:p>
            <a:pPr lvl="1"/>
            <a:r>
              <a:rPr lang="cs-CZ" dirty="0"/>
              <a:t>z hlediska nových metod a obsahů</a:t>
            </a:r>
          </a:p>
          <a:p>
            <a:pPr lvl="2"/>
            <a:r>
              <a:rPr lang="cs-CZ" dirty="0"/>
              <a:t>tradicionalista</a:t>
            </a:r>
          </a:p>
          <a:p>
            <a:pPr lvl="2"/>
            <a:r>
              <a:rPr lang="cs-CZ" dirty="0"/>
              <a:t>novátor</a:t>
            </a:r>
          </a:p>
          <a:p>
            <a:pPr marL="91440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1906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7CCF7D-0135-43F4-BB0E-6C6D9398B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44618"/>
            <a:ext cx="8596668" cy="469782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Komunikace učitele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5542DF-E8A4-49D6-A0FF-D0225DF79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66739"/>
            <a:ext cx="9607569" cy="477462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verbální </a:t>
            </a:r>
          </a:p>
          <a:p>
            <a:pPr lvl="2"/>
            <a:r>
              <a:rPr lang="cs-CZ" dirty="0"/>
              <a:t>Hlas je nejdůležitější nástroj učitele – měl by umět s ním pracovat a efektivně využívat.</a:t>
            </a:r>
          </a:p>
          <a:p>
            <a:pPr lvl="2"/>
            <a:r>
              <a:rPr lang="cs-CZ" dirty="0"/>
              <a:t>Hlasový projev by měl být přiměřeně hlasitý, klidný, srozumitelný.</a:t>
            </a:r>
          </a:p>
          <a:p>
            <a:pPr lvl="2"/>
            <a:r>
              <a:rPr lang="cs-CZ" dirty="0"/>
              <a:t>Pozor na monotónnost.</a:t>
            </a:r>
          </a:p>
          <a:p>
            <a:pPr lvl="2"/>
            <a:r>
              <a:rPr lang="cs-CZ" dirty="0"/>
              <a:t>Využití různých hladin hlasu – šeptání.</a:t>
            </a:r>
          </a:p>
          <a:p>
            <a:r>
              <a:rPr lang="cs-CZ" dirty="0"/>
              <a:t>zvukové signály (bubínek, triangl, píšťalka, …) – naučené signály dobře fungují</a:t>
            </a:r>
          </a:p>
          <a:p>
            <a:r>
              <a:rPr lang="cs-CZ" dirty="0"/>
              <a:t>gesta – pozor, pokud děti nestojí k učiteli čelem</a:t>
            </a:r>
          </a:p>
          <a:p>
            <a:r>
              <a:rPr lang="cs-CZ" dirty="0"/>
              <a:t>neverbální </a:t>
            </a:r>
          </a:p>
          <a:p>
            <a:pPr lvl="1"/>
            <a:r>
              <a:rPr lang="cs-CZ" dirty="0"/>
              <a:t>Využití společně s verbální komunikací.</a:t>
            </a:r>
          </a:p>
          <a:p>
            <a:pPr lvl="1"/>
            <a:r>
              <a:rPr lang="cs-CZ" dirty="0"/>
              <a:t>Důležitý oční kontakt – ideálně se všemi dětmi alespoň jednou za danou činnost.</a:t>
            </a:r>
          </a:p>
          <a:p>
            <a:pPr lvl="1"/>
            <a:r>
              <a:rPr lang="cs-CZ" dirty="0"/>
              <a:t>Úsměv! </a:t>
            </a:r>
            <a:r>
              <a:rPr lang="cs-CZ" dirty="0">
                <a:sym typeface="Wingdings" panose="05000000000000000000" pitchFamily="2" charset="2"/>
              </a:rPr>
              <a:t>   </a:t>
            </a:r>
          </a:p>
          <a:p>
            <a:pPr marL="457200" lvl="1" indent="0" algn="ctr">
              <a:buNone/>
            </a:pPr>
            <a:endParaRPr lang="cs-CZ" b="1" dirty="0">
              <a:sym typeface="Wingdings" panose="05000000000000000000" pitchFamily="2" charset="2"/>
            </a:endParaRPr>
          </a:p>
          <a:p>
            <a:pPr marL="457200" lvl="1" indent="0" algn="ctr">
              <a:buNone/>
            </a:pPr>
            <a:r>
              <a:rPr lang="cs-CZ" b="1" dirty="0">
                <a:sym typeface="Wingdings" panose="05000000000000000000" pitchFamily="2" charset="2"/>
              </a:rPr>
              <a:t>Učitel je svým projevem vzorem pro děti po celý den!</a:t>
            </a:r>
            <a:endParaRPr lang="cs-CZ" b="1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FFE912A-DC6F-4AC0-855C-D6D6997588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497115" y="4236441"/>
            <a:ext cx="2017552" cy="201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859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B58C32-98A5-4D93-A6AD-1D0C76866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8575"/>
            <a:ext cx="8596668" cy="781235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Řídící činnost učitele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DF1D8B-7160-40E2-84A6-1295A0D39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127465"/>
            <a:ext cx="10259956" cy="49138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= </a:t>
            </a:r>
            <a:r>
              <a:rPr lang="cs-CZ" sz="2400" dirty="0"/>
              <a:t>dovednosti učitele</a:t>
            </a:r>
          </a:p>
          <a:p>
            <a:r>
              <a:rPr lang="cs-CZ" b="1" dirty="0"/>
              <a:t>vnitřní</a:t>
            </a:r>
            <a:r>
              <a:rPr lang="cs-CZ" dirty="0"/>
              <a:t> – skryté </a:t>
            </a:r>
          </a:p>
          <a:p>
            <a:pPr lvl="1"/>
            <a:r>
              <a:rPr lang="cs-CZ" b="1" dirty="0">
                <a:solidFill>
                  <a:srgbClr val="00B050"/>
                </a:solidFill>
              </a:rPr>
              <a:t>rozhodovací proces </a:t>
            </a:r>
            <a:r>
              <a:rPr lang="cs-CZ" b="1" dirty="0"/>
              <a:t>– </a:t>
            </a:r>
            <a:r>
              <a:rPr lang="cs-CZ" dirty="0"/>
              <a:t>nutnost brát následně ohled na měnící se podmínky v hodině (žák se mění, reakce organismu na zatížení, odhadnutí času a opakování nutných pro 	nácvik)</a:t>
            </a:r>
          </a:p>
          <a:p>
            <a:r>
              <a:rPr lang="cs-CZ" b="1" dirty="0"/>
              <a:t>vnější</a:t>
            </a:r>
            <a:r>
              <a:rPr lang="cs-CZ" dirty="0"/>
              <a:t> – výkonné aktivity – </a:t>
            </a:r>
            <a:r>
              <a:rPr lang="cs-CZ" b="1" dirty="0" err="1">
                <a:solidFill>
                  <a:srgbClr val="00B050"/>
                </a:solidFill>
              </a:rPr>
              <a:t>ovlivňovací</a:t>
            </a:r>
            <a:r>
              <a:rPr lang="cs-CZ" b="1" dirty="0">
                <a:solidFill>
                  <a:srgbClr val="00B050"/>
                </a:solidFill>
              </a:rPr>
              <a:t> proces, kontrolní proces</a:t>
            </a:r>
          </a:p>
          <a:p>
            <a:r>
              <a:rPr lang="cs-CZ" b="1" dirty="0"/>
              <a:t>záměrné</a:t>
            </a:r>
          </a:p>
          <a:p>
            <a:r>
              <a:rPr lang="cs-CZ" b="1" dirty="0"/>
              <a:t>nezáměrné</a:t>
            </a:r>
          </a:p>
          <a:p>
            <a:r>
              <a:rPr lang="cs-CZ" b="1" dirty="0"/>
              <a:t>kompetence učitele pro všechny řídící činnosti</a:t>
            </a:r>
          </a:p>
          <a:p>
            <a:pPr marL="0" indent="0">
              <a:buNone/>
            </a:pPr>
            <a:r>
              <a:rPr lang="cs-CZ" dirty="0"/>
              <a:t> - projektové – schopnost plánovat, znát návaznost, mezipředmětové vztahy, vhodné postupy</a:t>
            </a:r>
          </a:p>
          <a:p>
            <a:pPr marL="0" indent="0">
              <a:buNone/>
            </a:pPr>
            <a:r>
              <a:rPr lang="cs-CZ" dirty="0"/>
              <a:t> - realizační – komunikativní – schopnost komunikovat s jednotlivci skupinou , výklad, instruktáž</a:t>
            </a:r>
          </a:p>
          <a:p>
            <a:pPr marL="0" indent="0">
              <a:buNone/>
            </a:pPr>
            <a:r>
              <a:rPr lang="cs-CZ" dirty="0"/>
              <a:t> - reflexivní – zpětné hodnocení vlastní práce</a:t>
            </a:r>
          </a:p>
        </p:txBody>
      </p:sp>
    </p:spTree>
    <p:extLst>
      <p:ext uri="{BB962C8B-B14F-4D97-AF65-F5344CB8AC3E}">
        <p14:creationId xmlns:p14="http://schemas.microsoft.com/office/powerpoint/2010/main" val="596340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F0FF1-C671-4283-93FE-39A6A755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2046"/>
            <a:ext cx="8596668" cy="642151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Vnitřní rozhodovací procesy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958AF5-4578-4FAB-8222-5A8257770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07363"/>
            <a:ext cx="9807194" cy="4833999"/>
          </a:xfrm>
        </p:spPr>
        <p:txBody>
          <a:bodyPr/>
          <a:lstStyle/>
          <a:p>
            <a:r>
              <a:rPr lang="cs-CZ" dirty="0"/>
              <a:t>základ přípravné fáze</a:t>
            </a:r>
          </a:p>
          <a:p>
            <a:r>
              <a:rPr lang="cs-CZ" dirty="0"/>
              <a:t>dlouhodobý plán – příprava na hodinu</a:t>
            </a:r>
          </a:p>
          <a:p>
            <a:r>
              <a:rPr lang="cs-CZ" dirty="0"/>
              <a:t>výsledkem jsou vnější procesy</a:t>
            </a:r>
          </a:p>
          <a:p>
            <a:r>
              <a:rPr lang="cs-CZ" b="1" dirty="0"/>
              <a:t>plánování</a:t>
            </a:r>
          </a:p>
          <a:p>
            <a:pPr lvl="1"/>
            <a:r>
              <a:rPr lang="cs-CZ" dirty="0"/>
              <a:t>základem soustavného vyučování</a:t>
            </a:r>
          </a:p>
          <a:p>
            <a:pPr lvl="1"/>
            <a:r>
              <a:rPr lang="cs-CZ" dirty="0"/>
              <a:t>dlouhodobá představa o naplnění cílů</a:t>
            </a:r>
          </a:p>
          <a:p>
            <a:pPr lvl="1"/>
            <a:r>
              <a:rPr lang="cs-CZ" dirty="0"/>
              <a:t>obecné cíle – RVP – konkretizace do tematických celků a jednotlivých jednotek</a:t>
            </a:r>
          </a:p>
          <a:p>
            <a:pPr lvl="1"/>
            <a:r>
              <a:rPr lang="cs-CZ" dirty="0"/>
              <a:t>propojení s celkovým plánem dne</a:t>
            </a:r>
          </a:p>
          <a:p>
            <a:pPr lvl="1"/>
            <a:r>
              <a:rPr lang="cs-CZ" dirty="0"/>
              <a:t>mezipředmětová integrace – tematické celky</a:t>
            </a:r>
          </a:p>
          <a:p>
            <a:pPr lvl="1"/>
            <a:r>
              <a:rPr lang="cs-CZ" dirty="0"/>
              <a:t>nutnost naplánované činnosti přizpůsobovat okolnostem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6307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D2C492-014F-4757-93AE-5AE575EB9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3006"/>
            <a:ext cx="8596668" cy="665580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Vnější procesy - </a:t>
            </a:r>
            <a:r>
              <a:rPr lang="cs-CZ" sz="3200" b="1" dirty="0" err="1"/>
              <a:t>ovlivňovací</a:t>
            </a:r>
            <a:endParaRPr lang="cs-CZ" sz="32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9F2A4D-4178-4F34-AE5F-FA0E799B5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6141"/>
            <a:ext cx="9594130" cy="4745222"/>
          </a:xfrm>
        </p:spPr>
        <p:txBody>
          <a:bodyPr/>
          <a:lstStyle/>
          <a:p>
            <a:r>
              <a:rPr lang="cs-CZ" dirty="0"/>
              <a:t>chování, způsob komunikace, motivace, instrukce, organizace, sledování dětí, korigování, hodnocení</a:t>
            </a:r>
          </a:p>
          <a:p>
            <a:pPr marL="0" indent="0">
              <a:buNone/>
            </a:pPr>
            <a:r>
              <a:rPr lang="cs-CZ" b="1" dirty="0"/>
              <a:t>Motivace</a:t>
            </a:r>
          </a:p>
          <a:p>
            <a:pPr lvl="1"/>
            <a:r>
              <a:rPr lang="cs-CZ" dirty="0"/>
              <a:t>podnícení vnitřní motivace – ukázka</a:t>
            </a:r>
          </a:p>
          <a:p>
            <a:pPr lvl="1"/>
            <a:r>
              <a:rPr lang="cs-CZ" dirty="0"/>
              <a:t>vnější motivace – pochvala, odměna</a:t>
            </a:r>
          </a:p>
          <a:p>
            <a:pPr lvl="1"/>
            <a:r>
              <a:rPr lang="cs-CZ" dirty="0"/>
              <a:t>v MŠ nutnost vhodně zvolené motivace pro danou věkovou skupinu (pohádky, nápodoba)</a:t>
            </a:r>
          </a:p>
          <a:p>
            <a:pPr marL="0" indent="0">
              <a:buNone/>
            </a:pPr>
            <a:r>
              <a:rPr lang="cs-CZ" b="1" dirty="0"/>
              <a:t>Instrukce</a:t>
            </a:r>
            <a:r>
              <a:rPr lang="cs-CZ" dirty="0"/>
              <a:t> – jasná, stručná, krátká</a:t>
            </a:r>
          </a:p>
          <a:p>
            <a:pPr lvl="1"/>
            <a:r>
              <a:rPr lang="cs-CZ" dirty="0"/>
              <a:t>verbální – slovní instrukce</a:t>
            </a:r>
          </a:p>
          <a:p>
            <a:pPr lvl="1"/>
            <a:r>
              <a:rPr lang="cs-CZ" dirty="0"/>
              <a:t>neverbální – gesta</a:t>
            </a:r>
          </a:p>
          <a:p>
            <a:pPr lvl="1"/>
            <a:r>
              <a:rPr lang="cs-CZ" dirty="0"/>
              <a:t>názorná  - obrázek, film, loutky, demonstrace</a:t>
            </a:r>
          </a:p>
          <a:p>
            <a:r>
              <a:rPr lang="cs-CZ" dirty="0"/>
              <a:t>praktická instrukce by měla převažovat nad slovní</a:t>
            </a:r>
          </a:p>
          <a:p>
            <a:pPr marL="91440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5255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358B0B-4D1B-4030-87AD-B1DCA8A50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53673"/>
            <a:ext cx="9397844" cy="583873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Organizace</a:t>
            </a:r>
            <a:r>
              <a:rPr lang="cs-CZ" dirty="0"/>
              <a:t>:</a:t>
            </a:r>
          </a:p>
          <a:p>
            <a:pPr lvl="1"/>
            <a:r>
              <a:rPr lang="cs-CZ" sz="2000" dirty="0"/>
              <a:t>způsob rozestavění dětí </a:t>
            </a:r>
          </a:p>
          <a:p>
            <a:pPr lvl="1"/>
            <a:r>
              <a:rPr lang="cs-CZ" sz="2000" dirty="0"/>
              <a:t>způsob rozdání náčiní, pomůcek</a:t>
            </a:r>
          </a:p>
          <a:p>
            <a:pPr lvl="1"/>
            <a:r>
              <a:rPr lang="cs-CZ" sz="2000" dirty="0"/>
              <a:t>způsob rozestavění nářadí – kdo, jak, kam (to samé úklid)</a:t>
            </a:r>
          </a:p>
          <a:p>
            <a:pPr lvl="1"/>
            <a:r>
              <a:rPr lang="cs-CZ" sz="2000" dirty="0"/>
              <a:t>způsob zadání úkolu – jasnost a přesnost</a:t>
            </a:r>
          </a:p>
          <a:p>
            <a:pPr lvl="1"/>
            <a:r>
              <a:rPr lang="cs-CZ" sz="2000" dirty="0"/>
              <a:t>způsob zahájení činnosti - signály, pokyny</a:t>
            </a:r>
          </a:p>
          <a:p>
            <a:pPr lvl="1"/>
            <a:r>
              <a:rPr lang="cs-CZ" sz="2000" dirty="0"/>
              <a:t>způsob komunikace s dětmi během činnosti – signály, pokyny</a:t>
            </a:r>
          </a:p>
          <a:p>
            <a:pPr lvl="1"/>
            <a:r>
              <a:rPr lang="cs-CZ" sz="2000" dirty="0"/>
              <a:t>způsob střídání činností – přechody mezi činnostmi</a:t>
            </a:r>
          </a:p>
          <a:p>
            <a:pPr lvl="1"/>
            <a:r>
              <a:rPr lang="cs-CZ" sz="2000" dirty="0"/>
              <a:t>způsob ukončení činnosti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/>
              <a:t>Špatná organizace – prostoje, nenaplnění vytyčených cílů, nekázeň, nepochopení, 	zmatky, nebezpečí úrazů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5045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6843FD-7544-40F3-B448-6AFACA8DE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057" y="343949"/>
            <a:ext cx="8596668" cy="755009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Vnější procesy - kontrolní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020B5E-14E8-44FE-89E6-7CF29CD7A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199626"/>
            <a:ext cx="9716627" cy="510889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= konfrontace požadavku učitele s realitou</a:t>
            </a:r>
          </a:p>
          <a:p>
            <a:pPr marL="0" indent="0">
              <a:buNone/>
            </a:pPr>
            <a:r>
              <a:rPr lang="cs-CZ" b="1" dirty="0"/>
              <a:t>Fáze</a:t>
            </a:r>
            <a:r>
              <a:rPr lang="cs-CZ" dirty="0"/>
              <a:t>:</a:t>
            </a:r>
          </a:p>
          <a:p>
            <a:r>
              <a:rPr lang="cs-CZ" dirty="0"/>
              <a:t>zjišťování skutečného vývoje</a:t>
            </a:r>
          </a:p>
          <a:p>
            <a:r>
              <a:rPr lang="cs-CZ" dirty="0"/>
              <a:t>srovnávání skutečného vývoje s vývojem očekávaným</a:t>
            </a:r>
          </a:p>
          <a:p>
            <a:r>
              <a:rPr lang="cs-CZ" dirty="0"/>
              <a:t>vyvozování závěrů pro další rozhodovací a </a:t>
            </a:r>
            <a:r>
              <a:rPr lang="cs-CZ" dirty="0" err="1"/>
              <a:t>ovlivňovací</a:t>
            </a:r>
            <a:r>
              <a:rPr lang="cs-CZ" dirty="0"/>
              <a:t> proces</a:t>
            </a:r>
          </a:p>
          <a:p>
            <a:pPr marL="0" indent="0">
              <a:buNone/>
            </a:pPr>
            <a:r>
              <a:rPr lang="cs-CZ" b="1" dirty="0"/>
              <a:t>Sledováním</a:t>
            </a:r>
            <a:r>
              <a:rPr lang="cs-CZ" dirty="0"/>
              <a:t> učitel zjišťuje:</a:t>
            </a:r>
          </a:p>
          <a:p>
            <a:r>
              <a:rPr lang="cs-CZ" dirty="0"/>
              <a:t>přiměřenost úkolu, srozumitelnost výkladu, vhodná motivace</a:t>
            </a:r>
          </a:p>
          <a:p>
            <a:pPr marL="0" indent="0">
              <a:buNone/>
            </a:pPr>
            <a:r>
              <a:rPr lang="cs-CZ" b="1" dirty="0"/>
              <a:t>Zpětná informace a korekce</a:t>
            </a:r>
          </a:p>
          <a:p>
            <a:r>
              <a:rPr lang="cs-CZ" dirty="0"/>
              <a:t>korekce slovní, taktilní</a:t>
            </a:r>
          </a:p>
          <a:p>
            <a:r>
              <a:rPr lang="cs-CZ" dirty="0"/>
              <a:t>konkrétní sdělení o pokusu – v průběhu pohybu, bezprostředně po, nebo před (instrukce) </a:t>
            </a:r>
          </a:p>
          <a:p>
            <a:r>
              <a:rPr lang="cs-CZ" dirty="0"/>
              <a:t>korekce od podstatného k méně podstatnému </a:t>
            </a:r>
          </a:p>
          <a:p>
            <a:pPr marL="0" indent="0">
              <a:buNone/>
            </a:pPr>
            <a:r>
              <a:rPr lang="cs-CZ" b="1" dirty="0"/>
              <a:t>Hodnocení</a:t>
            </a:r>
          </a:p>
          <a:p>
            <a:r>
              <a:rPr lang="cs-CZ" dirty="0"/>
              <a:t>podněcující – i přes chyby</a:t>
            </a:r>
          </a:p>
          <a:p>
            <a:r>
              <a:rPr lang="cs-CZ" dirty="0"/>
              <a:t>individuální</a:t>
            </a:r>
          </a:p>
          <a:p>
            <a:r>
              <a:rPr lang="cs-CZ" dirty="0"/>
              <a:t>vzájemné hodnocení dětí</a:t>
            </a:r>
          </a:p>
          <a:p>
            <a:r>
              <a:rPr lang="cs-CZ" dirty="0" err="1"/>
              <a:t>sumativní</a:t>
            </a:r>
            <a:r>
              <a:rPr lang="cs-CZ" dirty="0"/>
              <a:t> hodnocení – hodnocení delšího úseku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4728357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492</TotalTime>
  <Words>1589</Words>
  <Application>Microsoft Office PowerPoint</Application>
  <PresentationFormat>Širokoúhlá obrazovka</PresentationFormat>
  <Paragraphs>254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Trebuchet MS</vt:lpstr>
      <vt:lpstr>Wingdings</vt:lpstr>
      <vt:lpstr>Wingdings 3</vt:lpstr>
      <vt:lpstr>Fazeta</vt:lpstr>
      <vt:lpstr>Didaktika tělesné výchovy 2 </vt:lpstr>
      <vt:lpstr>Učitel </vt:lpstr>
      <vt:lpstr>Specifika učitele v MŠ</vt:lpstr>
      <vt:lpstr>Komunikace učitele </vt:lpstr>
      <vt:lpstr>Řídící činnost učitele</vt:lpstr>
      <vt:lpstr>Vnitřní rozhodovací procesy</vt:lpstr>
      <vt:lpstr>Vnější procesy - ovlivňovací</vt:lpstr>
      <vt:lpstr>Prezentace aplikace PowerPoint</vt:lpstr>
      <vt:lpstr>Vnější procesy - kontrolní</vt:lpstr>
      <vt:lpstr>Vyučovací metody</vt:lpstr>
      <vt:lpstr>Prezentace aplikace PowerPoint</vt:lpstr>
      <vt:lpstr>Prezentace aplikace PowerPoint</vt:lpstr>
      <vt:lpstr>Prezentace aplikace PowerPoint</vt:lpstr>
      <vt:lpstr>Vyučovací postupy – metody nácviku</vt:lpstr>
      <vt:lpstr>Vyučovací postupy – metody nácviku</vt:lpstr>
      <vt:lpstr>Didaktické styly</vt:lpstr>
      <vt:lpstr>Didaktické styly</vt:lpstr>
      <vt:lpstr>Didaktické styly</vt:lpstr>
      <vt:lpstr>Didaktické zásady</vt:lpstr>
      <vt:lpstr>Didaktické zásady</vt:lpstr>
      <vt:lpstr>Didaktické zásady</vt:lpstr>
      <vt:lpstr>Didaktické zásady</vt:lpstr>
      <vt:lpstr>Děkuji za pozornost a budu se těšit na příště.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tělesné výchovy 2 </dc:title>
  <dc:creator>Lenka Doležalová</dc:creator>
  <cp:lastModifiedBy>Lenka Doležalová</cp:lastModifiedBy>
  <cp:revision>48</cp:revision>
  <dcterms:created xsi:type="dcterms:W3CDTF">2021-09-21T18:39:13Z</dcterms:created>
  <dcterms:modified xsi:type="dcterms:W3CDTF">2022-03-09T12:20:39Z</dcterms:modified>
</cp:coreProperties>
</file>