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17912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JohN</a:t>
            </a:r>
            <a:r>
              <a:rPr lang="cs-CZ" sz="2400" dirty="0" smtClean="0"/>
              <a:t> Locke </a:t>
            </a:r>
            <a:endParaRPr lang="cs-CZ" sz="2400" dirty="0" smtClean="0"/>
          </a:p>
          <a:p>
            <a:r>
              <a:rPr lang="cs-CZ" sz="2400" dirty="0" smtClean="0"/>
              <a:t>a </a:t>
            </a:r>
            <a:r>
              <a:rPr lang="cs-CZ" sz="2400" dirty="0" smtClean="0"/>
              <a:t>koncept výchovy </a:t>
            </a:r>
            <a:endParaRPr lang="cs-CZ" sz="2400" dirty="0" smtClean="0"/>
          </a:p>
          <a:p>
            <a:r>
              <a:rPr lang="cs-CZ" sz="2400" dirty="0" smtClean="0"/>
              <a:t>demokratického </a:t>
            </a:r>
            <a:r>
              <a:rPr lang="cs-CZ" sz="2400" dirty="0" smtClean="0"/>
              <a:t>občana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č</a:t>
            </a:r>
            <a:r>
              <a:rPr lang="cs-CZ" sz="2400" dirty="0" smtClean="0"/>
              <a:t>. projektu: CZ.1.07/2.2.00/18.0027</a:t>
            </a:r>
          </a:p>
          <a:p>
            <a:pPr>
              <a:defRPr/>
            </a:pPr>
            <a:r>
              <a:rPr lang="cs-CZ" sz="2800" dirty="0" smtClean="0"/>
              <a:t>. 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John </a:t>
            </a:r>
            <a:r>
              <a:rPr lang="cs-CZ" b="1" dirty="0" err="1" smtClean="0"/>
              <a:t>Locke</a:t>
            </a:r>
            <a:r>
              <a:rPr lang="cs-CZ" b="1" dirty="0" smtClean="0"/>
              <a:t> (1632-1704)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1632 narozen v puritánské rodině opozičně naladěné proti králi Karlu I. (1625-1649). Angličtí </a:t>
            </a:r>
            <a:r>
              <a:rPr lang="cs-CZ" b="1" dirty="0" smtClean="0"/>
              <a:t>puritánští</a:t>
            </a:r>
            <a:r>
              <a:rPr lang="cs-CZ" dirty="0" smtClean="0"/>
              <a:t> stoupenci usilovali aktivně již v druhé polovině 16. století o reformu církve a společnosti a naráželi tak na odpor královské moci a anglikánské církve. </a:t>
            </a:r>
          </a:p>
          <a:p>
            <a:r>
              <a:rPr lang="cs-CZ" dirty="0" err="1" smtClean="0"/>
              <a:t>Locke</a:t>
            </a:r>
            <a:r>
              <a:rPr lang="cs-CZ" dirty="0" smtClean="0"/>
              <a:t> studoval </a:t>
            </a:r>
            <a:r>
              <a:rPr lang="cs-CZ" dirty="0" err="1" smtClean="0"/>
              <a:t>Westminsterskou</a:t>
            </a:r>
            <a:r>
              <a:rPr lang="cs-CZ" dirty="0" smtClean="0"/>
              <a:t> klášterní školu (důraz na latinu a řečtinu, gramatickou metodu učení jazyků), v roce 1652 odešel studovat Oxfordskou univerzitu (medicína, morální filozofie, matematika, astronomie, ekonomie).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 roce </a:t>
            </a:r>
            <a:r>
              <a:rPr lang="cs-CZ" b="1" dirty="0" smtClean="0"/>
              <a:t>1667 </a:t>
            </a:r>
            <a:r>
              <a:rPr lang="cs-CZ" dirty="0" smtClean="0"/>
              <a:t>se stal </a:t>
            </a:r>
            <a:r>
              <a:rPr lang="cs-CZ" b="1" dirty="0" smtClean="0"/>
              <a:t>lékařem, osobním tajemníkem a vychovatelem syna lorda </a:t>
            </a:r>
            <a:r>
              <a:rPr lang="cs-CZ" b="1" dirty="0" err="1" smtClean="0"/>
              <a:t>Ashleye</a:t>
            </a:r>
            <a:r>
              <a:rPr lang="cs-CZ" b="1" dirty="0" smtClean="0"/>
              <a:t> z </a:t>
            </a:r>
            <a:r>
              <a:rPr lang="cs-CZ" b="1" dirty="0" err="1" smtClean="0"/>
              <a:t>Shaftesbury</a:t>
            </a:r>
            <a:r>
              <a:rPr lang="cs-CZ" b="1" dirty="0" smtClean="0"/>
              <a:t> </a:t>
            </a:r>
            <a:r>
              <a:rPr lang="cs-CZ" dirty="0" smtClean="0"/>
              <a:t>v Londýně.</a:t>
            </a:r>
            <a:r>
              <a:rPr lang="cs-CZ" b="1" dirty="0" smtClean="0"/>
              <a:t> </a:t>
            </a:r>
            <a:r>
              <a:rPr lang="cs-CZ" dirty="0" smtClean="0"/>
              <a:t>V letech 1672 až 1679 zastával důležité funkce ve státní správě, protože lord </a:t>
            </a:r>
            <a:r>
              <a:rPr lang="cs-CZ" dirty="0" err="1" smtClean="0"/>
              <a:t>Ashley</a:t>
            </a:r>
            <a:r>
              <a:rPr lang="cs-CZ" dirty="0" smtClean="0"/>
              <a:t> z </a:t>
            </a:r>
            <a:r>
              <a:rPr lang="cs-CZ" dirty="0" err="1" smtClean="0"/>
              <a:t>Shaftesbury</a:t>
            </a:r>
            <a:r>
              <a:rPr lang="cs-CZ" dirty="0" smtClean="0"/>
              <a:t>, protivník Karlovy restaurace, se stal lordem kancléřem.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solidFill>
                  <a:schemeClr val="tx1"/>
                </a:solidFill>
              </a:rPr>
              <a:t>Po pádu lorda </a:t>
            </a:r>
            <a:r>
              <a:rPr lang="cs-CZ" sz="2800" dirty="0" err="1" smtClean="0">
                <a:solidFill>
                  <a:schemeClr val="tx1"/>
                </a:solidFill>
              </a:rPr>
              <a:t>Ashleye</a:t>
            </a:r>
            <a:r>
              <a:rPr lang="cs-CZ" sz="2800" dirty="0" smtClean="0">
                <a:solidFill>
                  <a:schemeClr val="tx1"/>
                </a:solidFill>
              </a:rPr>
              <a:t> a jeho útěku do Amsterdamu (1682) jej </a:t>
            </a:r>
            <a:r>
              <a:rPr lang="cs-CZ" sz="2800" dirty="0" err="1" smtClean="0">
                <a:solidFill>
                  <a:schemeClr val="tx1"/>
                </a:solidFill>
              </a:rPr>
              <a:t>Locke</a:t>
            </a:r>
            <a:r>
              <a:rPr lang="cs-CZ" sz="2800" dirty="0" smtClean="0">
                <a:solidFill>
                  <a:schemeClr val="tx1"/>
                </a:solidFill>
              </a:rPr>
              <a:t> následoval (1683). Po pádu Jakuba II. se </a:t>
            </a:r>
            <a:r>
              <a:rPr lang="cs-CZ" sz="2800" dirty="0" err="1" smtClean="0">
                <a:solidFill>
                  <a:schemeClr val="tx1"/>
                </a:solidFill>
              </a:rPr>
              <a:t>Locke</a:t>
            </a:r>
            <a:r>
              <a:rPr lang="cs-CZ" sz="2800" dirty="0" smtClean="0">
                <a:solidFill>
                  <a:schemeClr val="tx1"/>
                </a:solidFill>
              </a:rPr>
              <a:t> vrátil do Anglie a přijal nabídku Viléma Oranžského na vysoké politické funkce. Píše a koresponduje mimo jiné i s I. Newtonem. Umírá v roce 1704.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tx1"/>
                </a:solidFill>
              </a:rPr>
              <a:t>Locke</a:t>
            </a:r>
            <a:r>
              <a:rPr lang="cs-CZ" b="1" dirty="0" smtClean="0">
                <a:solidFill>
                  <a:schemeClr val="tx1"/>
                </a:solidFill>
              </a:rPr>
              <a:t> jako politolog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err="1" smtClean="0">
                <a:solidFill>
                  <a:schemeClr val="tx1"/>
                </a:solidFill>
              </a:rPr>
              <a:t>Locke</a:t>
            </a:r>
            <a:r>
              <a:rPr lang="cs-CZ" sz="2800" dirty="0" smtClean="0">
                <a:solidFill>
                  <a:schemeClr val="tx1"/>
                </a:solidFill>
              </a:rPr>
              <a:t> hledá řešení </a:t>
            </a:r>
            <a:r>
              <a:rPr lang="cs-CZ" sz="2800" dirty="0" err="1" smtClean="0">
                <a:solidFill>
                  <a:schemeClr val="tx1"/>
                </a:solidFill>
              </a:rPr>
              <a:t>společensko</a:t>
            </a:r>
            <a:r>
              <a:rPr lang="cs-CZ" sz="2800" dirty="0" smtClean="0">
                <a:solidFill>
                  <a:schemeClr val="tx1"/>
                </a:solidFill>
              </a:rPr>
              <a:t> politických konfliktů novým – „přirozeným“ uspořádáním moci a překonáním formulace </a:t>
            </a:r>
            <a:r>
              <a:rPr lang="cs-CZ" sz="2800" b="1" u="sng" dirty="0" smtClean="0">
                <a:solidFill>
                  <a:schemeClr val="tx1"/>
                </a:solidFill>
              </a:rPr>
              <a:t>přirozeného zákona myšlenkou společenské smlouvy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2800" dirty="0" smtClean="0"/>
              <a:t>Vhodný prostředek pro udržení míru a bezpečí jednotlivce a zajištění jeho majetku </a:t>
            </a:r>
            <a:r>
              <a:rPr lang="cs-CZ" sz="2800" dirty="0" err="1" smtClean="0"/>
              <a:t>Locke</a:t>
            </a:r>
            <a:r>
              <a:rPr lang="cs-CZ" sz="2800" dirty="0" smtClean="0"/>
              <a:t> shledává v </a:t>
            </a:r>
            <a:r>
              <a:rPr lang="cs-CZ" sz="2800" b="1" dirty="0" smtClean="0"/>
              <a:t>občanské společnosti a občanské vládě</a:t>
            </a:r>
            <a:r>
              <a:rPr lang="cs-CZ" sz="2800" dirty="0" smtClean="0"/>
              <a:t>. Člověk se ve svůj prospěch vzdává v občanské společnosti své moci </a:t>
            </a:r>
            <a:r>
              <a:rPr lang="cs-CZ" sz="2800" b="1" u="sng" dirty="0" smtClean="0"/>
              <a:t>společenskou smlouvo</a:t>
            </a:r>
            <a:r>
              <a:rPr lang="cs-CZ" sz="2800" b="1" dirty="0" smtClean="0"/>
              <a:t>u </a:t>
            </a:r>
            <a:r>
              <a:rPr lang="cs-CZ" sz="2800" dirty="0" smtClean="0"/>
              <a:t>a je jí vázán- nemůže se vrátit do  přirozeného stavu, leda by se vláda zhroutila.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</a:rPr>
              <a:t>Locke</a:t>
            </a:r>
            <a:r>
              <a:rPr lang="cs-CZ" b="1" dirty="0" smtClean="0">
                <a:solidFill>
                  <a:schemeClr val="tx1"/>
                </a:solidFill>
              </a:rPr>
              <a:t> jako politolog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Svoboda ve společnosti je dána tím, že není pod jinou zákonodárnou mocí než tou, která vznikla dohodou ve státě</a:t>
            </a:r>
            <a:r>
              <a:rPr lang="cs-CZ" dirty="0" smtClean="0"/>
              <a:t>. Nástrojem zachování vlastnictví a svobody jsou </a:t>
            </a:r>
            <a:r>
              <a:rPr lang="cs-CZ" b="1" dirty="0" smtClean="0"/>
              <a:t>zákony</a:t>
            </a:r>
            <a:r>
              <a:rPr lang="cs-CZ" dirty="0" smtClean="0"/>
              <a:t>, které chrání dodržování deklarovaných </a:t>
            </a:r>
            <a:r>
              <a:rPr lang="cs-CZ" b="1" dirty="0" smtClean="0"/>
              <a:t>lidských práv</a:t>
            </a:r>
            <a:r>
              <a:rPr lang="cs-CZ" dirty="0" smtClean="0"/>
              <a:t>. Dobro společnosti a svobodu jednotlivce je nutno zachovat i </a:t>
            </a:r>
            <a:r>
              <a:rPr lang="cs-CZ" b="1" dirty="0" smtClean="0"/>
              <a:t>dělbou moci zákonodárné a výkonné</a:t>
            </a:r>
            <a:r>
              <a:rPr lang="cs-CZ" dirty="0" smtClean="0"/>
              <a:t>, přičemž </a:t>
            </a:r>
            <a:r>
              <a:rPr lang="cs-CZ" b="1" dirty="0" smtClean="0"/>
              <a:t>zákonodárná moc pochází přímo od lidu pozitivním dobrovolným propůjčením jeho moci zastupitelskému zákonodárnému shromáždění</a:t>
            </a:r>
            <a:r>
              <a:rPr lang="cs-CZ" dirty="0" smtClean="0"/>
              <a:t>. </a:t>
            </a:r>
            <a:r>
              <a:rPr lang="cs-CZ" b="1" dirty="0" smtClean="0"/>
              <a:t>Lid má při porušení smlouvy</a:t>
            </a:r>
            <a:r>
              <a:rPr lang="cs-CZ" dirty="0" smtClean="0"/>
              <a:t> </a:t>
            </a:r>
            <a:r>
              <a:rPr lang="cs-CZ" b="1" dirty="0" smtClean="0"/>
              <a:t>právo přímého zásahu do politiku </a:t>
            </a:r>
            <a:r>
              <a:rPr lang="cs-CZ" dirty="0" smtClean="0"/>
              <a:t>(revoluce).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Locke</a:t>
            </a:r>
            <a:r>
              <a:rPr lang="cs-CZ" b="1" dirty="0" smtClean="0"/>
              <a:t> jako</a:t>
            </a:r>
            <a:r>
              <a:rPr lang="cs-CZ" dirty="0" smtClean="0"/>
              <a:t> </a:t>
            </a:r>
            <a:r>
              <a:rPr lang="cs-CZ" b="1" dirty="0" smtClean="0"/>
              <a:t>filozof poznání (gnoseolog)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1690 Pojednání o lidském rozumu- odmítá vrozené ideje (racionalismus). </a:t>
            </a:r>
            <a:r>
              <a:rPr lang="cs-CZ" b="1" dirty="0" err="1" smtClean="0"/>
              <a:t>Locke</a:t>
            </a:r>
            <a:r>
              <a:rPr lang="cs-CZ" b="1" dirty="0" smtClean="0"/>
              <a:t> zastává stanovisko, že ideje jsou získané. </a:t>
            </a:r>
            <a:r>
              <a:rPr lang="cs-CZ" dirty="0" smtClean="0"/>
              <a:t>Vzniká pak otázka </a:t>
            </a:r>
            <a:r>
              <a:rPr lang="cs-CZ" b="1" dirty="0" smtClean="0"/>
              <a:t>JAK?</a:t>
            </a:r>
            <a:r>
              <a:rPr lang="cs-CZ" dirty="0" smtClean="0"/>
              <a:t> Zamýšlí se nad podstatou lidského poznání. Zkoumá lidské poznávací schopnosti, původ jistoty (pravdy) a rozsah lidského poznání. Zkoumá postup utváření idejí – lidské vnímání a rozumové „zpracování“ materiálu získaného smysly (srovnáváním, spojováním, abstrakcí) v komplexní pojmy či složené ideje. </a:t>
            </a:r>
            <a:r>
              <a:rPr lang="cs-CZ" b="1" dirty="0" smtClean="0"/>
              <a:t>Senzualizmus:  Nic není v rozumu, co nebylo ve smyslech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</a:rPr>
              <a:t>Locke</a:t>
            </a:r>
            <a:r>
              <a:rPr lang="cs-CZ" b="1" dirty="0" smtClean="0">
                <a:solidFill>
                  <a:schemeClr val="tx1"/>
                </a:solidFill>
              </a:rPr>
              <a:t> jako pedagog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Úvahy o výcho</a:t>
            </a:r>
            <a:r>
              <a:rPr lang="cs-CZ" dirty="0" smtClean="0"/>
              <a:t>vě (1693): Člověka chápe </a:t>
            </a:r>
            <a:r>
              <a:rPr lang="cs-CZ" dirty="0" err="1" smtClean="0"/>
              <a:t>Locke</a:t>
            </a:r>
            <a:r>
              <a:rPr lang="cs-CZ" dirty="0" smtClean="0"/>
              <a:t> jako </a:t>
            </a:r>
            <a:r>
              <a:rPr lang="cs-CZ" b="1" dirty="0" smtClean="0"/>
              <a:t>tabula rasa</a:t>
            </a:r>
            <a:r>
              <a:rPr lang="cs-CZ" dirty="0" smtClean="0"/>
              <a:t>, která je postupně určena idejemi smyslového a rozumového poznání, zejména však výchovou. </a:t>
            </a:r>
            <a:r>
              <a:rPr lang="cs-CZ" b="1" dirty="0" smtClean="0"/>
              <a:t>Výchova tak v </a:t>
            </a:r>
            <a:r>
              <a:rPr lang="cs-CZ" b="1" dirty="0" err="1" smtClean="0"/>
              <a:t>Lockově</a:t>
            </a:r>
            <a:r>
              <a:rPr lang="cs-CZ" b="1" dirty="0" smtClean="0"/>
              <a:t> uvažování a určení člověka získává zásadní význam a „moc“.</a:t>
            </a:r>
          </a:p>
          <a:p>
            <a:r>
              <a:rPr lang="cs-CZ" b="1" dirty="0" smtClean="0"/>
              <a:t> </a:t>
            </a:r>
            <a:r>
              <a:rPr lang="cs-CZ" b="1" dirty="0" err="1" smtClean="0"/>
              <a:t>Locke</a:t>
            </a:r>
            <a:r>
              <a:rPr lang="cs-CZ" b="1" dirty="0" smtClean="0"/>
              <a:t> napsal nikoli výchovnou či společenskou utopii, ale praktický esej o výchově anglického gentlemana. Jeho cílem nebyla utopistická reforma společnosti, nýbrž příprava mladého jinocha na jeho budoucí závazky ve společnosti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Výchova občana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Úvahy o výchově – členění do tří částí: tělesná, mravní a rozumová výchova. Cílem je zaručit koncept občanské společnosti díky výchově. Výchova má podpořit a posílit koncept demokraticky spravované občanské společnosti.</a:t>
            </a:r>
          </a:p>
          <a:p>
            <a:pPr>
              <a:buNone/>
            </a:pPr>
            <a:r>
              <a:rPr lang="cs-CZ" dirty="0" smtClean="0"/>
              <a:t>Cílem je, aby člověk upozadil své zájmy, potřeby, pohnutky nad zájmy a řád celku. Člověk se má podrobit pravidlům, autoritě, řádu. Má být disciplinovaný. To má nahlédnout rozumem. Do doby probuzení rozumu (12 let) má být veden zvykem, který zakoření u dítěte v rámci každodennosti výchovná autorita.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Svoboda a řád ve výchově. Svoboda a autorita ve výchově.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Výchova k disciplíně a akceptování řádu. Přesto výchova, která ctí důstojnost a osobnost dítěte.</a:t>
            </a:r>
          </a:p>
          <a:p>
            <a:r>
              <a:rPr lang="cs-CZ" b="1" dirty="0" smtClean="0"/>
              <a:t>Cílem </a:t>
            </a:r>
            <a:r>
              <a:rPr lang="cs-CZ" b="1" dirty="0" err="1" smtClean="0"/>
              <a:t>Lockovy</a:t>
            </a:r>
            <a:r>
              <a:rPr lang="cs-CZ" b="1" dirty="0" smtClean="0"/>
              <a:t> výchovy je spokojený, šťastný a úspěšný život dítěte (vyhnout se strasti a dosáhnout blaha). Senzualistická morálka</a:t>
            </a:r>
            <a:r>
              <a:rPr lang="cs-CZ" dirty="0" smtClean="0"/>
              <a:t>: </a:t>
            </a:r>
            <a:r>
              <a:rPr lang="cs-CZ" dirty="0" err="1" smtClean="0"/>
              <a:t>Locke</a:t>
            </a:r>
            <a:r>
              <a:rPr lang="cs-CZ" dirty="0" smtClean="0"/>
              <a:t> odmítá vrozené pojmy, ale i vrozené morální ideje. Dobro spatřuje v tom, co v nás může zvýšit pocit spokojenosti, zmírnit utrpení, poskytnout či zachovat blaho a odvrátit či odstranit zlo.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411</Words>
  <Application>Microsoft Office PowerPoint</Application>
  <PresentationFormat>Předvádění na obrazovce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Administrativní</vt:lpstr>
      <vt:lpstr>Prezentace aplikace PowerPoint</vt:lpstr>
      <vt:lpstr>John Locke (1632-1704)</vt:lpstr>
      <vt:lpstr>Prezentace aplikace PowerPoint</vt:lpstr>
      <vt:lpstr>Locke jako politolog </vt:lpstr>
      <vt:lpstr>Locke jako politolog </vt:lpstr>
      <vt:lpstr> Locke jako filozof poznání (gnoseolog) </vt:lpstr>
      <vt:lpstr>Locke jako pedagog</vt:lpstr>
      <vt:lpstr>Výchova občana</vt:lpstr>
      <vt:lpstr>Svoboda a řád ve výchově. Svoboda a autorita ve výchově.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Kasper</dc:creator>
  <cp:lastModifiedBy>Dana Kasperová</cp:lastModifiedBy>
  <cp:revision>8</cp:revision>
  <dcterms:created xsi:type="dcterms:W3CDTF">2012-02-18T12:37:17Z</dcterms:created>
  <dcterms:modified xsi:type="dcterms:W3CDTF">2018-06-22T09:38:15Z</dcterms:modified>
</cp:coreProperties>
</file>