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6" r:id="rId2"/>
    <p:sldId id="307" r:id="rId3"/>
    <p:sldId id="308" r:id="rId4"/>
    <p:sldId id="309" r:id="rId5"/>
    <p:sldId id="310" r:id="rId6"/>
    <p:sldId id="311" r:id="rId7"/>
    <p:sldId id="312" r:id="rId8"/>
    <p:sldId id="313" r:id="rId9"/>
    <p:sldId id="280" r:id="rId10"/>
    <p:sldId id="299" r:id="rId11"/>
    <p:sldId id="277" r:id="rId12"/>
    <p:sldId id="300" r:id="rId13"/>
    <p:sldId id="301" r:id="rId14"/>
    <p:sldId id="305" r:id="rId15"/>
    <p:sldId id="278" r:id="rId16"/>
    <p:sldId id="279" r:id="rId17"/>
    <p:sldId id="290" r:id="rId18"/>
    <p:sldId id="291" r:id="rId19"/>
    <p:sldId id="292" r:id="rId20"/>
    <p:sldId id="293" r:id="rId21"/>
    <p:sldId id="303" r:id="rId22"/>
    <p:sldId id="281" r:id="rId23"/>
    <p:sldId id="298" r:id="rId24"/>
    <p:sldId id="294" r:id="rId25"/>
    <p:sldId id="295" r:id="rId26"/>
    <p:sldId id="296" r:id="rId27"/>
    <p:sldId id="297" r:id="rId28"/>
    <p:sldId id="304" r:id="rId29"/>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4632" autoAdjust="0"/>
  </p:normalViewPr>
  <p:slideViewPr>
    <p:cSldViewPr>
      <p:cViewPr varScale="1">
        <p:scale>
          <a:sx n="74" d="100"/>
          <a:sy n="74" d="100"/>
        </p:scale>
        <p:origin x="26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B04A30-D181-4DE5-8E82-42D150D7968A}"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cs-CZ"/>
        </a:p>
      </dgm:t>
    </dgm:pt>
    <dgm:pt modelId="{872EBBE8-BE34-4B79-ACDA-566582389536}">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cs-CZ" sz="4000" dirty="0"/>
            <a:t>Písemné prameny</a:t>
          </a:r>
        </a:p>
        <a:p>
          <a:r>
            <a:rPr lang="cs-CZ" sz="4000" dirty="0"/>
            <a:t>-  možnosti dělení</a:t>
          </a:r>
        </a:p>
      </dgm:t>
    </dgm:pt>
    <dgm:pt modelId="{5AA3C0E2-784B-4C6F-B5AE-FC176A84705F}" type="parTrans" cxnId="{84E724D9-5B74-446B-A24F-46C947AF639A}">
      <dgm:prSet/>
      <dgm:spPr/>
      <dgm:t>
        <a:bodyPr/>
        <a:lstStyle/>
        <a:p>
          <a:endParaRPr lang="cs-CZ"/>
        </a:p>
      </dgm:t>
    </dgm:pt>
    <dgm:pt modelId="{F94800CF-93E9-4301-8931-A890E05A4365}" type="sibTrans" cxnId="{84E724D9-5B74-446B-A24F-46C947AF639A}">
      <dgm:prSet/>
      <dgm:spPr/>
      <dgm:t>
        <a:bodyPr/>
        <a:lstStyle/>
        <a:p>
          <a:endParaRPr lang="cs-CZ"/>
        </a:p>
      </dgm:t>
    </dgm:pt>
    <dgm:pt modelId="{E07CE883-4D87-4E1D-8194-E8632065A2CB}">
      <dgm:prSet phldrT="[Text]">
        <dgm:style>
          <a:lnRef idx="3">
            <a:schemeClr val="lt1"/>
          </a:lnRef>
          <a:fillRef idx="1">
            <a:schemeClr val="accent1"/>
          </a:fillRef>
          <a:effectRef idx="1">
            <a:schemeClr val="accent1"/>
          </a:effectRef>
          <a:fontRef idx="minor">
            <a:schemeClr val="lt1"/>
          </a:fontRef>
        </dgm:style>
      </dgm:prSet>
      <dgm:spPr/>
      <dgm:t>
        <a:bodyPr/>
        <a:lstStyle/>
        <a:p>
          <a:r>
            <a:rPr lang="cs-CZ" dirty="0"/>
            <a:t>Podle původnosti informací</a:t>
          </a:r>
        </a:p>
      </dgm:t>
    </dgm:pt>
    <dgm:pt modelId="{3FD1978E-C80D-4C46-B56D-D1476CFB27F8}" type="parTrans" cxnId="{936E402D-602F-4FC0-9D78-D012BB64B4BD}">
      <dgm:prSet/>
      <dgm:spPr/>
      <dgm:t>
        <a:bodyPr/>
        <a:lstStyle/>
        <a:p>
          <a:endParaRPr lang="cs-CZ"/>
        </a:p>
      </dgm:t>
    </dgm:pt>
    <dgm:pt modelId="{B6BF5898-5012-4527-8658-E316BCDAA6AE}" type="sibTrans" cxnId="{936E402D-602F-4FC0-9D78-D012BB64B4BD}">
      <dgm:prSet/>
      <dgm:spPr/>
      <dgm:t>
        <a:bodyPr/>
        <a:lstStyle/>
        <a:p>
          <a:endParaRPr lang="cs-CZ"/>
        </a:p>
      </dgm:t>
    </dgm:pt>
    <dgm:pt modelId="{6B6CB900-EE88-49E8-AEF3-899E697E7E16}">
      <dgm:prSet phldrT="[Text]"/>
      <dgm:spPr/>
      <dgm:t>
        <a:bodyPr/>
        <a:lstStyle/>
        <a:p>
          <a:r>
            <a:rPr lang="cs-CZ" dirty="0"/>
            <a:t>PRIMÁRNÍ</a:t>
          </a:r>
        </a:p>
      </dgm:t>
    </dgm:pt>
    <dgm:pt modelId="{BC974D28-E8DB-4D9B-8763-C973A20E19A4}" type="parTrans" cxnId="{F020C5A3-3CB6-4766-B0CC-07833D1F37A7}">
      <dgm:prSet/>
      <dgm:spPr/>
      <dgm:t>
        <a:bodyPr/>
        <a:lstStyle/>
        <a:p>
          <a:endParaRPr lang="cs-CZ"/>
        </a:p>
      </dgm:t>
    </dgm:pt>
    <dgm:pt modelId="{912624A9-EA3E-483C-9071-D3FFAC5C0760}" type="sibTrans" cxnId="{F020C5A3-3CB6-4766-B0CC-07833D1F37A7}">
      <dgm:prSet/>
      <dgm:spPr/>
      <dgm:t>
        <a:bodyPr/>
        <a:lstStyle/>
        <a:p>
          <a:endParaRPr lang="cs-CZ"/>
        </a:p>
      </dgm:t>
    </dgm:pt>
    <dgm:pt modelId="{7557AA98-2582-465A-8A16-A0B67190559B}">
      <dgm:prSet phldrT="[Text]"/>
      <dgm:spPr/>
      <dgm:t>
        <a:bodyPr/>
        <a:lstStyle/>
        <a:p>
          <a:r>
            <a:rPr lang="cs-CZ" dirty="0"/>
            <a:t>SEKUNDÁRNÍ</a:t>
          </a:r>
        </a:p>
      </dgm:t>
    </dgm:pt>
    <dgm:pt modelId="{526F0EB5-5E79-4C4E-B53D-726A899FF3BF}" type="parTrans" cxnId="{2F74EA8A-9117-4A2B-A814-2C18C13562D0}">
      <dgm:prSet/>
      <dgm:spPr/>
      <dgm:t>
        <a:bodyPr/>
        <a:lstStyle/>
        <a:p>
          <a:endParaRPr lang="cs-CZ"/>
        </a:p>
      </dgm:t>
    </dgm:pt>
    <dgm:pt modelId="{C3A26000-34F0-4D3F-879A-BDFBC9ED7E31}" type="sibTrans" cxnId="{2F74EA8A-9117-4A2B-A814-2C18C13562D0}">
      <dgm:prSet/>
      <dgm:spPr/>
      <dgm:t>
        <a:bodyPr/>
        <a:lstStyle/>
        <a:p>
          <a:endParaRPr lang="cs-CZ"/>
        </a:p>
      </dgm:t>
    </dgm:pt>
    <dgm:pt modelId="{C8E9D1AA-27C2-4DC3-95E8-102F525C2BCD}">
      <dgm:prSet phldrT="[Text]">
        <dgm:style>
          <a:lnRef idx="3">
            <a:schemeClr val="lt1"/>
          </a:lnRef>
          <a:fillRef idx="1">
            <a:schemeClr val="accent1"/>
          </a:fillRef>
          <a:effectRef idx="1">
            <a:schemeClr val="accent1"/>
          </a:effectRef>
          <a:fontRef idx="minor">
            <a:schemeClr val="lt1"/>
          </a:fontRef>
        </dgm:style>
      </dgm:prSet>
      <dgm:spPr/>
      <dgm:t>
        <a:bodyPr/>
        <a:lstStyle/>
        <a:p>
          <a:r>
            <a:rPr lang="cs-CZ" dirty="0"/>
            <a:t>Podle „adresáta“</a:t>
          </a:r>
        </a:p>
      </dgm:t>
    </dgm:pt>
    <dgm:pt modelId="{B687E559-51B9-4DA8-8590-4362E891CCC2}" type="parTrans" cxnId="{614A89A1-A3E5-4AF7-9548-D018056231C9}">
      <dgm:prSet/>
      <dgm:spPr/>
      <dgm:t>
        <a:bodyPr/>
        <a:lstStyle/>
        <a:p>
          <a:endParaRPr lang="cs-CZ"/>
        </a:p>
      </dgm:t>
    </dgm:pt>
    <dgm:pt modelId="{E08F1907-9132-4895-A121-3CED7E0ABFB6}" type="sibTrans" cxnId="{614A89A1-A3E5-4AF7-9548-D018056231C9}">
      <dgm:prSet/>
      <dgm:spPr/>
      <dgm:t>
        <a:bodyPr/>
        <a:lstStyle/>
        <a:p>
          <a:endParaRPr lang="cs-CZ"/>
        </a:p>
      </dgm:t>
    </dgm:pt>
    <dgm:pt modelId="{431BA147-D4CA-4AEF-B262-20870545A4E4}">
      <dgm:prSet phldrT="[Text]">
        <dgm:style>
          <a:lnRef idx="1">
            <a:schemeClr val="accent5"/>
          </a:lnRef>
          <a:fillRef idx="2">
            <a:schemeClr val="accent5"/>
          </a:fillRef>
          <a:effectRef idx="1">
            <a:schemeClr val="accent5"/>
          </a:effectRef>
          <a:fontRef idx="minor">
            <a:schemeClr val="dk1"/>
          </a:fontRef>
        </dgm:style>
      </dgm:prSet>
      <dgm:spPr/>
      <dgm:t>
        <a:bodyPr/>
        <a:lstStyle/>
        <a:p>
          <a:r>
            <a:rPr lang="cs-CZ" dirty="0"/>
            <a:t>Institucionální</a:t>
          </a:r>
        </a:p>
      </dgm:t>
    </dgm:pt>
    <dgm:pt modelId="{184F609A-4E66-4BCA-B333-BB5821817A04}" type="parTrans" cxnId="{68FE23A2-DE55-43C4-9D7C-7393FB1AA3F9}">
      <dgm:prSet/>
      <dgm:spPr/>
      <dgm:t>
        <a:bodyPr/>
        <a:lstStyle/>
        <a:p>
          <a:endParaRPr lang="cs-CZ"/>
        </a:p>
      </dgm:t>
    </dgm:pt>
    <dgm:pt modelId="{A7DA5EA9-9A00-47E8-A044-75AC7DA70089}" type="sibTrans" cxnId="{68FE23A2-DE55-43C4-9D7C-7393FB1AA3F9}">
      <dgm:prSet/>
      <dgm:spPr/>
      <dgm:t>
        <a:bodyPr/>
        <a:lstStyle/>
        <a:p>
          <a:endParaRPr lang="cs-CZ"/>
        </a:p>
      </dgm:t>
    </dgm:pt>
    <dgm:pt modelId="{2D1136D5-3D44-4AF7-BF91-7E4423D51C9C}">
      <dgm:prSet phldrT="[Text]">
        <dgm:style>
          <a:lnRef idx="1">
            <a:schemeClr val="accent5"/>
          </a:lnRef>
          <a:fillRef idx="2">
            <a:schemeClr val="accent5"/>
          </a:fillRef>
          <a:effectRef idx="1">
            <a:schemeClr val="accent5"/>
          </a:effectRef>
          <a:fontRef idx="minor">
            <a:schemeClr val="dk1"/>
          </a:fontRef>
        </dgm:style>
      </dgm:prSet>
      <dgm:spPr/>
      <dgm:t>
        <a:bodyPr/>
        <a:lstStyle/>
        <a:p>
          <a:r>
            <a:rPr lang="cs-CZ" b="1" dirty="0"/>
            <a:t>Osobní</a:t>
          </a:r>
        </a:p>
      </dgm:t>
    </dgm:pt>
    <dgm:pt modelId="{87511555-02F3-4B55-B1F6-BEF6770C37B7}" type="parTrans" cxnId="{D5FB6893-BFDD-41F6-9DBB-4D9F2BABA855}">
      <dgm:prSet/>
      <dgm:spPr/>
      <dgm:t>
        <a:bodyPr/>
        <a:lstStyle/>
        <a:p>
          <a:endParaRPr lang="cs-CZ"/>
        </a:p>
      </dgm:t>
    </dgm:pt>
    <dgm:pt modelId="{457D9A18-8E3A-4CE7-9808-DB14C7B48B82}" type="sibTrans" cxnId="{D5FB6893-BFDD-41F6-9DBB-4D9F2BABA855}">
      <dgm:prSet/>
      <dgm:spPr/>
      <dgm:t>
        <a:bodyPr/>
        <a:lstStyle/>
        <a:p>
          <a:endParaRPr lang="cs-CZ"/>
        </a:p>
      </dgm:t>
    </dgm:pt>
    <dgm:pt modelId="{A52E6161-341C-414C-B4A9-845041EFE8F3}">
      <dgm:prSet phldrT="[Text]">
        <dgm:style>
          <a:lnRef idx="1">
            <a:schemeClr val="accent5"/>
          </a:lnRef>
          <a:fillRef idx="2">
            <a:schemeClr val="accent5"/>
          </a:fillRef>
          <a:effectRef idx="1">
            <a:schemeClr val="accent5"/>
          </a:effectRef>
          <a:fontRef idx="minor">
            <a:schemeClr val="dk1"/>
          </a:fontRef>
        </dgm:style>
      </dgm:prSet>
      <dgm:spPr/>
      <dgm:t>
        <a:bodyPr/>
        <a:lstStyle/>
        <a:p>
          <a:r>
            <a:rPr lang="cs-CZ" dirty="0"/>
            <a:t>Literární</a:t>
          </a:r>
        </a:p>
      </dgm:t>
    </dgm:pt>
    <dgm:pt modelId="{475454FD-CEF2-4D9C-AE52-F8BB776A3CDD}" type="parTrans" cxnId="{3EDE9CC0-F123-49DE-B4DC-9F03524A759C}">
      <dgm:prSet/>
      <dgm:spPr/>
      <dgm:t>
        <a:bodyPr/>
        <a:lstStyle/>
        <a:p>
          <a:endParaRPr lang="cs-CZ"/>
        </a:p>
      </dgm:t>
    </dgm:pt>
    <dgm:pt modelId="{71D223FE-883C-42E6-944E-5E13C8497CAD}" type="sibTrans" cxnId="{3EDE9CC0-F123-49DE-B4DC-9F03524A759C}">
      <dgm:prSet/>
      <dgm:spPr/>
      <dgm:t>
        <a:bodyPr/>
        <a:lstStyle/>
        <a:p>
          <a:endParaRPr lang="cs-CZ"/>
        </a:p>
      </dgm:t>
    </dgm:pt>
    <dgm:pt modelId="{463A16B6-D037-4F74-8B95-F3F8F64CE195}">
      <dgm:prSet phldrT="[Text]">
        <dgm:style>
          <a:lnRef idx="3">
            <a:schemeClr val="lt1"/>
          </a:lnRef>
          <a:fillRef idx="1">
            <a:schemeClr val="accent1"/>
          </a:fillRef>
          <a:effectRef idx="1">
            <a:schemeClr val="accent1"/>
          </a:effectRef>
          <a:fontRef idx="minor">
            <a:schemeClr val="lt1"/>
          </a:fontRef>
        </dgm:style>
      </dgm:prSet>
      <dgm:spPr/>
      <dgm:t>
        <a:bodyPr/>
        <a:lstStyle/>
        <a:p>
          <a:r>
            <a:rPr lang="cs-CZ" dirty="0"/>
            <a:t>Podle původu</a:t>
          </a:r>
        </a:p>
      </dgm:t>
    </dgm:pt>
    <dgm:pt modelId="{4411526A-E72F-4CF8-B3E7-4248A7E2C6BD}" type="parTrans" cxnId="{499663AE-616F-449A-9D61-C3571A9F22CD}">
      <dgm:prSet/>
      <dgm:spPr/>
      <dgm:t>
        <a:bodyPr/>
        <a:lstStyle/>
        <a:p>
          <a:endParaRPr lang="cs-CZ"/>
        </a:p>
      </dgm:t>
    </dgm:pt>
    <dgm:pt modelId="{6582453A-176F-4D5D-AF38-9319CD0FCC0B}" type="sibTrans" cxnId="{499663AE-616F-449A-9D61-C3571A9F22CD}">
      <dgm:prSet/>
      <dgm:spPr/>
      <dgm:t>
        <a:bodyPr/>
        <a:lstStyle/>
        <a:p>
          <a:endParaRPr lang="cs-CZ"/>
        </a:p>
      </dgm:t>
    </dgm:pt>
    <dgm:pt modelId="{0494F3AE-A9AF-48F2-A7D0-8478524D4DC8}">
      <dgm:prSet phldrT="[Text]">
        <dgm:style>
          <a:lnRef idx="3">
            <a:schemeClr val="lt1"/>
          </a:lnRef>
          <a:fillRef idx="1">
            <a:schemeClr val="accent1"/>
          </a:fillRef>
          <a:effectRef idx="1">
            <a:schemeClr val="accent1"/>
          </a:effectRef>
          <a:fontRef idx="minor">
            <a:schemeClr val="lt1"/>
          </a:fontRef>
        </dgm:style>
      </dgm:prSet>
      <dgm:spPr/>
      <dgm:t>
        <a:bodyPr/>
        <a:lstStyle/>
        <a:p>
          <a:r>
            <a:rPr lang="cs-CZ" dirty="0"/>
            <a:t>pro veřejnost</a:t>
          </a:r>
        </a:p>
      </dgm:t>
    </dgm:pt>
    <dgm:pt modelId="{85553374-D579-4783-A581-FD74EA0DFDF9}" type="parTrans" cxnId="{C9626613-0FB3-4CBD-8E09-4DB66E45E2C3}">
      <dgm:prSet/>
      <dgm:spPr/>
      <dgm:t>
        <a:bodyPr/>
        <a:lstStyle/>
        <a:p>
          <a:endParaRPr lang="cs-CZ"/>
        </a:p>
      </dgm:t>
    </dgm:pt>
    <dgm:pt modelId="{F3308F7C-6974-4BBC-8110-4AC8212C6A8A}" type="sibTrans" cxnId="{C9626613-0FB3-4CBD-8E09-4DB66E45E2C3}">
      <dgm:prSet/>
      <dgm:spPr/>
      <dgm:t>
        <a:bodyPr/>
        <a:lstStyle/>
        <a:p>
          <a:endParaRPr lang="cs-CZ"/>
        </a:p>
      </dgm:t>
    </dgm:pt>
    <dgm:pt modelId="{7E847C4E-BD64-4A97-B29C-4F0370E056EB}">
      <dgm:prSet phldrT="[Text]">
        <dgm:style>
          <a:lnRef idx="3">
            <a:schemeClr val="lt1"/>
          </a:lnRef>
          <a:fillRef idx="1">
            <a:schemeClr val="accent1"/>
          </a:fillRef>
          <a:effectRef idx="1">
            <a:schemeClr val="accent1"/>
          </a:effectRef>
          <a:fontRef idx="minor">
            <a:schemeClr val="lt1"/>
          </a:fontRef>
        </dgm:style>
      </dgm:prSet>
      <dgm:spPr/>
      <dgm:t>
        <a:bodyPr/>
        <a:lstStyle/>
        <a:p>
          <a:r>
            <a:rPr lang="cs-CZ" dirty="0"/>
            <a:t>pro osobní potřebu</a:t>
          </a:r>
        </a:p>
      </dgm:t>
    </dgm:pt>
    <dgm:pt modelId="{C8AE5A9D-39C1-47BA-9669-96EFB2C0351B}" type="parTrans" cxnId="{8232724E-D2BE-4BDD-B7BA-D53DC2ADAACE}">
      <dgm:prSet/>
      <dgm:spPr/>
      <dgm:t>
        <a:bodyPr/>
        <a:lstStyle/>
        <a:p>
          <a:endParaRPr lang="cs-CZ"/>
        </a:p>
      </dgm:t>
    </dgm:pt>
    <dgm:pt modelId="{ACFDB21D-9A9D-4AD1-9072-D0671F743C4F}" type="sibTrans" cxnId="{8232724E-D2BE-4BDD-B7BA-D53DC2ADAACE}">
      <dgm:prSet/>
      <dgm:spPr/>
      <dgm:t>
        <a:bodyPr/>
        <a:lstStyle/>
        <a:p>
          <a:endParaRPr lang="cs-CZ"/>
        </a:p>
      </dgm:t>
    </dgm:pt>
    <dgm:pt modelId="{75941968-3C3C-4E79-852A-0D38FA42C188}" type="pres">
      <dgm:prSet presAssocID="{C7B04A30-D181-4DE5-8E82-42D150D7968A}" presName="diagram" presStyleCnt="0">
        <dgm:presLayoutVars>
          <dgm:chPref val="1"/>
          <dgm:dir/>
          <dgm:animOne val="branch"/>
          <dgm:animLvl val="lvl"/>
          <dgm:resizeHandles val="exact"/>
        </dgm:presLayoutVars>
      </dgm:prSet>
      <dgm:spPr/>
      <dgm:t>
        <a:bodyPr/>
        <a:lstStyle/>
        <a:p>
          <a:endParaRPr lang="cs-CZ"/>
        </a:p>
      </dgm:t>
    </dgm:pt>
    <dgm:pt modelId="{ED3D0740-80EF-4FE7-98D6-1C76EE1CAEFA}" type="pres">
      <dgm:prSet presAssocID="{872EBBE8-BE34-4B79-ACDA-566582389536}" presName="root1" presStyleCnt="0"/>
      <dgm:spPr/>
    </dgm:pt>
    <dgm:pt modelId="{56AED844-07D5-437B-90BD-0E10F1F13620}" type="pres">
      <dgm:prSet presAssocID="{872EBBE8-BE34-4B79-ACDA-566582389536}" presName="LevelOneTextNode" presStyleLbl="node0" presStyleIdx="0" presStyleCnt="1" custScaleX="130050" custScaleY="318036" custLinFactY="67747" custLinFactNeighborX="-7157" custLinFactNeighborY="100000">
        <dgm:presLayoutVars>
          <dgm:chPref val="3"/>
        </dgm:presLayoutVars>
      </dgm:prSet>
      <dgm:spPr/>
      <dgm:t>
        <a:bodyPr/>
        <a:lstStyle/>
        <a:p>
          <a:endParaRPr lang="cs-CZ"/>
        </a:p>
      </dgm:t>
    </dgm:pt>
    <dgm:pt modelId="{0DC969C0-890D-4A4A-A0B5-6A6547633FF3}" type="pres">
      <dgm:prSet presAssocID="{872EBBE8-BE34-4B79-ACDA-566582389536}" presName="level2hierChild" presStyleCnt="0"/>
      <dgm:spPr/>
    </dgm:pt>
    <dgm:pt modelId="{88C78804-F5B7-4EBE-B2D4-10D82A77DFE4}" type="pres">
      <dgm:prSet presAssocID="{3FD1978E-C80D-4C46-B56D-D1476CFB27F8}" presName="conn2-1" presStyleLbl="parChTrans1D2" presStyleIdx="0" presStyleCnt="3"/>
      <dgm:spPr/>
      <dgm:t>
        <a:bodyPr/>
        <a:lstStyle/>
        <a:p>
          <a:endParaRPr lang="cs-CZ"/>
        </a:p>
      </dgm:t>
    </dgm:pt>
    <dgm:pt modelId="{3D1DCB84-DB9B-4A7A-A46C-A3E2762C4E36}" type="pres">
      <dgm:prSet presAssocID="{3FD1978E-C80D-4C46-B56D-D1476CFB27F8}" presName="connTx" presStyleLbl="parChTrans1D2" presStyleIdx="0" presStyleCnt="3"/>
      <dgm:spPr/>
      <dgm:t>
        <a:bodyPr/>
        <a:lstStyle/>
        <a:p>
          <a:endParaRPr lang="cs-CZ"/>
        </a:p>
      </dgm:t>
    </dgm:pt>
    <dgm:pt modelId="{E1FE51F4-D819-4A47-A0FD-827255C71208}" type="pres">
      <dgm:prSet presAssocID="{E07CE883-4D87-4E1D-8194-E8632065A2CB}" presName="root2" presStyleCnt="0"/>
      <dgm:spPr/>
    </dgm:pt>
    <dgm:pt modelId="{6CF9F369-49C5-4845-BA18-98224A300C0A}" type="pres">
      <dgm:prSet presAssocID="{E07CE883-4D87-4E1D-8194-E8632065A2CB}" presName="LevelTwoTextNode" presStyleLbl="node2" presStyleIdx="0" presStyleCnt="3" custScaleX="170994" custScaleY="127092" custLinFactNeighborX="-32071" custLinFactNeighborY="70882">
        <dgm:presLayoutVars>
          <dgm:chPref val="3"/>
        </dgm:presLayoutVars>
      </dgm:prSet>
      <dgm:spPr/>
      <dgm:t>
        <a:bodyPr/>
        <a:lstStyle/>
        <a:p>
          <a:endParaRPr lang="cs-CZ"/>
        </a:p>
      </dgm:t>
    </dgm:pt>
    <dgm:pt modelId="{35F9475A-6447-44B2-9E9E-EB12F2BA2B0F}" type="pres">
      <dgm:prSet presAssocID="{E07CE883-4D87-4E1D-8194-E8632065A2CB}" presName="level3hierChild" presStyleCnt="0"/>
      <dgm:spPr/>
    </dgm:pt>
    <dgm:pt modelId="{0EB71840-C0B7-4846-8AE3-5F404764E378}" type="pres">
      <dgm:prSet presAssocID="{BC974D28-E8DB-4D9B-8763-C973A20E19A4}" presName="conn2-1" presStyleLbl="parChTrans1D3" presStyleIdx="0" presStyleCnt="7"/>
      <dgm:spPr/>
      <dgm:t>
        <a:bodyPr/>
        <a:lstStyle/>
        <a:p>
          <a:endParaRPr lang="cs-CZ"/>
        </a:p>
      </dgm:t>
    </dgm:pt>
    <dgm:pt modelId="{CC1AD638-CF14-48F5-AB3A-B407249C4A96}" type="pres">
      <dgm:prSet presAssocID="{BC974D28-E8DB-4D9B-8763-C973A20E19A4}" presName="connTx" presStyleLbl="parChTrans1D3" presStyleIdx="0" presStyleCnt="7"/>
      <dgm:spPr/>
      <dgm:t>
        <a:bodyPr/>
        <a:lstStyle/>
        <a:p>
          <a:endParaRPr lang="cs-CZ"/>
        </a:p>
      </dgm:t>
    </dgm:pt>
    <dgm:pt modelId="{706AF168-FFAB-40A6-9BC6-FA92FA1282A5}" type="pres">
      <dgm:prSet presAssocID="{6B6CB900-EE88-49E8-AEF3-899E697E7E16}" presName="root2" presStyleCnt="0"/>
      <dgm:spPr/>
    </dgm:pt>
    <dgm:pt modelId="{41DA7AAA-2ABA-48CF-B0C5-99F617B2CD88}" type="pres">
      <dgm:prSet presAssocID="{6B6CB900-EE88-49E8-AEF3-899E697E7E16}" presName="LevelTwoTextNode" presStyleLbl="node3" presStyleIdx="0" presStyleCnt="7" custLinFactY="-19515" custLinFactNeighborX="513" custLinFactNeighborY="-100000">
        <dgm:presLayoutVars>
          <dgm:chPref val="3"/>
        </dgm:presLayoutVars>
      </dgm:prSet>
      <dgm:spPr/>
      <dgm:t>
        <a:bodyPr/>
        <a:lstStyle/>
        <a:p>
          <a:endParaRPr lang="cs-CZ"/>
        </a:p>
      </dgm:t>
    </dgm:pt>
    <dgm:pt modelId="{025A067A-8ACC-4264-874A-77986F03E084}" type="pres">
      <dgm:prSet presAssocID="{6B6CB900-EE88-49E8-AEF3-899E697E7E16}" presName="level3hierChild" presStyleCnt="0"/>
      <dgm:spPr/>
    </dgm:pt>
    <dgm:pt modelId="{E97D5524-88EE-4C71-9137-ADD89EB52F0F}" type="pres">
      <dgm:prSet presAssocID="{526F0EB5-5E79-4C4E-B53D-726A899FF3BF}" presName="conn2-1" presStyleLbl="parChTrans1D3" presStyleIdx="1" presStyleCnt="7"/>
      <dgm:spPr/>
      <dgm:t>
        <a:bodyPr/>
        <a:lstStyle/>
        <a:p>
          <a:endParaRPr lang="cs-CZ"/>
        </a:p>
      </dgm:t>
    </dgm:pt>
    <dgm:pt modelId="{6696BCFC-5739-4E89-8D66-7DF3D045A447}" type="pres">
      <dgm:prSet presAssocID="{526F0EB5-5E79-4C4E-B53D-726A899FF3BF}" presName="connTx" presStyleLbl="parChTrans1D3" presStyleIdx="1" presStyleCnt="7"/>
      <dgm:spPr/>
      <dgm:t>
        <a:bodyPr/>
        <a:lstStyle/>
        <a:p>
          <a:endParaRPr lang="cs-CZ"/>
        </a:p>
      </dgm:t>
    </dgm:pt>
    <dgm:pt modelId="{7B09EE6C-1E4B-406F-BC51-C6681BB64A90}" type="pres">
      <dgm:prSet presAssocID="{7557AA98-2582-465A-8A16-A0B67190559B}" presName="root2" presStyleCnt="0"/>
      <dgm:spPr/>
    </dgm:pt>
    <dgm:pt modelId="{F5BB26DE-CC6C-48D5-BA5E-1209FCCE89F3}" type="pres">
      <dgm:prSet presAssocID="{7557AA98-2582-465A-8A16-A0B67190559B}" presName="LevelTwoTextNode" presStyleLbl="node3" presStyleIdx="1" presStyleCnt="7" custLinFactNeighborX="3043" custLinFactNeighborY="-15790">
        <dgm:presLayoutVars>
          <dgm:chPref val="3"/>
        </dgm:presLayoutVars>
      </dgm:prSet>
      <dgm:spPr/>
      <dgm:t>
        <a:bodyPr/>
        <a:lstStyle/>
        <a:p>
          <a:endParaRPr lang="cs-CZ"/>
        </a:p>
      </dgm:t>
    </dgm:pt>
    <dgm:pt modelId="{2D1A3C06-C877-41BF-9312-C2AE61254DEC}" type="pres">
      <dgm:prSet presAssocID="{7557AA98-2582-465A-8A16-A0B67190559B}" presName="level3hierChild" presStyleCnt="0"/>
      <dgm:spPr/>
    </dgm:pt>
    <dgm:pt modelId="{E5EF40EB-BE8D-45E3-B820-67989A7BBB1A}" type="pres">
      <dgm:prSet presAssocID="{B687E559-51B9-4DA8-8590-4362E891CCC2}" presName="conn2-1" presStyleLbl="parChTrans1D2" presStyleIdx="1" presStyleCnt="3"/>
      <dgm:spPr/>
      <dgm:t>
        <a:bodyPr/>
        <a:lstStyle/>
        <a:p>
          <a:endParaRPr lang="cs-CZ"/>
        </a:p>
      </dgm:t>
    </dgm:pt>
    <dgm:pt modelId="{D68EA083-E07F-468C-98BB-5DD48F227C98}" type="pres">
      <dgm:prSet presAssocID="{B687E559-51B9-4DA8-8590-4362E891CCC2}" presName="connTx" presStyleLbl="parChTrans1D2" presStyleIdx="1" presStyleCnt="3"/>
      <dgm:spPr/>
      <dgm:t>
        <a:bodyPr/>
        <a:lstStyle/>
        <a:p>
          <a:endParaRPr lang="cs-CZ"/>
        </a:p>
      </dgm:t>
    </dgm:pt>
    <dgm:pt modelId="{16775798-8E72-46CC-A5D3-CB2B79B8DF57}" type="pres">
      <dgm:prSet presAssocID="{C8E9D1AA-27C2-4DC3-95E8-102F525C2BCD}" presName="root2" presStyleCnt="0"/>
      <dgm:spPr/>
    </dgm:pt>
    <dgm:pt modelId="{688AD01E-C045-4464-B438-36C0D8F5B57B}" type="pres">
      <dgm:prSet presAssocID="{C8E9D1AA-27C2-4DC3-95E8-102F525C2BCD}" presName="LevelTwoTextNode" presStyleLbl="node2" presStyleIdx="1" presStyleCnt="3" custScaleX="149579" custLinFactNeighborX="2626" custLinFactNeighborY="27302">
        <dgm:presLayoutVars>
          <dgm:chPref val="3"/>
        </dgm:presLayoutVars>
      </dgm:prSet>
      <dgm:spPr/>
      <dgm:t>
        <a:bodyPr/>
        <a:lstStyle/>
        <a:p>
          <a:endParaRPr lang="cs-CZ"/>
        </a:p>
      </dgm:t>
    </dgm:pt>
    <dgm:pt modelId="{6150F8ED-0B9F-4265-A4E7-80EC6E6C86A0}" type="pres">
      <dgm:prSet presAssocID="{C8E9D1AA-27C2-4DC3-95E8-102F525C2BCD}" presName="level3hierChild" presStyleCnt="0"/>
      <dgm:spPr/>
    </dgm:pt>
    <dgm:pt modelId="{CA6381C9-8AD4-4C13-95FD-81BF3937B7F6}" type="pres">
      <dgm:prSet presAssocID="{C8AE5A9D-39C1-47BA-9669-96EFB2C0351B}" presName="conn2-1" presStyleLbl="parChTrans1D3" presStyleIdx="2" presStyleCnt="7"/>
      <dgm:spPr/>
      <dgm:t>
        <a:bodyPr/>
        <a:lstStyle/>
        <a:p>
          <a:endParaRPr lang="cs-CZ"/>
        </a:p>
      </dgm:t>
    </dgm:pt>
    <dgm:pt modelId="{406AD053-34B5-4D19-A93F-069645F07E06}" type="pres">
      <dgm:prSet presAssocID="{C8AE5A9D-39C1-47BA-9669-96EFB2C0351B}" presName="connTx" presStyleLbl="parChTrans1D3" presStyleIdx="2" presStyleCnt="7"/>
      <dgm:spPr/>
      <dgm:t>
        <a:bodyPr/>
        <a:lstStyle/>
        <a:p>
          <a:endParaRPr lang="cs-CZ"/>
        </a:p>
      </dgm:t>
    </dgm:pt>
    <dgm:pt modelId="{F5B95D8C-AA1C-46A5-93E6-F3AE0D5BC8DA}" type="pres">
      <dgm:prSet presAssocID="{7E847C4E-BD64-4A97-B29C-4F0370E056EB}" presName="root2" presStyleCnt="0"/>
      <dgm:spPr/>
    </dgm:pt>
    <dgm:pt modelId="{040C71E9-F159-407C-BB29-BF3F868576E5}" type="pres">
      <dgm:prSet presAssocID="{7E847C4E-BD64-4A97-B29C-4F0370E056EB}" presName="LevelTwoTextNode" presStyleLbl="node3" presStyleIdx="2" presStyleCnt="7" custScaleX="132381">
        <dgm:presLayoutVars>
          <dgm:chPref val="3"/>
        </dgm:presLayoutVars>
      </dgm:prSet>
      <dgm:spPr/>
      <dgm:t>
        <a:bodyPr/>
        <a:lstStyle/>
        <a:p>
          <a:endParaRPr lang="cs-CZ"/>
        </a:p>
      </dgm:t>
    </dgm:pt>
    <dgm:pt modelId="{99288833-1C64-4FE7-8FB4-E8E6710A4D83}" type="pres">
      <dgm:prSet presAssocID="{7E847C4E-BD64-4A97-B29C-4F0370E056EB}" presName="level3hierChild" presStyleCnt="0"/>
      <dgm:spPr/>
    </dgm:pt>
    <dgm:pt modelId="{B64F7027-C5BB-43ED-8D85-242D00436A38}" type="pres">
      <dgm:prSet presAssocID="{85553374-D579-4783-A581-FD74EA0DFDF9}" presName="conn2-1" presStyleLbl="parChTrans1D3" presStyleIdx="3" presStyleCnt="7"/>
      <dgm:spPr/>
      <dgm:t>
        <a:bodyPr/>
        <a:lstStyle/>
        <a:p>
          <a:endParaRPr lang="cs-CZ"/>
        </a:p>
      </dgm:t>
    </dgm:pt>
    <dgm:pt modelId="{621A90C9-3277-441A-9C61-50C7D03FBB8E}" type="pres">
      <dgm:prSet presAssocID="{85553374-D579-4783-A581-FD74EA0DFDF9}" presName="connTx" presStyleLbl="parChTrans1D3" presStyleIdx="3" presStyleCnt="7"/>
      <dgm:spPr/>
      <dgm:t>
        <a:bodyPr/>
        <a:lstStyle/>
        <a:p>
          <a:endParaRPr lang="cs-CZ"/>
        </a:p>
      </dgm:t>
    </dgm:pt>
    <dgm:pt modelId="{01DDA4B9-DDBD-4073-9B88-FE01C9161627}" type="pres">
      <dgm:prSet presAssocID="{0494F3AE-A9AF-48F2-A7D0-8478524D4DC8}" presName="root2" presStyleCnt="0"/>
      <dgm:spPr/>
    </dgm:pt>
    <dgm:pt modelId="{658D9A1B-F69B-4F05-B514-6B77777BA562}" type="pres">
      <dgm:prSet presAssocID="{0494F3AE-A9AF-48F2-A7D0-8478524D4DC8}" presName="LevelTwoTextNode" presStyleLbl="node3" presStyleIdx="3" presStyleCnt="7" custScaleX="135092" custLinFactNeighborX="674" custLinFactNeighborY="12038">
        <dgm:presLayoutVars>
          <dgm:chPref val="3"/>
        </dgm:presLayoutVars>
      </dgm:prSet>
      <dgm:spPr/>
      <dgm:t>
        <a:bodyPr/>
        <a:lstStyle/>
        <a:p>
          <a:endParaRPr lang="cs-CZ"/>
        </a:p>
      </dgm:t>
    </dgm:pt>
    <dgm:pt modelId="{3F178164-8D79-448D-B5C5-AD1211A98936}" type="pres">
      <dgm:prSet presAssocID="{0494F3AE-A9AF-48F2-A7D0-8478524D4DC8}" presName="level3hierChild" presStyleCnt="0"/>
      <dgm:spPr/>
    </dgm:pt>
    <dgm:pt modelId="{C816D7CA-CB9C-475B-8D89-F1D05AB421BE}" type="pres">
      <dgm:prSet presAssocID="{4411526A-E72F-4CF8-B3E7-4248A7E2C6BD}" presName="conn2-1" presStyleLbl="parChTrans1D2" presStyleIdx="2" presStyleCnt="3"/>
      <dgm:spPr/>
      <dgm:t>
        <a:bodyPr/>
        <a:lstStyle/>
        <a:p>
          <a:endParaRPr lang="cs-CZ"/>
        </a:p>
      </dgm:t>
    </dgm:pt>
    <dgm:pt modelId="{E8A80B2B-BEBA-40F9-ACB5-4E210BB51C72}" type="pres">
      <dgm:prSet presAssocID="{4411526A-E72F-4CF8-B3E7-4248A7E2C6BD}" presName="connTx" presStyleLbl="parChTrans1D2" presStyleIdx="2" presStyleCnt="3"/>
      <dgm:spPr/>
      <dgm:t>
        <a:bodyPr/>
        <a:lstStyle/>
        <a:p>
          <a:endParaRPr lang="cs-CZ"/>
        </a:p>
      </dgm:t>
    </dgm:pt>
    <dgm:pt modelId="{7131640A-4714-4A31-AAD8-D872C1F9DE12}" type="pres">
      <dgm:prSet presAssocID="{463A16B6-D037-4F74-8B95-F3F8F64CE195}" presName="root2" presStyleCnt="0"/>
      <dgm:spPr/>
    </dgm:pt>
    <dgm:pt modelId="{2C5DCC19-D781-4BEA-9422-4765E169F9D6}" type="pres">
      <dgm:prSet presAssocID="{463A16B6-D037-4F74-8B95-F3F8F64CE195}" presName="LevelTwoTextNode" presStyleLbl="node2" presStyleIdx="2" presStyleCnt="3" custScaleX="120033" custLinFactY="47590" custLinFactNeighborX="32510" custLinFactNeighborY="100000">
        <dgm:presLayoutVars>
          <dgm:chPref val="3"/>
        </dgm:presLayoutVars>
      </dgm:prSet>
      <dgm:spPr/>
      <dgm:t>
        <a:bodyPr/>
        <a:lstStyle/>
        <a:p>
          <a:endParaRPr lang="cs-CZ"/>
        </a:p>
      </dgm:t>
    </dgm:pt>
    <dgm:pt modelId="{CBFEC24A-606F-435D-8A99-51CAB2EB039D}" type="pres">
      <dgm:prSet presAssocID="{463A16B6-D037-4F74-8B95-F3F8F64CE195}" presName="level3hierChild" presStyleCnt="0"/>
      <dgm:spPr/>
    </dgm:pt>
    <dgm:pt modelId="{0BC05F80-6E31-4A18-8BD6-0F4BCEED932B}" type="pres">
      <dgm:prSet presAssocID="{184F609A-4E66-4BCA-B333-BB5821817A04}" presName="conn2-1" presStyleLbl="parChTrans1D3" presStyleIdx="4" presStyleCnt="7"/>
      <dgm:spPr/>
      <dgm:t>
        <a:bodyPr/>
        <a:lstStyle/>
        <a:p>
          <a:endParaRPr lang="cs-CZ"/>
        </a:p>
      </dgm:t>
    </dgm:pt>
    <dgm:pt modelId="{2E972AF6-79D0-4439-967D-E5F78CAC5C1B}" type="pres">
      <dgm:prSet presAssocID="{184F609A-4E66-4BCA-B333-BB5821817A04}" presName="connTx" presStyleLbl="parChTrans1D3" presStyleIdx="4" presStyleCnt="7"/>
      <dgm:spPr/>
      <dgm:t>
        <a:bodyPr/>
        <a:lstStyle/>
        <a:p>
          <a:endParaRPr lang="cs-CZ"/>
        </a:p>
      </dgm:t>
    </dgm:pt>
    <dgm:pt modelId="{8FE25C42-52CB-4203-BFEF-73FEE389D370}" type="pres">
      <dgm:prSet presAssocID="{431BA147-D4CA-4AEF-B262-20870545A4E4}" presName="root2" presStyleCnt="0"/>
      <dgm:spPr/>
    </dgm:pt>
    <dgm:pt modelId="{FAAB62D0-57D3-40CA-9E57-77A23B09D5F2}" type="pres">
      <dgm:prSet presAssocID="{431BA147-D4CA-4AEF-B262-20870545A4E4}" presName="LevelTwoTextNode" presStyleLbl="node3" presStyleIdx="4" presStyleCnt="7" custScaleX="116332" custScaleY="69630" custLinFactNeighborX="30566" custLinFactNeighborY="22045">
        <dgm:presLayoutVars>
          <dgm:chPref val="3"/>
        </dgm:presLayoutVars>
      </dgm:prSet>
      <dgm:spPr/>
      <dgm:t>
        <a:bodyPr/>
        <a:lstStyle/>
        <a:p>
          <a:endParaRPr lang="cs-CZ"/>
        </a:p>
      </dgm:t>
    </dgm:pt>
    <dgm:pt modelId="{FFA51263-3985-4D9F-87EB-9261FD1FDF31}" type="pres">
      <dgm:prSet presAssocID="{431BA147-D4CA-4AEF-B262-20870545A4E4}" presName="level3hierChild" presStyleCnt="0"/>
      <dgm:spPr/>
    </dgm:pt>
    <dgm:pt modelId="{EB2C0C0E-A7F3-4FDC-ADF2-098FDC1C4859}" type="pres">
      <dgm:prSet presAssocID="{87511555-02F3-4B55-B1F6-BEF6770C37B7}" presName="conn2-1" presStyleLbl="parChTrans1D3" presStyleIdx="5" presStyleCnt="7"/>
      <dgm:spPr/>
      <dgm:t>
        <a:bodyPr/>
        <a:lstStyle/>
        <a:p>
          <a:endParaRPr lang="cs-CZ"/>
        </a:p>
      </dgm:t>
    </dgm:pt>
    <dgm:pt modelId="{AC0C94DE-BDDC-408A-91A6-586B47471CE7}" type="pres">
      <dgm:prSet presAssocID="{87511555-02F3-4B55-B1F6-BEF6770C37B7}" presName="connTx" presStyleLbl="parChTrans1D3" presStyleIdx="5" presStyleCnt="7"/>
      <dgm:spPr/>
      <dgm:t>
        <a:bodyPr/>
        <a:lstStyle/>
        <a:p>
          <a:endParaRPr lang="cs-CZ"/>
        </a:p>
      </dgm:t>
    </dgm:pt>
    <dgm:pt modelId="{A34BA297-E251-40CA-993F-FCEFED861A94}" type="pres">
      <dgm:prSet presAssocID="{2D1136D5-3D44-4AF7-BF91-7E4423D51C9C}" presName="root2" presStyleCnt="0"/>
      <dgm:spPr/>
    </dgm:pt>
    <dgm:pt modelId="{1A5BA321-DA31-4CAC-98F7-772B00EF2455}" type="pres">
      <dgm:prSet presAssocID="{2D1136D5-3D44-4AF7-BF91-7E4423D51C9C}" presName="LevelTwoTextNode" presStyleLbl="node3" presStyleIdx="5" presStyleCnt="7" custScaleX="115185" custScaleY="79292" custLinFactNeighborX="30566" custLinFactNeighborY="15545">
        <dgm:presLayoutVars>
          <dgm:chPref val="3"/>
        </dgm:presLayoutVars>
      </dgm:prSet>
      <dgm:spPr/>
      <dgm:t>
        <a:bodyPr/>
        <a:lstStyle/>
        <a:p>
          <a:endParaRPr lang="cs-CZ"/>
        </a:p>
      </dgm:t>
    </dgm:pt>
    <dgm:pt modelId="{72C63140-BFB3-4E83-9784-B0F1B0843A79}" type="pres">
      <dgm:prSet presAssocID="{2D1136D5-3D44-4AF7-BF91-7E4423D51C9C}" presName="level3hierChild" presStyleCnt="0"/>
      <dgm:spPr/>
    </dgm:pt>
    <dgm:pt modelId="{80FF42F2-9F18-4788-8594-22D1B18A0623}" type="pres">
      <dgm:prSet presAssocID="{475454FD-CEF2-4D9C-AE52-F8BB776A3CDD}" presName="conn2-1" presStyleLbl="parChTrans1D3" presStyleIdx="6" presStyleCnt="7"/>
      <dgm:spPr/>
      <dgm:t>
        <a:bodyPr/>
        <a:lstStyle/>
        <a:p>
          <a:endParaRPr lang="cs-CZ"/>
        </a:p>
      </dgm:t>
    </dgm:pt>
    <dgm:pt modelId="{D0E721E5-4A21-4F91-B6A1-123F12F31FAA}" type="pres">
      <dgm:prSet presAssocID="{475454FD-CEF2-4D9C-AE52-F8BB776A3CDD}" presName="connTx" presStyleLbl="parChTrans1D3" presStyleIdx="6" presStyleCnt="7"/>
      <dgm:spPr/>
      <dgm:t>
        <a:bodyPr/>
        <a:lstStyle/>
        <a:p>
          <a:endParaRPr lang="cs-CZ"/>
        </a:p>
      </dgm:t>
    </dgm:pt>
    <dgm:pt modelId="{277CF897-BA60-4A8E-A6D5-F3284775BF66}" type="pres">
      <dgm:prSet presAssocID="{A52E6161-341C-414C-B4A9-845041EFE8F3}" presName="root2" presStyleCnt="0"/>
      <dgm:spPr/>
    </dgm:pt>
    <dgm:pt modelId="{C9E9B589-687E-418D-BAC5-E8D8BF01BC0B}" type="pres">
      <dgm:prSet presAssocID="{A52E6161-341C-414C-B4A9-845041EFE8F3}" presName="LevelTwoTextNode" presStyleLbl="node3" presStyleIdx="6" presStyleCnt="7" custScaleX="115661" custScaleY="75153" custLinFactY="19515" custLinFactNeighborX="35813" custLinFactNeighborY="100000">
        <dgm:presLayoutVars>
          <dgm:chPref val="3"/>
        </dgm:presLayoutVars>
      </dgm:prSet>
      <dgm:spPr/>
      <dgm:t>
        <a:bodyPr/>
        <a:lstStyle/>
        <a:p>
          <a:endParaRPr lang="cs-CZ"/>
        </a:p>
      </dgm:t>
    </dgm:pt>
    <dgm:pt modelId="{EBC6F1FB-C96C-4E3B-8911-FE876598C2DB}" type="pres">
      <dgm:prSet presAssocID="{A52E6161-341C-414C-B4A9-845041EFE8F3}" presName="level3hierChild" presStyleCnt="0"/>
      <dgm:spPr/>
    </dgm:pt>
  </dgm:ptLst>
  <dgm:cxnLst>
    <dgm:cxn modelId="{D6E3C167-DB0C-4232-ACEB-1925C8EE1C00}" type="presOf" srcId="{184F609A-4E66-4BCA-B333-BB5821817A04}" destId="{0BC05F80-6E31-4A18-8BD6-0F4BCEED932B}" srcOrd="0" destOrd="0" presId="urn:microsoft.com/office/officeart/2005/8/layout/hierarchy2"/>
    <dgm:cxn modelId="{06DA2008-7BB2-46E4-BA9A-32F0132AB4BD}" type="presOf" srcId="{85553374-D579-4783-A581-FD74EA0DFDF9}" destId="{621A90C9-3277-441A-9C61-50C7D03FBB8E}" srcOrd="1" destOrd="0" presId="urn:microsoft.com/office/officeart/2005/8/layout/hierarchy2"/>
    <dgm:cxn modelId="{15A98F13-6844-46C2-88E0-B23CE8918A0B}" type="presOf" srcId="{85553374-D579-4783-A581-FD74EA0DFDF9}" destId="{B64F7027-C5BB-43ED-8D85-242D00436A38}" srcOrd="0" destOrd="0" presId="urn:microsoft.com/office/officeart/2005/8/layout/hierarchy2"/>
    <dgm:cxn modelId="{3E947ABD-D642-4B20-A475-6E62A4032E86}" type="presOf" srcId="{E07CE883-4D87-4E1D-8194-E8632065A2CB}" destId="{6CF9F369-49C5-4845-BA18-98224A300C0A}" srcOrd="0" destOrd="0" presId="urn:microsoft.com/office/officeart/2005/8/layout/hierarchy2"/>
    <dgm:cxn modelId="{F020C5A3-3CB6-4766-B0CC-07833D1F37A7}" srcId="{E07CE883-4D87-4E1D-8194-E8632065A2CB}" destId="{6B6CB900-EE88-49E8-AEF3-899E697E7E16}" srcOrd="0" destOrd="0" parTransId="{BC974D28-E8DB-4D9B-8763-C973A20E19A4}" sibTransId="{912624A9-EA3E-483C-9071-D3FFAC5C0760}"/>
    <dgm:cxn modelId="{EF10525D-6A17-4721-948E-075F43AC75A3}" type="presOf" srcId="{431BA147-D4CA-4AEF-B262-20870545A4E4}" destId="{FAAB62D0-57D3-40CA-9E57-77A23B09D5F2}" srcOrd="0" destOrd="0" presId="urn:microsoft.com/office/officeart/2005/8/layout/hierarchy2"/>
    <dgm:cxn modelId="{435E6D77-3AA0-4BB6-B1E0-EFA9541886B1}" type="presOf" srcId="{872EBBE8-BE34-4B79-ACDA-566582389536}" destId="{56AED844-07D5-437B-90BD-0E10F1F13620}" srcOrd="0" destOrd="0" presId="urn:microsoft.com/office/officeart/2005/8/layout/hierarchy2"/>
    <dgm:cxn modelId="{614A89A1-A3E5-4AF7-9548-D018056231C9}" srcId="{872EBBE8-BE34-4B79-ACDA-566582389536}" destId="{C8E9D1AA-27C2-4DC3-95E8-102F525C2BCD}" srcOrd="1" destOrd="0" parTransId="{B687E559-51B9-4DA8-8590-4362E891CCC2}" sibTransId="{E08F1907-9132-4895-A121-3CED7E0ABFB6}"/>
    <dgm:cxn modelId="{07F1A7AA-415D-47DF-8E54-A87E433BED72}" type="presOf" srcId="{475454FD-CEF2-4D9C-AE52-F8BB776A3CDD}" destId="{D0E721E5-4A21-4F91-B6A1-123F12F31FAA}" srcOrd="1" destOrd="0" presId="urn:microsoft.com/office/officeart/2005/8/layout/hierarchy2"/>
    <dgm:cxn modelId="{1C2CAED4-89FD-4F7A-9A6E-01DD611C46FE}" type="presOf" srcId="{BC974D28-E8DB-4D9B-8763-C973A20E19A4}" destId="{CC1AD638-CF14-48F5-AB3A-B407249C4A96}" srcOrd="1" destOrd="0" presId="urn:microsoft.com/office/officeart/2005/8/layout/hierarchy2"/>
    <dgm:cxn modelId="{5CEC2F83-E574-4449-9174-C0ABA94F260C}" type="presOf" srcId="{7557AA98-2582-465A-8A16-A0B67190559B}" destId="{F5BB26DE-CC6C-48D5-BA5E-1209FCCE89F3}" srcOrd="0" destOrd="0" presId="urn:microsoft.com/office/officeart/2005/8/layout/hierarchy2"/>
    <dgm:cxn modelId="{C562AAC5-8DE4-4FE4-8461-70D4A4BCD184}" type="presOf" srcId="{BC974D28-E8DB-4D9B-8763-C973A20E19A4}" destId="{0EB71840-C0B7-4846-8AE3-5F404764E378}" srcOrd="0" destOrd="0" presId="urn:microsoft.com/office/officeart/2005/8/layout/hierarchy2"/>
    <dgm:cxn modelId="{07C11FFF-846E-4865-BF1E-0F7CEA5589DF}" type="presOf" srcId="{475454FD-CEF2-4D9C-AE52-F8BB776A3CDD}" destId="{80FF42F2-9F18-4788-8594-22D1B18A0623}" srcOrd="0" destOrd="0" presId="urn:microsoft.com/office/officeart/2005/8/layout/hierarchy2"/>
    <dgm:cxn modelId="{8232724E-D2BE-4BDD-B7BA-D53DC2ADAACE}" srcId="{C8E9D1AA-27C2-4DC3-95E8-102F525C2BCD}" destId="{7E847C4E-BD64-4A97-B29C-4F0370E056EB}" srcOrd="0" destOrd="0" parTransId="{C8AE5A9D-39C1-47BA-9669-96EFB2C0351B}" sibTransId="{ACFDB21D-9A9D-4AD1-9072-D0671F743C4F}"/>
    <dgm:cxn modelId="{96348286-3690-4204-80A1-CE52C23E0D82}" type="presOf" srcId="{6B6CB900-EE88-49E8-AEF3-899E697E7E16}" destId="{41DA7AAA-2ABA-48CF-B0C5-99F617B2CD88}" srcOrd="0" destOrd="0" presId="urn:microsoft.com/office/officeart/2005/8/layout/hierarchy2"/>
    <dgm:cxn modelId="{046EAD88-BE9C-493D-8824-1836D8580EE9}" type="presOf" srcId="{87511555-02F3-4B55-B1F6-BEF6770C37B7}" destId="{EB2C0C0E-A7F3-4FDC-ADF2-098FDC1C4859}" srcOrd="0" destOrd="0" presId="urn:microsoft.com/office/officeart/2005/8/layout/hierarchy2"/>
    <dgm:cxn modelId="{AD35C28B-2564-46E7-A120-B8526F7B4F43}" type="presOf" srcId="{C7B04A30-D181-4DE5-8E82-42D150D7968A}" destId="{75941968-3C3C-4E79-852A-0D38FA42C188}" srcOrd="0" destOrd="0" presId="urn:microsoft.com/office/officeart/2005/8/layout/hierarchy2"/>
    <dgm:cxn modelId="{AE0CD4BC-AAB9-4DA0-964C-8DBF58A73405}" type="presOf" srcId="{2D1136D5-3D44-4AF7-BF91-7E4423D51C9C}" destId="{1A5BA321-DA31-4CAC-98F7-772B00EF2455}" srcOrd="0" destOrd="0" presId="urn:microsoft.com/office/officeart/2005/8/layout/hierarchy2"/>
    <dgm:cxn modelId="{9D81203D-34A1-437E-AB5D-FA0D7F2CDF4B}" type="presOf" srcId="{B687E559-51B9-4DA8-8590-4362E891CCC2}" destId="{E5EF40EB-BE8D-45E3-B820-67989A7BBB1A}" srcOrd="0" destOrd="0" presId="urn:microsoft.com/office/officeart/2005/8/layout/hierarchy2"/>
    <dgm:cxn modelId="{499663AE-616F-449A-9D61-C3571A9F22CD}" srcId="{872EBBE8-BE34-4B79-ACDA-566582389536}" destId="{463A16B6-D037-4F74-8B95-F3F8F64CE195}" srcOrd="2" destOrd="0" parTransId="{4411526A-E72F-4CF8-B3E7-4248A7E2C6BD}" sibTransId="{6582453A-176F-4D5D-AF38-9319CD0FCC0B}"/>
    <dgm:cxn modelId="{3EDE9CC0-F123-49DE-B4DC-9F03524A759C}" srcId="{463A16B6-D037-4F74-8B95-F3F8F64CE195}" destId="{A52E6161-341C-414C-B4A9-845041EFE8F3}" srcOrd="2" destOrd="0" parTransId="{475454FD-CEF2-4D9C-AE52-F8BB776A3CDD}" sibTransId="{71D223FE-883C-42E6-944E-5E13C8497CAD}"/>
    <dgm:cxn modelId="{765955F7-086A-4097-B9C4-FEDFD31269CD}" type="presOf" srcId="{4411526A-E72F-4CF8-B3E7-4248A7E2C6BD}" destId="{C816D7CA-CB9C-475B-8D89-F1D05AB421BE}" srcOrd="0" destOrd="0" presId="urn:microsoft.com/office/officeart/2005/8/layout/hierarchy2"/>
    <dgm:cxn modelId="{936E402D-602F-4FC0-9D78-D012BB64B4BD}" srcId="{872EBBE8-BE34-4B79-ACDA-566582389536}" destId="{E07CE883-4D87-4E1D-8194-E8632065A2CB}" srcOrd="0" destOrd="0" parTransId="{3FD1978E-C80D-4C46-B56D-D1476CFB27F8}" sibTransId="{B6BF5898-5012-4527-8658-E316BCDAA6AE}"/>
    <dgm:cxn modelId="{68FE23A2-DE55-43C4-9D7C-7393FB1AA3F9}" srcId="{463A16B6-D037-4F74-8B95-F3F8F64CE195}" destId="{431BA147-D4CA-4AEF-B262-20870545A4E4}" srcOrd="0" destOrd="0" parTransId="{184F609A-4E66-4BCA-B333-BB5821817A04}" sibTransId="{A7DA5EA9-9A00-47E8-A044-75AC7DA70089}"/>
    <dgm:cxn modelId="{B11E2E06-84F3-4DB7-A9CB-0234EEA99C58}" type="presOf" srcId="{C8AE5A9D-39C1-47BA-9669-96EFB2C0351B}" destId="{406AD053-34B5-4D19-A93F-069645F07E06}" srcOrd="1" destOrd="0" presId="urn:microsoft.com/office/officeart/2005/8/layout/hierarchy2"/>
    <dgm:cxn modelId="{C9626613-0FB3-4CBD-8E09-4DB66E45E2C3}" srcId="{C8E9D1AA-27C2-4DC3-95E8-102F525C2BCD}" destId="{0494F3AE-A9AF-48F2-A7D0-8478524D4DC8}" srcOrd="1" destOrd="0" parTransId="{85553374-D579-4783-A581-FD74EA0DFDF9}" sibTransId="{F3308F7C-6974-4BBC-8110-4AC8212C6A8A}"/>
    <dgm:cxn modelId="{3C458A0E-25BB-41D0-BC81-D73A54D85DD5}" type="presOf" srcId="{3FD1978E-C80D-4C46-B56D-D1476CFB27F8}" destId="{88C78804-F5B7-4EBE-B2D4-10D82A77DFE4}" srcOrd="0" destOrd="0" presId="urn:microsoft.com/office/officeart/2005/8/layout/hierarchy2"/>
    <dgm:cxn modelId="{ED43E9D9-CB87-43B8-A490-003B3DC12396}" type="presOf" srcId="{87511555-02F3-4B55-B1F6-BEF6770C37B7}" destId="{AC0C94DE-BDDC-408A-91A6-586B47471CE7}" srcOrd="1" destOrd="0" presId="urn:microsoft.com/office/officeart/2005/8/layout/hierarchy2"/>
    <dgm:cxn modelId="{58D3FF50-792E-48A8-9677-4752643E93D9}" type="presOf" srcId="{3FD1978E-C80D-4C46-B56D-D1476CFB27F8}" destId="{3D1DCB84-DB9B-4A7A-A46C-A3E2762C4E36}" srcOrd="1" destOrd="0" presId="urn:microsoft.com/office/officeart/2005/8/layout/hierarchy2"/>
    <dgm:cxn modelId="{E005394B-E031-405A-B04F-505FE1F9E829}" type="presOf" srcId="{463A16B6-D037-4F74-8B95-F3F8F64CE195}" destId="{2C5DCC19-D781-4BEA-9422-4765E169F9D6}" srcOrd="0" destOrd="0" presId="urn:microsoft.com/office/officeart/2005/8/layout/hierarchy2"/>
    <dgm:cxn modelId="{186965DF-1BF4-4450-BA82-3F106DF7D783}" type="presOf" srcId="{C8E9D1AA-27C2-4DC3-95E8-102F525C2BCD}" destId="{688AD01E-C045-4464-B438-36C0D8F5B57B}" srcOrd="0" destOrd="0" presId="urn:microsoft.com/office/officeart/2005/8/layout/hierarchy2"/>
    <dgm:cxn modelId="{EBF95256-CA0C-4989-BFA7-25C09AEA7D61}" type="presOf" srcId="{0494F3AE-A9AF-48F2-A7D0-8478524D4DC8}" destId="{658D9A1B-F69B-4F05-B514-6B77777BA562}" srcOrd="0" destOrd="0" presId="urn:microsoft.com/office/officeart/2005/8/layout/hierarchy2"/>
    <dgm:cxn modelId="{6F9C8217-05F9-46F2-840D-6058276E2075}" type="presOf" srcId="{184F609A-4E66-4BCA-B333-BB5821817A04}" destId="{2E972AF6-79D0-4439-967D-E5F78CAC5C1B}" srcOrd="1" destOrd="0" presId="urn:microsoft.com/office/officeart/2005/8/layout/hierarchy2"/>
    <dgm:cxn modelId="{84E724D9-5B74-446B-A24F-46C947AF639A}" srcId="{C7B04A30-D181-4DE5-8E82-42D150D7968A}" destId="{872EBBE8-BE34-4B79-ACDA-566582389536}" srcOrd="0" destOrd="0" parTransId="{5AA3C0E2-784B-4C6F-B5AE-FC176A84705F}" sibTransId="{F94800CF-93E9-4301-8931-A890E05A4365}"/>
    <dgm:cxn modelId="{857E77DF-8DC2-4450-8621-D39CBB318235}" type="presOf" srcId="{7E847C4E-BD64-4A97-B29C-4F0370E056EB}" destId="{040C71E9-F159-407C-BB29-BF3F868576E5}" srcOrd="0" destOrd="0" presId="urn:microsoft.com/office/officeart/2005/8/layout/hierarchy2"/>
    <dgm:cxn modelId="{D5FB6893-BFDD-41F6-9DBB-4D9F2BABA855}" srcId="{463A16B6-D037-4F74-8B95-F3F8F64CE195}" destId="{2D1136D5-3D44-4AF7-BF91-7E4423D51C9C}" srcOrd="1" destOrd="0" parTransId="{87511555-02F3-4B55-B1F6-BEF6770C37B7}" sibTransId="{457D9A18-8E3A-4CE7-9808-DB14C7B48B82}"/>
    <dgm:cxn modelId="{99C42721-426B-4E88-982E-F75822D3FD06}" type="presOf" srcId="{4411526A-E72F-4CF8-B3E7-4248A7E2C6BD}" destId="{E8A80B2B-BEBA-40F9-ACB5-4E210BB51C72}" srcOrd="1" destOrd="0" presId="urn:microsoft.com/office/officeart/2005/8/layout/hierarchy2"/>
    <dgm:cxn modelId="{2F74EA8A-9117-4A2B-A814-2C18C13562D0}" srcId="{E07CE883-4D87-4E1D-8194-E8632065A2CB}" destId="{7557AA98-2582-465A-8A16-A0B67190559B}" srcOrd="1" destOrd="0" parTransId="{526F0EB5-5E79-4C4E-B53D-726A899FF3BF}" sibTransId="{C3A26000-34F0-4D3F-879A-BDFBC9ED7E31}"/>
    <dgm:cxn modelId="{F16622C3-1E6B-4FB5-8F36-9B5B191A4085}" type="presOf" srcId="{526F0EB5-5E79-4C4E-B53D-726A899FF3BF}" destId="{6696BCFC-5739-4E89-8D66-7DF3D045A447}" srcOrd="1" destOrd="0" presId="urn:microsoft.com/office/officeart/2005/8/layout/hierarchy2"/>
    <dgm:cxn modelId="{DF7F64E8-DD04-465C-BF91-BE0165B446B5}" type="presOf" srcId="{526F0EB5-5E79-4C4E-B53D-726A899FF3BF}" destId="{E97D5524-88EE-4C71-9137-ADD89EB52F0F}" srcOrd="0" destOrd="0" presId="urn:microsoft.com/office/officeart/2005/8/layout/hierarchy2"/>
    <dgm:cxn modelId="{A98D0F67-DBE2-4580-9C57-00D836B648BE}" type="presOf" srcId="{B687E559-51B9-4DA8-8590-4362E891CCC2}" destId="{D68EA083-E07F-468C-98BB-5DD48F227C98}" srcOrd="1" destOrd="0" presId="urn:microsoft.com/office/officeart/2005/8/layout/hierarchy2"/>
    <dgm:cxn modelId="{FF52DBEE-8F18-4F64-9525-D1567E652A9A}" type="presOf" srcId="{C8AE5A9D-39C1-47BA-9669-96EFB2C0351B}" destId="{CA6381C9-8AD4-4C13-95FD-81BF3937B7F6}" srcOrd="0" destOrd="0" presId="urn:microsoft.com/office/officeart/2005/8/layout/hierarchy2"/>
    <dgm:cxn modelId="{C9198929-9EA9-4379-85F6-D6DD85953FBE}" type="presOf" srcId="{A52E6161-341C-414C-B4A9-845041EFE8F3}" destId="{C9E9B589-687E-418D-BAC5-E8D8BF01BC0B}" srcOrd="0" destOrd="0" presId="urn:microsoft.com/office/officeart/2005/8/layout/hierarchy2"/>
    <dgm:cxn modelId="{1F25C6B0-E4BE-49E9-B9B4-FD4A68CCE145}" type="presParOf" srcId="{75941968-3C3C-4E79-852A-0D38FA42C188}" destId="{ED3D0740-80EF-4FE7-98D6-1C76EE1CAEFA}" srcOrd="0" destOrd="0" presId="urn:microsoft.com/office/officeart/2005/8/layout/hierarchy2"/>
    <dgm:cxn modelId="{D3EC5C8C-DDF7-4074-B174-A8FF7EEDDA1E}" type="presParOf" srcId="{ED3D0740-80EF-4FE7-98D6-1C76EE1CAEFA}" destId="{56AED844-07D5-437B-90BD-0E10F1F13620}" srcOrd="0" destOrd="0" presId="urn:microsoft.com/office/officeart/2005/8/layout/hierarchy2"/>
    <dgm:cxn modelId="{58B838C3-BB09-44AC-8437-24559922EAEE}" type="presParOf" srcId="{ED3D0740-80EF-4FE7-98D6-1C76EE1CAEFA}" destId="{0DC969C0-890D-4A4A-A0B5-6A6547633FF3}" srcOrd="1" destOrd="0" presId="urn:microsoft.com/office/officeart/2005/8/layout/hierarchy2"/>
    <dgm:cxn modelId="{76D3E214-D1AF-44CB-87B1-DC6395DF2D96}" type="presParOf" srcId="{0DC969C0-890D-4A4A-A0B5-6A6547633FF3}" destId="{88C78804-F5B7-4EBE-B2D4-10D82A77DFE4}" srcOrd="0" destOrd="0" presId="urn:microsoft.com/office/officeart/2005/8/layout/hierarchy2"/>
    <dgm:cxn modelId="{4AE256F4-A547-445E-BAEA-6B99BB0E7804}" type="presParOf" srcId="{88C78804-F5B7-4EBE-B2D4-10D82A77DFE4}" destId="{3D1DCB84-DB9B-4A7A-A46C-A3E2762C4E36}" srcOrd="0" destOrd="0" presId="urn:microsoft.com/office/officeart/2005/8/layout/hierarchy2"/>
    <dgm:cxn modelId="{A230B56D-DD7E-4BC3-B434-636138E2C9D9}" type="presParOf" srcId="{0DC969C0-890D-4A4A-A0B5-6A6547633FF3}" destId="{E1FE51F4-D819-4A47-A0FD-827255C71208}" srcOrd="1" destOrd="0" presId="urn:microsoft.com/office/officeart/2005/8/layout/hierarchy2"/>
    <dgm:cxn modelId="{814FEA6A-7D27-4AB2-AC76-8BF2776A9883}" type="presParOf" srcId="{E1FE51F4-D819-4A47-A0FD-827255C71208}" destId="{6CF9F369-49C5-4845-BA18-98224A300C0A}" srcOrd="0" destOrd="0" presId="urn:microsoft.com/office/officeart/2005/8/layout/hierarchy2"/>
    <dgm:cxn modelId="{3E12E6E4-7B27-4313-9565-4C2FC64524FB}" type="presParOf" srcId="{E1FE51F4-D819-4A47-A0FD-827255C71208}" destId="{35F9475A-6447-44B2-9E9E-EB12F2BA2B0F}" srcOrd="1" destOrd="0" presId="urn:microsoft.com/office/officeart/2005/8/layout/hierarchy2"/>
    <dgm:cxn modelId="{49899AAC-3B5C-49F7-9D2D-C826E229D088}" type="presParOf" srcId="{35F9475A-6447-44B2-9E9E-EB12F2BA2B0F}" destId="{0EB71840-C0B7-4846-8AE3-5F404764E378}" srcOrd="0" destOrd="0" presId="urn:microsoft.com/office/officeart/2005/8/layout/hierarchy2"/>
    <dgm:cxn modelId="{E4EBE753-E702-462B-8AD2-EB9D1FB167FE}" type="presParOf" srcId="{0EB71840-C0B7-4846-8AE3-5F404764E378}" destId="{CC1AD638-CF14-48F5-AB3A-B407249C4A96}" srcOrd="0" destOrd="0" presId="urn:microsoft.com/office/officeart/2005/8/layout/hierarchy2"/>
    <dgm:cxn modelId="{585F008D-68ED-45D0-9119-907CD27781EF}" type="presParOf" srcId="{35F9475A-6447-44B2-9E9E-EB12F2BA2B0F}" destId="{706AF168-FFAB-40A6-9BC6-FA92FA1282A5}" srcOrd="1" destOrd="0" presId="urn:microsoft.com/office/officeart/2005/8/layout/hierarchy2"/>
    <dgm:cxn modelId="{A1320DC4-882E-4B28-9674-02996160DAE8}" type="presParOf" srcId="{706AF168-FFAB-40A6-9BC6-FA92FA1282A5}" destId="{41DA7AAA-2ABA-48CF-B0C5-99F617B2CD88}" srcOrd="0" destOrd="0" presId="urn:microsoft.com/office/officeart/2005/8/layout/hierarchy2"/>
    <dgm:cxn modelId="{14E6999E-88C2-450C-A52E-C7E110A5445C}" type="presParOf" srcId="{706AF168-FFAB-40A6-9BC6-FA92FA1282A5}" destId="{025A067A-8ACC-4264-874A-77986F03E084}" srcOrd="1" destOrd="0" presId="urn:microsoft.com/office/officeart/2005/8/layout/hierarchy2"/>
    <dgm:cxn modelId="{D7DB42CA-9121-4818-B1D7-07BD0E24EB9F}" type="presParOf" srcId="{35F9475A-6447-44B2-9E9E-EB12F2BA2B0F}" destId="{E97D5524-88EE-4C71-9137-ADD89EB52F0F}" srcOrd="2" destOrd="0" presId="urn:microsoft.com/office/officeart/2005/8/layout/hierarchy2"/>
    <dgm:cxn modelId="{3ACA4E0F-01B6-424B-A6C5-7DB9DDCD5332}" type="presParOf" srcId="{E97D5524-88EE-4C71-9137-ADD89EB52F0F}" destId="{6696BCFC-5739-4E89-8D66-7DF3D045A447}" srcOrd="0" destOrd="0" presId="urn:microsoft.com/office/officeart/2005/8/layout/hierarchy2"/>
    <dgm:cxn modelId="{14DFA038-27B7-4E76-A765-A1D5B8C30CB9}" type="presParOf" srcId="{35F9475A-6447-44B2-9E9E-EB12F2BA2B0F}" destId="{7B09EE6C-1E4B-406F-BC51-C6681BB64A90}" srcOrd="3" destOrd="0" presId="urn:microsoft.com/office/officeart/2005/8/layout/hierarchy2"/>
    <dgm:cxn modelId="{D4E2A67B-B44D-4C36-A043-32494ECA5C1E}" type="presParOf" srcId="{7B09EE6C-1E4B-406F-BC51-C6681BB64A90}" destId="{F5BB26DE-CC6C-48D5-BA5E-1209FCCE89F3}" srcOrd="0" destOrd="0" presId="urn:microsoft.com/office/officeart/2005/8/layout/hierarchy2"/>
    <dgm:cxn modelId="{DCE59419-7F20-4B52-9674-A973190C87CD}" type="presParOf" srcId="{7B09EE6C-1E4B-406F-BC51-C6681BB64A90}" destId="{2D1A3C06-C877-41BF-9312-C2AE61254DEC}" srcOrd="1" destOrd="0" presId="urn:microsoft.com/office/officeart/2005/8/layout/hierarchy2"/>
    <dgm:cxn modelId="{8AE96C0C-6275-4CA3-A60C-F0F76BDDB935}" type="presParOf" srcId="{0DC969C0-890D-4A4A-A0B5-6A6547633FF3}" destId="{E5EF40EB-BE8D-45E3-B820-67989A7BBB1A}" srcOrd="2" destOrd="0" presId="urn:microsoft.com/office/officeart/2005/8/layout/hierarchy2"/>
    <dgm:cxn modelId="{414C0631-DCEE-4430-822D-26C2739A031C}" type="presParOf" srcId="{E5EF40EB-BE8D-45E3-B820-67989A7BBB1A}" destId="{D68EA083-E07F-468C-98BB-5DD48F227C98}" srcOrd="0" destOrd="0" presId="urn:microsoft.com/office/officeart/2005/8/layout/hierarchy2"/>
    <dgm:cxn modelId="{DF61F9C1-1834-450E-83DA-006A0D3C4CA9}" type="presParOf" srcId="{0DC969C0-890D-4A4A-A0B5-6A6547633FF3}" destId="{16775798-8E72-46CC-A5D3-CB2B79B8DF57}" srcOrd="3" destOrd="0" presId="urn:microsoft.com/office/officeart/2005/8/layout/hierarchy2"/>
    <dgm:cxn modelId="{E9BC8B93-69E5-4CDE-AAD3-F5BA96660317}" type="presParOf" srcId="{16775798-8E72-46CC-A5D3-CB2B79B8DF57}" destId="{688AD01E-C045-4464-B438-36C0D8F5B57B}" srcOrd="0" destOrd="0" presId="urn:microsoft.com/office/officeart/2005/8/layout/hierarchy2"/>
    <dgm:cxn modelId="{3A7EEF4B-695D-4DAB-98F7-8CED1D20D9FD}" type="presParOf" srcId="{16775798-8E72-46CC-A5D3-CB2B79B8DF57}" destId="{6150F8ED-0B9F-4265-A4E7-80EC6E6C86A0}" srcOrd="1" destOrd="0" presId="urn:microsoft.com/office/officeart/2005/8/layout/hierarchy2"/>
    <dgm:cxn modelId="{CC59FB18-900B-44E4-8276-9789A7899251}" type="presParOf" srcId="{6150F8ED-0B9F-4265-A4E7-80EC6E6C86A0}" destId="{CA6381C9-8AD4-4C13-95FD-81BF3937B7F6}" srcOrd="0" destOrd="0" presId="urn:microsoft.com/office/officeart/2005/8/layout/hierarchy2"/>
    <dgm:cxn modelId="{E47AB227-CD46-4A5A-804E-874D643AF83A}" type="presParOf" srcId="{CA6381C9-8AD4-4C13-95FD-81BF3937B7F6}" destId="{406AD053-34B5-4D19-A93F-069645F07E06}" srcOrd="0" destOrd="0" presId="urn:microsoft.com/office/officeart/2005/8/layout/hierarchy2"/>
    <dgm:cxn modelId="{7B964915-A278-4AF0-AE4A-02EE24FB8B11}" type="presParOf" srcId="{6150F8ED-0B9F-4265-A4E7-80EC6E6C86A0}" destId="{F5B95D8C-AA1C-46A5-93E6-F3AE0D5BC8DA}" srcOrd="1" destOrd="0" presId="urn:microsoft.com/office/officeart/2005/8/layout/hierarchy2"/>
    <dgm:cxn modelId="{9EC8F52B-798C-4B2D-A259-7320517F9E68}" type="presParOf" srcId="{F5B95D8C-AA1C-46A5-93E6-F3AE0D5BC8DA}" destId="{040C71E9-F159-407C-BB29-BF3F868576E5}" srcOrd="0" destOrd="0" presId="urn:microsoft.com/office/officeart/2005/8/layout/hierarchy2"/>
    <dgm:cxn modelId="{31A6F33D-2733-473E-9BD2-025B72454D8F}" type="presParOf" srcId="{F5B95D8C-AA1C-46A5-93E6-F3AE0D5BC8DA}" destId="{99288833-1C64-4FE7-8FB4-E8E6710A4D83}" srcOrd="1" destOrd="0" presId="urn:microsoft.com/office/officeart/2005/8/layout/hierarchy2"/>
    <dgm:cxn modelId="{35A14777-A066-4482-BFAA-6E93DC60FB68}" type="presParOf" srcId="{6150F8ED-0B9F-4265-A4E7-80EC6E6C86A0}" destId="{B64F7027-C5BB-43ED-8D85-242D00436A38}" srcOrd="2" destOrd="0" presId="urn:microsoft.com/office/officeart/2005/8/layout/hierarchy2"/>
    <dgm:cxn modelId="{2BC7D53B-3DFA-4371-B380-20BDE3CEBA03}" type="presParOf" srcId="{B64F7027-C5BB-43ED-8D85-242D00436A38}" destId="{621A90C9-3277-441A-9C61-50C7D03FBB8E}" srcOrd="0" destOrd="0" presId="urn:microsoft.com/office/officeart/2005/8/layout/hierarchy2"/>
    <dgm:cxn modelId="{F03A1C3A-2DDF-43C0-95E9-80B29EFFAB45}" type="presParOf" srcId="{6150F8ED-0B9F-4265-A4E7-80EC6E6C86A0}" destId="{01DDA4B9-DDBD-4073-9B88-FE01C9161627}" srcOrd="3" destOrd="0" presId="urn:microsoft.com/office/officeart/2005/8/layout/hierarchy2"/>
    <dgm:cxn modelId="{013F955E-7B4F-4273-8CEC-BAA138E58043}" type="presParOf" srcId="{01DDA4B9-DDBD-4073-9B88-FE01C9161627}" destId="{658D9A1B-F69B-4F05-B514-6B77777BA562}" srcOrd="0" destOrd="0" presId="urn:microsoft.com/office/officeart/2005/8/layout/hierarchy2"/>
    <dgm:cxn modelId="{DADBC719-2BB8-40D0-872D-8E7856559FE7}" type="presParOf" srcId="{01DDA4B9-DDBD-4073-9B88-FE01C9161627}" destId="{3F178164-8D79-448D-B5C5-AD1211A98936}" srcOrd="1" destOrd="0" presId="urn:microsoft.com/office/officeart/2005/8/layout/hierarchy2"/>
    <dgm:cxn modelId="{83428082-97AB-4B75-A8FE-597DF80626E3}" type="presParOf" srcId="{0DC969C0-890D-4A4A-A0B5-6A6547633FF3}" destId="{C816D7CA-CB9C-475B-8D89-F1D05AB421BE}" srcOrd="4" destOrd="0" presId="urn:microsoft.com/office/officeart/2005/8/layout/hierarchy2"/>
    <dgm:cxn modelId="{6885AFC2-30DA-499A-94DA-3D1E0684C4A6}" type="presParOf" srcId="{C816D7CA-CB9C-475B-8D89-F1D05AB421BE}" destId="{E8A80B2B-BEBA-40F9-ACB5-4E210BB51C72}" srcOrd="0" destOrd="0" presId="urn:microsoft.com/office/officeart/2005/8/layout/hierarchy2"/>
    <dgm:cxn modelId="{D5DAB69A-9F4C-464D-A6AF-DAF3F1AF5E8A}" type="presParOf" srcId="{0DC969C0-890D-4A4A-A0B5-6A6547633FF3}" destId="{7131640A-4714-4A31-AAD8-D872C1F9DE12}" srcOrd="5" destOrd="0" presId="urn:microsoft.com/office/officeart/2005/8/layout/hierarchy2"/>
    <dgm:cxn modelId="{6D0D39B8-0485-49D3-A156-ADD07ED01F8D}" type="presParOf" srcId="{7131640A-4714-4A31-AAD8-D872C1F9DE12}" destId="{2C5DCC19-D781-4BEA-9422-4765E169F9D6}" srcOrd="0" destOrd="0" presId="urn:microsoft.com/office/officeart/2005/8/layout/hierarchy2"/>
    <dgm:cxn modelId="{8A218B28-4378-49D7-B2DF-3FC3896E2391}" type="presParOf" srcId="{7131640A-4714-4A31-AAD8-D872C1F9DE12}" destId="{CBFEC24A-606F-435D-8A99-51CAB2EB039D}" srcOrd="1" destOrd="0" presId="urn:microsoft.com/office/officeart/2005/8/layout/hierarchy2"/>
    <dgm:cxn modelId="{8B67E469-2D80-458D-8969-4CD370076935}" type="presParOf" srcId="{CBFEC24A-606F-435D-8A99-51CAB2EB039D}" destId="{0BC05F80-6E31-4A18-8BD6-0F4BCEED932B}" srcOrd="0" destOrd="0" presId="urn:microsoft.com/office/officeart/2005/8/layout/hierarchy2"/>
    <dgm:cxn modelId="{986DCFC4-7993-4785-896F-471C555CCDB4}" type="presParOf" srcId="{0BC05F80-6E31-4A18-8BD6-0F4BCEED932B}" destId="{2E972AF6-79D0-4439-967D-E5F78CAC5C1B}" srcOrd="0" destOrd="0" presId="urn:microsoft.com/office/officeart/2005/8/layout/hierarchy2"/>
    <dgm:cxn modelId="{5FD114FC-45B2-423E-99BB-C0CF41B5B3F3}" type="presParOf" srcId="{CBFEC24A-606F-435D-8A99-51CAB2EB039D}" destId="{8FE25C42-52CB-4203-BFEF-73FEE389D370}" srcOrd="1" destOrd="0" presId="urn:microsoft.com/office/officeart/2005/8/layout/hierarchy2"/>
    <dgm:cxn modelId="{DAD0C2C5-36A2-4108-8E0D-0CE293FD7C72}" type="presParOf" srcId="{8FE25C42-52CB-4203-BFEF-73FEE389D370}" destId="{FAAB62D0-57D3-40CA-9E57-77A23B09D5F2}" srcOrd="0" destOrd="0" presId="urn:microsoft.com/office/officeart/2005/8/layout/hierarchy2"/>
    <dgm:cxn modelId="{64035AF2-B4EF-47D9-8BAB-A54EC86B5A19}" type="presParOf" srcId="{8FE25C42-52CB-4203-BFEF-73FEE389D370}" destId="{FFA51263-3985-4D9F-87EB-9261FD1FDF31}" srcOrd="1" destOrd="0" presId="urn:microsoft.com/office/officeart/2005/8/layout/hierarchy2"/>
    <dgm:cxn modelId="{CB6199EC-136C-4777-A459-8BB3DDD0065C}" type="presParOf" srcId="{CBFEC24A-606F-435D-8A99-51CAB2EB039D}" destId="{EB2C0C0E-A7F3-4FDC-ADF2-098FDC1C4859}" srcOrd="2" destOrd="0" presId="urn:microsoft.com/office/officeart/2005/8/layout/hierarchy2"/>
    <dgm:cxn modelId="{48815145-15FF-48E9-BC48-6F671FD7F5CC}" type="presParOf" srcId="{EB2C0C0E-A7F3-4FDC-ADF2-098FDC1C4859}" destId="{AC0C94DE-BDDC-408A-91A6-586B47471CE7}" srcOrd="0" destOrd="0" presId="urn:microsoft.com/office/officeart/2005/8/layout/hierarchy2"/>
    <dgm:cxn modelId="{23BD6B21-7B88-423F-A52D-22CB8D039A8D}" type="presParOf" srcId="{CBFEC24A-606F-435D-8A99-51CAB2EB039D}" destId="{A34BA297-E251-40CA-993F-FCEFED861A94}" srcOrd="3" destOrd="0" presId="urn:microsoft.com/office/officeart/2005/8/layout/hierarchy2"/>
    <dgm:cxn modelId="{DDD2E297-E160-48F4-8D3F-B34963AEA16E}" type="presParOf" srcId="{A34BA297-E251-40CA-993F-FCEFED861A94}" destId="{1A5BA321-DA31-4CAC-98F7-772B00EF2455}" srcOrd="0" destOrd="0" presId="urn:microsoft.com/office/officeart/2005/8/layout/hierarchy2"/>
    <dgm:cxn modelId="{FC04BAE1-AEC4-487C-BBC0-102AF190D82C}" type="presParOf" srcId="{A34BA297-E251-40CA-993F-FCEFED861A94}" destId="{72C63140-BFB3-4E83-9784-B0F1B0843A79}" srcOrd="1" destOrd="0" presId="urn:microsoft.com/office/officeart/2005/8/layout/hierarchy2"/>
    <dgm:cxn modelId="{C6EE5FBE-70BA-4774-9B54-FAE648CC2064}" type="presParOf" srcId="{CBFEC24A-606F-435D-8A99-51CAB2EB039D}" destId="{80FF42F2-9F18-4788-8594-22D1B18A0623}" srcOrd="4" destOrd="0" presId="urn:microsoft.com/office/officeart/2005/8/layout/hierarchy2"/>
    <dgm:cxn modelId="{E324B737-6CAE-4118-A137-6815B2350AF5}" type="presParOf" srcId="{80FF42F2-9F18-4788-8594-22D1B18A0623}" destId="{D0E721E5-4A21-4F91-B6A1-123F12F31FAA}" srcOrd="0" destOrd="0" presId="urn:microsoft.com/office/officeart/2005/8/layout/hierarchy2"/>
    <dgm:cxn modelId="{AB03BEC1-3DE2-4A12-B54B-ADF660FAC351}" type="presParOf" srcId="{CBFEC24A-606F-435D-8A99-51CAB2EB039D}" destId="{277CF897-BA60-4A8E-A6D5-F3284775BF66}" srcOrd="5" destOrd="0" presId="urn:microsoft.com/office/officeart/2005/8/layout/hierarchy2"/>
    <dgm:cxn modelId="{9D1B8334-27B7-4082-8ADE-E52E170C5AA6}" type="presParOf" srcId="{277CF897-BA60-4A8E-A6D5-F3284775BF66}" destId="{C9E9B589-687E-418D-BAC5-E8D8BF01BC0B}" srcOrd="0" destOrd="0" presId="urn:microsoft.com/office/officeart/2005/8/layout/hierarchy2"/>
    <dgm:cxn modelId="{FB5453D8-81BD-4315-A8BF-AADAEB286E9D}" type="presParOf" srcId="{277CF897-BA60-4A8E-A6D5-F3284775BF66}" destId="{EBC6F1FB-C96C-4E3B-8911-FE876598C2D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4D85FE-DCCA-4CCC-BF6C-D358F841BF9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cs-CZ"/>
        </a:p>
      </dgm:t>
    </dgm:pt>
    <dgm:pt modelId="{C4C12167-682B-4098-84FB-2426124A3DC1}">
      <dgm:prSet/>
      <dgm:spPr/>
      <dgm:t>
        <a:bodyPr/>
        <a:lstStyle/>
        <a:p>
          <a:pPr rtl="0"/>
          <a:r>
            <a:rPr lang="cs-CZ" dirty="0" smtClean="0"/>
            <a:t>1) Nepublikovaná (diplomové, doktorské práce, rukopisy neotištěných monografií či sborníků, skripta) </a:t>
          </a:r>
          <a:endParaRPr lang="cs-CZ" dirty="0"/>
        </a:p>
      </dgm:t>
    </dgm:pt>
    <dgm:pt modelId="{5C3771E7-C2F5-44F6-88AF-2EF87039F2C8}" type="parTrans" cxnId="{CE067C87-7DE3-425A-95D6-18FDB1BF651E}">
      <dgm:prSet/>
      <dgm:spPr/>
      <dgm:t>
        <a:bodyPr/>
        <a:lstStyle/>
        <a:p>
          <a:endParaRPr lang="cs-CZ"/>
        </a:p>
      </dgm:t>
    </dgm:pt>
    <dgm:pt modelId="{9BE75966-0F41-4A5B-B5BD-0F525B991637}" type="sibTrans" cxnId="{CE067C87-7DE3-425A-95D6-18FDB1BF651E}">
      <dgm:prSet/>
      <dgm:spPr/>
      <dgm:t>
        <a:bodyPr/>
        <a:lstStyle/>
        <a:p>
          <a:endParaRPr lang="cs-CZ"/>
        </a:p>
      </dgm:t>
    </dgm:pt>
    <dgm:pt modelId="{404CC155-12A7-4736-9795-2BAAFBFC0079}">
      <dgm:prSet/>
      <dgm:spPr/>
      <dgm:t>
        <a:bodyPr/>
        <a:lstStyle/>
        <a:p>
          <a:pPr rtl="0"/>
          <a:r>
            <a:rPr lang="cs-CZ" smtClean="0"/>
            <a:t>2) publikovaná, tedy vydaná tiskem</a:t>
          </a:r>
          <a:endParaRPr lang="cs-CZ"/>
        </a:p>
      </dgm:t>
    </dgm:pt>
    <dgm:pt modelId="{31A0F949-FC27-4A78-8429-FC99F584E01A}" type="parTrans" cxnId="{406B076C-80BC-4BF4-9EBA-1F48F575F267}">
      <dgm:prSet/>
      <dgm:spPr/>
      <dgm:t>
        <a:bodyPr/>
        <a:lstStyle/>
        <a:p>
          <a:endParaRPr lang="cs-CZ"/>
        </a:p>
      </dgm:t>
    </dgm:pt>
    <dgm:pt modelId="{164421A2-9820-4BFD-B469-4518F81C1D24}" type="sibTrans" cxnId="{406B076C-80BC-4BF4-9EBA-1F48F575F267}">
      <dgm:prSet/>
      <dgm:spPr/>
      <dgm:t>
        <a:bodyPr/>
        <a:lstStyle/>
        <a:p>
          <a:endParaRPr lang="cs-CZ"/>
        </a:p>
      </dgm:t>
    </dgm:pt>
    <dgm:pt modelId="{D9F87C6E-6689-4FB7-A471-284B165401CC}">
      <dgm:prSet>
        <dgm:style>
          <a:lnRef idx="0">
            <a:schemeClr val="accent3"/>
          </a:lnRef>
          <a:fillRef idx="3">
            <a:schemeClr val="accent3"/>
          </a:fillRef>
          <a:effectRef idx="3">
            <a:schemeClr val="accent3"/>
          </a:effectRef>
          <a:fontRef idx="minor">
            <a:schemeClr val="lt1"/>
          </a:fontRef>
        </dgm:style>
      </dgm:prSet>
      <dgm:spPr/>
      <dgm:t>
        <a:bodyPr/>
        <a:lstStyle/>
        <a:p>
          <a:pPr rtl="0"/>
          <a:r>
            <a:rPr lang="cs-CZ" smtClean="0"/>
            <a:t>2a) neperiodickou</a:t>
          </a:r>
          <a:endParaRPr lang="cs-CZ"/>
        </a:p>
      </dgm:t>
    </dgm:pt>
    <dgm:pt modelId="{8DD438DC-25FC-4135-B0D5-B2DD5516C268}" type="parTrans" cxnId="{14F1D03A-ADC2-4434-982E-F5684D5D1229}">
      <dgm:prSet/>
      <dgm:spPr/>
      <dgm:t>
        <a:bodyPr/>
        <a:lstStyle/>
        <a:p>
          <a:endParaRPr lang="cs-CZ"/>
        </a:p>
      </dgm:t>
    </dgm:pt>
    <dgm:pt modelId="{E9C48B82-1A19-4BF6-A10B-F8C9C3646B4B}" type="sibTrans" cxnId="{14F1D03A-ADC2-4434-982E-F5684D5D1229}">
      <dgm:prSet/>
      <dgm:spPr/>
      <dgm:t>
        <a:bodyPr/>
        <a:lstStyle/>
        <a:p>
          <a:endParaRPr lang="cs-CZ"/>
        </a:p>
      </dgm:t>
    </dgm:pt>
    <dgm:pt modelId="{029F7EE6-AFC0-40CA-84C0-C789ECA3150F}">
      <dgm:prSet/>
      <dgm:spPr/>
      <dgm:t>
        <a:bodyPr/>
        <a:lstStyle/>
        <a:p>
          <a:pPr rtl="0"/>
          <a:r>
            <a:rPr lang="cs-CZ" smtClean="0"/>
            <a:t>knihy (tištěné dílo o rozsahu vyšším než 49 stran)</a:t>
          </a:r>
          <a:endParaRPr lang="cs-CZ"/>
        </a:p>
      </dgm:t>
    </dgm:pt>
    <dgm:pt modelId="{4A37E2BD-7B0F-43BE-B2C8-94DA29E12A3C}" type="parTrans" cxnId="{68F8E6F8-579D-4029-8FE9-4C4EC917BE24}">
      <dgm:prSet/>
      <dgm:spPr/>
      <dgm:t>
        <a:bodyPr/>
        <a:lstStyle/>
        <a:p>
          <a:endParaRPr lang="cs-CZ"/>
        </a:p>
      </dgm:t>
    </dgm:pt>
    <dgm:pt modelId="{06A156E1-E6C3-4D29-9610-2C3DC3D773A6}" type="sibTrans" cxnId="{68F8E6F8-579D-4029-8FE9-4C4EC917BE24}">
      <dgm:prSet/>
      <dgm:spPr/>
      <dgm:t>
        <a:bodyPr/>
        <a:lstStyle/>
        <a:p>
          <a:endParaRPr lang="cs-CZ"/>
        </a:p>
      </dgm:t>
    </dgm:pt>
    <dgm:pt modelId="{7B08A9A0-6A75-4B82-9940-AB4456BD26D1}">
      <dgm:prSet/>
      <dgm:spPr/>
      <dgm:t>
        <a:bodyPr/>
        <a:lstStyle/>
        <a:p>
          <a:pPr rtl="0"/>
          <a:r>
            <a:rPr lang="cs-CZ" smtClean="0"/>
            <a:t>na brožury (s rozsahem 5-48 stran)</a:t>
          </a:r>
          <a:endParaRPr lang="cs-CZ"/>
        </a:p>
      </dgm:t>
    </dgm:pt>
    <dgm:pt modelId="{564CA54C-7E12-4AF9-ACCA-9EFCE3B8B956}" type="parTrans" cxnId="{9C946FEA-0841-47CE-BEC0-4AD46102B79A}">
      <dgm:prSet/>
      <dgm:spPr/>
      <dgm:t>
        <a:bodyPr/>
        <a:lstStyle/>
        <a:p>
          <a:endParaRPr lang="cs-CZ"/>
        </a:p>
      </dgm:t>
    </dgm:pt>
    <dgm:pt modelId="{FE8D5138-C8A2-48D1-A202-C98BE815E7C6}" type="sibTrans" cxnId="{9C946FEA-0841-47CE-BEC0-4AD46102B79A}">
      <dgm:prSet/>
      <dgm:spPr/>
      <dgm:t>
        <a:bodyPr/>
        <a:lstStyle/>
        <a:p>
          <a:endParaRPr lang="cs-CZ"/>
        </a:p>
      </dgm:t>
    </dgm:pt>
    <dgm:pt modelId="{E20578F7-99B9-4102-886E-B0784A32C48F}">
      <dgm:prSet>
        <dgm:style>
          <a:lnRef idx="0">
            <a:schemeClr val="accent2"/>
          </a:lnRef>
          <a:fillRef idx="3">
            <a:schemeClr val="accent2"/>
          </a:fillRef>
          <a:effectRef idx="3">
            <a:schemeClr val="accent2"/>
          </a:effectRef>
          <a:fontRef idx="minor">
            <a:schemeClr val="lt1"/>
          </a:fontRef>
        </dgm:style>
      </dgm:prSet>
      <dgm:spPr/>
      <dgm:t>
        <a:bodyPr/>
        <a:lstStyle/>
        <a:p>
          <a:pPr rtl="0"/>
          <a:r>
            <a:rPr lang="cs-CZ" smtClean="0"/>
            <a:t>2b) periodickou.</a:t>
          </a:r>
          <a:endParaRPr lang="cs-CZ"/>
        </a:p>
      </dgm:t>
    </dgm:pt>
    <dgm:pt modelId="{69C63400-0F46-43CD-86CF-8AAA96CFAC24}" type="parTrans" cxnId="{A76D14CA-9069-4B53-AADD-210A09783093}">
      <dgm:prSet/>
      <dgm:spPr/>
      <dgm:t>
        <a:bodyPr/>
        <a:lstStyle/>
        <a:p>
          <a:endParaRPr lang="cs-CZ"/>
        </a:p>
      </dgm:t>
    </dgm:pt>
    <dgm:pt modelId="{450D4076-E8E4-4B33-B389-6A3C9E30EA95}" type="sibTrans" cxnId="{A76D14CA-9069-4B53-AADD-210A09783093}">
      <dgm:prSet/>
      <dgm:spPr/>
      <dgm:t>
        <a:bodyPr/>
        <a:lstStyle/>
        <a:p>
          <a:endParaRPr lang="cs-CZ"/>
        </a:p>
      </dgm:t>
    </dgm:pt>
    <dgm:pt modelId="{9B018293-184A-4943-A2D7-6BA3DC79DF66}" type="pres">
      <dgm:prSet presAssocID="{4D4D85FE-DCCA-4CCC-BF6C-D358F841BF96}" presName="hierChild1" presStyleCnt="0">
        <dgm:presLayoutVars>
          <dgm:orgChart val="1"/>
          <dgm:chPref val="1"/>
          <dgm:dir/>
          <dgm:animOne val="branch"/>
          <dgm:animLvl val="lvl"/>
          <dgm:resizeHandles/>
        </dgm:presLayoutVars>
      </dgm:prSet>
      <dgm:spPr/>
      <dgm:t>
        <a:bodyPr/>
        <a:lstStyle/>
        <a:p>
          <a:endParaRPr lang="cs-CZ"/>
        </a:p>
      </dgm:t>
    </dgm:pt>
    <dgm:pt modelId="{3DB0FABB-AD4E-4B81-A8A5-7E202012F693}" type="pres">
      <dgm:prSet presAssocID="{C4C12167-682B-4098-84FB-2426124A3DC1}" presName="hierRoot1" presStyleCnt="0">
        <dgm:presLayoutVars>
          <dgm:hierBranch val="init"/>
        </dgm:presLayoutVars>
      </dgm:prSet>
      <dgm:spPr/>
    </dgm:pt>
    <dgm:pt modelId="{0B387D96-0B83-4035-9204-EDC0C14A956F}" type="pres">
      <dgm:prSet presAssocID="{C4C12167-682B-4098-84FB-2426124A3DC1}" presName="rootComposite1" presStyleCnt="0"/>
      <dgm:spPr/>
    </dgm:pt>
    <dgm:pt modelId="{66C564D8-855A-43A5-A30E-A1C47A866C22}" type="pres">
      <dgm:prSet presAssocID="{C4C12167-682B-4098-84FB-2426124A3DC1}" presName="rootText1" presStyleLbl="node0" presStyleIdx="0" presStyleCnt="2">
        <dgm:presLayoutVars>
          <dgm:chPref val="3"/>
        </dgm:presLayoutVars>
      </dgm:prSet>
      <dgm:spPr/>
      <dgm:t>
        <a:bodyPr/>
        <a:lstStyle/>
        <a:p>
          <a:endParaRPr lang="cs-CZ"/>
        </a:p>
      </dgm:t>
    </dgm:pt>
    <dgm:pt modelId="{6DB36C33-48AD-4C80-984A-5C3AE8856790}" type="pres">
      <dgm:prSet presAssocID="{C4C12167-682B-4098-84FB-2426124A3DC1}" presName="rootConnector1" presStyleLbl="node1" presStyleIdx="0" presStyleCnt="0"/>
      <dgm:spPr/>
      <dgm:t>
        <a:bodyPr/>
        <a:lstStyle/>
        <a:p>
          <a:endParaRPr lang="cs-CZ"/>
        </a:p>
      </dgm:t>
    </dgm:pt>
    <dgm:pt modelId="{239D2A7A-494A-4CA3-A073-486B1A54E574}" type="pres">
      <dgm:prSet presAssocID="{C4C12167-682B-4098-84FB-2426124A3DC1}" presName="hierChild2" presStyleCnt="0"/>
      <dgm:spPr/>
    </dgm:pt>
    <dgm:pt modelId="{68CAE5F0-9E6E-47FC-B186-9F87DA18E657}" type="pres">
      <dgm:prSet presAssocID="{C4C12167-682B-4098-84FB-2426124A3DC1}" presName="hierChild3" presStyleCnt="0"/>
      <dgm:spPr/>
    </dgm:pt>
    <dgm:pt modelId="{0F82E1C3-AD23-4DCB-BD2D-0B1BFF31B494}" type="pres">
      <dgm:prSet presAssocID="{404CC155-12A7-4736-9795-2BAAFBFC0079}" presName="hierRoot1" presStyleCnt="0">
        <dgm:presLayoutVars>
          <dgm:hierBranch val="init"/>
        </dgm:presLayoutVars>
      </dgm:prSet>
      <dgm:spPr/>
    </dgm:pt>
    <dgm:pt modelId="{82F8B320-8E4A-45D7-80FE-986F27EFF7F5}" type="pres">
      <dgm:prSet presAssocID="{404CC155-12A7-4736-9795-2BAAFBFC0079}" presName="rootComposite1" presStyleCnt="0"/>
      <dgm:spPr/>
    </dgm:pt>
    <dgm:pt modelId="{67D089E9-7AD3-4655-855D-4A7EE7CEC169}" type="pres">
      <dgm:prSet presAssocID="{404CC155-12A7-4736-9795-2BAAFBFC0079}" presName="rootText1" presStyleLbl="node0" presStyleIdx="1" presStyleCnt="2">
        <dgm:presLayoutVars>
          <dgm:chPref val="3"/>
        </dgm:presLayoutVars>
      </dgm:prSet>
      <dgm:spPr/>
      <dgm:t>
        <a:bodyPr/>
        <a:lstStyle/>
        <a:p>
          <a:endParaRPr lang="cs-CZ"/>
        </a:p>
      </dgm:t>
    </dgm:pt>
    <dgm:pt modelId="{FBE35DEC-C780-40BB-B54F-F85CF7AC5BD3}" type="pres">
      <dgm:prSet presAssocID="{404CC155-12A7-4736-9795-2BAAFBFC0079}" presName="rootConnector1" presStyleLbl="node1" presStyleIdx="0" presStyleCnt="0"/>
      <dgm:spPr/>
      <dgm:t>
        <a:bodyPr/>
        <a:lstStyle/>
        <a:p>
          <a:endParaRPr lang="cs-CZ"/>
        </a:p>
      </dgm:t>
    </dgm:pt>
    <dgm:pt modelId="{E02AB837-039B-4EB2-94EC-B6F37B5C3A12}" type="pres">
      <dgm:prSet presAssocID="{404CC155-12A7-4736-9795-2BAAFBFC0079}" presName="hierChild2" presStyleCnt="0"/>
      <dgm:spPr/>
    </dgm:pt>
    <dgm:pt modelId="{DB824D88-FE7F-4F36-BB08-417EB0B7EF07}" type="pres">
      <dgm:prSet presAssocID="{8DD438DC-25FC-4135-B0D5-B2DD5516C268}" presName="Name37" presStyleLbl="parChTrans1D2" presStyleIdx="0" presStyleCnt="2"/>
      <dgm:spPr/>
      <dgm:t>
        <a:bodyPr/>
        <a:lstStyle/>
        <a:p>
          <a:endParaRPr lang="cs-CZ"/>
        </a:p>
      </dgm:t>
    </dgm:pt>
    <dgm:pt modelId="{51BF95D8-100B-4B3A-A6B8-CC90D6D65A19}" type="pres">
      <dgm:prSet presAssocID="{D9F87C6E-6689-4FB7-A471-284B165401CC}" presName="hierRoot2" presStyleCnt="0">
        <dgm:presLayoutVars>
          <dgm:hierBranch val="init"/>
        </dgm:presLayoutVars>
      </dgm:prSet>
      <dgm:spPr/>
    </dgm:pt>
    <dgm:pt modelId="{D20D7B14-3657-4DD1-B44B-F08D23519C5E}" type="pres">
      <dgm:prSet presAssocID="{D9F87C6E-6689-4FB7-A471-284B165401CC}" presName="rootComposite" presStyleCnt="0"/>
      <dgm:spPr/>
    </dgm:pt>
    <dgm:pt modelId="{67F661F8-D2F9-4396-AEA8-57FCC593485D}" type="pres">
      <dgm:prSet presAssocID="{D9F87C6E-6689-4FB7-A471-284B165401CC}" presName="rootText" presStyleLbl="node2" presStyleIdx="0" presStyleCnt="2">
        <dgm:presLayoutVars>
          <dgm:chPref val="3"/>
        </dgm:presLayoutVars>
      </dgm:prSet>
      <dgm:spPr/>
      <dgm:t>
        <a:bodyPr/>
        <a:lstStyle/>
        <a:p>
          <a:endParaRPr lang="cs-CZ"/>
        </a:p>
      </dgm:t>
    </dgm:pt>
    <dgm:pt modelId="{9861F37D-0BE2-4BDC-804A-5B4FFE1862A1}" type="pres">
      <dgm:prSet presAssocID="{D9F87C6E-6689-4FB7-A471-284B165401CC}" presName="rootConnector" presStyleLbl="node2" presStyleIdx="0" presStyleCnt="2"/>
      <dgm:spPr/>
      <dgm:t>
        <a:bodyPr/>
        <a:lstStyle/>
        <a:p>
          <a:endParaRPr lang="cs-CZ"/>
        </a:p>
      </dgm:t>
    </dgm:pt>
    <dgm:pt modelId="{7FE0787D-33C7-4F27-BB4F-60E90BBA70BE}" type="pres">
      <dgm:prSet presAssocID="{D9F87C6E-6689-4FB7-A471-284B165401CC}" presName="hierChild4" presStyleCnt="0"/>
      <dgm:spPr/>
    </dgm:pt>
    <dgm:pt modelId="{1DC4F02E-7A6E-4DB5-9DC8-5A6EAE3E5115}" type="pres">
      <dgm:prSet presAssocID="{4A37E2BD-7B0F-43BE-B2C8-94DA29E12A3C}" presName="Name37" presStyleLbl="parChTrans1D3" presStyleIdx="0" presStyleCnt="2"/>
      <dgm:spPr/>
      <dgm:t>
        <a:bodyPr/>
        <a:lstStyle/>
        <a:p>
          <a:endParaRPr lang="cs-CZ"/>
        </a:p>
      </dgm:t>
    </dgm:pt>
    <dgm:pt modelId="{8EB5F87C-D6BE-402F-9736-1122EF1068DE}" type="pres">
      <dgm:prSet presAssocID="{029F7EE6-AFC0-40CA-84C0-C789ECA3150F}" presName="hierRoot2" presStyleCnt="0">
        <dgm:presLayoutVars>
          <dgm:hierBranch val="init"/>
        </dgm:presLayoutVars>
      </dgm:prSet>
      <dgm:spPr/>
    </dgm:pt>
    <dgm:pt modelId="{61147162-E3AE-4EB1-AFD7-FBF6A4CDE2B7}" type="pres">
      <dgm:prSet presAssocID="{029F7EE6-AFC0-40CA-84C0-C789ECA3150F}" presName="rootComposite" presStyleCnt="0"/>
      <dgm:spPr/>
    </dgm:pt>
    <dgm:pt modelId="{7AFD5D75-C56A-430E-8872-B5EDADC5E9F8}" type="pres">
      <dgm:prSet presAssocID="{029F7EE6-AFC0-40CA-84C0-C789ECA3150F}" presName="rootText" presStyleLbl="node3" presStyleIdx="0" presStyleCnt="2">
        <dgm:presLayoutVars>
          <dgm:chPref val="3"/>
        </dgm:presLayoutVars>
      </dgm:prSet>
      <dgm:spPr/>
      <dgm:t>
        <a:bodyPr/>
        <a:lstStyle/>
        <a:p>
          <a:endParaRPr lang="cs-CZ"/>
        </a:p>
      </dgm:t>
    </dgm:pt>
    <dgm:pt modelId="{1611712E-786B-4B4E-8CED-5823D273F876}" type="pres">
      <dgm:prSet presAssocID="{029F7EE6-AFC0-40CA-84C0-C789ECA3150F}" presName="rootConnector" presStyleLbl="node3" presStyleIdx="0" presStyleCnt="2"/>
      <dgm:spPr/>
      <dgm:t>
        <a:bodyPr/>
        <a:lstStyle/>
        <a:p>
          <a:endParaRPr lang="cs-CZ"/>
        </a:p>
      </dgm:t>
    </dgm:pt>
    <dgm:pt modelId="{E0566694-AA59-4DAD-BA88-26DD33F87AFC}" type="pres">
      <dgm:prSet presAssocID="{029F7EE6-AFC0-40CA-84C0-C789ECA3150F}" presName="hierChild4" presStyleCnt="0"/>
      <dgm:spPr/>
    </dgm:pt>
    <dgm:pt modelId="{B824E885-978E-424F-919D-179DE3DFAA8F}" type="pres">
      <dgm:prSet presAssocID="{029F7EE6-AFC0-40CA-84C0-C789ECA3150F}" presName="hierChild5" presStyleCnt="0"/>
      <dgm:spPr/>
    </dgm:pt>
    <dgm:pt modelId="{A9E14166-B7C0-41BB-B585-E659C90CBC25}" type="pres">
      <dgm:prSet presAssocID="{564CA54C-7E12-4AF9-ACCA-9EFCE3B8B956}" presName="Name37" presStyleLbl="parChTrans1D3" presStyleIdx="1" presStyleCnt="2"/>
      <dgm:spPr/>
      <dgm:t>
        <a:bodyPr/>
        <a:lstStyle/>
        <a:p>
          <a:endParaRPr lang="cs-CZ"/>
        </a:p>
      </dgm:t>
    </dgm:pt>
    <dgm:pt modelId="{BC15FE98-707A-4D95-A27F-82C42E8A122D}" type="pres">
      <dgm:prSet presAssocID="{7B08A9A0-6A75-4B82-9940-AB4456BD26D1}" presName="hierRoot2" presStyleCnt="0">
        <dgm:presLayoutVars>
          <dgm:hierBranch val="init"/>
        </dgm:presLayoutVars>
      </dgm:prSet>
      <dgm:spPr/>
    </dgm:pt>
    <dgm:pt modelId="{AA09152A-C5B5-4F99-964B-3CBCA7A7059B}" type="pres">
      <dgm:prSet presAssocID="{7B08A9A0-6A75-4B82-9940-AB4456BD26D1}" presName="rootComposite" presStyleCnt="0"/>
      <dgm:spPr/>
    </dgm:pt>
    <dgm:pt modelId="{2647674D-092F-4C45-B0C2-08791345D561}" type="pres">
      <dgm:prSet presAssocID="{7B08A9A0-6A75-4B82-9940-AB4456BD26D1}" presName="rootText" presStyleLbl="node3" presStyleIdx="1" presStyleCnt="2">
        <dgm:presLayoutVars>
          <dgm:chPref val="3"/>
        </dgm:presLayoutVars>
      </dgm:prSet>
      <dgm:spPr/>
      <dgm:t>
        <a:bodyPr/>
        <a:lstStyle/>
        <a:p>
          <a:endParaRPr lang="cs-CZ"/>
        </a:p>
      </dgm:t>
    </dgm:pt>
    <dgm:pt modelId="{A0DF9D2A-FD15-4E66-B5CC-0091888E14B6}" type="pres">
      <dgm:prSet presAssocID="{7B08A9A0-6A75-4B82-9940-AB4456BD26D1}" presName="rootConnector" presStyleLbl="node3" presStyleIdx="1" presStyleCnt="2"/>
      <dgm:spPr/>
      <dgm:t>
        <a:bodyPr/>
        <a:lstStyle/>
        <a:p>
          <a:endParaRPr lang="cs-CZ"/>
        </a:p>
      </dgm:t>
    </dgm:pt>
    <dgm:pt modelId="{303550A1-E2CB-4A0C-A5A9-CA5B2C37AB4D}" type="pres">
      <dgm:prSet presAssocID="{7B08A9A0-6A75-4B82-9940-AB4456BD26D1}" presName="hierChild4" presStyleCnt="0"/>
      <dgm:spPr/>
    </dgm:pt>
    <dgm:pt modelId="{FC8192D7-8233-46CD-A69B-38C6569E4390}" type="pres">
      <dgm:prSet presAssocID="{7B08A9A0-6A75-4B82-9940-AB4456BD26D1}" presName="hierChild5" presStyleCnt="0"/>
      <dgm:spPr/>
    </dgm:pt>
    <dgm:pt modelId="{BBCB6392-8B9A-49B6-805D-1A0B85A80E9C}" type="pres">
      <dgm:prSet presAssocID="{D9F87C6E-6689-4FB7-A471-284B165401CC}" presName="hierChild5" presStyleCnt="0"/>
      <dgm:spPr/>
    </dgm:pt>
    <dgm:pt modelId="{E7FF65A1-5BBA-4BE6-B65F-257109E10B47}" type="pres">
      <dgm:prSet presAssocID="{69C63400-0F46-43CD-86CF-8AAA96CFAC24}" presName="Name37" presStyleLbl="parChTrans1D2" presStyleIdx="1" presStyleCnt="2"/>
      <dgm:spPr/>
      <dgm:t>
        <a:bodyPr/>
        <a:lstStyle/>
        <a:p>
          <a:endParaRPr lang="cs-CZ"/>
        </a:p>
      </dgm:t>
    </dgm:pt>
    <dgm:pt modelId="{720B1443-E9B4-443A-82F9-82AACF3C533D}" type="pres">
      <dgm:prSet presAssocID="{E20578F7-99B9-4102-886E-B0784A32C48F}" presName="hierRoot2" presStyleCnt="0">
        <dgm:presLayoutVars>
          <dgm:hierBranch val="init"/>
        </dgm:presLayoutVars>
      </dgm:prSet>
      <dgm:spPr/>
    </dgm:pt>
    <dgm:pt modelId="{49637044-20DB-495D-B80A-75B8737215DC}" type="pres">
      <dgm:prSet presAssocID="{E20578F7-99B9-4102-886E-B0784A32C48F}" presName="rootComposite" presStyleCnt="0"/>
      <dgm:spPr/>
    </dgm:pt>
    <dgm:pt modelId="{12906A79-8926-45C5-8924-E1CBC6D03FB3}" type="pres">
      <dgm:prSet presAssocID="{E20578F7-99B9-4102-886E-B0784A32C48F}" presName="rootText" presStyleLbl="node2" presStyleIdx="1" presStyleCnt="2">
        <dgm:presLayoutVars>
          <dgm:chPref val="3"/>
        </dgm:presLayoutVars>
      </dgm:prSet>
      <dgm:spPr/>
      <dgm:t>
        <a:bodyPr/>
        <a:lstStyle/>
        <a:p>
          <a:endParaRPr lang="cs-CZ"/>
        </a:p>
      </dgm:t>
    </dgm:pt>
    <dgm:pt modelId="{791BAE63-E380-4D0D-AAE0-F1E26AC48409}" type="pres">
      <dgm:prSet presAssocID="{E20578F7-99B9-4102-886E-B0784A32C48F}" presName="rootConnector" presStyleLbl="node2" presStyleIdx="1" presStyleCnt="2"/>
      <dgm:spPr/>
      <dgm:t>
        <a:bodyPr/>
        <a:lstStyle/>
        <a:p>
          <a:endParaRPr lang="cs-CZ"/>
        </a:p>
      </dgm:t>
    </dgm:pt>
    <dgm:pt modelId="{FA4EDBC0-BE3B-4D3D-8E1D-F53CE6A50259}" type="pres">
      <dgm:prSet presAssocID="{E20578F7-99B9-4102-886E-B0784A32C48F}" presName="hierChild4" presStyleCnt="0"/>
      <dgm:spPr/>
    </dgm:pt>
    <dgm:pt modelId="{AEDB5DD2-336D-480F-AC7F-2E875C91BCBB}" type="pres">
      <dgm:prSet presAssocID="{E20578F7-99B9-4102-886E-B0784A32C48F}" presName="hierChild5" presStyleCnt="0"/>
      <dgm:spPr/>
    </dgm:pt>
    <dgm:pt modelId="{37F3FFEF-7F77-4D40-9FB6-EA6ADFFABAA8}" type="pres">
      <dgm:prSet presAssocID="{404CC155-12A7-4736-9795-2BAAFBFC0079}" presName="hierChild3" presStyleCnt="0"/>
      <dgm:spPr/>
    </dgm:pt>
  </dgm:ptLst>
  <dgm:cxnLst>
    <dgm:cxn modelId="{D5E90597-AD7C-411D-A58F-826A32428DA3}" type="presOf" srcId="{564CA54C-7E12-4AF9-ACCA-9EFCE3B8B956}" destId="{A9E14166-B7C0-41BB-B585-E659C90CBC25}" srcOrd="0" destOrd="0" presId="urn:microsoft.com/office/officeart/2005/8/layout/orgChart1"/>
    <dgm:cxn modelId="{989FC3D9-726C-4386-A321-37C71177EA00}" type="presOf" srcId="{404CC155-12A7-4736-9795-2BAAFBFC0079}" destId="{67D089E9-7AD3-4655-855D-4A7EE7CEC169}" srcOrd="0" destOrd="0" presId="urn:microsoft.com/office/officeart/2005/8/layout/orgChart1"/>
    <dgm:cxn modelId="{D2D01A8F-57F7-47F1-908E-4A99A1387BFF}" type="presOf" srcId="{E20578F7-99B9-4102-886E-B0784A32C48F}" destId="{791BAE63-E380-4D0D-AAE0-F1E26AC48409}" srcOrd="1" destOrd="0" presId="urn:microsoft.com/office/officeart/2005/8/layout/orgChart1"/>
    <dgm:cxn modelId="{194E4FB5-B0DB-4A3B-96E4-A86379929E04}" type="presOf" srcId="{69C63400-0F46-43CD-86CF-8AAA96CFAC24}" destId="{E7FF65A1-5BBA-4BE6-B65F-257109E10B47}" srcOrd="0" destOrd="0" presId="urn:microsoft.com/office/officeart/2005/8/layout/orgChart1"/>
    <dgm:cxn modelId="{A1991F61-045C-470D-85EC-E366A54A1DC3}" type="presOf" srcId="{4A37E2BD-7B0F-43BE-B2C8-94DA29E12A3C}" destId="{1DC4F02E-7A6E-4DB5-9DC8-5A6EAE3E5115}" srcOrd="0" destOrd="0" presId="urn:microsoft.com/office/officeart/2005/8/layout/orgChart1"/>
    <dgm:cxn modelId="{34DD89AB-5EB7-4AFC-A12E-923A3BFF8962}" type="presOf" srcId="{029F7EE6-AFC0-40CA-84C0-C789ECA3150F}" destId="{7AFD5D75-C56A-430E-8872-B5EDADC5E9F8}" srcOrd="0" destOrd="0" presId="urn:microsoft.com/office/officeart/2005/8/layout/orgChart1"/>
    <dgm:cxn modelId="{9C946FEA-0841-47CE-BEC0-4AD46102B79A}" srcId="{D9F87C6E-6689-4FB7-A471-284B165401CC}" destId="{7B08A9A0-6A75-4B82-9940-AB4456BD26D1}" srcOrd="1" destOrd="0" parTransId="{564CA54C-7E12-4AF9-ACCA-9EFCE3B8B956}" sibTransId="{FE8D5138-C8A2-48D1-A202-C98BE815E7C6}"/>
    <dgm:cxn modelId="{68F8E6F8-579D-4029-8FE9-4C4EC917BE24}" srcId="{D9F87C6E-6689-4FB7-A471-284B165401CC}" destId="{029F7EE6-AFC0-40CA-84C0-C789ECA3150F}" srcOrd="0" destOrd="0" parTransId="{4A37E2BD-7B0F-43BE-B2C8-94DA29E12A3C}" sibTransId="{06A156E1-E6C3-4D29-9610-2C3DC3D773A6}"/>
    <dgm:cxn modelId="{14F1D03A-ADC2-4434-982E-F5684D5D1229}" srcId="{404CC155-12A7-4736-9795-2BAAFBFC0079}" destId="{D9F87C6E-6689-4FB7-A471-284B165401CC}" srcOrd="0" destOrd="0" parTransId="{8DD438DC-25FC-4135-B0D5-B2DD5516C268}" sibTransId="{E9C48B82-1A19-4BF6-A10B-F8C9C3646B4B}"/>
    <dgm:cxn modelId="{49DC4577-9D4C-4DD3-96E0-018FEA1CA81B}" type="presOf" srcId="{7B08A9A0-6A75-4B82-9940-AB4456BD26D1}" destId="{A0DF9D2A-FD15-4E66-B5CC-0091888E14B6}" srcOrd="1" destOrd="0" presId="urn:microsoft.com/office/officeart/2005/8/layout/orgChart1"/>
    <dgm:cxn modelId="{9DEA7182-FB45-46EA-9ACF-FB2885553DFC}" type="presOf" srcId="{8DD438DC-25FC-4135-B0D5-B2DD5516C268}" destId="{DB824D88-FE7F-4F36-BB08-417EB0B7EF07}" srcOrd="0" destOrd="0" presId="urn:microsoft.com/office/officeart/2005/8/layout/orgChart1"/>
    <dgm:cxn modelId="{E448F0C4-1FBD-4EF6-845D-EFBBF132D40E}" type="presOf" srcId="{4D4D85FE-DCCA-4CCC-BF6C-D358F841BF96}" destId="{9B018293-184A-4943-A2D7-6BA3DC79DF66}" srcOrd="0" destOrd="0" presId="urn:microsoft.com/office/officeart/2005/8/layout/orgChart1"/>
    <dgm:cxn modelId="{D702E003-6668-4E6C-BBDD-2F865C70A125}" type="presOf" srcId="{7B08A9A0-6A75-4B82-9940-AB4456BD26D1}" destId="{2647674D-092F-4C45-B0C2-08791345D561}" srcOrd="0" destOrd="0" presId="urn:microsoft.com/office/officeart/2005/8/layout/orgChart1"/>
    <dgm:cxn modelId="{6F34F31F-1F1A-4040-B819-08E4B279521C}" type="presOf" srcId="{404CC155-12A7-4736-9795-2BAAFBFC0079}" destId="{FBE35DEC-C780-40BB-B54F-F85CF7AC5BD3}" srcOrd="1" destOrd="0" presId="urn:microsoft.com/office/officeart/2005/8/layout/orgChart1"/>
    <dgm:cxn modelId="{CE067C87-7DE3-425A-95D6-18FDB1BF651E}" srcId="{4D4D85FE-DCCA-4CCC-BF6C-D358F841BF96}" destId="{C4C12167-682B-4098-84FB-2426124A3DC1}" srcOrd="0" destOrd="0" parTransId="{5C3771E7-C2F5-44F6-88AF-2EF87039F2C8}" sibTransId="{9BE75966-0F41-4A5B-B5BD-0F525B991637}"/>
    <dgm:cxn modelId="{406B076C-80BC-4BF4-9EBA-1F48F575F267}" srcId="{4D4D85FE-DCCA-4CCC-BF6C-D358F841BF96}" destId="{404CC155-12A7-4736-9795-2BAAFBFC0079}" srcOrd="1" destOrd="0" parTransId="{31A0F949-FC27-4A78-8429-FC99F584E01A}" sibTransId="{164421A2-9820-4BFD-B469-4518F81C1D24}"/>
    <dgm:cxn modelId="{F75AFFBC-9D16-437F-B4F5-E0E97CD9F760}" type="presOf" srcId="{D9F87C6E-6689-4FB7-A471-284B165401CC}" destId="{67F661F8-D2F9-4396-AEA8-57FCC593485D}" srcOrd="0" destOrd="0" presId="urn:microsoft.com/office/officeart/2005/8/layout/orgChart1"/>
    <dgm:cxn modelId="{4A77C30C-6792-4480-B192-7674FAAF3B39}" type="presOf" srcId="{C4C12167-682B-4098-84FB-2426124A3DC1}" destId="{66C564D8-855A-43A5-A30E-A1C47A866C22}" srcOrd="0" destOrd="0" presId="urn:microsoft.com/office/officeart/2005/8/layout/orgChart1"/>
    <dgm:cxn modelId="{2FAE174D-E076-4CA4-ADE6-4D48516C71EE}" type="presOf" srcId="{E20578F7-99B9-4102-886E-B0784A32C48F}" destId="{12906A79-8926-45C5-8924-E1CBC6D03FB3}" srcOrd="0" destOrd="0" presId="urn:microsoft.com/office/officeart/2005/8/layout/orgChart1"/>
    <dgm:cxn modelId="{54BD0B6F-50AF-4957-8ADF-69B8779DAC88}" type="presOf" srcId="{C4C12167-682B-4098-84FB-2426124A3DC1}" destId="{6DB36C33-48AD-4C80-984A-5C3AE8856790}" srcOrd="1" destOrd="0" presId="urn:microsoft.com/office/officeart/2005/8/layout/orgChart1"/>
    <dgm:cxn modelId="{97EE8663-1328-4DE2-A471-8410494E1202}" type="presOf" srcId="{029F7EE6-AFC0-40CA-84C0-C789ECA3150F}" destId="{1611712E-786B-4B4E-8CED-5823D273F876}" srcOrd="1" destOrd="0" presId="urn:microsoft.com/office/officeart/2005/8/layout/orgChart1"/>
    <dgm:cxn modelId="{5BD0C3C4-8A6F-4D90-9D35-E01E51CEDC6B}" type="presOf" srcId="{D9F87C6E-6689-4FB7-A471-284B165401CC}" destId="{9861F37D-0BE2-4BDC-804A-5B4FFE1862A1}" srcOrd="1" destOrd="0" presId="urn:microsoft.com/office/officeart/2005/8/layout/orgChart1"/>
    <dgm:cxn modelId="{A76D14CA-9069-4B53-AADD-210A09783093}" srcId="{404CC155-12A7-4736-9795-2BAAFBFC0079}" destId="{E20578F7-99B9-4102-886E-B0784A32C48F}" srcOrd="1" destOrd="0" parTransId="{69C63400-0F46-43CD-86CF-8AAA96CFAC24}" sibTransId="{450D4076-E8E4-4B33-B389-6A3C9E30EA95}"/>
    <dgm:cxn modelId="{ACF9F615-1F03-4805-8D4B-1952ACE2081F}" type="presParOf" srcId="{9B018293-184A-4943-A2D7-6BA3DC79DF66}" destId="{3DB0FABB-AD4E-4B81-A8A5-7E202012F693}" srcOrd="0" destOrd="0" presId="urn:microsoft.com/office/officeart/2005/8/layout/orgChart1"/>
    <dgm:cxn modelId="{7DC82AD1-6BD8-4286-A153-63E94B43FBF6}" type="presParOf" srcId="{3DB0FABB-AD4E-4B81-A8A5-7E202012F693}" destId="{0B387D96-0B83-4035-9204-EDC0C14A956F}" srcOrd="0" destOrd="0" presId="urn:microsoft.com/office/officeart/2005/8/layout/orgChart1"/>
    <dgm:cxn modelId="{6194B8CA-85F1-4835-99FC-2EA1F21B7A09}" type="presParOf" srcId="{0B387D96-0B83-4035-9204-EDC0C14A956F}" destId="{66C564D8-855A-43A5-A30E-A1C47A866C22}" srcOrd="0" destOrd="0" presId="urn:microsoft.com/office/officeart/2005/8/layout/orgChart1"/>
    <dgm:cxn modelId="{E0F51ADB-7DE0-4113-A66A-9003B43D85E3}" type="presParOf" srcId="{0B387D96-0B83-4035-9204-EDC0C14A956F}" destId="{6DB36C33-48AD-4C80-984A-5C3AE8856790}" srcOrd="1" destOrd="0" presId="urn:microsoft.com/office/officeart/2005/8/layout/orgChart1"/>
    <dgm:cxn modelId="{B3975884-E954-461C-BBF0-910E0C682C4D}" type="presParOf" srcId="{3DB0FABB-AD4E-4B81-A8A5-7E202012F693}" destId="{239D2A7A-494A-4CA3-A073-486B1A54E574}" srcOrd="1" destOrd="0" presId="urn:microsoft.com/office/officeart/2005/8/layout/orgChart1"/>
    <dgm:cxn modelId="{766FF10B-FFAD-48DE-9EA5-57DB2A038269}" type="presParOf" srcId="{3DB0FABB-AD4E-4B81-A8A5-7E202012F693}" destId="{68CAE5F0-9E6E-47FC-B186-9F87DA18E657}" srcOrd="2" destOrd="0" presId="urn:microsoft.com/office/officeart/2005/8/layout/orgChart1"/>
    <dgm:cxn modelId="{8A452034-FFCB-403F-A8F9-C846A61B6494}" type="presParOf" srcId="{9B018293-184A-4943-A2D7-6BA3DC79DF66}" destId="{0F82E1C3-AD23-4DCB-BD2D-0B1BFF31B494}" srcOrd="1" destOrd="0" presId="urn:microsoft.com/office/officeart/2005/8/layout/orgChart1"/>
    <dgm:cxn modelId="{0F902F86-902A-4775-9DAB-72959D83EE6A}" type="presParOf" srcId="{0F82E1C3-AD23-4DCB-BD2D-0B1BFF31B494}" destId="{82F8B320-8E4A-45D7-80FE-986F27EFF7F5}" srcOrd="0" destOrd="0" presId="urn:microsoft.com/office/officeart/2005/8/layout/orgChart1"/>
    <dgm:cxn modelId="{E73154F2-BDE4-4A35-AEE1-6596AEC6B174}" type="presParOf" srcId="{82F8B320-8E4A-45D7-80FE-986F27EFF7F5}" destId="{67D089E9-7AD3-4655-855D-4A7EE7CEC169}" srcOrd="0" destOrd="0" presId="urn:microsoft.com/office/officeart/2005/8/layout/orgChart1"/>
    <dgm:cxn modelId="{DDB50610-1AFA-4ED1-A207-3E966EA2E7D4}" type="presParOf" srcId="{82F8B320-8E4A-45D7-80FE-986F27EFF7F5}" destId="{FBE35DEC-C780-40BB-B54F-F85CF7AC5BD3}" srcOrd="1" destOrd="0" presId="urn:microsoft.com/office/officeart/2005/8/layout/orgChart1"/>
    <dgm:cxn modelId="{9EA9BDDE-8E29-4923-ACA8-34EE3ECC6257}" type="presParOf" srcId="{0F82E1C3-AD23-4DCB-BD2D-0B1BFF31B494}" destId="{E02AB837-039B-4EB2-94EC-B6F37B5C3A12}" srcOrd="1" destOrd="0" presId="urn:microsoft.com/office/officeart/2005/8/layout/orgChart1"/>
    <dgm:cxn modelId="{86A5EF9C-4172-43B0-9A7B-BE47A3B57C19}" type="presParOf" srcId="{E02AB837-039B-4EB2-94EC-B6F37B5C3A12}" destId="{DB824D88-FE7F-4F36-BB08-417EB0B7EF07}" srcOrd="0" destOrd="0" presId="urn:microsoft.com/office/officeart/2005/8/layout/orgChart1"/>
    <dgm:cxn modelId="{2E0FD8D5-C77F-4C5D-84B2-4B435F7DEC10}" type="presParOf" srcId="{E02AB837-039B-4EB2-94EC-B6F37B5C3A12}" destId="{51BF95D8-100B-4B3A-A6B8-CC90D6D65A19}" srcOrd="1" destOrd="0" presId="urn:microsoft.com/office/officeart/2005/8/layout/orgChart1"/>
    <dgm:cxn modelId="{A2397DE1-50C4-42CB-B26C-F4E5A3164AD9}" type="presParOf" srcId="{51BF95D8-100B-4B3A-A6B8-CC90D6D65A19}" destId="{D20D7B14-3657-4DD1-B44B-F08D23519C5E}" srcOrd="0" destOrd="0" presId="urn:microsoft.com/office/officeart/2005/8/layout/orgChart1"/>
    <dgm:cxn modelId="{02DEBC74-8F8F-4F2C-BCF8-19767F9CCF67}" type="presParOf" srcId="{D20D7B14-3657-4DD1-B44B-F08D23519C5E}" destId="{67F661F8-D2F9-4396-AEA8-57FCC593485D}" srcOrd="0" destOrd="0" presId="urn:microsoft.com/office/officeart/2005/8/layout/orgChart1"/>
    <dgm:cxn modelId="{7FF9258E-DBA9-44D2-8952-1F3CD8F69F3F}" type="presParOf" srcId="{D20D7B14-3657-4DD1-B44B-F08D23519C5E}" destId="{9861F37D-0BE2-4BDC-804A-5B4FFE1862A1}" srcOrd="1" destOrd="0" presId="urn:microsoft.com/office/officeart/2005/8/layout/orgChart1"/>
    <dgm:cxn modelId="{35DB7CC5-2993-426D-8EEA-1E9DE8C3963F}" type="presParOf" srcId="{51BF95D8-100B-4B3A-A6B8-CC90D6D65A19}" destId="{7FE0787D-33C7-4F27-BB4F-60E90BBA70BE}" srcOrd="1" destOrd="0" presId="urn:microsoft.com/office/officeart/2005/8/layout/orgChart1"/>
    <dgm:cxn modelId="{F9A6B150-21CD-4BDC-8304-0071ABA93C64}" type="presParOf" srcId="{7FE0787D-33C7-4F27-BB4F-60E90BBA70BE}" destId="{1DC4F02E-7A6E-4DB5-9DC8-5A6EAE3E5115}" srcOrd="0" destOrd="0" presId="urn:microsoft.com/office/officeart/2005/8/layout/orgChart1"/>
    <dgm:cxn modelId="{2941EF8A-B6AA-4B2E-B186-A7D1A30763CE}" type="presParOf" srcId="{7FE0787D-33C7-4F27-BB4F-60E90BBA70BE}" destId="{8EB5F87C-D6BE-402F-9736-1122EF1068DE}" srcOrd="1" destOrd="0" presId="urn:microsoft.com/office/officeart/2005/8/layout/orgChart1"/>
    <dgm:cxn modelId="{8B3D1D3A-C0CD-4B50-830A-B868BA05FA91}" type="presParOf" srcId="{8EB5F87C-D6BE-402F-9736-1122EF1068DE}" destId="{61147162-E3AE-4EB1-AFD7-FBF6A4CDE2B7}" srcOrd="0" destOrd="0" presId="urn:microsoft.com/office/officeart/2005/8/layout/orgChart1"/>
    <dgm:cxn modelId="{9811B37E-BCDA-4D64-BDB8-FE13C0E8AB56}" type="presParOf" srcId="{61147162-E3AE-4EB1-AFD7-FBF6A4CDE2B7}" destId="{7AFD5D75-C56A-430E-8872-B5EDADC5E9F8}" srcOrd="0" destOrd="0" presId="urn:microsoft.com/office/officeart/2005/8/layout/orgChart1"/>
    <dgm:cxn modelId="{3C3A8DAA-34D0-49D4-93E3-717F8E14E55A}" type="presParOf" srcId="{61147162-E3AE-4EB1-AFD7-FBF6A4CDE2B7}" destId="{1611712E-786B-4B4E-8CED-5823D273F876}" srcOrd="1" destOrd="0" presId="urn:microsoft.com/office/officeart/2005/8/layout/orgChart1"/>
    <dgm:cxn modelId="{0D660B45-50E8-4C4D-AA8B-B2A438262438}" type="presParOf" srcId="{8EB5F87C-D6BE-402F-9736-1122EF1068DE}" destId="{E0566694-AA59-4DAD-BA88-26DD33F87AFC}" srcOrd="1" destOrd="0" presId="urn:microsoft.com/office/officeart/2005/8/layout/orgChart1"/>
    <dgm:cxn modelId="{763EE8F6-01DC-4B22-AC85-0FA41A670FB5}" type="presParOf" srcId="{8EB5F87C-D6BE-402F-9736-1122EF1068DE}" destId="{B824E885-978E-424F-919D-179DE3DFAA8F}" srcOrd="2" destOrd="0" presId="urn:microsoft.com/office/officeart/2005/8/layout/orgChart1"/>
    <dgm:cxn modelId="{E9193604-485B-46A1-A886-60538B5FB9C3}" type="presParOf" srcId="{7FE0787D-33C7-4F27-BB4F-60E90BBA70BE}" destId="{A9E14166-B7C0-41BB-B585-E659C90CBC25}" srcOrd="2" destOrd="0" presId="urn:microsoft.com/office/officeart/2005/8/layout/orgChart1"/>
    <dgm:cxn modelId="{20251E2E-A707-4744-BDBC-865E23148F98}" type="presParOf" srcId="{7FE0787D-33C7-4F27-BB4F-60E90BBA70BE}" destId="{BC15FE98-707A-4D95-A27F-82C42E8A122D}" srcOrd="3" destOrd="0" presId="urn:microsoft.com/office/officeart/2005/8/layout/orgChart1"/>
    <dgm:cxn modelId="{42B98129-8948-4E7B-97D7-BEC88F0D61C4}" type="presParOf" srcId="{BC15FE98-707A-4D95-A27F-82C42E8A122D}" destId="{AA09152A-C5B5-4F99-964B-3CBCA7A7059B}" srcOrd="0" destOrd="0" presId="urn:microsoft.com/office/officeart/2005/8/layout/orgChart1"/>
    <dgm:cxn modelId="{24705325-F323-42F0-9482-5EF9E361E442}" type="presParOf" srcId="{AA09152A-C5B5-4F99-964B-3CBCA7A7059B}" destId="{2647674D-092F-4C45-B0C2-08791345D561}" srcOrd="0" destOrd="0" presId="urn:microsoft.com/office/officeart/2005/8/layout/orgChart1"/>
    <dgm:cxn modelId="{012C1926-5090-4881-870C-EE21BB05F91E}" type="presParOf" srcId="{AA09152A-C5B5-4F99-964B-3CBCA7A7059B}" destId="{A0DF9D2A-FD15-4E66-B5CC-0091888E14B6}" srcOrd="1" destOrd="0" presId="urn:microsoft.com/office/officeart/2005/8/layout/orgChart1"/>
    <dgm:cxn modelId="{006F2FFC-1AB8-432E-AC0C-54F8B6A14643}" type="presParOf" srcId="{BC15FE98-707A-4D95-A27F-82C42E8A122D}" destId="{303550A1-E2CB-4A0C-A5A9-CA5B2C37AB4D}" srcOrd="1" destOrd="0" presId="urn:microsoft.com/office/officeart/2005/8/layout/orgChart1"/>
    <dgm:cxn modelId="{EF94213E-31C5-43A9-8B38-783575D03F52}" type="presParOf" srcId="{BC15FE98-707A-4D95-A27F-82C42E8A122D}" destId="{FC8192D7-8233-46CD-A69B-38C6569E4390}" srcOrd="2" destOrd="0" presId="urn:microsoft.com/office/officeart/2005/8/layout/orgChart1"/>
    <dgm:cxn modelId="{3EC9F935-FF66-4C5E-B799-2A28C80C77E1}" type="presParOf" srcId="{51BF95D8-100B-4B3A-A6B8-CC90D6D65A19}" destId="{BBCB6392-8B9A-49B6-805D-1A0B85A80E9C}" srcOrd="2" destOrd="0" presId="urn:microsoft.com/office/officeart/2005/8/layout/orgChart1"/>
    <dgm:cxn modelId="{E2167326-4BAB-4E8C-BD95-58DC0C042489}" type="presParOf" srcId="{E02AB837-039B-4EB2-94EC-B6F37B5C3A12}" destId="{E7FF65A1-5BBA-4BE6-B65F-257109E10B47}" srcOrd="2" destOrd="0" presId="urn:microsoft.com/office/officeart/2005/8/layout/orgChart1"/>
    <dgm:cxn modelId="{271AC2CA-0180-4FDC-83C0-233E08F9308C}" type="presParOf" srcId="{E02AB837-039B-4EB2-94EC-B6F37B5C3A12}" destId="{720B1443-E9B4-443A-82F9-82AACF3C533D}" srcOrd="3" destOrd="0" presId="urn:microsoft.com/office/officeart/2005/8/layout/orgChart1"/>
    <dgm:cxn modelId="{3D69798D-97A5-41BA-876D-4DEA248DC509}" type="presParOf" srcId="{720B1443-E9B4-443A-82F9-82AACF3C533D}" destId="{49637044-20DB-495D-B80A-75B8737215DC}" srcOrd="0" destOrd="0" presId="urn:microsoft.com/office/officeart/2005/8/layout/orgChart1"/>
    <dgm:cxn modelId="{60431014-E947-448C-A0DC-CBEEC83CD771}" type="presParOf" srcId="{49637044-20DB-495D-B80A-75B8737215DC}" destId="{12906A79-8926-45C5-8924-E1CBC6D03FB3}" srcOrd="0" destOrd="0" presId="urn:microsoft.com/office/officeart/2005/8/layout/orgChart1"/>
    <dgm:cxn modelId="{776AF6F4-6530-4D12-BB4C-E30609E26B74}" type="presParOf" srcId="{49637044-20DB-495D-B80A-75B8737215DC}" destId="{791BAE63-E380-4D0D-AAE0-F1E26AC48409}" srcOrd="1" destOrd="0" presId="urn:microsoft.com/office/officeart/2005/8/layout/orgChart1"/>
    <dgm:cxn modelId="{DFF8060A-E632-4D2C-AF65-D7412B3DE683}" type="presParOf" srcId="{720B1443-E9B4-443A-82F9-82AACF3C533D}" destId="{FA4EDBC0-BE3B-4D3D-8E1D-F53CE6A50259}" srcOrd="1" destOrd="0" presId="urn:microsoft.com/office/officeart/2005/8/layout/orgChart1"/>
    <dgm:cxn modelId="{9016DC5D-463A-4C32-8342-C2D410E8682F}" type="presParOf" srcId="{720B1443-E9B4-443A-82F9-82AACF3C533D}" destId="{AEDB5DD2-336D-480F-AC7F-2E875C91BCBB}" srcOrd="2" destOrd="0" presId="urn:microsoft.com/office/officeart/2005/8/layout/orgChart1"/>
    <dgm:cxn modelId="{83FCCB4E-86E9-4BD6-8B04-5618464B2B03}" type="presParOf" srcId="{0F82E1C3-AD23-4DCB-BD2D-0B1BFF31B494}" destId="{37F3FFEF-7F77-4D40-9FB6-EA6ADFFABAA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ED844-07D5-437B-90BD-0E10F1F13620}">
      <dsp:nvSpPr>
        <dsp:cNvPr id="0" name=""/>
        <dsp:cNvSpPr/>
      </dsp:nvSpPr>
      <dsp:spPr>
        <a:xfrm>
          <a:off x="0" y="3356993"/>
          <a:ext cx="2397204" cy="2931170"/>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cs-CZ" sz="4000" kern="1200" dirty="0"/>
            <a:t>Písemné prameny</a:t>
          </a:r>
        </a:p>
        <a:p>
          <a:pPr lvl="0" algn="ctr" defTabSz="1778000">
            <a:lnSpc>
              <a:spcPct val="90000"/>
            </a:lnSpc>
            <a:spcBef>
              <a:spcPct val="0"/>
            </a:spcBef>
            <a:spcAft>
              <a:spcPct val="35000"/>
            </a:spcAft>
          </a:pPr>
          <a:r>
            <a:rPr lang="cs-CZ" sz="4000" kern="1200" dirty="0"/>
            <a:t>-  možnosti dělení</a:t>
          </a:r>
        </a:p>
      </dsp:txBody>
      <dsp:txXfrm>
        <a:off x="70212" y="3427205"/>
        <a:ext cx="2256780" cy="2790746"/>
      </dsp:txXfrm>
    </dsp:sp>
    <dsp:sp modelId="{88C78804-F5B7-4EBE-B2D4-10D82A77DFE4}">
      <dsp:nvSpPr>
        <dsp:cNvPr id="0" name=""/>
        <dsp:cNvSpPr/>
      </dsp:nvSpPr>
      <dsp:spPr>
        <a:xfrm rot="16379147">
          <a:off x="954347" y="3290407"/>
          <a:ext cx="3044285" cy="24190"/>
        </a:xfrm>
        <a:custGeom>
          <a:avLst/>
          <a:gdLst/>
          <a:ahLst/>
          <a:cxnLst/>
          <a:rect l="0" t="0" r="0" b="0"/>
          <a:pathLst>
            <a:path>
              <a:moveTo>
                <a:pt x="0" y="12095"/>
              </a:moveTo>
              <a:lnTo>
                <a:pt x="3044285" y="120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cs-CZ" sz="1000" kern="1200"/>
        </a:p>
      </dsp:txBody>
      <dsp:txXfrm>
        <a:off x="2400383" y="3226395"/>
        <a:ext cx="152214" cy="152214"/>
      </dsp:txXfrm>
    </dsp:sp>
    <dsp:sp modelId="{6CF9F369-49C5-4845-BA18-98224A300C0A}">
      <dsp:nvSpPr>
        <dsp:cNvPr id="0" name=""/>
        <dsp:cNvSpPr/>
      </dsp:nvSpPr>
      <dsp:spPr>
        <a:xfrm>
          <a:off x="2555776" y="1196756"/>
          <a:ext cx="3151923" cy="1171340"/>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a:t>Podle původnosti informací</a:t>
          </a:r>
        </a:p>
      </dsp:txBody>
      <dsp:txXfrm>
        <a:off x="2590083" y="1231063"/>
        <a:ext cx="3083309" cy="1102726"/>
      </dsp:txXfrm>
    </dsp:sp>
    <dsp:sp modelId="{0EB71840-C0B7-4846-8AE3-5F404764E378}">
      <dsp:nvSpPr>
        <dsp:cNvPr id="0" name=""/>
        <dsp:cNvSpPr/>
      </dsp:nvSpPr>
      <dsp:spPr>
        <a:xfrm rot="18921114">
          <a:off x="5436361" y="1109529"/>
          <a:ext cx="1880613" cy="24190"/>
        </a:xfrm>
        <a:custGeom>
          <a:avLst/>
          <a:gdLst/>
          <a:ahLst/>
          <a:cxnLst/>
          <a:rect l="0" t="0" r="0" b="0"/>
          <a:pathLst>
            <a:path>
              <a:moveTo>
                <a:pt x="0" y="12095"/>
              </a:moveTo>
              <a:lnTo>
                <a:pt x="1880613" y="120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cs-CZ" sz="600" kern="1200"/>
        </a:p>
      </dsp:txBody>
      <dsp:txXfrm>
        <a:off x="6329653" y="1074609"/>
        <a:ext cx="94030" cy="94030"/>
      </dsp:txXfrm>
    </dsp:sp>
    <dsp:sp modelId="{41DA7AAA-2ABA-48CF-B0C5-99F617B2CD88}">
      <dsp:nvSpPr>
        <dsp:cNvPr id="0" name=""/>
        <dsp:cNvSpPr/>
      </dsp:nvSpPr>
      <dsp:spPr>
        <a:xfrm>
          <a:off x="7045637" y="0"/>
          <a:ext cx="1843294" cy="9216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a:t>PRIMÁRNÍ</a:t>
          </a:r>
        </a:p>
      </dsp:txBody>
      <dsp:txXfrm>
        <a:off x="7072631" y="26994"/>
        <a:ext cx="1789306" cy="867659"/>
      </dsp:txXfrm>
    </dsp:sp>
    <dsp:sp modelId="{E97D5524-88EE-4C71-9137-ADD89EB52F0F}">
      <dsp:nvSpPr>
        <dsp:cNvPr id="0" name=""/>
        <dsp:cNvSpPr/>
      </dsp:nvSpPr>
      <dsp:spPr>
        <a:xfrm rot="20940648">
          <a:off x="5694768" y="1635899"/>
          <a:ext cx="1410435" cy="24190"/>
        </a:xfrm>
        <a:custGeom>
          <a:avLst/>
          <a:gdLst/>
          <a:ahLst/>
          <a:cxnLst/>
          <a:rect l="0" t="0" r="0" b="0"/>
          <a:pathLst>
            <a:path>
              <a:moveTo>
                <a:pt x="0" y="12095"/>
              </a:moveTo>
              <a:lnTo>
                <a:pt x="1410435" y="120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6364725" y="1612733"/>
        <a:ext cx="70521" cy="70521"/>
      </dsp:txXfrm>
    </dsp:sp>
    <dsp:sp modelId="{F5BB26DE-CC6C-48D5-BA5E-1209FCCE89F3}">
      <dsp:nvSpPr>
        <dsp:cNvPr id="0" name=""/>
        <dsp:cNvSpPr/>
      </dsp:nvSpPr>
      <dsp:spPr>
        <a:xfrm>
          <a:off x="7092272" y="1052739"/>
          <a:ext cx="1843294" cy="9216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a:t>SEKUNDÁRNÍ</a:t>
          </a:r>
        </a:p>
      </dsp:txBody>
      <dsp:txXfrm>
        <a:off x="7119266" y="1079733"/>
        <a:ext cx="1789306" cy="867659"/>
      </dsp:txXfrm>
    </dsp:sp>
    <dsp:sp modelId="{E5EF40EB-BE8D-45E3-B820-67989A7BBB1A}">
      <dsp:nvSpPr>
        <dsp:cNvPr id="0" name=""/>
        <dsp:cNvSpPr/>
      </dsp:nvSpPr>
      <dsp:spPr>
        <a:xfrm rot="18067234">
          <a:off x="2024141" y="4149475"/>
          <a:ext cx="1544266" cy="24190"/>
        </a:xfrm>
        <a:custGeom>
          <a:avLst/>
          <a:gdLst/>
          <a:ahLst/>
          <a:cxnLst/>
          <a:rect l="0" t="0" r="0" b="0"/>
          <a:pathLst>
            <a:path>
              <a:moveTo>
                <a:pt x="0" y="12095"/>
              </a:moveTo>
              <a:lnTo>
                <a:pt x="1544266" y="120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2757668" y="4122963"/>
        <a:ext cx="77213" cy="77213"/>
      </dsp:txXfrm>
    </dsp:sp>
    <dsp:sp modelId="{688AD01E-C045-4464-B438-36C0D8F5B57B}">
      <dsp:nvSpPr>
        <dsp:cNvPr id="0" name=""/>
        <dsp:cNvSpPr/>
      </dsp:nvSpPr>
      <dsp:spPr>
        <a:xfrm>
          <a:off x="3195344" y="3039737"/>
          <a:ext cx="2757181" cy="921647"/>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a:t>Podle „adresáta“</a:t>
          </a:r>
        </a:p>
      </dsp:txBody>
      <dsp:txXfrm>
        <a:off x="3222338" y="3066731"/>
        <a:ext cx="2703193" cy="867659"/>
      </dsp:txXfrm>
    </dsp:sp>
    <dsp:sp modelId="{CA6381C9-8AD4-4C13-95FD-81BF3937B7F6}">
      <dsp:nvSpPr>
        <dsp:cNvPr id="0" name=""/>
        <dsp:cNvSpPr/>
      </dsp:nvSpPr>
      <dsp:spPr>
        <a:xfrm rot="18683657">
          <a:off x="5776055" y="3097678"/>
          <a:ext cx="1041854" cy="24190"/>
        </a:xfrm>
        <a:custGeom>
          <a:avLst/>
          <a:gdLst/>
          <a:ahLst/>
          <a:cxnLst/>
          <a:rect l="0" t="0" r="0" b="0"/>
          <a:pathLst>
            <a:path>
              <a:moveTo>
                <a:pt x="0" y="12095"/>
              </a:moveTo>
              <a:lnTo>
                <a:pt x="1041854" y="120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6270936" y="3083727"/>
        <a:ext cx="52092" cy="52092"/>
      </dsp:txXfrm>
    </dsp:sp>
    <dsp:sp modelId="{040C71E9-F159-407C-BB29-BF3F868576E5}">
      <dsp:nvSpPr>
        <dsp:cNvPr id="0" name=""/>
        <dsp:cNvSpPr/>
      </dsp:nvSpPr>
      <dsp:spPr>
        <a:xfrm>
          <a:off x="6641439" y="2258162"/>
          <a:ext cx="2440172" cy="921647"/>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a:t>pro osobní potřebu</a:t>
          </a:r>
        </a:p>
      </dsp:txBody>
      <dsp:txXfrm>
        <a:off x="6668433" y="2285156"/>
        <a:ext cx="2386184" cy="867659"/>
      </dsp:txXfrm>
    </dsp:sp>
    <dsp:sp modelId="{B64F7027-C5BB-43ED-8D85-242D00436A38}">
      <dsp:nvSpPr>
        <dsp:cNvPr id="0" name=""/>
        <dsp:cNvSpPr/>
      </dsp:nvSpPr>
      <dsp:spPr>
        <a:xfrm rot="1741925">
          <a:off x="5902132" y="3683099"/>
          <a:ext cx="802117" cy="24190"/>
        </a:xfrm>
        <a:custGeom>
          <a:avLst/>
          <a:gdLst/>
          <a:ahLst/>
          <a:cxnLst/>
          <a:rect l="0" t="0" r="0" b="0"/>
          <a:pathLst>
            <a:path>
              <a:moveTo>
                <a:pt x="0" y="12095"/>
              </a:moveTo>
              <a:lnTo>
                <a:pt x="802117" y="120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6283138" y="3675141"/>
        <a:ext cx="40105" cy="40105"/>
      </dsp:txXfrm>
    </dsp:sp>
    <dsp:sp modelId="{658D9A1B-F69B-4F05-B514-6B77777BA562}">
      <dsp:nvSpPr>
        <dsp:cNvPr id="0" name=""/>
        <dsp:cNvSpPr/>
      </dsp:nvSpPr>
      <dsp:spPr>
        <a:xfrm>
          <a:off x="6653856" y="3429004"/>
          <a:ext cx="2490143" cy="921647"/>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a:t>pro veřejnost</a:t>
          </a:r>
        </a:p>
      </dsp:txBody>
      <dsp:txXfrm>
        <a:off x="6680850" y="3455998"/>
        <a:ext cx="2436155" cy="867659"/>
      </dsp:txXfrm>
    </dsp:sp>
    <dsp:sp modelId="{C816D7CA-CB9C-475B-8D89-F1D05AB421BE}">
      <dsp:nvSpPr>
        <dsp:cNvPr id="0" name=""/>
        <dsp:cNvSpPr/>
      </dsp:nvSpPr>
      <dsp:spPr>
        <a:xfrm rot="2964759">
          <a:off x="2034982" y="5597782"/>
          <a:ext cx="2073434" cy="24190"/>
        </a:xfrm>
        <a:custGeom>
          <a:avLst/>
          <a:gdLst/>
          <a:ahLst/>
          <a:cxnLst/>
          <a:rect l="0" t="0" r="0" b="0"/>
          <a:pathLst>
            <a:path>
              <a:moveTo>
                <a:pt x="0" y="12095"/>
              </a:moveTo>
              <a:lnTo>
                <a:pt x="2073434" y="120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cs-CZ" sz="700" kern="1200"/>
        </a:p>
      </dsp:txBody>
      <dsp:txXfrm>
        <a:off x="3019863" y="5558041"/>
        <a:ext cx="103671" cy="103671"/>
      </dsp:txXfrm>
    </dsp:sp>
    <dsp:sp modelId="{2C5DCC19-D781-4BEA-9422-4765E169F9D6}">
      <dsp:nvSpPr>
        <dsp:cNvPr id="0" name=""/>
        <dsp:cNvSpPr/>
      </dsp:nvSpPr>
      <dsp:spPr>
        <a:xfrm>
          <a:off x="3746194" y="5936352"/>
          <a:ext cx="2212562" cy="921647"/>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a:t>Podle původu</a:t>
          </a:r>
        </a:p>
      </dsp:txBody>
      <dsp:txXfrm>
        <a:off x="3773188" y="5963346"/>
        <a:ext cx="2158574" cy="867659"/>
      </dsp:txXfrm>
    </dsp:sp>
    <dsp:sp modelId="{0BC05F80-6E31-4A18-8BD6-0F4BCEED932B}">
      <dsp:nvSpPr>
        <dsp:cNvPr id="0" name=""/>
        <dsp:cNvSpPr/>
      </dsp:nvSpPr>
      <dsp:spPr>
        <a:xfrm rot="17708059">
          <a:off x="5483721" y="5637493"/>
          <a:ext cx="1651554" cy="24190"/>
        </a:xfrm>
        <a:custGeom>
          <a:avLst/>
          <a:gdLst/>
          <a:ahLst/>
          <a:cxnLst/>
          <a:rect l="0" t="0" r="0" b="0"/>
          <a:pathLst>
            <a:path>
              <a:moveTo>
                <a:pt x="0" y="12095"/>
              </a:moveTo>
              <a:lnTo>
                <a:pt x="1651554" y="120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6268210" y="5608299"/>
        <a:ext cx="82577" cy="82577"/>
      </dsp:txXfrm>
    </dsp:sp>
    <dsp:sp modelId="{FAAB62D0-57D3-40CA-9E57-77A23B09D5F2}">
      <dsp:nvSpPr>
        <dsp:cNvPr id="0" name=""/>
        <dsp:cNvSpPr/>
      </dsp:nvSpPr>
      <dsp:spPr>
        <a:xfrm>
          <a:off x="6660241" y="4581128"/>
          <a:ext cx="2144341" cy="641743"/>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a:t>Institucionální</a:t>
          </a:r>
        </a:p>
      </dsp:txBody>
      <dsp:txXfrm>
        <a:off x="6679037" y="4599924"/>
        <a:ext cx="2106749" cy="604151"/>
      </dsp:txXfrm>
    </dsp:sp>
    <dsp:sp modelId="{EB2C0C0E-A7F3-4FDC-ADF2-098FDC1C4859}">
      <dsp:nvSpPr>
        <dsp:cNvPr id="0" name=""/>
        <dsp:cNvSpPr/>
      </dsp:nvSpPr>
      <dsp:spPr>
        <a:xfrm rot="18830191">
          <a:off x="5803087" y="6019796"/>
          <a:ext cx="1012823" cy="24190"/>
        </a:xfrm>
        <a:custGeom>
          <a:avLst/>
          <a:gdLst/>
          <a:ahLst/>
          <a:cxnLst/>
          <a:rect l="0" t="0" r="0" b="0"/>
          <a:pathLst>
            <a:path>
              <a:moveTo>
                <a:pt x="0" y="12095"/>
              </a:moveTo>
              <a:lnTo>
                <a:pt x="1012823" y="120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6284178" y="6006571"/>
        <a:ext cx="50641" cy="50641"/>
      </dsp:txXfrm>
    </dsp:sp>
    <dsp:sp modelId="{1A5BA321-DA31-4CAC-98F7-772B00EF2455}">
      <dsp:nvSpPr>
        <dsp:cNvPr id="0" name=""/>
        <dsp:cNvSpPr/>
      </dsp:nvSpPr>
      <dsp:spPr>
        <a:xfrm>
          <a:off x="6660241" y="5301211"/>
          <a:ext cx="2123199" cy="730792"/>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b="1" kern="1200" dirty="0"/>
            <a:t>Osobní</a:t>
          </a:r>
        </a:p>
      </dsp:txBody>
      <dsp:txXfrm>
        <a:off x="6681645" y="5322615"/>
        <a:ext cx="2080391" cy="687984"/>
      </dsp:txXfrm>
    </dsp:sp>
    <dsp:sp modelId="{80FF42F2-9F18-4788-8594-22D1B18A0623}">
      <dsp:nvSpPr>
        <dsp:cNvPr id="0" name=""/>
        <dsp:cNvSpPr/>
      </dsp:nvSpPr>
      <dsp:spPr>
        <a:xfrm rot="489798">
          <a:off x="5954671" y="6442331"/>
          <a:ext cx="806372" cy="24190"/>
        </a:xfrm>
        <a:custGeom>
          <a:avLst/>
          <a:gdLst/>
          <a:ahLst/>
          <a:cxnLst/>
          <a:rect l="0" t="0" r="0" b="0"/>
          <a:pathLst>
            <a:path>
              <a:moveTo>
                <a:pt x="0" y="12095"/>
              </a:moveTo>
              <a:lnTo>
                <a:pt x="806372" y="120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6337698" y="6434267"/>
        <a:ext cx="40318" cy="40318"/>
      </dsp:txXfrm>
    </dsp:sp>
    <dsp:sp modelId="{C9E9B589-687E-418D-BAC5-E8D8BF01BC0B}">
      <dsp:nvSpPr>
        <dsp:cNvPr id="0" name=""/>
        <dsp:cNvSpPr/>
      </dsp:nvSpPr>
      <dsp:spPr>
        <a:xfrm>
          <a:off x="6756958" y="6165354"/>
          <a:ext cx="2131973" cy="692645"/>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a:t>Literární</a:t>
          </a:r>
        </a:p>
      </dsp:txBody>
      <dsp:txXfrm>
        <a:off x="6777245" y="6185641"/>
        <a:ext cx="2091399" cy="652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F65A1-5BBA-4BE6-B65F-257109E10B47}">
      <dsp:nvSpPr>
        <dsp:cNvPr id="0" name=""/>
        <dsp:cNvSpPr/>
      </dsp:nvSpPr>
      <dsp:spPr>
        <a:xfrm>
          <a:off x="5305552" y="1214314"/>
          <a:ext cx="1467105" cy="509243"/>
        </a:xfrm>
        <a:custGeom>
          <a:avLst/>
          <a:gdLst/>
          <a:ahLst/>
          <a:cxnLst/>
          <a:rect l="0" t="0" r="0" b="0"/>
          <a:pathLst>
            <a:path>
              <a:moveTo>
                <a:pt x="0" y="0"/>
              </a:moveTo>
              <a:lnTo>
                <a:pt x="0" y="254621"/>
              </a:lnTo>
              <a:lnTo>
                <a:pt x="1467105" y="254621"/>
              </a:lnTo>
              <a:lnTo>
                <a:pt x="1467105" y="5092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E14166-B7C0-41BB-B585-E659C90CBC25}">
      <dsp:nvSpPr>
        <dsp:cNvPr id="0" name=""/>
        <dsp:cNvSpPr/>
      </dsp:nvSpPr>
      <dsp:spPr>
        <a:xfrm>
          <a:off x="2868459" y="2936042"/>
          <a:ext cx="363745" cy="2837212"/>
        </a:xfrm>
        <a:custGeom>
          <a:avLst/>
          <a:gdLst/>
          <a:ahLst/>
          <a:cxnLst/>
          <a:rect l="0" t="0" r="0" b="0"/>
          <a:pathLst>
            <a:path>
              <a:moveTo>
                <a:pt x="0" y="0"/>
              </a:moveTo>
              <a:lnTo>
                <a:pt x="0" y="2837212"/>
              </a:lnTo>
              <a:lnTo>
                <a:pt x="363745" y="28372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C4F02E-7A6E-4DB5-9DC8-5A6EAE3E5115}">
      <dsp:nvSpPr>
        <dsp:cNvPr id="0" name=""/>
        <dsp:cNvSpPr/>
      </dsp:nvSpPr>
      <dsp:spPr>
        <a:xfrm>
          <a:off x="2868459" y="2936042"/>
          <a:ext cx="363745" cy="1115485"/>
        </a:xfrm>
        <a:custGeom>
          <a:avLst/>
          <a:gdLst/>
          <a:ahLst/>
          <a:cxnLst/>
          <a:rect l="0" t="0" r="0" b="0"/>
          <a:pathLst>
            <a:path>
              <a:moveTo>
                <a:pt x="0" y="0"/>
              </a:moveTo>
              <a:lnTo>
                <a:pt x="0" y="1115485"/>
              </a:lnTo>
              <a:lnTo>
                <a:pt x="363745" y="11154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824D88-FE7F-4F36-BB08-417EB0B7EF07}">
      <dsp:nvSpPr>
        <dsp:cNvPr id="0" name=""/>
        <dsp:cNvSpPr/>
      </dsp:nvSpPr>
      <dsp:spPr>
        <a:xfrm>
          <a:off x="3838447" y="1214314"/>
          <a:ext cx="1467105" cy="509243"/>
        </a:xfrm>
        <a:custGeom>
          <a:avLst/>
          <a:gdLst/>
          <a:ahLst/>
          <a:cxnLst/>
          <a:rect l="0" t="0" r="0" b="0"/>
          <a:pathLst>
            <a:path>
              <a:moveTo>
                <a:pt x="1467105" y="0"/>
              </a:moveTo>
              <a:lnTo>
                <a:pt x="1467105" y="254621"/>
              </a:lnTo>
              <a:lnTo>
                <a:pt x="0" y="254621"/>
              </a:lnTo>
              <a:lnTo>
                <a:pt x="0" y="5092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C564D8-855A-43A5-A30E-A1C47A866C22}">
      <dsp:nvSpPr>
        <dsp:cNvPr id="0" name=""/>
        <dsp:cNvSpPr/>
      </dsp:nvSpPr>
      <dsp:spPr>
        <a:xfrm>
          <a:off x="1158857" y="1830"/>
          <a:ext cx="2424968" cy="1212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cs-CZ" sz="1700" kern="1200" dirty="0" smtClean="0"/>
            <a:t>1) Nepublikovaná (diplomové, doktorské práce, rukopisy neotištěných monografií či sborníků, skripta) </a:t>
          </a:r>
          <a:endParaRPr lang="cs-CZ" sz="1700" kern="1200" dirty="0"/>
        </a:p>
      </dsp:txBody>
      <dsp:txXfrm>
        <a:off x="1158857" y="1830"/>
        <a:ext cx="2424968" cy="1212484"/>
      </dsp:txXfrm>
    </dsp:sp>
    <dsp:sp modelId="{67D089E9-7AD3-4655-855D-4A7EE7CEC169}">
      <dsp:nvSpPr>
        <dsp:cNvPr id="0" name=""/>
        <dsp:cNvSpPr/>
      </dsp:nvSpPr>
      <dsp:spPr>
        <a:xfrm>
          <a:off x="4093068" y="1830"/>
          <a:ext cx="2424968" cy="1212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cs-CZ" sz="1700" kern="1200" smtClean="0"/>
            <a:t>2) publikovaná, tedy vydaná tiskem</a:t>
          </a:r>
          <a:endParaRPr lang="cs-CZ" sz="1700" kern="1200"/>
        </a:p>
      </dsp:txBody>
      <dsp:txXfrm>
        <a:off x="4093068" y="1830"/>
        <a:ext cx="2424968" cy="1212484"/>
      </dsp:txXfrm>
    </dsp:sp>
    <dsp:sp modelId="{67F661F8-D2F9-4396-AEA8-57FCC593485D}">
      <dsp:nvSpPr>
        <dsp:cNvPr id="0" name=""/>
        <dsp:cNvSpPr/>
      </dsp:nvSpPr>
      <dsp:spPr>
        <a:xfrm>
          <a:off x="2625962" y="1723558"/>
          <a:ext cx="2424968" cy="1212484"/>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cs-CZ" sz="1700" kern="1200" smtClean="0"/>
            <a:t>2a) neperiodickou</a:t>
          </a:r>
          <a:endParaRPr lang="cs-CZ" sz="1700" kern="1200"/>
        </a:p>
      </dsp:txBody>
      <dsp:txXfrm>
        <a:off x="2625962" y="1723558"/>
        <a:ext cx="2424968" cy="1212484"/>
      </dsp:txXfrm>
    </dsp:sp>
    <dsp:sp modelId="{7AFD5D75-C56A-430E-8872-B5EDADC5E9F8}">
      <dsp:nvSpPr>
        <dsp:cNvPr id="0" name=""/>
        <dsp:cNvSpPr/>
      </dsp:nvSpPr>
      <dsp:spPr>
        <a:xfrm>
          <a:off x="3232205" y="3445285"/>
          <a:ext cx="2424968" cy="1212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cs-CZ" sz="1700" kern="1200" smtClean="0"/>
            <a:t>knihy (tištěné dílo o rozsahu vyšším než 49 stran)</a:t>
          </a:r>
          <a:endParaRPr lang="cs-CZ" sz="1700" kern="1200"/>
        </a:p>
      </dsp:txBody>
      <dsp:txXfrm>
        <a:off x="3232205" y="3445285"/>
        <a:ext cx="2424968" cy="1212484"/>
      </dsp:txXfrm>
    </dsp:sp>
    <dsp:sp modelId="{2647674D-092F-4C45-B0C2-08791345D561}">
      <dsp:nvSpPr>
        <dsp:cNvPr id="0" name=""/>
        <dsp:cNvSpPr/>
      </dsp:nvSpPr>
      <dsp:spPr>
        <a:xfrm>
          <a:off x="3232205" y="5167013"/>
          <a:ext cx="2424968" cy="1212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cs-CZ" sz="1700" kern="1200" smtClean="0"/>
            <a:t>na brožury (s rozsahem 5-48 stran)</a:t>
          </a:r>
          <a:endParaRPr lang="cs-CZ" sz="1700" kern="1200"/>
        </a:p>
      </dsp:txBody>
      <dsp:txXfrm>
        <a:off x="3232205" y="5167013"/>
        <a:ext cx="2424968" cy="1212484"/>
      </dsp:txXfrm>
    </dsp:sp>
    <dsp:sp modelId="{12906A79-8926-45C5-8924-E1CBC6D03FB3}">
      <dsp:nvSpPr>
        <dsp:cNvPr id="0" name=""/>
        <dsp:cNvSpPr/>
      </dsp:nvSpPr>
      <dsp:spPr>
        <a:xfrm>
          <a:off x="5560174" y="1723558"/>
          <a:ext cx="2424968" cy="1212484"/>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cs-CZ" sz="1700" kern="1200" smtClean="0"/>
            <a:t>2b) periodickou.</a:t>
          </a:r>
          <a:endParaRPr lang="cs-CZ" sz="1700" kern="1200"/>
        </a:p>
      </dsp:txBody>
      <dsp:txXfrm>
        <a:off x="5560174" y="1723558"/>
        <a:ext cx="2424968" cy="12124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332"/>
          </a:xfrm>
          <a:prstGeom prst="rect">
            <a:avLst/>
          </a:prstGeom>
        </p:spPr>
        <p:txBody>
          <a:bodyPr vert="horz" lIns="92108" tIns="46054" rIns="92108" bIns="46054" rtlCol="0"/>
          <a:lstStyle>
            <a:lvl1pPr algn="l">
              <a:defRPr sz="1200"/>
            </a:lvl1pPr>
          </a:lstStyle>
          <a:p>
            <a:endParaRPr lang="cs-CZ"/>
          </a:p>
        </p:txBody>
      </p:sp>
      <p:sp>
        <p:nvSpPr>
          <p:cNvPr id="3" name="Date Placeholder 2"/>
          <p:cNvSpPr>
            <a:spLocks noGrp="1"/>
          </p:cNvSpPr>
          <p:nvPr>
            <p:ph type="dt" idx="1"/>
          </p:nvPr>
        </p:nvSpPr>
        <p:spPr>
          <a:xfrm>
            <a:off x="3850442" y="0"/>
            <a:ext cx="2945660" cy="496332"/>
          </a:xfrm>
          <a:prstGeom prst="rect">
            <a:avLst/>
          </a:prstGeom>
        </p:spPr>
        <p:txBody>
          <a:bodyPr vert="horz" lIns="92108" tIns="46054" rIns="92108" bIns="46054" rtlCol="0"/>
          <a:lstStyle>
            <a:lvl1pPr algn="r">
              <a:defRPr sz="1200"/>
            </a:lvl1pPr>
          </a:lstStyle>
          <a:p>
            <a:fld id="{D6036FED-29E0-4163-B226-9EBC75F80BFD}" type="datetimeFigureOut">
              <a:rPr lang="cs-CZ" smtClean="0"/>
              <a:pPr/>
              <a:t>25.11.2021</a:t>
            </a:fld>
            <a:endParaRPr lang="cs-C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08" tIns="46054" rIns="92108" bIns="46054" rtlCol="0" anchor="ctr"/>
          <a:lstStyle/>
          <a:p>
            <a:endParaRPr lang="cs-CZ"/>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2108" tIns="46054" rIns="92108" bIns="460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9428583"/>
            <a:ext cx="2945660" cy="496332"/>
          </a:xfrm>
          <a:prstGeom prst="rect">
            <a:avLst/>
          </a:prstGeom>
        </p:spPr>
        <p:txBody>
          <a:bodyPr vert="horz" lIns="92108" tIns="46054" rIns="92108" bIns="46054" rtlCol="0" anchor="b"/>
          <a:lstStyle>
            <a:lvl1pPr algn="l">
              <a:defRPr sz="1200"/>
            </a:lvl1pPr>
          </a:lstStyle>
          <a:p>
            <a:endParaRPr lang="cs-CZ"/>
          </a:p>
        </p:txBody>
      </p:sp>
      <p:sp>
        <p:nvSpPr>
          <p:cNvPr id="7" name="Slide Number Placeholder 6"/>
          <p:cNvSpPr>
            <a:spLocks noGrp="1"/>
          </p:cNvSpPr>
          <p:nvPr>
            <p:ph type="sldNum" sz="quarter" idx="5"/>
          </p:nvPr>
        </p:nvSpPr>
        <p:spPr>
          <a:xfrm>
            <a:off x="3850442" y="9428583"/>
            <a:ext cx="2945660" cy="496332"/>
          </a:xfrm>
          <a:prstGeom prst="rect">
            <a:avLst/>
          </a:prstGeom>
        </p:spPr>
        <p:txBody>
          <a:bodyPr vert="horz" lIns="92108" tIns="46054" rIns="92108" bIns="46054" rtlCol="0" anchor="b"/>
          <a:lstStyle>
            <a:lvl1pPr algn="r">
              <a:defRPr sz="1200"/>
            </a:lvl1pPr>
          </a:lstStyle>
          <a:p>
            <a:fld id="{FFA8F5F7-F4E4-4FC6-B3AC-B9F9B7EAD181}" type="slidenum">
              <a:rPr lang="cs-CZ" smtClean="0"/>
              <a:pPr/>
              <a:t>‹#›</a:t>
            </a:fld>
            <a:endParaRPr lang="cs-CZ"/>
          </a:p>
        </p:txBody>
      </p:sp>
    </p:spTree>
    <p:extLst>
      <p:ext uri="{BB962C8B-B14F-4D97-AF65-F5344CB8AC3E}">
        <p14:creationId xmlns:p14="http://schemas.microsoft.com/office/powerpoint/2010/main" val="402322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cs.wikipedia.org/wiki/Ab%C3%BAs%C3%ADr" TargetMode="External"/><Relationship Id="rId3" Type="http://schemas.openxmlformats.org/officeDocument/2006/relationships/hyperlink" Target="https://cs.wikipedia.org/wiki/Ostrakon" TargetMode="External"/><Relationship Id="rId7" Type="http://schemas.openxmlformats.org/officeDocument/2006/relationships/hyperlink" Target="https://cs.wikipedia.org/wiki/Egyptsk%C3%A9_hieroglyfy"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cs.wikipedia.org/wiki/Sakk%C3%A1ra" TargetMode="External"/><Relationship Id="rId5" Type="http://schemas.openxmlformats.org/officeDocument/2006/relationships/hyperlink" Target="https://cs.wikipedia.org/wiki/Ptolemaiovci" TargetMode="External"/><Relationship Id="rId4" Type="http://schemas.openxmlformats.org/officeDocument/2006/relationships/hyperlink" Target="https://cs.wikipedia.org/wiki/%C5%A0%C3%A1chor_pap%C3%ADrod%C3%A1rn%C3%BD" TargetMode="External"/><Relationship Id="rId9" Type="http://schemas.openxmlformats.org/officeDocument/2006/relationships/hyperlink" Target="https://cs.wikipedia.org/wiki/Pergamen"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s.wikipedia.org/wiki/Starov%C4%9Bk"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cs.wikipedia.org/wiki/Listina_(diplomatika)" TargetMode="External"/><Relationship Id="rId5" Type="http://schemas.openxmlformats.org/officeDocument/2006/relationships/hyperlink" Target="https://cs.wikipedia.org/wiki/Kniha" TargetMode="External"/><Relationship Id="rId4" Type="http://schemas.openxmlformats.org/officeDocument/2006/relationships/hyperlink" Target="https://cs.wikipedia.org/wiki/Psac%C3%AD_l%C3%A1tky"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s.wikipedia.org/wiki/V%C4%9Bdeck%C3%BD_%C4%8Dl%C3%A1ne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cs.wikipedia.org/wiki/Francouz%C5%A1tina"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cs.wikipedia.org/wiki/Ru%C5%A1tina" TargetMode="External"/><Relationship Id="rId5" Type="http://schemas.openxmlformats.org/officeDocument/2006/relationships/hyperlink" Target="http://cs.wikipedia.org/wiki/N%C4%9Bm%C4%8Dina" TargetMode="External"/><Relationship Id="rId4" Type="http://schemas.openxmlformats.org/officeDocument/2006/relationships/hyperlink" Target="http://cs.wikipedia.org/wiki/Angli%C4%8Dtina"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kosmas.cz/autor/16463/henrik-eberl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t>1</a:t>
            </a:fld>
            <a:endParaRPr lang="cs-CZ"/>
          </a:p>
        </p:txBody>
      </p:sp>
    </p:spTree>
    <p:extLst>
      <p:ext uri="{BB962C8B-B14F-4D97-AF65-F5344CB8AC3E}">
        <p14:creationId xmlns:p14="http://schemas.microsoft.com/office/powerpoint/2010/main" val="3804297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sz="1200" kern="1200" dirty="0" smtClean="0">
                <a:solidFill>
                  <a:schemeClr val="tx1"/>
                </a:solidFill>
                <a:latin typeface="+mn-lt"/>
                <a:ea typeface="+mn-ea"/>
                <a:cs typeface="+mn-cs"/>
              </a:rPr>
              <a:t>Jinou </a:t>
            </a:r>
            <a:r>
              <a:rPr lang="cs-CZ" sz="1200" u="sng" kern="1200" dirty="0" smtClean="0">
                <a:solidFill>
                  <a:schemeClr val="tx1"/>
                </a:solidFill>
                <a:latin typeface="+mn-lt"/>
                <a:ea typeface="+mn-ea"/>
                <a:cs typeface="+mn-cs"/>
              </a:rPr>
              <a:t>klasifikaci vědeckých textů</a:t>
            </a:r>
            <a:r>
              <a:rPr lang="cs-CZ" sz="1200" kern="1200" dirty="0" smtClean="0">
                <a:solidFill>
                  <a:schemeClr val="tx1"/>
                </a:solidFill>
                <a:latin typeface="+mn-lt"/>
                <a:ea typeface="+mn-ea"/>
                <a:cs typeface="+mn-cs"/>
              </a:rPr>
              <a:t> v nejširším smyslu slova získáme, přistupujeme-li k ní z hlediska jejich celkového zaměření a účelu. Tak dostáváme</a:t>
            </a:r>
          </a:p>
          <a:p>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1. Texty vědecké ve vlastním, užším smyslu. Ty přinášejí nové poznatky určené primárně vědeckým pracovníkům v dané užší specializaci. – </a:t>
            </a:r>
          </a:p>
          <a:p>
            <a:r>
              <a:rPr lang="cs-CZ" sz="1200" kern="1200" dirty="0" smtClean="0">
                <a:solidFill>
                  <a:schemeClr val="tx1"/>
                </a:solidFill>
                <a:latin typeface="+mn-lt"/>
                <a:ea typeface="+mn-ea"/>
                <a:cs typeface="+mn-cs"/>
              </a:rPr>
              <a:t>2. Texty naučné, jejichž adresátem jsou plně vzdělaní pracovníci v daném širším oboru, jejichž zaměření je méně specializované a/nebo kteří se zabývají praktickými aplikacemi. </a:t>
            </a:r>
          </a:p>
          <a:p>
            <a:r>
              <a:rPr lang="cs-CZ" sz="1200" kern="1200" dirty="0" smtClean="0">
                <a:solidFill>
                  <a:schemeClr val="tx1"/>
                </a:solidFill>
                <a:latin typeface="+mn-lt"/>
                <a:ea typeface="+mn-ea"/>
                <a:cs typeface="+mn-cs"/>
              </a:rPr>
              <a:t>3. Texty popularizační, jež bývají různého stupně populárnosti (mluvívá se o pyramidální struktuře popularizace). Jde o prezentování poznatků obecněji přístupnou formou, záleží však na tom, zda autorem popularizujícího textu je vědec sám, anebo publicista, a záleží také na tom, na jaký okruh adresátů je daný popularizační text zaměřen. </a:t>
            </a:r>
          </a:p>
          <a:p>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Popularizující texty, které jsou psány specialisty a jsou určeny širší vědecké obci příbuzných, popřípadě i jiných oborů, lze jistě řadit mezi texty povahy vědecké. Tato popularizace byla a pro českou situaci důležitá i tím, že nahrazuje přece jen u nás obtížněji dostupnou cizí literaturu, v současnosti pomáhá k snazší orientaci v její záplavě, a tím k lepší informovanosti. </a:t>
            </a:r>
          </a:p>
          <a:p>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Popularizační texty vyžadují sice výkladový sloh méně náročný (zejména v oblasti terminologie, matematického aparátu apod.), avšak toto jisté zjednodušování by nemělo jít na úkor věcné správnosti. –</a:t>
            </a:r>
          </a:p>
          <a:p>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4. Text učební (skripta, učebnice apod.).</a:t>
            </a:r>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pPr/>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b="1" dirty="0"/>
              <a:t>Typologie vědecké (naučné) literatury:</a:t>
            </a:r>
            <a:endParaRPr lang="cs-CZ" dirty="0"/>
          </a:p>
          <a:p>
            <a:pPr hangingPunct="0"/>
            <a:r>
              <a:rPr lang="cs-CZ" dirty="0"/>
              <a:t>1) </a:t>
            </a:r>
            <a:r>
              <a:rPr lang="cs-CZ" cap="all" dirty="0"/>
              <a:t>Nepublikovaná</a:t>
            </a:r>
            <a:r>
              <a:rPr lang="cs-CZ" dirty="0"/>
              <a:t> (pro vnitřní potřebu institucí, rozmnožená v omezeném počtu kusů např. vědeckovýzkumné zprávy, lektorské posudky, diplomové, doktorské práce, rukopisy neotištěných monografií či sborníků, skripta) </a:t>
            </a:r>
          </a:p>
          <a:p>
            <a:r>
              <a:rPr lang="cs-CZ" dirty="0"/>
              <a:t>2) </a:t>
            </a:r>
            <a:r>
              <a:rPr lang="cs-CZ" cap="all" dirty="0"/>
              <a:t>publikovaná</a:t>
            </a:r>
            <a:r>
              <a:rPr lang="cs-CZ" dirty="0"/>
              <a:t>, tedy vydaná tiskem. Tu dělíme na 2a) neperiodickou a  2b) periodickou.</a:t>
            </a:r>
          </a:p>
          <a:p>
            <a:r>
              <a:rPr lang="cs-CZ" dirty="0"/>
              <a:t>ad </a:t>
            </a:r>
            <a:endParaRPr lang="cs-CZ" dirty="0" smtClean="0"/>
          </a:p>
          <a:p>
            <a:endParaRPr lang="cs-CZ" dirty="0" smtClean="0"/>
          </a:p>
          <a:p>
            <a:r>
              <a:rPr lang="cs-CZ" dirty="0" smtClean="0"/>
              <a:t>2a</a:t>
            </a:r>
            <a:r>
              <a:rPr lang="cs-CZ" dirty="0"/>
              <a:t>) </a:t>
            </a:r>
            <a:r>
              <a:rPr lang="cs-CZ" b="1" dirty="0"/>
              <a:t>Neperiodickou literaturu</a:t>
            </a:r>
            <a:r>
              <a:rPr lang="cs-CZ" dirty="0"/>
              <a:t> dělíme na knihu (tištěné dílo o rozsahu vyšším než 49 stran) a na brožuru (s rozsahem 5-48 stran). Co se týče vývoje knihy. </a:t>
            </a:r>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pPr/>
              <a:t>11</a:t>
            </a:fld>
            <a:endParaRPr lang="cs-CZ"/>
          </a:p>
        </p:txBody>
      </p:sp>
    </p:spTree>
    <p:extLst>
      <p:ext uri="{BB962C8B-B14F-4D97-AF65-F5344CB8AC3E}">
        <p14:creationId xmlns:p14="http://schemas.microsoft.com/office/powerpoint/2010/main" val="1279051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Ve starověku měly rukopisné knihy nejdříve formu deskovou, svitkovou (papyrus, hedvábí, pergamen) a od 4.-5. století kodexu, popisovaná na rozdíl od svitků z obou stran</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r>
              <a:rPr lang="cs-CZ" sz="1200" b="1" i="0" kern="1200" dirty="0" smtClean="0">
                <a:solidFill>
                  <a:schemeClr val="tx1"/>
                </a:solidFill>
                <a:effectLst/>
                <a:latin typeface="+mn-lt"/>
                <a:ea typeface="+mn-ea"/>
                <a:cs typeface="+mn-cs"/>
              </a:rPr>
              <a:t>Papyrus (2400př </a:t>
            </a:r>
            <a:r>
              <a:rPr lang="cs-CZ" sz="1200" b="1" i="0" kern="1200" dirty="0" err="1" smtClean="0">
                <a:solidFill>
                  <a:schemeClr val="tx1"/>
                </a:solidFill>
                <a:effectLst/>
                <a:latin typeface="+mn-lt"/>
                <a:ea typeface="+mn-ea"/>
                <a:cs typeface="+mn-cs"/>
              </a:rPr>
              <a:t>nl</a:t>
            </a:r>
            <a:r>
              <a:rPr lang="cs-CZ" sz="1200" b="1" i="0" kern="1200" dirty="0" smtClean="0">
                <a:solidFill>
                  <a:schemeClr val="tx1"/>
                </a:solidFill>
                <a:effectLst/>
                <a:latin typeface="+mn-lt"/>
                <a:ea typeface="+mn-ea"/>
                <a:cs typeface="+mn-cs"/>
              </a:rPr>
              <a:t>. – 100 </a:t>
            </a:r>
            <a:r>
              <a:rPr lang="cs-CZ" sz="1200" b="1" i="0" kern="1200" dirty="0" err="1" smtClean="0">
                <a:solidFill>
                  <a:schemeClr val="tx1"/>
                </a:solidFill>
                <a:effectLst/>
                <a:latin typeface="+mn-lt"/>
                <a:ea typeface="+mn-ea"/>
                <a:cs typeface="+mn-cs"/>
              </a:rPr>
              <a:t>nl</a:t>
            </a:r>
            <a:r>
              <a:rPr lang="cs-CZ" sz="1200" b="1" i="0" kern="1200" dirty="0" smtClean="0">
                <a:solidFill>
                  <a:schemeClr val="tx1"/>
                </a:solidFill>
                <a:effectLst/>
                <a:latin typeface="+mn-lt"/>
                <a:ea typeface="+mn-ea"/>
                <a:cs typeface="+mn-cs"/>
              </a:rPr>
              <a:t>) </a:t>
            </a:r>
            <a:r>
              <a:rPr lang="cs-CZ" sz="1200" b="0" i="0" kern="1200" dirty="0" smtClean="0">
                <a:solidFill>
                  <a:schemeClr val="tx1"/>
                </a:solidFill>
                <a:effectLst/>
                <a:latin typeface="+mn-lt"/>
                <a:ea typeface="+mn-ea"/>
                <a:cs typeface="+mn-cs"/>
              </a:rPr>
              <a:t> ro svou kvalitu, lehkost a skladnost brzy vytlačil ostatní psací materiály (hliněné, dřevěné, kovové, voskované destičky, </a:t>
            </a:r>
            <a:r>
              <a:rPr lang="cs-CZ" sz="1200" b="0" i="0" u="none" strike="noStrike" kern="1200" dirty="0" err="1" smtClean="0">
                <a:solidFill>
                  <a:schemeClr val="tx1"/>
                </a:solidFill>
                <a:effectLst/>
                <a:latin typeface="+mn-lt"/>
                <a:ea typeface="+mn-ea"/>
                <a:cs typeface="+mn-cs"/>
                <a:hlinkClick r:id="rId3" tooltip="Ostrakon"/>
              </a:rPr>
              <a:t>ostraka</a:t>
            </a:r>
            <a:r>
              <a:rPr lang="cs-CZ" sz="1200" b="0" i="0" kern="1200" dirty="0" smtClean="0">
                <a:solidFill>
                  <a:schemeClr val="tx1"/>
                </a:solidFill>
                <a:effectLst/>
                <a:latin typeface="+mn-lt"/>
                <a:ea typeface="+mn-ea"/>
                <a:cs typeface="+mn-cs"/>
              </a:rPr>
              <a:t>)vyráběl se ze stébla </a:t>
            </a:r>
            <a:r>
              <a:rPr lang="cs-CZ" sz="1200" b="0" i="0" u="none" strike="noStrike" kern="1200" dirty="0" smtClean="0">
                <a:solidFill>
                  <a:schemeClr val="tx1"/>
                </a:solidFill>
                <a:effectLst/>
                <a:latin typeface="+mn-lt"/>
                <a:ea typeface="+mn-ea"/>
                <a:cs typeface="+mn-cs"/>
                <a:hlinkClick r:id="rId4" tooltip="Šáchor papírodárný"/>
              </a:rPr>
              <a:t>šáchoru papírodárného</a:t>
            </a:r>
            <a:r>
              <a:rPr lang="cs-CZ" sz="1200" b="0" i="0" u="none" strike="noStrike" kern="1200" dirty="0" smtClean="0">
                <a:solidFill>
                  <a:schemeClr val="tx1"/>
                </a:solidFill>
                <a:effectLst/>
                <a:latin typeface="+mn-lt"/>
                <a:ea typeface="+mn-ea"/>
                <a:cs typeface="+mn-cs"/>
              </a:rPr>
              <a:t> </a:t>
            </a:r>
            <a:r>
              <a:rPr lang="cs-CZ" sz="1200" b="0" i="0" kern="1200" dirty="0" smtClean="0">
                <a:solidFill>
                  <a:schemeClr val="tx1"/>
                </a:solidFill>
                <a:effectLst/>
                <a:latin typeface="+mn-lt"/>
                <a:ea typeface="+mn-ea"/>
                <a:cs typeface="+mn-cs"/>
              </a:rPr>
              <a:t>rostl a byl těžen ve starověkém Egyptě. Zde také se soustředila výroba papyru, i když se pak vyvážel do celého středomoří a byl preferovaným materiálem v celém antickém světě. Slovo papyrus pochází z koptštiny (pozdní fáze vývoje staroegyptštiny), v níž slovo </a:t>
            </a:r>
            <a:r>
              <a:rPr lang="cs-CZ" sz="1200" b="0" i="1" kern="1200" dirty="0" err="1" smtClean="0">
                <a:solidFill>
                  <a:schemeClr val="tx1"/>
                </a:solidFill>
                <a:effectLst/>
                <a:latin typeface="+mn-lt"/>
                <a:ea typeface="+mn-ea"/>
                <a:cs typeface="+mn-cs"/>
              </a:rPr>
              <a:t>papuro</a:t>
            </a:r>
            <a:r>
              <a:rPr lang="cs-CZ" sz="1200" b="0" i="0" kern="1200" dirty="0" smtClean="0">
                <a:solidFill>
                  <a:schemeClr val="tx1"/>
                </a:solidFill>
                <a:effectLst/>
                <a:latin typeface="+mn-lt"/>
                <a:ea typeface="+mn-ea"/>
                <a:cs typeface="+mn-cs"/>
              </a:rPr>
              <a:t> znamená </a:t>
            </a:r>
            <a:r>
              <a:rPr lang="cs-CZ" sz="1200" b="0" i="1" kern="1200" dirty="0" smtClean="0">
                <a:solidFill>
                  <a:schemeClr val="tx1"/>
                </a:solidFill>
                <a:effectLst/>
                <a:latin typeface="+mn-lt"/>
                <a:ea typeface="+mn-ea"/>
                <a:cs typeface="+mn-cs"/>
              </a:rPr>
              <a:t>„patřící králi“</a:t>
            </a:r>
            <a:r>
              <a:rPr lang="cs-CZ" sz="1200" b="0" i="0" kern="1200" dirty="0" smtClean="0">
                <a:solidFill>
                  <a:schemeClr val="tx1"/>
                </a:solidFill>
                <a:effectLst/>
                <a:latin typeface="+mn-lt"/>
                <a:ea typeface="+mn-ea"/>
                <a:cs typeface="+mn-cs"/>
              </a:rPr>
              <a:t>. Název prozrazuje, že v </a:t>
            </a:r>
            <a:r>
              <a:rPr lang="cs-CZ" sz="1200" b="0" i="0" u="none" strike="noStrike" kern="1200" dirty="0" smtClean="0">
                <a:solidFill>
                  <a:schemeClr val="tx1"/>
                </a:solidFill>
                <a:effectLst/>
                <a:latin typeface="+mn-lt"/>
                <a:ea typeface="+mn-ea"/>
                <a:cs typeface="+mn-cs"/>
                <a:hlinkClick r:id="rId5" tooltip="Ptolemaiovci"/>
              </a:rPr>
              <a:t>ptolemaiovské</a:t>
            </a:r>
            <a:r>
              <a:rPr lang="cs-CZ" sz="1200" b="0" i="0" kern="1200" dirty="0" smtClean="0">
                <a:solidFill>
                  <a:schemeClr val="tx1"/>
                </a:solidFill>
                <a:effectLst/>
                <a:latin typeface="+mn-lt"/>
                <a:ea typeface="+mn-ea"/>
                <a:cs typeface="+mn-cs"/>
              </a:rPr>
              <a:t> době byla výroba královským monopolem.</a:t>
            </a:r>
          </a:p>
          <a:p>
            <a:r>
              <a:rPr lang="cs-CZ" sz="1200" b="0" i="0" kern="1200" dirty="0" smtClean="0">
                <a:solidFill>
                  <a:schemeClr val="tx1"/>
                </a:solidFill>
                <a:effectLst/>
                <a:latin typeface="+mn-lt"/>
                <a:ea typeface="+mn-ea"/>
                <a:cs typeface="+mn-cs"/>
              </a:rPr>
              <a:t>První dochovaný svitek papyru, ovšem nepopsaný, pochází z hrobky velmože </a:t>
            </a:r>
            <a:r>
              <a:rPr lang="cs-CZ" sz="1200" b="0" i="0" kern="1200" dirty="0" err="1" smtClean="0">
                <a:solidFill>
                  <a:schemeClr val="tx1"/>
                </a:solidFill>
                <a:effectLst/>
                <a:latin typeface="+mn-lt"/>
                <a:ea typeface="+mn-ea"/>
                <a:cs typeface="+mn-cs"/>
              </a:rPr>
              <a:t>Hemaky</a:t>
            </a:r>
            <a:r>
              <a:rPr lang="cs-CZ" sz="1200" b="0" i="0" kern="1200" dirty="0" smtClean="0">
                <a:solidFill>
                  <a:schemeClr val="tx1"/>
                </a:solidFill>
                <a:effectLst/>
                <a:latin typeface="+mn-lt"/>
                <a:ea typeface="+mn-ea"/>
                <a:cs typeface="+mn-cs"/>
              </a:rPr>
              <a:t> v </a:t>
            </a:r>
            <a:r>
              <a:rPr lang="cs-CZ" sz="1200" b="0" i="0" u="none" strike="noStrike" kern="1200" dirty="0" err="1" smtClean="0">
                <a:solidFill>
                  <a:schemeClr val="tx1"/>
                </a:solidFill>
                <a:effectLst/>
                <a:latin typeface="+mn-lt"/>
                <a:ea typeface="+mn-ea"/>
                <a:cs typeface="+mn-cs"/>
                <a:hlinkClick r:id="rId6" tooltip="Sakkára"/>
              </a:rPr>
              <a:t>Sakkáře</a:t>
            </a:r>
            <a:r>
              <a:rPr lang="cs-CZ" sz="1200" b="0" i="0" kern="1200" dirty="0" smtClean="0">
                <a:solidFill>
                  <a:schemeClr val="tx1"/>
                </a:solidFill>
                <a:effectLst/>
                <a:latin typeface="+mn-lt"/>
                <a:ea typeface="+mn-ea"/>
                <a:cs typeface="+mn-cs"/>
              </a:rPr>
              <a:t> z období 1. dynastie, nejstarší papyry popsané </a:t>
            </a:r>
            <a:r>
              <a:rPr lang="cs-CZ" sz="1200" b="0" i="0" u="none" strike="noStrike" kern="1200" dirty="0" smtClean="0">
                <a:solidFill>
                  <a:schemeClr val="tx1"/>
                </a:solidFill>
                <a:effectLst/>
                <a:latin typeface="+mn-lt"/>
                <a:ea typeface="+mn-ea"/>
                <a:cs typeface="+mn-cs"/>
                <a:hlinkClick r:id="rId7" tooltip="Egyptské hieroglyfy"/>
              </a:rPr>
              <a:t>hieroglyfy</a:t>
            </a:r>
            <a:r>
              <a:rPr lang="cs-CZ" sz="1200" b="0" i="0" kern="1200" dirty="0" smtClean="0">
                <a:solidFill>
                  <a:schemeClr val="tx1"/>
                </a:solidFill>
                <a:effectLst/>
                <a:latin typeface="+mn-lt"/>
                <a:ea typeface="+mn-ea"/>
                <a:cs typeface="+mn-cs"/>
              </a:rPr>
              <a:t> jsou doloženy z konce 4. a z 5. dynastie (archiv nalezený v </a:t>
            </a:r>
            <a:r>
              <a:rPr lang="cs-CZ" sz="1200" b="0" i="0" u="none" strike="noStrike" kern="1200" dirty="0" smtClean="0">
                <a:solidFill>
                  <a:schemeClr val="tx1"/>
                </a:solidFill>
                <a:effectLst/>
                <a:latin typeface="+mn-lt"/>
                <a:ea typeface="+mn-ea"/>
                <a:cs typeface="+mn-cs"/>
                <a:hlinkClick r:id="rId8" tooltip="Abúsír"/>
              </a:rPr>
              <a:t>Abúsíru</a:t>
            </a:r>
            <a:r>
              <a:rPr lang="cs-CZ" sz="1200" b="0" i="0" kern="1200" dirty="0" smtClean="0">
                <a:solidFill>
                  <a:schemeClr val="tx1"/>
                </a:solidFill>
                <a:effectLst/>
                <a:latin typeface="+mn-lt"/>
                <a:ea typeface="+mn-ea"/>
                <a:cs typeface="+mn-cs"/>
              </a:rPr>
              <a:t>). Papyrus se používal až přibližně do roku 1100 po Kr., kdy změna egyptského klimatu způsobila vymizení příslušné rostliny, přetrvaly jen divoké formy. Papyrus však již od přibližně 2. století po Kr. začal být nahrazován novým psacím materiálem, </a:t>
            </a:r>
            <a:r>
              <a:rPr lang="cs-CZ" sz="1200" b="0" i="0" u="none" strike="noStrike" kern="1200" dirty="0" smtClean="0">
                <a:solidFill>
                  <a:schemeClr val="tx1"/>
                </a:solidFill>
                <a:effectLst/>
                <a:latin typeface="+mn-lt"/>
                <a:ea typeface="+mn-ea"/>
                <a:cs typeface="+mn-cs"/>
                <a:hlinkClick r:id="rId9" tooltip="Pergamen"/>
              </a:rPr>
              <a:t>pergamenem</a:t>
            </a:r>
            <a:r>
              <a:rPr lang="cs-CZ" sz="1200" b="0" i="0" kern="1200" dirty="0" smtClean="0">
                <a:solidFill>
                  <a:schemeClr val="tx1"/>
                </a:solidFill>
                <a:effectLst/>
                <a:latin typeface="+mn-lt"/>
                <a:ea typeface="+mn-ea"/>
                <a:cs typeface="+mn-cs"/>
              </a:rPr>
              <a:t>. I když se papyry používaly ve starověku snad všude, dochovaly se jen tam, kde vládne suché klima; na jiných místech se papyrus rozpadá. Nejvýznačnější papyrové nálezy tedy pocházejí opět především z Egypta.</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Přelomovou událostí se stal vynález knihtisku. Dnes se potýkáme s „informační explozí“ a také neprofesionalitou autorů. </a:t>
            </a:r>
            <a:endParaRPr lang="cs-CZ" dirty="0"/>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pPr/>
              <a:t>12</a:t>
            </a:fld>
            <a:endParaRPr lang="cs-CZ"/>
          </a:p>
        </p:txBody>
      </p:sp>
    </p:spTree>
    <p:extLst>
      <p:ext uri="{BB962C8B-B14F-4D97-AF65-F5344CB8AC3E}">
        <p14:creationId xmlns:p14="http://schemas.microsoft.com/office/powerpoint/2010/main" val="489796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kern="1200" dirty="0" smtClean="0">
                <a:solidFill>
                  <a:schemeClr val="tx1"/>
                </a:solidFill>
                <a:effectLst/>
                <a:latin typeface="+mn-lt"/>
                <a:ea typeface="+mn-ea"/>
                <a:cs typeface="+mn-cs"/>
              </a:rPr>
              <a:t>Od </a:t>
            </a:r>
            <a:r>
              <a:rPr lang="cs-CZ" sz="1200" b="0" i="0" u="none" strike="noStrike" kern="1200" dirty="0" smtClean="0">
                <a:solidFill>
                  <a:schemeClr val="tx1"/>
                </a:solidFill>
                <a:effectLst/>
                <a:latin typeface="+mn-lt"/>
                <a:ea typeface="+mn-ea"/>
                <a:cs typeface="+mn-cs"/>
                <a:hlinkClick r:id="rId3" tooltip="Starověk"/>
              </a:rPr>
              <a:t>starověku</a:t>
            </a:r>
            <a:r>
              <a:rPr lang="cs-CZ" sz="1200" b="0" i="0" kern="1200" dirty="0" smtClean="0">
                <a:solidFill>
                  <a:schemeClr val="tx1"/>
                </a:solidFill>
                <a:effectLst/>
                <a:latin typeface="+mn-lt"/>
                <a:ea typeface="+mn-ea"/>
                <a:cs typeface="+mn-cs"/>
              </a:rPr>
              <a:t> do konce středověku byl pergamen jedna z nejpoužívanějších </a:t>
            </a:r>
            <a:r>
              <a:rPr lang="cs-CZ" sz="1200" b="0" i="0" u="none" strike="noStrike" kern="1200" dirty="0" smtClean="0">
                <a:solidFill>
                  <a:schemeClr val="tx1"/>
                </a:solidFill>
                <a:effectLst/>
                <a:latin typeface="+mn-lt"/>
                <a:ea typeface="+mn-ea"/>
                <a:cs typeface="+mn-cs"/>
                <a:hlinkClick r:id="rId4" tooltip="Psací látky"/>
              </a:rPr>
              <a:t>psacích látek</a:t>
            </a:r>
            <a:r>
              <a:rPr lang="cs-CZ" sz="1200" b="0" i="0" kern="1200" dirty="0" smtClean="0">
                <a:solidFill>
                  <a:schemeClr val="tx1"/>
                </a:solidFill>
                <a:effectLst/>
                <a:latin typeface="+mn-lt"/>
                <a:ea typeface="+mn-ea"/>
                <a:cs typeface="+mn-cs"/>
              </a:rPr>
              <a:t> (psaly se na něj </a:t>
            </a:r>
            <a:r>
              <a:rPr lang="cs-CZ" sz="1200" b="0" i="0" u="none" strike="noStrike" kern="1200" dirty="0" smtClean="0">
                <a:solidFill>
                  <a:schemeClr val="tx1"/>
                </a:solidFill>
                <a:effectLst/>
                <a:latin typeface="+mn-lt"/>
                <a:ea typeface="+mn-ea"/>
                <a:cs typeface="+mn-cs"/>
                <a:hlinkClick r:id="rId5" tooltip="Kniha"/>
              </a:rPr>
              <a:t>knihy</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6" tooltip="Listina (diplomatika)"/>
              </a:rPr>
              <a:t>listiny</a:t>
            </a:r>
            <a:r>
              <a:rPr lang="cs-CZ" sz="1200" b="0" i="0" kern="1200" dirty="0" smtClean="0">
                <a:solidFill>
                  <a:schemeClr val="tx1"/>
                </a:solidFill>
                <a:effectLst/>
                <a:latin typeface="+mn-lt"/>
                <a:ea typeface="+mn-ea"/>
                <a:cs typeface="+mn-cs"/>
              </a:rPr>
              <a:t>). S </a:t>
            </a:r>
            <a:r>
              <a:rPr lang="cs-CZ" sz="1200" b="0" i="0" kern="1200" dirty="0" err="1" smtClean="0">
                <a:solidFill>
                  <a:schemeClr val="tx1"/>
                </a:solidFill>
                <a:effectLst/>
                <a:latin typeface="+mn-lt"/>
                <a:ea typeface="+mn-ea"/>
                <a:cs typeface="+mn-cs"/>
              </a:rPr>
              <a:t>přícjhodem</a:t>
            </a:r>
            <a:r>
              <a:rPr lang="cs-CZ" sz="1200" b="0" i="0" kern="1200" dirty="0" smtClean="0">
                <a:solidFill>
                  <a:schemeClr val="tx1"/>
                </a:solidFill>
                <a:effectLst/>
                <a:latin typeface="+mn-lt"/>
                <a:ea typeface="+mn-ea"/>
                <a:cs typeface="+mn-cs"/>
              </a:rPr>
              <a:t> papíru</a:t>
            </a:r>
            <a:r>
              <a:rPr lang="cs-CZ" sz="1200" b="0" i="0" kern="1200" baseline="0" dirty="0" smtClean="0">
                <a:solidFill>
                  <a:schemeClr val="tx1"/>
                </a:solidFill>
                <a:effectLst/>
                <a:latin typeface="+mn-lt"/>
                <a:ea typeface="+mn-ea"/>
                <a:cs typeface="+mn-cs"/>
              </a:rPr>
              <a:t> a knihtisku je užívání omezeno, zůstává však tam, kde se vyžaduje dlouhá trvanlivost materiálu (britský parlament tiskne na pergamen britské zákony)</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kern="1200" dirty="0" smtClean="0">
                <a:solidFill>
                  <a:schemeClr val="tx1"/>
                </a:solidFill>
                <a:effectLst/>
                <a:latin typeface="+mn-lt"/>
                <a:ea typeface="+mn-ea"/>
                <a:cs typeface="+mn-cs"/>
              </a:rPr>
              <a:t>Po celou historii byla největší nevýhodou pergamenu jeho vysoká cena. Aby se materiálem šetřilo, často se prováděla </a:t>
            </a:r>
            <a:r>
              <a:rPr lang="cs-CZ" sz="1200" b="0" i="0" kern="1200" dirty="0" err="1" smtClean="0">
                <a:solidFill>
                  <a:schemeClr val="tx1"/>
                </a:solidFill>
                <a:effectLst/>
                <a:latin typeface="+mn-lt"/>
                <a:ea typeface="+mn-ea"/>
                <a:cs typeface="+mn-cs"/>
              </a:rPr>
              <a:t>reskribace</a:t>
            </a:r>
            <a:r>
              <a:rPr lang="cs-CZ" sz="1200" b="0" i="0" kern="1200" dirty="0" smtClean="0">
                <a:solidFill>
                  <a:schemeClr val="tx1"/>
                </a:solidFill>
                <a:effectLst/>
                <a:latin typeface="+mn-lt"/>
                <a:ea typeface="+mn-ea"/>
                <a:cs typeface="+mn-cs"/>
              </a:rPr>
              <a:t> - z jednoho listu se vyškrabal původní text a list se použil znovu. Vyškrabané pergamenové listy, tzv. </a:t>
            </a:r>
            <a:r>
              <a:rPr lang="cs-CZ" sz="1200" b="1" i="0" kern="1200" dirty="0" smtClean="0">
                <a:solidFill>
                  <a:schemeClr val="tx1"/>
                </a:solidFill>
                <a:effectLst/>
                <a:latin typeface="+mn-lt"/>
                <a:ea typeface="+mn-ea"/>
                <a:cs typeface="+mn-cs"/>
              </a:rPr>
              <a:t>palimpsesty</a:t>
            </a:r>
            <a:r>
              <a:rPr lang="cs-CZ" sz="1200" b="0" i="0" kern="1200" dirty="0" smtClean="0">
                <a:solidFill>
                  <a:schemeClr val="tx1"/>
                </a:solidFill>
                <a:effectLst/>
                <a:latin typeface="+mn-lt"/>
                <a:ea typeface="+mn-ea"/>
                <a:cs typeface="+mn-cs"/>
              </a:rPr>
              <a:t>, jsou dnes zajímavými historickými dokumenty, protože speciální lampy umožňují přečtení původního vyškrabaného textu (staršího a tedy zpravidla historicky cennějšího).</a:t>
            </a:r>
            <a:endParaRPr lang="cs-CZ" dirty="0" smtClean="0"/>
          </a:p>
          <a:p>
            <a:endParaRPr lang="cs-CZ" dirty="0" smtClean="0"/>
          </a:p>
          <a:p>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Podle povahy jednotlivých knih dělíme publikace na díla:</a:t>
            </a:r>
          </a:p>
          <a:p>
            <a:endParaRPr lang="cs-CZ" dirty="0"/>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pPr/>
              <a:t>13</a:t>
            </a:fld>
            <a:endParaRPr lang="cs-CZ"/>
          </a:p>
        </p:txBody>
      </p:sp>
    </p:spTree>
    <p:extLst>
      <p:ext uri="{BB962C8B-B14F-4D97-AF65-F5344CB8AC3E}">
        <p14:creationId xmlns:p14="http://schemas.microsoft.com/office/powerpoint/2010/main" val="1355242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Wiki </a:t>
            </a:r>
            <a:r>
              <a:rPr lang="cs-CZ" sz="1200" b="1" i="0" kern="1200" dirty="0" smtClean="0">
                <a:solidFill>
                  <a:schemeClr val="tx1"/>
                </a:solidFill>
                <a:effectLst/>
                <a:latin typeface="+mn-lt"/>
                <a:ea typeface="+mn-ea"/>
                <a:cs typeface="+mn-cs"/>
              </a:rPr>
              <a:t>Papír</a:t>
            </a:r>
            <a:r>
              <a:rPr lang="cs-CZ" sz="1200" b="0" i="0" kern="1200" dirty="0" smtClean="0">
                <a:solidFill>
                  <a:schemeClr val="tx1"/>
                </a:solidFill>
                <a:effectLst/>
                <a:latin typeface="+mn-lt"/>
                <a:ea typeface="+mn-ea"/>
                <a:cs typeface="+mn-cs"/>
              </a:rPr>
              <a:t> byl vynalezen někdy ve 3. tisíciletí př. n. l. v Číně, kde byl vyráběn z konopí a až v 1. století př. n. l. se </a:t>
            </a:r>
            <a:r>
              <a:rPr lang="cs-CZ" sz="1200" b="1" i="0" kern="1200" dirty="0" smtClean="0">
                <a:solidFill>
                  <a:schemeClr val="tx1"/>
                </a:solidFill>
                <a:effectLst/>
                <a:latin typeface="+mn-lt"/>
                <a:ea typeface="+mn-ea"/>
                <a:cs typeface="+mn-cs"/>
              </a:rPr>
              <a:t>začal papír</a:t>
            </a:r>
            <a:r>
              <a:rPr lang="cs-CZ" sz="1200" b="0" i="0" kern="1200" dirty="0" smtClean="0">
                <a:solidFill>
                  <a:schemeClr val="tx1"/>
                </a:solidFill>
                <a:effectLst/>
                <a:latin typeface="+mn-lt"/>
                <a:ea typeface="+mn-ea"/>
                <a:cs typeface="+mn-cs"/>
              </a:rPr>
              <a:t> vyrábět z hedvábných a lněných hadrů. </a:t>
            </a:r>
            <a:r>
              <a:rPr lang="cs-CZ" sz="1200" b="1" i="0" kern="1200" dirty="0" smtClean="0">
                <a:solidFill>
                  <a:schemeClr val="tx1"/>
                </a:solidFill>
                <a:effectLst/>
                <a:latin typeface="+mn-lt"/>
                <a:ea typeface="+mn-ea"/>
                <a:cs typeface="+mn-cs"/>
              </a:rPr>
              <a:t>Papír</a:t>
            </a:r>
            <a:r>
              <a:rPr lang="cs-CZ" sz="1200" b="0" i="0" kern="1200" dirty="0" smtClean="0">
                <a:solidFill>
                  <a:schemeClr val="tx1"/>
                </a:solidFill>
                <a:effectLst/>
                <a:latin typeface="+mn-lt"/>
                <a:ea typeface="+mn-ea"/>
                <a:cs typeface="+mn-cs"/>
              </a:rPr>
              <a:t> tak, jak ho známe dnes, byl vynalezen v Číně asi roku 105 n. l. Do Evropy se dostal prostřednictvím Arabů.</a:t>
            </a:r>
            <a:endParaRPr lang="cs-CZ" dirty="0"/>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pPr/>
              <a:t>14</a:t>
            </a:fld>
            <a:endParaRPr lang="cs-CZ"/>
          </a:p>
        </p:txBody>
      </p:sp>
    </p:spTree>
    <p:extLst>
      <p:ext uri="{BB962C8B-B14F-4D97-AF65-F5344CB8AC3E}">
        <p14:creationId xmlns:p14="http://schemas.microsoft.com/office/powerpoint/2010/main" val="3536942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endParaRPr lang="cs-CZ" b="1" dirty="0" smtClean="0"/>
          </a:p>
          <a:p>
            <a:endParaRPr lang="cs-CZ" b="1" dirty="0" smtClean="0"/>
          </a:p>
          <a:p>
            <a:r>
              <a:rPr lang="cs-CZ" b="1" dirty="0" smtClean="0"/>
              <a:t>(</a:t>
            </a:r>
            <a:r>
              <a:rPr lang="cs-CZ" b="1" dirty="0"/>
              <a:t>1)</a:t>
            </a:r>
            <a:r>
              <a:rPr lang="cs-CZ" dirty="0"/>
              <a:t>- </a:t>
            </a:r>
            <a:r>
              <a:rPr lang="cs-CZ" cap="all" dirty="0"/>
              <a:t>teoretická, obecně metodologická literatura</a:t>
            </a:r>
            <a:r>
              <a:rPr lang="cs-CZ" dirty="0"/>
              <a:t>. Používá historik pro seznámení s filozofií dějin ap.</a:t>
            </a:r>
          </a:p>
          <a:p>
            <a:r>
              <a:rPr lang="cs-CZ" b="1" dirty="0"/>
              <a:t>(2)</a:t>
            </a:r>
            <a:r>
              <a:rPr lang="cs-CZ" dirty="0"/>
              <a:t>-</a:t>
            </a:r>
            <a:r>
              <a:rPr lang="cs-CZ" cap="all" dirty="0"/>
              <a:t>informační a bibliografické publikace</a:t>
            </a:r>
            <a:r>
              <a:rPr lang="cs-CZ" dirty="0"/>
              <a:t>. Patří k nejdůležitějším heuristickým pomůckám příručního charakteru. Patří sem encyklopedie, naučné slovníky a příručky, bibliografie, mapy a atlasy.</a:t>
            </a:r>
          </a:p>
          <a:p>
            <a:r>
              <a:rPr lang="cs-CZ" b="1" dirty="0"/>
              <a:t>(3)</a:t>
            </a:r>
            <a:r>
              <a:rPr lang="cs-CZ" dirty="0"/>
              <a:t>- </a:t>
            </a:r>
            <a:r>
              <a:rPr lang="cs-CZ" cap="all" dirty="0"/>
              <a:t>učebnice a přehledy</a:t>
            </a:r>
            <a:r>
              <a:rPr lang="cs-CZ" dirty="0"/>
              <a:t>. Předkládají nové uspořádání známých skutečností a zevšeobecnění nových vědeckých poznatků. Seznamují též badatele se základní faktografií, širšími souvislostmi.</a:t>
            </a:r>
          </a:p>
          <a:p>
            <a:r>
              <a:rPr lang="cs-CZ" b="1" dirty="0"/>
              <a:t>(4)</a:t>
            </a:r>
            <a:r>
              <a:rPr lang="cs-CZ" dirty="0"/>
              <a:t>-</a:t>
            </a:r>
            <a:r>
              <a:rPr lang="cs-CZ" cap="all" dirty="0"/>
              <a:t>vědecká (odborně historická) literatura</a:t>
            </a:r>
            <a:r>
              <a:rPr lang="cs-CZ" dirty="0"/>
              <a:t>. Představuje výsledek historického výzkumu, zkoumá systematicky, s použitím vědeckých metod, vlastních metodických postupů a technik určitou vědeckou problematiku. Přináší buď na základě vlastního rozboru dosud nepoužitých pramenů (práce původní) nebo na základě precizního shrnutí výsledků dosavadní vědecké literatury (kompilační práce), nejčastěji použitím obou způsobů, nové poznatky, pohledy a teoretická zobecnění o historické skutečnosti. </a:t>
            </a:r>
          </a:p>
          <a:p>
            <a:r>
              <a:rPr lang="cs-CZ" dirty="0"/>
              <a:t>Další dělení je </a:t>
            </a:r>
            <a:r>
              <a:rPr lang="cs-CZ" dirty="0" smtClean="0"/>
              <a:t>na</a:t>
            </a:r>
          </a:p>
          <a:p>
            <a:endParaRPr lang="cs-CZ" dirty="0" smtClean="0"/>
          </a:p>
          <a:p>
            <a:r>
              <a:rPr lang="cs-CZ" dirty="0" smtClean="0"/>
              <a:t> </a:t>
            </a:r>
            <a:r>
              <a:rPr lang="cs-CZ" b="1" dirty="0"/>
              <a:t>(a) </a:t>
            </a:r>
            <a:r>
              <a:rPr lang="cs-CZ" dirty="0"/>
              <a:t>monografie s věcně, časově a místně vymezenou problematikou nebo předmětem bádání </a:t>
            </a:r>
          </a:p>
          <a:p>
            <a:r>
              <a:rPr lang="cs-CZ" dirty="0"/>
              <a:t>JANČÍK, Drahomír, Třetí říše a rozklad Malé dohody, 1999</a:t>
            </a:r>
          </a:p>
          <a:p>
            <a:r>
              <a:rPr lang="cs-CZ" dirty="0"/>
              <a:t>a na</a:t>
            </a:r>
            <a:r>
              <a:rPr lang="cs-CZ" b="1" dirty="0"/>
              <a:t> </a:t>
            </a:r>
            <a:endParaRPr lang="cs-CZ" b="1" dirty="0" smtClean="0"/>
          </a:p>
          <a:p>
            <a:endParaRPr lang="cs-CZ" b="1" dirty="0" smtClean="0"/>
          </a:p>
          <a:p>
            <a:r>
              <a:rPr lang="cs-CZ" b="1" dirty="0" smtClean="0"/>
              <a:t>(</a:t>
            </a:r>
            <a:r>
              <a:rPr lang="cs-CZ" b="1" dirty="0"/>
              <a:t>b)</a:t>
            </a:r>
            <a:r>
              <a:rPr lang="cs-CZ" dirty="0"/>
              <a:t> syntézy. </a:t>
            </a:r>
          </a:p>
          <a:p>
            <a:r>
              <a:rPr lang="cs-CZ" dirty="0"/>
              <a:t>JANÁČEK, Josef, České dějiny. Doba předbělohorská 1526-1547, Kniha I, díl II., Praha 1984</a:t>
            </a:r>
          </a:p>
          <a:p>
            <a:r>
              <a:rPr lang="cs-CZ" dirty="0"/>
              <a:t>SPĚVÁČEK, Jiří, Karel IV., Praha 1979 (syntéza a zároveň biografie)</a:t>
            </a:r>
          </a:p>
          <a:p>
            <a:r>
              <a:rPr lang="cs-CZ" dirty="0"/>
              <a:t>Mimoto sem řadíme sborníky z vědeckých kongresů a konferencí.   !!!</a:t>
            </a:r>
          </a:p>
          <a:p>
            <a:r>
              <a:rPr lang="cs-CZ" dirty="0"/>
              <a:t>Z formálního hlediska musí vědecké dílo obsahovat vědecký aparát, tj. poznámky pod čarou, soupis citované a použité literatury a pramenů, seznam zkratek, obrazových a grafických příloh. Zpravidla též rejstřík jmenný popř. předmětový a místních názvů.</a:t>
            </a:r>
          </a:p>
          <a:p>
            <a:endParaRPr lang="cs-CZ" dirty="0"/>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pPr/>
              <a:t>15</a:t>
            </a:fld>
            <a:endParaRPr lang="cs-CZ"/>
          </a:p>
        </p:txBody>
      </p:sp>
    </p:spTree>
    <p:extLst>
      <p:ext uri="{BB962C8B-B14F-4D97-AF65-F5344CB8AC3E}">
        <p14:creationId xmlns:p14="http://schemas.microsoft.com/office/powerpoint/2010/main" val="549359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b="1" dirty="0"/>
              <a:t>(5)</a:t>
            </a:r>
            <a:r>
              <a:rPr lang="cs-CZ" dirty="0"/>
              <a:t>- </a:t>
            </a:r>
            <a:r>
              <a:rPr lang="cs-CZ" cap="all" dirty="0"/>
              <a:t>populárně vědecká literatura</a:t>
            </a:r>
            <a:r>
              <a:rPr lang="cs-CZ" dirty="0"/>
              <a:t>. Je určena k propagaci historického poznání v širších vrstvách, k přehlednému a shrnujícímu seznámení odborníků-</a:t>
            </a:r>
            <a:r>
              <a:rPr lang="cs-CZ" dirty="0" err="1"/>
              <a:t>nespecialistů</a:t>
            </a:r>
            <a:r>
              <a:rPr lang="cs-CZ" dirty="0"/>
              <a:t> na dané období s dosaženými výsledky vědeckého výzkumu</a:t>
            </a:r>
            <a:r>
              <a:rPr lang="cs-CZ" dirty="0" smtClean="0"/>
              <a:t>. Vyznačuje </a:t>
            </a:r>
            <a:r>
              <a:rPr lang="cs-CZ" dirty="0"/>
              <a:t>se zobecňujícím pohledem, přístupnější stylizací a chudším vědeckým aparátem. </a:t>
            </a:r>
          </a:p>
          <a:p>
            <a:endParaRPr lang="cs-CZ" b="1" dirty="0" smtClean="0"/>
          </a:p>
          <a:p>
            <a:endParaRPr lang="cs-CZ" b="1" dirty="0" smtClean="0"/>
          </a:p>
          <a:p>
            <a:r>
              <a:rPr lang="cs-CZ" b="1" dirty="0" smtClean="0"/>
              <a:t>(</a:t>
            </a:r>
            <a:r>
              <a:rPr lang="cs-CZ" b="1" dirty="0"/>
              <a:t>6)</a:t>
            </a:r>
            <a:r>
              <a:rPr lang="cs-CZ" dirty="0"/>
              <a:t> </a:t>
            </a:r>
            <a:r>
              <a:rPr lang="cs-CZ" cap="all" dirty="0"/>
              <a:t>oficiální publikace</a:t>
            </a:r>
            <a:r>
              <a:rPr lang="cs-CZ" dirty="0"/>
              <a:t>. Jde o funkční pomůcky pro činnost různých institucí a organizací. Např. sbírky zákonů, sněmovní a parlamentní protokoly a tisky, úřední schematismy, statistické výkazy, protokoly sjezdů, konferencí ap. </a:t>
            </a:r>
          </a:p>
          <a:p>
            <a:endParaRPr lang="cs-CZ" b="1" dirty="0" smtClean="0"/>
          </a:p>
          <a:p>
            <a:endParaRPr lang="cs-CZ" b="1" dirty="0" smtClean="0"/>
          </a:p>
          <a:p>
            <a:r>
              <a:rPr lang="cs-CZ" b="1" dirty="0" smtClean="0"/>
              <a:t>(</a:t>
            </a:r>
            <a:r>
              <a:rPr lang="cs-CZ" b="1" dirty="0"/>
              <a:t>7)</a:t>
            </a:r>
            <a:r>
              <a:rPr lang="cs-CZ" dirty="0"/>
              <a:t>- </a:t>
            </a:r>
            <a:r>
              <a:rPr lang="cs-CZ" cap="all" dirty="0"/>
              <a:t>brožurová literatura a letáky</a:t>
            </a:r>
            <a:r>
              <a:rPr lang="cs-CZ" dirty="0"/>
              <a:t>. Často slouží k politickým účelům k ovlivnění veřejného mínění.</a:t>
            </a:r>
          </a:p>
          <a:p>
            <a:endParaRPr lang="cs-CZ" b="1" dirty="0" smtClean="0"/>
          </a:p>
          <a:p>
            <a:r>
              <a:rPr lang="cs-CZ" b="1" dirty="0" smtClean="0"/>
              <a:t>(</a:t>
            </a:r>
            <a:r>
              <a:rPr lang="cs-CZ" b="1" dirty="0"/>
              <a:t>8)</a:t>
            </a:r>
            <a:r>
              <a:rPr lang="cs-CZ" dirty="0"/>
              <a:t>- publikované paměti, autobiografie, deníky, korespondence a sebrané projevy</a:t>
            </a:r>
          </a:p>
          <a:p>
            <a:endParaRPr lang="cs-CZ" b="1" dirty="0" smtClean="0"/>
          </a:p>
          <a:p>
            <a:endParaRPr lang="cs-CZ" b="1" dirty="0" smtClean="0"/>
          </a:p>
          <a:p>
            <a:r>
              <a:rPr lang="cs-CZ" b="1" dirty="0" smtClean="0"/>
              <a:t>(</a:t>
            </a:r>
            <a:r>
              <a:rPr lang="cs-CZ" b="1" dirty="0"/>
              <a:t>9)</a:t>
            </a:r>
            <a:r>
              <a:rPr lang="cs-CZ" dirty="0"/>
              <a:t>- edice dokumentů a historických pramenů úřední provenience</a:t>
            </a:r>
          </a:p>
          <a:p>
            <a:r>
              <a:rPr lang="cs-CZ" dirty="0"/>
              <a:t> </a:t>
            </a:r>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pPr/>
              <a:t>16</a:t>
            </a:fld>
            <a:endParaRPr lang="cs-CZ"/>
          </a:p>
        </p:txBody>
      </p:sp>
    </p:spTree>
    <p:extLst>
      <p:ext uri="{BB962C8B-B14F-4D97-AF65-F5344CB8AC3E}">
        <p14:creationId xmlns:p14="http://schemas.microsoft.com/office/powerpoint/2010/main" val="4031679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1" kern="1200" dirty="0" smtClean="0">
                <a:solidFill>
                  <a:schemeClr val="tx1"/>
                </a:solidFill>
                <a:latin typeface="+mn-lt"/>
                <a:ea typeface="+mn-ea"/>
                <a:cs typeface="+mn-cs"/>
              </a:rPr>
              <a:t>Případová studie</a:t>
            </a:r>
            <a:r>
              <a:rPr lang="cs-CZ" sz="1200" kern="1200" dirty="0" smtClean="0">
                <a:solidFill>
                  <a:schemeClr val="tx1"/>
                </a:solidFill>
                <a:latin typeface="+mn-lt"/>
                <a:ea typeface="+mn-ea"/>
                <a:cs typeface="+mn-cs"/>
              </a:rPr>
              <a:t> je zvláštní metoda výzkumu. zahrnuje důkladnou, analýzu jediného problému nebo události=případu. spíše formulují hypotézu – než testují. </a:t>
            </a:r>
          </a:p>
          <a:p>
            <a:r>
              <a:rPr lang="cs-CZ" sz="1200" kern="1200" dirty="0" smtClean="0">
                <a:solidFill>
                  <a:schemeClr val="tx1"/>
                </a:solidFill>
                <a:latin typeface="+mn-lt"/>
                <a:ea typeface="+mn-ea"/>
                <a:cs typeface="+mn-cs"/>
              </a:rPr>
              <a:t>příklad: </a:t>
            </a:r>
            <a:r>
              <a:rPr lang="cs-CZ" sz="1200" u="sng" kern="1200" dirty="0" smtClean="0">
                <a:solidFill>
                  <a:schemeClr val="tx1"/>
                </a:solidFill>
                <a:latin typeface="+mn-lt"/>
                <a:ea typeface="+mn-ea"/>
                <a:cs typeface="+mn-cs"/>
              </a:rPr>
              <a:t>http://data.</a:t>
            </a:r>
            <a:r>
              <a:rPr lang="cs-CZ" sz="1200" u="sng" kern="1200" dirty="0" err="1" smtClean="0">
                <a:solidFill>
                  <a:schemeClr val="tx1"/>
                </a:solidFill>
                <a:latin typeface="+mn-lt"/>
                <a:ea typeface="+mn-ea"/>
                <a:cs typeface="+mn-cs"/>
              </a:rPr>
              <a:t>businessworld.cz</a:t>
            </a:r>
            <a:r>
              <a:rPr lang="cs-CZ" sz="1200" u="sng" kern="1200" dirty="0" smtClean="0">
                <a:solidFill>
                  <a:schemeClr val="tx1"/>
                </a:solidFill>
                <a:latin typeface="+mn-lt"/>
                <a:ea typeface="+mn-ea"/>
                <a:cs typeface="+mn-cs"/>
              </a:rPr>
              <a:t>/</a:t>
            </a:r>
            <a:r>
              <a:rPr lang="cs-CZ" sz="1200" u="sng" kern="1200" dirty="0" err="1" smtClean="0">
                <a:solidFill>
                  <a:schemeClr val="tx1"/>
                </a:solidFill>
                <a:latin typeface="+mn-lt"/>
                <a:ea typeface="+mn-ea"/>
                <a:cs typeface="+mn-cs"/>
              </a:rPr>
              <a:t>file</a:t>
            </a:r>
            <a:r>
              <a:rPr lang="cs-CZ" sz="1200" u="sng" kern="1200" dirty="0" smtClean="0">
                <a:solidFill>
                  <a:schemeClr val="tx1"/>
                </a:solidFill>
                <a:latin typeface="+mn-lt"/>
                <a:ea typeface="+mn-ea"/>
                <a:cs typeface="+mn-cs"/>
              </a:rPr>
              <a:t>/BW0909_</a:t>
            </a:r>
            <a:r>
              <a:rPr lang="cs-CZ" sz="1200" u="sng" kern="1200" dirty="0" err="1" smtClean="0">
                <a:solidFill>
                  <a:schemeClr val="tx1"/>
                </a:solidFill>
                <a:latin typeface="+mn-lt"/>
                <a:ea typeface="+mn-ea"/>
                <a:cs typeface="+mn-cs"/>
              </a:rPr>
              <a:t>pripadove</a:t>
            </a:r>
            <a:r>
              <a:rPr lang="cs-CZ" sz="1200" u="sng" kern="1200" dirty="0" smtClean="0">
                <a:solidFill>
                  <a:schemeClr val="tx1"/>
                </a:solidFill>
                <a:latin typeface="+mn-lt"/>
                <a:ea typeface="+mn-ea"/>
                <a:cs typeface="+mn-cs"/>
              </a:rPr>
              <a:t>_studie_1.pdf</a:t>
            </a:r>
            <a:r>
              <a:rPr lang="cs-CZ" sz="1200" kern="1200" dirty="0" smtClean="0">
                <a:solidFill>
                  <a:schemeClr val="tx1"/>
                </a:solidFill>
                <a:latin typeface="+mn-lt"/>
                <a:ea typeface="+mn-ea"/>
                <a:cs typeface="+mn-cs"/>
              </a:rPr>
              <a:t> </a:t>
            </a:r>
          </a:p>
          <a:p>
            <a:endParaRPr lang="cs-CZ" dirty="0" smtClean="0"/>
          </a:p>
          <a:p>
            <a:r>
              <a:rPr lang="cs-CZ" sz="1200" b="0" i="0" kern="1200" dirty="0" smtClean="0">
                <a:solidFill>
                  <a:schemeClr val="tx1"/>
                </a:solidFill>
                <a:effectLst/>
                <a:latin typeface="+mn-lt"/>
                <a:ea typeface="+mn-ea"/>
                <a:cs typeface="+mn-cs"/>
              </a:rPr>
              <a:t>odborná písemná práce, obvykle kratší </a:t>
            </a:r>
            <a:r>
              <a:rPr lang="cs-CZ" sz="1200" b="0" i="0" u="none" strike="noStrike" kern="1200" dirty="0" smtClean="0">
                <a:solidFill>
                  <a:schemeClr val="tx1"/>
                </a:solidFill>
                <a:effectLst/>
                <a:latin typeface="+mn-lt"/>
                <a:ea typeface="+mn-ea"/>
                <a:cs typeface="+mn-cs"/>
                <a:hlinkClick r:id="rId3" tooltip="Vědecký článek"/>
              </a:rPr>
              <a:t>vědecký článek</a:t>
            </a:r>
            <a:r>
              <a:rPr lang="cs-CZ" sz="1200" b="0" i="0" kern="1200" dirty="0" smtClean="0">
                <a:solidFill>
                  <a:schemeClr val="tx1"/>
                </a:solidFill>
                <a:effectLst/>
                <a:latin typeface="+mn-lt"/>
                <a:ea typeface="+mn-ea"/>
                <a:cs typeface="+mn-cs"/>
              </a:rPr>
              <a:t>, odborné pojednání</a:t>
            </a:r>
            <a:endParaRPr lang="cs-CZ" dirty="0" smtClean="0"/>
          </a:p>
          <a:p>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Grand </a:t>
            </a:r>
            <a:r>
              <a:rPr lang="cs-CZ" sz="1200" kern="1200" dirty="0" err="1" smtClean="0">
                <a:solidFill>
                  <a:schemeClr val="tx1"/>
                </a:solidFill>
                <a:effectLst/>
                <a:latin typeface="+mn-lt"/>
                <a:ea typeface="+mn-ea"/>
                <a:cs typeface="+mn-cs"/>
              </a:rPr>
              <a:t>Coulee</a:t>
            </a:r>
            <a:r>
              <a:rPr lang="cs-CZ" sz="1200" kern="1200" dirty="0" smtClean="0">
                <a:solidFill>
                  <a:schemeClr val="tx1"/>
                </a:solidFill>
                <a:effectLst/>
                <a:latin typeface="+mn-lt"/>
                <a:ea typeface="+mn-ea"/>
                <a:cs typeface="+mn-cs"/>
              </a:rPr>
              <a:t> Dam: </a:t>
            </a:r>
            <a:r>
              <a:rPr lang="cs-CZ" sz="1200" kern="1200" dirty="0" err="1" smtClean="0">
                <a:solidFill>
                  <a:schemeClr val="tx1"/>
                </a:solidFill>
                <a:effectLst/>
                <a:latin typeface="+mn-lt"/>
                <a:ea typeface="+mn-ea"/>
                <a:cs typeface="+mn-cs"/>
              </a:rPr>
              <a:t>History</a:t>
            </a:r>
            <a:r>
              <a:rPr lang="cs-CZ" sz="1200" kern="1200" dirty="0" smtClean="0">
                <a:solidFill>
                  <a:schemeClr val="tx1"/>
                </a:solidFill>
                <a:effectLst/>
                <a:latin typeface="+mn-lt"/>
                <a:ea typeface="+mn-ea"/>
                <a:cs typeface="+mn-cs"/>
              </a:rPr>
              <a:t> and </a:t>
            </a:r>
            <a:r>
              <a:rPr lang="cs-CZ" sz="1200" kern="1200" dirty="0" err="1" smtClean="0">
                <a:solidFill>
                  <a:schemeClr val="tx1"/>
                </a:solidFill>
                <a:effectLst/>
                <a:latin typeface="+mn-lt"/>
                <a:ea typeface="+mn-ea"/>
                <a:cs typeface="+mn-cs"/>
              </a:rPr>
              <a:t>purpose</a:t>
            </a:r>
            <a:r>
              <a:rPr lang="cs-CZ" sz="1200" kern="1200" dirty="0" smtClean="0">
                <a:solidFill>
                  <a:schemeClr val="tx1"/>
                </a:solidFill>
                <a:effectLst/>
                <a:latin typeface="+mn-lt"/>
                <a:ea typeface="+mn-ea"/>
                <a:cs typeface="+mn-cs"/>
              </a:rPr>
              <a:t> [online]. 2016 [cit. 2019-09-18]. Dostupné z: https://www.nwcouncil.org/reports/columbia-river-history/grandcouleehistory</a:t>
            </a:r>
          </a:p>
          <a:p>
            <a:endParaRPr lang="cs-CZ" dirty="0"/>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pPr/>
              <a:t>17</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Sborník (někdy také almanach) p</a:t>
            </a:r>
            <a:r>
              <a:rPr lang="cs-CZ" sz="1200" b="0" i="1" kern="1200" dirty="0" smtClean="0">
                <a:solidFill>
                  <a:schemeClr val="tx1"/>
                </a:solidFill>
                <a:effectLst/>
                <a:latin typeface="+mn-lt"/>
                <a:ea typeface="+mn-ea"/>
                <a:cs typeface="+mn-cs"/>
              </a:rPr>
              <a:t>ublikace obsahující dva či více samostatných textů, zpravidla alespoň rámcově tematicky příbuzných, se společným názvem.  </a:t>
            </a:r>
            <a:r>
              <a:rPr lang="cs-CZ" sz="1200" b="0" i="0" kern="1200" baseline="30000" dirty="0" smtClean="0">
                <a:solidFill>
                  <a:schemeClr val="tx1"/>
                </a:solidFill>
                <a:effectLst/>
                <a:latin typeface="+mn-lt"/>
                <a:ea typeface="+mn-ea"/>
                <a:cs typeface="+mn-cs"/>
              </a:rPr>
              <a:t>1</a:t>
            </a:r>
          </a:p>
          <a:p>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Obsahuje několik na sobě nezávislých částí od různých autorů, většinou tematicky či oborově příbuzných (například o</a:t>
            </a:r>
            <a:r>
              <a:rPr lang="cs-CZ" sz="1200" b="0" i="0" kern="1200" baseline="0" dirty="0" smtClean="0">
                <a:solidFill>
                  <a:schemeClr val="tx1"/>
                </a:solidFill>
                <a:effectLst/>
                <a:latin typeface="+mn-lt"/>
                <a:ea typeface="+mn-ea"/>
                <a:cs typeface="+mn-cs"/>
              </a:rPr>
              <a:t> padesátých letech v </a:t>
            </a:r>
            <a:r>
              <a:rPr lang="cs-CZ" sz="1200" b="0" i="0" kern="1200" baseline="0" dirty="0" err="1" smtClean="0">
                <a:solidFill>
                  <a:schemeClr val="tx1"/>
                </a:solidFill>
                <a:effectLst/>
                <a:latin typeface="+mn-lt"/>
                <a:ea typeface="+mn-ea"/>
                <a:cs typeface="+mn-cs"/>
              </a:rPr>
              <a:t>československu</a:t>
            </a:r>
            <a:r>
              <a:rPr lang="cs-CZ" sz="1200" b="0" i="0" kern="1200" dirty="0" smtClean="0">
                <a:solidFill>
                  <a:schemeClr val="tx1"/>
                </a:solidFill>
                <a:effectLst/>
                <a:latin typeface="+mn-lt"/>
                <a:ea typeface="+mn-ea"/>
                <a:cs typeface="+mn-cs"/>
              </a:rPr>
              <a:t>). Tyto jednotlivé části spojuje do jednoho knižního (nebo elektronického) celku </a:t>
            </a:r>
            <a:r>
              <a:rPr lang="cs-CZ" sz="1200" b="0" i="1" kern="1200" dirty="0" smtClean="0">
                <a:solidFill>
                  <a:schemeClr val="tx1"/>
                </a:solidFill>
                <a:effectLst/>
                <a:latin typeface="+mn-lt"/>
                <a:ea typeface="+mn-ea"/>
                <a:cs typeface="+mn-cs"/>
              </a:rPr>
              <a:t>spojeného názorovým hlediskem, místem či dobou jejich působení, popř. společným námětem</a:t>
            </a:r>
            <a:r>
              <a:rPr lang="cs-CZ" sz="1200" b="0" i="0" kern="1200" dirty="0" smtClean="0">
                <a:solidFill>
                  <a:schemeClr val="tx1"/>
                </a:solidFill>
                <a:effectLst/>
                <a:latin typeface="+mn-lt"/>
                <a:ea typeface="+mn-ea"/>
                <a:cs typeface="+mn-cs"/>
              </a:rPr>
              <a:t> </a:t>
            </a:r>
          </a:p>
          <a:p>
            <a:r>
              <a:rPr lang="cs-CZ" sz="1200" b="0" i="1" kern="1200" dirty="0" smtClean="0">
                <a:solidFill>
                  <a:schemeClr val="tx1"/>
                </a:solidFill>
                <a:effectLst/>
                <a:latin typeface="+mn-lt"/>
                <a:ea typeface="+mn-ea"/>
                <a:cs typeface="+mn-cs"/>
              </a:rPr>
              <a:t>Může být koncipován jako publikace jednorázová nebo seriálová.."</a:t>
            </a:r>
            <a:endParaRPr lang="cs-CZ" sz="1200" b="0" i="0" kern="1200" dirty="0" smtClean="0">
              <a:solidFill>
                <a:schemeClr val="tx1"/>
              </a:solidFill>
              <a:effectLst/>
              <a:latin typeface="+mn-lt"/>
              <a:ea typeface="+mn-ea"/>
              <a:cs typeface="+mn-cs"/>
            </a:endParaRPr>
          </a:p>
          <a:p>
            <a:endParaRPr lang="cs-CZ" sz="1200" b="0" i="1" kern="1200" dirty="0" smtClean="0">
              <a:solidFill>
                <a:schemeClr val="tx1"/>
              </a:solidFill>
              <a:effectLst/>
              <a:latin typeface="+mn-lt"/>
              <a:ea typeface="+mn-ea"/>
              <a:cs typeface="+mn-cs"/>
            </a:endParaRPr>
          </a:p>
          <a:p>
            <a:r>
              <a:rPr lang="cs-CZ" sz="1200" b="0" i="1" kern="1200" dirty="0" smtClean="0">
                <a:solidFill>
                  <a:schemeClr val="tx1"/>
                </a:solidFill>
                <a:effectLst/>
                <a:latin typeface="+mn-lt"/>
                <a:ea typeface="+mn-ea"/>
                <a:cs typeface="+mn-cs"/>
              </a:rPr>
              <a:t>"Dokument, který spojuje obvykle pod společným názvem práce jednoho nebo více autorů nebo editorů na jedno nebo více témat</a:t>
            </a:r>
            <a:r>
              <a:rPr lang="cs-CZ" sz="1200" b="0" i="0" kern="1200" dirty="0" smtClean="0">
                <a:solidFill>
                  <a:schemeClr val="tx1"/>
                </a:solidFill>
                <a:effectLst/>
                <a:latin typeface="+mn-lt"/>
                <a:ea typeface="+mn-ea"/>
                <a:cs typeface="+mn-cs"/>
              </a:rPr>
              <a:t>." </a:t>
            </a:r>
            <a:r>
              <a:rPr lang="cs-CZ" sz="1200" b="0" i="0" kern="1200" baseline="30000" dirty="0" smtClean="0">
                <a:solidFill>
                  <a:schemeClr val="tx1"/>
                </a:solidFill>
                <a:effectLst/>
                <a:latin typeface="+mn-lt"/>
                <a:ea typeface="+mn-ea"/>
                <a:cs typeface="+mn-cs"/>
              </a:rPr>
              <a:t>2</a:t>
            </a:r>
            <a:endParaRPr lang="cs-CZ" sz="1200" b="0" i="0" kern="1200" dirty="0" smtClean="0">
              <a:solidFill>
                <a:schemeClr val="tx1"/>
              </a:solidFill>
              <a:effectLst/>
              <a:latin typeface="+mn-lt"/>
              <a:ea typeface="+mn-ea"/>
              <a:cs typeface="+mn-cs"/>
            </a:endParaRPr>
          </a:p>
          <a:p>
            <a:r>
              <a:rPr lang="cs-CZ" sz="1200" b="0" i="1" kern="1200" dirty="0" smtClean="0">
                <a:solidFill>
                  <a:schemeClr val="tx1"/>
                </a:solidFill>
                <a:effectLst/>
                <a:latin typeface="+mn-lt"/>
                <a:ea typeface="+mn-ea"/>
                <a:cs typeface="+mn-cs"/>
              </a:rPr>
              <a:t>"Sborník děl různých autorů z oblasti krásné literatury,."</a:t>
            </a:r>
            <a:r>
              <a:rPr lang="cs-CZ" sz="1200" b="0" i="1" kern="1200" baseline="30000" dirty="0" smtClean="0">
                <a:solidFill>
                  <a:schemeClr val="tx1"/>
                </a:solidFill>
                <a:effectLst/>
                <a:latin typeface="+mn-lt"/>
                <a:ea typeface="+mn-ea"/>
                <a:cs typeface="+mn-cs"/>
              </a:rPr>
              <a:t>3</a:t>
            </a:r>
            <a:endParaRPr lang="cs-CZ" sz="1200" b="0" i="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pPr/>
              <a:t>18</a:t>
            </a:fld>
            <a:endParaRPr lang="cs-CZ"/>
          </a:p>
        </p:txBody>
      </p:sp>
    </p:spTree>
    <p:extLst>
      <p:ext uri="{BB962C8B-B14F-4D97-AF65-F5344CB8AC3E}">
        <p14:creationId xmlns:p14="http://schemas.microsoft.com/office/powerpoint/2010/main" val="2601118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publikace, která systematicky, všestranně a podrobně pojednává o jednom, zpravidla úzce vymezeném tématu a která je dílem více autorů. </a:t>
            </a:r>
          </a:p>
          <a:p>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Jednotlivé části publikace na sebe navzájem tematicky navazují a jejich zpracování je předem pečlivě naplánováno a svěřeno jednotlivým autorům, popř. skupinám autorů. (</a:t>
            </a:r>
          </a:p>
          <a:p>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Sborník se liší od kolektivní monografie tím, že u něj se nelze setkat s tak všestranně a podrobně zpracovaným tématem. Jednotlivé části či příspěvky jsou zpravidla pouze rámcově tematicky příbuzné a mohly by existovat samy o sobě. Nejedná se o společné dílo více autorů, nýbrž o soubor článků nespolupracujících autorů.)</a:t>
            </a:r>
            <a:endParaRPr lang="cs-CZ" dirty="0"/>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pPr/>
              <a:t>19</a:t>
            </a:fld>
            <a:endParaRPr lang="cs-CZ"/>
          </a:p>
        </p:txBody>
      </p:sp>
    </p:spTree>
    <p:extLst>
      <p:ext uri="{BB962C8B-B14F-4D97-AF65-F5344CB8AC3E}">
        <p14:creationId xmlns:p14="http://schemas.microsoft.com/office/powerpoint/2010/main" val="589550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b="1" cap="all" dirty="0"/>
              <a:t>prameny písemné </a:t>
            </a:r>
            <a:endParaRPr lang="cs-CZ" dirty="0"/>
          </a:p>
          <a:p>
            <a:r>
              <a:rPr lang="cs-CZ" dirty="0"/>
              <a:t>rozdělení písemných pramenů</a:t>
            </a:r>
          </a:p>
          <a:p>
            <a:r>
              <a:rPr lang="cs-CZ" dirty="0"/>
              <a:t>a) podle zřetele k hodnotícím postojům autorů pramenů a k </a:t>
            </a:r>
            <a:r>
              <a:rPr lang="cs-CZ" b="1" dirty="0"/>
              <a:t>původnosti</a:t>
            </a:r>
            <a:r>
              <a:rPr lang="cs-CZ" dirty="0"/>
              <a:t> či odvozenosti pramenných informací na primární, které vzešly bezprostředně z historického dění, o němž podávají svědectví (protokoly ze schůzí </a:t>
            </a:r>
            <a:r>
              <a:rPr lang="cs-CZ" dirty="0" err="1"/>
              <a:t>pol</a:t>
            </a:r>
            <a:r>
              <a:rPr lang="cs-CZ" dirty="0"/>
              <a:t>. stran) a sekundární, které podávají zprávu o témže jevu z jiného prostředí a jiných pozic (policejní spisy, soudní protokoly). </a:t>
            </a:r>
          </a:p>
          <a:p>
            <a:endParaRPr lang="cs-CZ" dirty="0"/>
          </a:p>
          <a:p>
            <a:r>
              <a:rPr lang="cs-CZ" dirty="0"/>
              <a:t>b) z hlediska společenské funkce tj. z hlediska příjemce (</a:t>
            </a:r>
            <a:r>
              <a:rPr lang="cs-CZ" b="1" dirty="0"/>
              <a:t>adresáta</a:t>
            </a:r>
            <a:r>
              <a:rPr lang="cs-CZ" dirty="0"/>
              <a:t>) rozlišujeme“osobní“ a určené veřejnosti</a:t>
            </a:r>
          </a:p>
          <a:p>
            <a:endParaRPr lang="cs-CZ" dirty="0"/>
          </a:p>
          <a:p>
            <a:r>
              <a:rPr lang="cs-CZ" dirty="0"/>
              <a:t>c) a z hlediska původce, kombinací těchto hledisek rozdělujeme:</a:t>
            </a:r>
          </a:p>
          <a:p>
            <a:endParaRPr lang="cs-CZ" dirty="0"/>
          </a:p>
          <a:p>
            <a:pPr defTabSz="921075">
              <a:buFontTx/>
              <a:buChar char="-"/>
              <a:defRPr/>
            </a:pPr>
            <a:r>
              <a:rPr lang="cs-CZ" b="1" dirty="0"/>
              <a:t>písemnosti institucionální provenience - </a:t>
            </a:r>
            <a:r>
              <a:rPr lang="cs-CZ" dirty="0"/>
              <a:t>sdělovací, pamětní, pojišťovací; různé listiny české diplomatiky,  desky zemské, evidenční písemnosti – matriční záznamy, urbáře, seznamy obyvatel, dluhů atp.</a:t>
            </a:r>
          </a:p>
          <a:p>
            <a:pPr defTabSz="921075">
              <a:buFontTx/>
              <a:buNone/>
              <a:defRPr/>
            </a:pPr>
            <a:r>
              <a:rPr lang="cs-CZ" dirty="0"/>
              <a:t>- </a:t>
            </a:r>
            <a:r>
              <a:rPr lang="cs-CZ" b="1" dirty="0"/>
              <a:t>písemnosti osobní povahy - </a:t>
            </a:r>
            <a:r>
              <a:rPr lang="cs-CZ" dirty="0"/>
              <a:t>Pro historiky představuje nejcennější část písemných pozůstalostí osobní korespondence, deníky (rukopisné a publikované).)</a:t>
            </a:r>
          </a:p>
          <a:p>
            <a:pPr>
              <a:buFontTx/>
              <a:buChar char="-"/>
            </a:pPr>
            <a:r>
              <a:rPr lang="cs-CZ" b="1" dirty="0"/>
              <a:t>literární prameny </a:t>
            </a:r>
            <a:r>
              <a:rPr lang="cs-CZ" dirty="0"/>
              <a:t>(historické zpracování událostí, publicistika, odborná literatura, krásná literatura)</a:t>
            </a:r>
          </a:p>
          <a:p>
            <a:endParaRPr lang="cs-CZ" dirty="0"/>
          </a:p>
          <a:p>
            <a:pPr>
              <a:buFontTx/>
              <a:buChar char="-"/>
            </a:pPr>
            <a:endParaRPr lang="cs-CZ" dirty="0"/>
          </a:p>
          <a:p>
            <a:pPr>
              <a:buFontTx/>
              <a:buChar char="-"/>
            </a:pPr>
            <a:endParaRPr lang="cs-CZ" dirty="0"/>
          </a:p>
          <a:p>
            <a:endParaRPr lang="cs-CZ" dirty="0"/>
          </a:p>
        </p:txBody>
      </p:sp>
      <p:sp>
        <p:nvSpPr>
          <p:cNvPr id="4" name="Slide Number Placeholder 3"/>
          <p:cNvSpPr>
            <a:spLocks noGrp="1"/>
          </p:cNvSpPr>
          <p:nvPr>
            <p:ph type="sldNum" sz="quarter" idx="10"/>
          </p:nvPr>
        </p:nvSpPr>
        <p:spPr/>
        <p:txBody>
          <a:bodyPr/>
          <a:lstStyle/>
          <a:p>
            <a:fld id="{FFA8F5F7-F4E4-4FC6-B3AC-B9F9B7EAD181}" type="slidenum">
              <a:rPr lang="cs-CZ" smtClean="0"/>
              <a:t>2</a:t>
            </a:fld>
            <a:endParaRPr lang="cs-CZ"/>
          </a:p>
        </p:txBody>
      </p:sp>
    </p:spTree>
    <p:extLst>
      <p:ext uri="{BB962C8B-B14F-4D97-AF65-F5344CB8AC3E}">
        <p14:creationId xmlns:p14="http://schemas.microsoft.com/office/powerpoint/2010/main" val="3194247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-každý historik je po absolvování studia postaven před úkol psát odborné i popularizační texty – nejrůznější články (většinou do periodicky vydávaných časopis, které mají většinou analytický charakter; nezřídka slouží jako přípravná fáze k sepsání nějaké větší práce – monografie), studie, eseje atd. , což je komplexní vědecké dílo věnované jednomu konkrétnímu tématu, osobnosti, a mývá syntetický charakter).</a:t>
            </a:r>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pPr/>
              <a:t>20</a:t>
            </a:fld>
            <a:endParaRPr lang="cs-CZ"/>
          </a:p>
        </p:txBody>
      </p:sp>
    </p:spTree>
    <p:extLst>
      <p:ext uri="{BB962C8B-B14F-4D97-AF65-F5344CB8AC3E}">
        <p14:creationId xmlns:p14="http://schemas.microsoft.com/office/powerpoint/2010/main" val="2625898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-většina historiků je postavena též před úkol napsat čas od času </a:t>
            </a:r>
            <a:r>
              <a:rPr lang="cs-CZ" sz="1200" b="1" kern="1200" dirty="0" smtClean="0">
                <a:solidFill>
                  <a:schemeClr val="tx1"/>
                </a:solidFill>
                <a:effectLst/>
                <a:latin typeface="+mn-lt"/>
                <a:ea typeface="+mn-ea"/>
                <a:cs typeface="+mn-cs"/>
              </a:rPr>
              <a:t>populárně-vědecký</a:t>
            </a:r>
            <a:r>
              <a:rPr lang="cs-CZ" sz="1200" kern="1200" dirty="0" smtClean="0">
                <a:solidFill>
                  <a:schemeClr val="tx1"/>
                </a:solidFill>
                <a:effectLst/>
                <a:latin typeface="+mn-lt"/>
                <a:ea typeface="+mn-ea"/>
                <a:cs typeface="+mn-cs"/>
              </a:rPr>
              <a:t> text (</a:t>
            </a:r>
            <a:r>
              <a:rPr lang="cs-CZ" sz="1200" kern="1200" dirty="0" err="1" smtClean="0">
                <a:solidFill>
                  <a:schemeClr val="tx1"/>
                </a:solidFill>
                <a:effectLst/>
                <a:latin typeface="+mn-lt"/>
                <a:ea typeface="+mn-ea"/>
                <a:cs typeface="+mn-cs"/>
              </a:rPr>
              <a:t>srv</a:t>
            </a:r>
            <a:r>
              <a:rPr lang="cs-CZ" sz="1200" kern="1200" dirty="0" smtClean="0">
                <a:solidFill>
                  <a:schemeClr val="tx1"/>
                </a:solidFill>
                <a:effectLst/>
                <a:latin typeface="+mn-lt"/>
                <a:ea typeface="+mn-ea"/>
                <a:cs typeface="+mn-cs"/>
              </a:rPr>
              <a:t>. například historický časopis Dějiny a současnost) – takový článek většinou bývá kratší (i když to nemusí být pravidlem), </a:t>
            </a:r>
            <a:r>
              <a:rPr lang="cs-CZ" sz="1200" b="1" kern="1200" dirty="0" smtClean="0">
                <a:solidFill>
                  <a:schemeClr val="tx1"/>
                </a:solidFill>
                <a:effectLst/>
                <a:latin typeface="+mn-lt"/>
                <a:ea typeface="+mn-ea"/>
                <a:cs typeface="+mn-cs"/>
              </a:rPr>
              <a:t>analytická, syntetická a interpretační rovina je zjednodušena</a:t>
            </a:r>
            <a:r>
              <a:rPr lang="cs-CZ" sz="1200" kern="1200" dirty="0" smtClean="0">
                <a:solidFill>
                  <a:schemeClr val="tx1"/>
                </a:solidFill>
                <a:effectLst/>
                <a:latin typeface="+mn-lt"/>
                <a:ea typeface="+mn-ea"/>
                <a:cs typeface="+mn-cs"/>
              </a:rPr>
              <a:t>, většinou nemusí mít poznámkový aparát (jen například výčet několika knih, z nichž autor čerpal), bývá doprovázen obrazovým materiálem, tabulkami atd. Cílem populárně-vědeckého článku není většinou vést odbornou, kritickou rozpravu a diskusi, protože je určen okruhu široké veřejnosti.</a:t>
            </a:r>
          </a:p>
          <a:p>
            <a:r>
              <a:rPr lang="cs-CZ" sz="1200" b="1" kern="1200" dirty="0" smtClean="0">
                <a:solidFill>
                  <a:schemeClr val="tx1"/>
                </a:solidFill>
                <a:effectLst/>
                <a:latin typeface="+mn-lt"/>
                <a:ea typeface="+mn-ea"/>
                <a:cs typeface="+mn-cs"/>
              </a:rPr>
              <a:t> </a:t>
            </a:r>
            <a:endParaRPr lang="cs-CZ" sz="1200" kern="1200" dirty="0" smtClean="0">
              <a:solidFill>
                <a:schemeClr val="tx1"/>
              </a:solidFill>
              <a:effectLst/>
              <a:latin typeface="+mn-lt"/>
              <a:ea typeface="+mn-ea"/>
              <a:cs typeface="+mn-cs"/>
            </a:endParaRP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pPr/>
              <a:t>21</a:t>
            </a:fld>
            <a:endParaRPr lang="cs-CZ"/>
          </a:p>
        </p:txBody>
      </p:sp>
    </p:spTree>
    <p:extLst>
      <p:ext uri="{BB962C8B-B14F-4D97-AF65-F5344CB8AC3E}">
        <p14:creationId xmlns:p14="http://schemas.microsoft.com/office/powerpoint/2010/main" val="396279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2b) periodická literatura (periodika)</a:t>
            </a:r>
          </a:p>
          <a:p>
            <a:r>
              <a:rPr lang="cs-CZ" dirty="0" smtClean="0"/>
              <a:t>časopisy, vycházejí pravidelně s předem programově profilovaným zaměřením. Historické časopisy můžeme dělit na reprezentativní orgány (ČČH, HZ) a specializované. Existují též rejstříky časopisů.</a:t>
            </a:r>
          </a:p>
          <a:p>
            <a:r>
              <a:rPr lang="cs-CZ" dirty="0" smtClean="0"/>
              <a:t>noviny, jakési „anály současnosti“</a:t>
            </a:r>
          </a:p>
          <a:p>
            <a:r>
              <a:rPr lang="cs-CZ" dirty="0" smtClean="0"/>
              <a:t>referátové časopisy. Formou referátu nebo anotace pořizují obsah nejnovějších časopiseckých článků a knižních publikací.  - často se v časopisech, ale i ve výuce setkáváme s obvykle krátkými textovými útvary </a:t>
            </a:r>
          </a:p>
          <a:p>
            <a:endParaRPr lang="cs-CZ" dirty="0" smtClean="0"/>
          </a:p>
          <a:p>
            <a:r>
              <a:rPr lang="cs-CZ" dirty="0" smtClean="0"/>
              <a:t> </a:t>
            </a:r>
          </a:p>
          <a:p>
            <a:endParaRPr lang="cs-CZ" dirty="0"/>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pPr/>
              <a:t>22</a:t>
            </a:fld>
            <a:endParaRPr lang="cs-CZ"/>
          </a:p>
        </p:txBody>
      </p:sp>
    </p:spTree>
    <p:extLst>
      <p:ext uri="{BB962C8B-B14F-4D97-AF65-F5344CB8AC3E}">
        <p14:creationId xmlns:p14="http://schemas.microsoft.com/office/powerpoint/2010/main" val="3123189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a:p>
            <a:r>
              <a:rPr lang="cs-CZ" dirty="0" smtClean="0"/>
              <a:t> </a:t>
            </a:r>
          </a:p>
          <a:p>
            <a:endParaRPr lang="cs-CZ" dirty="0"/>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pPr/>
              <a:t>23</a:t>
            </a:fld>
            <a:endParaRPr lang="cs-CZ"/>
          </a:p>
        </p:txBody>
      </p:sp>
    </p:spTree>
    <p:extLst>
      <p:ext uri="{BB962C8B-B14F-4D97-AF65-F5344CB8AC3E}">
        <p14:creationId xmlns:p14="http://schemas.microsoft.com/office/powerpoint/2010/main" val="3123189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Abstrakt:</a:t>
            </a:r>
            <a:endParaRPr lang="cs-CZ" dirty="0"/>
          </a:p>
          <a:p>
            <a:r>
              <a:rPr lang="cs-CZ" dirty="0"/>
              <a:t>Redukovaný text, který charakterizuje stručný obsah práce. </a:t>
            </a:r>
          </a:p>
          <a:p>
            <a:r>
              <a:rPr lang="cs-CZ" dirty="0"/>
              <a:t>Základními vlastnostmi abstraktu jsou výstižnost, přehlednost, jasnost, stručnost, přesnost, objektivnost a čtivost. Abstrakt je formulován v přirozeném jazyce – obvykle ve větách, někdy však jen v heslovité podobě, telegrafickým stylem. </a:t>
            </a:r>
          </a:p>
          <a:p>
            <a:r>
              <a:rPr lang="cs-CZ" dirty="0"/>
              <a:t>Abstrakt může používat textových formulací z referovaného dokumentu, ale jako celek je formulován nově. </a:t>
            </a:r>
          </a:p>
          <a:p>
            <a:endParaRPr lang="cs-CZ" dirty="0"/>
          </a:p>
          <a:p>
            <a:r>
              <a:rPr lang="cs-CZ" dirty="0"/>
              <a:t>Obvyklý rozsah abstraktu je 50-100 slov. V bakalářských a diplomových pracích se dodává v českém, anglickém či jiném cizím jazyce.</a:t>
            </a:r>
          </a:p>
          <a:p>
            <a:endParaRPr lang="cs-CZ" dirty="0"/>
          </a:p>
          <a:p>
            <a:pPr defTabSz="921075">
              <a:defRPr/>
            </a:pPr>
            <a:endParaRPr lang="cs-CZ" dirty="0"/>
          </a:p>
          <a:p>
            <a:pPr defTabSz="921075">
              <a:defRPr/>
            </a:pPr>
            <a:r>
              <a:rPr lang="cs-CZ" dirty="0"/>
              <a:t>Prakticky stejný význam má i tzv. </a:t>
            </a:r>
            <a:r>
              <a:rPr lang="cs-CZ" b="1" dirty="0"/>
              <a:t>resumé</a:t>
            </a:r>
            <a:r>
              <a:rPr lang="cs-CZ" dirty="0"/>
              <a:t>, které shrnuje základní myšlenky a závěry díla. Často slouží jako pomoc čtenáři rychle se zorientovat v dané práci).</a:t>
            </a:r>
          </a:p>
          <a:p>
            <a:r>
              <a:rPr lang="cs-CZ" dirty="0" smtClean="0"/>
              <a:t>(</a:t>
            </a:r>
            <a:r>
              <a:rPr lang="cs-CZ" dirty="0" err="1" smtClean="0">
                <a:hlinkClick r:id="rId3" tooltip="Francouzština"/>
              </a:rPr>
              <a:t>franc</a:t>
            </a:r>
            <a:r>
              <a:rPr lang="cs-CZ" dirty="0" smtClean="0"/>
              <a:t>. </a:t>
            </a:r>
            <a:r>
              <a:rPr lang="cs-CZ" i="1" dirty="0" smtClean="0"/>
              <a:t>résumé</a:t>
            </a:r>
            <a:r>
              <a:rPr lang="cs-CZ" dirty="0" smtClean="0"/>
              <a:t> ("shrnutí"); </a:t>
            </a:r>
            <a:r>
              <a:rPr lang="cs-CZ" dirty="0" smtClean="0">
                <a:hlinkClick r:id="rId4" tooltip="Angličtina"/>
              </a:rPr>
              <a:t>angl.</a:t>
            </a:r>
            <a:r>
              <a:rPr lang="cs-CZ" dirty="0" smtClean="0"/>
              <a:t> </a:t>
            </a:r>
            <a:r>
              <a:rPr lang="cs-CZ" i="1" dirty="0" err="1" smtClean="0"/>
              <a:t>summary</a:t>
            </a:r>
            <a:r>
              <a:rPr lang="cs-CZ" dirty="0" smtClean="0"/>
              <a:t>, </a:t>
            </a:r>
            <a:r>
              <a:rPr lang="cs-CZ" dirty="0" smtClean="0">
                <a:hlinkClick r:id="rId5" tooltip="Němčina"/>
              </a:rPr>
              <a:t>něm.</a:t>
            </a:r>
            <a:r>
              <a:rPr lang="cs-CZ" dirty="0" smtClean="0"/>
              <a:t> </a:t>
            </a:r>
            <a:r>
              <a:rPr lang="cs-CZ" i="1" dirty="0" err="1" smtClean="0"/>
              <a:t>Zusammenfassung</a:t>
            </a:r>
            <a:r>
              <a:rPr lang="cs-CZ" dirty="0" smtClean="0"/>
              <a:t>, </a:t>
            </a:r>
            <a:r>
              <a:rPr lang="cs-CZ" dirty="0" err="1" smtClean="0">
                <a:hlinkClick r:id="rId6" tooltip="Ruština"/>
              </a:rPr>
              <a:t>rus</a:t>
            </a:r>
            <a:r>
              <a:rPr lang="cs-CZ" dirty="0" smtClean="0">
                <a:hlinkClick r:id="rId6" tooltip="Ruština"/>
              </a:rPr>
              <a:t>.</a:t>
            </a:r>
            <a:r>
              <a:rPr lang="cs-CZ" dirty="0" smtClean="0"/>
              <a:t> </a:t>
            </a:r>
            <a:r>
              <a:rPr lang="az-Cyrl-AZ" i="1" dirty="0" smtClean="0"/>
              <a:t>резюме</a:t>
            </a:r>
            <a:r>
              <a:rPr lang="az-Cyrl-AZ" dirty="0" smtClean="0"/>
              <a:t>) </a:t>
            </a:r>
            <a:r>
              <a:rPr lang="cs-CZ" dirty="0" smtClean="0"/>
              <a:t>znamená</a:t>
            </a:r>
            <a:endParaRPr lang="cs-CZ" dirty="0"/>
          </a:p>
          <a:p>
            <a:endParaRPr lang="cs-CZ" dirty="0" smtClean="0"/>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pPr/>
              <a:t>24</a:t>
            </a:fld>
            <a:endParaRPr lang="cs-CZ"/>
          </a:p>
        </p:txBody>
      </p:sp>
    </p:spTree>
    <p:extLst>
      <p:ext uri="{BB962C8B-B14F-4D97-AF65-F5344CB8AC3E}">
        <p14:creationId xmlns:p14="http://schemas.microsoft.com/office/powerpoint/2010/main" val="3125153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21075">
              <a:defRPr/>
            </a:pPr>
            <a:r>
              <a:rPr lang="cs-CZ" b="1" dirty="0"/>
              <a:t>Anotace:</a:t>
            </a:r>
            <a:r>
              <a:rPr lang="cs-CZ" dirty="0"/>
              <a:t> účelem anotace je informovat o obsahu nejnovějších časopiseckých článků a knižních publikací. </a:t>
            </a:r>
          </a:p>
          <a:p>
            <a:pPr defTabSz="921075">
              <a:defRPr/>
            </a:pPr>
            <a:r>
              <a:rPr lang="cs-CZ" dirty="0"/>
              <a:t>Anotace jsou stručnější než referát, nepodávají výklad obsahu, nýbrž jen zprávu o obsahu a tématu. Jedná se o stručnou charakteristiku díla. </a:t>
            </a:r>
          </a:p>
          <a:p>
            <a:pPr defTabSz="921075">
              <a:defRPr/>
            </a:pPr>
            <a:endParaRPr lang="cs-CZ" dirty="0"/>
          </a:p>
          <a:p>
            <a:r>
              <a:rPr lang="cs-CZ" dirty="0"/>
              <a:t>- anotace jsou stručnější než abstrakt nebo referát</a:t>
            </a:r>
          </a:p>
          <a:p>
            <a:r>
              <a:rPr lang="cs-CZ" dirty="0"/>
              <a:t>- nepodávají výklad obsahu, nýbrž jen zprávu o obsahu a tématu. </a:t>
            </a:r>
          </a:p>
          <a:p>
            <a:pPr defTabSz="921075">
              <a:defRPr/>
            </a:pPr>
            <a:endParaRPr lang="cs-CZ" dirty="0"/>
          </a:p>
          <a:p>
            <a:endParaRPr lang="cs-CZ" dirty="0"/>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pPr/>
              <a:t>25</a:t>
            </a:fld>
            <a:endParaRPr lang="cs-CZ"/>
          </a:p>
        </p:txBody>
      </p:sp>
    </p:spTree>
    <p:extLst>
      <p:ext uri="{BB962C8B-B14F-4D97-AF65-F5344CB8AC3E}">
        <p14:creationId xmlns:p14="http://schemas.microsoft.com/office/powerpoint/2010/main" val="1310152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21075">
              <a:defRPr/>
            </a:pPr>
            <a:r>
              <a:rPr lang="cs-CZ" dirty="0"/>
              <a:t>: předkládá ve výtahu obsah celého díla s popisem autorova postupu, jeho metod, základní argumentace a výsledků, resumuje či cituje hlavní myšlenky a souhrnně uvádí počet příloh. </a:t>
            </a:r>
          </a:p>
          <a:p>
            <a:endParaRPr lang="cs-CZ" dirty="0" smtClean="0"/>
          </a:p>
          <a:p>
            <a:pPr defTabSz="921075">
              <a:defRPr/>
            </a:pPr>
            <a:r>
              <a:rPr lang="cs-CZ" dirty="0"/>
              <a:t>- </a:t>
            </a:r>
            <a:r>
              <a:rPr lang="cs-CZ" b="1" dirty="0"/>
              <a:t>nehodnotí a vyhýbá se vlastnímu úsudku</a:t>
            </a:r>
            <a:r>
              <a:rPr lang="cs-CZ" dirty="0"/>
              <a:t>, popisuje.</a:t>
            </a:r>
          </a:p>
          <a:p>
            <a:endParaRPr lang="cs-CZ" dirty="0"/>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pPr/>
              <a:t>26</a:t>
            </a:fld>
            <a:endParaRPr lang="cs-CZ"/>
          </a:p>
        </p:txBody>
      </p:sp>
    </p:spTree>
    <p:extLst>
      <p:ext uri="{BB962C8B-B14F-4D97-AF65-F5344CB8AC3E}">
        <p14:creationId xmlns:p14="http://schemas.microsoft.com/office/powerpoint/2010/main" val="2066067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lang="cs-CZ" b="1" dirty="0"/>
              <a:t>Recenze: </a:t>
            </a:r>
            <a:r>
              <a:rPr lang="cs-CZ" dirty="0"/>
              <a:t>hlavním cílem zhodnotit kvalitu hodnoceného díla </a:t>
            </a:r>
          </a:p>
          <a:p>
            <a:endParaRPr lang="cs-CZ" dirty="0"/>
          </a:p>
          <a:p>
            <a:r>
              <a:rPr lang="cs-CZ" dirty="0"/>
              <a:t>– vyžaduje se tudíž i osobní pohled autora recenze, který by měl být založen na argumentech, nikoli pocitech.</a:t>
            </a:r>
          </a:p>
          <a:p>
            <a:endParaRPr lang="cs-CZ" dirty="0"/>
          </a:p>
          <a:p>
            <a:r>
              <a:rPr lang="cs-CZ" dirty="0"/>
              <a:t>1. Základní bibliografická informace, navíc s uvedením nakladatelství, počtu stran, nákladu a ceny</a:t>
            </a:r>
          </a:p>
          <a:p>
            <a:r>
              <a:rPr lang="cs-CZ" dirty="0"/>
              <a:t>2. „Životopis“ autora, věk, působiště, odbornost</a:t>
            </a:r>
          </a:p>
          <a:p>
            <a:r>
              <a:rPr lang="cs-CZ" dirty="0"/>
              <a:t>3. Zda je kniha součástí celku, na jaké počiny navazuje </a:t>
            </a:r>
          </a:p>
          <a:p>
            <a:r>
              <a:rPr lang="cs-CZ" dirty="0"/>
              <a:t>4. Použité metody, srovnání s knihami stejného tématu, poměr mezi jednotlivými kapitolami, struktura díla, segmenty</a:t>
            </a:r>
          </a:p>
          <a:p>
            <a:r>
              <a:rPr lang="cs-CZ" dirty="0"/>
              <a:t>5. Využití pramenů a odborné literatury, faktografické, lingvistické a jiné chyby, (zda byla ověřena jména, geografické názvy), poznámky pod čarou: dostatečné množství, poměr citací z pramenů, odborné literatury, zda jsou zařazeny biografické poznámky </a:t>
            </a:r>
          </a:p>
          <a:p>
            <a:r>
              <a:rPr lang="cs-CZ" dirty="0"/>
              <a:t>6. Vědecký (odborný) styl (zhuštěný, cizí slova),  jazyková úroveň, zda podle Pravidel, popř. kvalita překladu, úprava (překlepy) a jazyková kontrola (korektury),  jednotnost výrazových prostředků  (2.2. x 2. února)</a:t>
            </a:r>
          </a:p>
          <a:p>
            <a:r>
              <a:rPr lang="cs-CZ" dirty="0"/>
              <a:t>7. Hodnocení příloh (mapy, fotografie, rejstříky, poznámky) </a:t>
            </a:r>
          </a:p>
          <a:p>
            <a:r>
              <a:rPr lang="cs-CZ" dirty="0"/>
              <a:t>8. Správné členění seznamu použitých pramenů a odborné literatury: (Nevydané prameny osobní povahy a písemnosti institucionální provenience + Vydané písemnosti institucionální provenience + Vydané prameny osobní povahy + Odborná literatura)</a:t>
            </a:r>
          </a:p>
          <a:p>
            <a:r>
              <a:rPr lang="cs-CZ" dirty="0"/>
              <a:t>9. Obecné zhodnocení, využitelnost, co řeší, splnění vytčeného úkolu, co vyřešil, nové poznatky</a:t>
            </a:r>
          </a:p>
          <a:p>
            <a:r>
              <a:rPr lang="cs-CZ" dirty="0"/>
              <a:t> </a:t>
            </a:r>
          </a:p>
          <a:p>
            <a:r>
              <a:rPr lang="cs-CZ" dirty="0"/>
              <a:t>-většinou recenze stručnější – soustředí se vyloženě na - zhodnocení jádra předloženého díla. </a:t>
            </a:r>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pPr/>
              <a:t>27</a:t>
            </a:fld>
            <a:endParaRPr lang="cs-CZ"/>
          </a:p>
        </p:txBody>
      </p:sp>
    </p:spTree>
    <p:extLst>
      <p:ext uri="{BB962C8B-B14F-4D97-AF65-F5344CB8AC3E}">
        <p14:creationId xmlns:p14="http://schemas.microsoft.com/office/powerpoint/2010/main" val="2954553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pPr algn="just">
              <a:spcAft>
                <a:spcPts val="0"/>
              </a:spcAft>
            </a:pPr>
            <a:r>
              <a:rPr lang="cs-CZ" sz="1200" dirty="0" smtClean="0">
                <a:effectLst/>
                <a:latin typeface="Times New Roman" panose="02020603050405020304" pitchFamily="18" charset="0"/>
                <a:ea typeface="Times New Roman" panose="02020603050405020304" pitchFamily="18" charset="0"/>
              </a:rPr>
              <a:t>…</a:t>
            </a:r>
            <a:r>
              <a:rPr lang="cs-CZ" sz="1200" b="1" dirty="0" smtClean="0">
                <a:effectLst/>
                <a:latin typeface="Times New Roman" panose="02020603050405020304" pitchFamily="18" charset="0"/>
                <a:ea typeface="Times New Roman" panose="02020603050405020304" pitchFamily="18" charset="0"/>
              </a:rPr>
              <a:t>recenzovat</a:t>
            </a:r>
            <a:r>
              <a:rPr lang="cs-CZ" sz="1200" dirty="0" smtClean="0">
                <a:effectLst/>
                <a:latin typeface="Times New Roman" panose="02020603050405020304" pitchFamily="18" charset="0"/>
                <a:ea typeface="Times New Roman" panose="02020603050405020304" pitchFamily="18" charset="0"/>
              </a:rPr>
              <a:t>, tzn. musíte zhodnotit dotyčnou knihu srovnáním s ostatními podobnými nebo příbuznými díly. Následující body Vám při čtení a dělání poznámek pomohou určit, shrnout a zhodnotit obsah knihy nebo článku, a pak o něm napsat dobrou recenzi.</a:t>
            </a:r>
            <a:endParaRPr lang="cs-CZ" sz="14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cs-CZ" sz="1200" dirty="0" smtClean="0">
                <a:effectLst/>
                <a:latin typeface="Times New Roman" panose="02020603050405020304" pitchFamily="18" charset="0"/>
                <a:ea typeface="Times New Roman" panose="02020603050405020304" pitchFamily="18" charset="0"/>
              </a:rPr>
              <a:t>Určete stanovisko autora. Co je rámec a jak je téma nahlíženo? To je v textu vyjádřeno spíše implicitně než otevřeně. V knize stojí kontext a hledisko často v úvodu; v článku v prvních dvou odstavcích.</a:t>
            </a:r>
            <a:endParaRPr lang="cs-CZ" sz="14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cs-CZ" sz="1200" dirty="0" smtClean="0">
                <a:effectLst/>
                <a:latin typeface="Times New Roman" panose="02020603050405020304" pitchFamily="18" charset="0"/>
                <a:ea typeface="Times New Roman" panose="02020603050405020304" pitchFamily="18" charset="0"/>
              </a:rPr>
              <a:t>Určete hlavní tezi (Bude pravděpodobně stát v úvodu nebo na začátku článku.) Při zkoumání délky knihy může zaměření argumentace představovat zaměření argumentace.</a:t>
            </a:r>
            <a:endParaRPr lang="cs-CZ" sz="14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cs-CZ" sz="1200" dirty="0" smtClean="0">
                <a:effectLst/>
                <a:latin typeface="Times New Roman" panose="02020603050405020304" pitchFamily="18" charset="0"/>
                <a:ea typeface="Times New Roman" panose="02020603050405020304" pitchFamily="18" charset="0"/>
              </a:rPr>
              <a:t>Určete hlavní prameny, které byly použity k potvrzení argumentace 86 (dokumenty, vynálezy fotografie, zprávy očitých svědků, mapy atd.)</a:t>
            </a:r>
            <a:endParaRPr lang="cs-CZ" sz="14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cs-CZ" sz="1200" dirty="0" smtClean="0">
                <a:effectLst/>
                <a:latin typeface="Times New Roman" panose="02020603050405020304" pitchFamily="18" charset="0"/>
                <a:ea typeface="Times New Roman" panose="02020603050405020304" pitchFamily="18" charset="0"/>
              </a:rPr>
              <a:t>Prozkoumejte celkovou stavbu knihy nebo článku: Můžete určit hlavní hypotézy a podporující svědectví? Existuje pro adekvátní a přesvědčivé pojednání tématu příliš mnoho hypotéz? Jsou některé hypotézy jen stanoveny a nejdou pak dostatečně zdůvodněny? Je pořadí hypotéz a pramenů přesvědčivé?</a:t>
            </a:r>
            <a:endParaRPr lang="cs-CZ" sz="14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cs-CZ" sz="1200" dirty="0" smtClean="0">
                <a:effectLst/>
                <a:latin typeface="Times New Roman" panose="02020603050405020304" pitchFamily="18" charset="0"/>
                <a:ea typeface="Times New Roman" panose="02020603050405020304" pitchFamily="18" charset="0"/>
              </a:rPr>
              <a:t>Analyzujte opodstatněnost pramenů použitých k podložení hypotéz: Jsou použity přesvědčivě? Jsou informační prameny důležité a obsáhlé?</a:t>
            </a:r>
            <a:endParaRPr lang="cs-CZ" sz="14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cs-CZ" sz="1200" dirty="0" smtClean="0">
                <a:effectLst/>
                <a:latin typeface="Times New Roman" panose="02020603050405020304" pitchFamily="18" charset="0"/>
                <a:ea typeface="Times New Roman" panose="02020603050405020304" pitchFamily="18" charset="0"/>
              </a:rPr>
              <a:t>Je stanovisko autora vůči tématu přiměřené? Dbejte na to, abyste pojednávali o dané práci – nikoliv o práci, kterou byste si přáli, či práci, kterou byste snad sami napsali.</a:t>
            </a:r>
            <a:endParaRPr lang="cs-CZ" sz="14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cs-CZ" sz="1200" dirty="0" smtClean="0">
                <a:effectLst/>
                <a:latin typeface="Times New Roman" panose="02020603050405020304" pitchFamily="18" charset="0"/>
                <a:ea typeface="Times New Roman" panose="02020603050405020304" pitchFamily="18" charset="0"/>
              </a:rPr>
              <a:t>Existují k danému či příbuznému tématu ještě další práce? Nebo existují náznaky, že daná práce je ve svém způsobu jedinečná?</a:t>
            </a:r>
            <a:endParaRPr lang="cs-CZ" sz="14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cs-CZ" sz="1200" dirty="0" smtClean="0">
                <a:effectLst/>
                <a:latin typeface="Times New Roman" panose="02020603050405020304" pitchFamily="18" charset="0"/>
                <a:ea typeface="Times New Roman" panose="02020603050405020304" pitchFamily="18" charset="0"/>
              </a:rPr>
              <a:t>Vycházeje z těchto úvah (1-7) zhodnoťte nyní dílo podle následujících kritérií: podle počtu a přiměřenosti hypotéz, podle způsobu použití pramenů. Je argumentace autora přesvědčivá?</a:t>
            </a:r>
            <a:endParaRPr lang="cs-CZ" sz="14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cs-CZ" sz="1200" dirty="0" smtClean="0">
                <a:effectLst/>
                <a:latin typeface="Times New Roman" panose="02020603050405020304" pitchFamily="18" charset="0"/>
                <a:ea typeface="Times New Roman" panose="02020603050405020304" pitchFamily="18" charset="0"/>
              </a:rPr>
              <a:t>Srovnejte práci, pokud je to možné, s ostatním Vám známými díly. Mějte na paměti dřívější semináře a knihy, s nimiž jste již pracovali. Možná byste se mohli při hodnocení opřít o vlastní historické a osobní zázemí.</a:t>
            </a:r>
            <a:endParaRPr lang="cs-CZ" sz="14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cs-CZ" sz="1200" dirty="0" smtClean="0">
                <a:effectLst/>
                <a:latin typeface="Times New Roman" panose="02020603050405020304" pitchFamily="18" charset="0"/>
                <a:ea typeface="Times New Roman" panose="02020603050405020304" pitchFamily="18" charset="0"/>
              </a:rPr>
              <a:t>Doporučíte tuto knihu či tento článek k přečtení? (Myslete přitom na ostatní členy semináře či profesory). Proč? Proč ne? Čte se kniha dobře, má uspokojivou intelektuální úroveň? Měl by si člověk tuto knihu zapamatovat? =</a:t>
            </a:r>
            <a:r>
              <a:rPr lang="cs-CZ" sz="1200" cap="all" dirty="0" err="1" smtClean="0">
                <a:effectLst/>
                <a:latin typeface="Times New Roman" panose="02020603050405020304" pitchFamily="18" charset="0"/>
                <a:ea typeface="Times New Roman" panose="02020603050405020304" pitchFamily="18" charset="0"/>
              </a:rPr>
              <a:t>Schreib-Guide</a:t>
            </a:r>
            <a:r>
              <a:rPr lang="cs-CZ" sz="1200" cap="all" dirty="0" smtClean="0">
                <a:effectLst/>
                <a:latin typeface="Times New Roman" panose="02020603050405020304" pitchFamily="18" charset="0"/>
                <a:ea typeface="Times New Roman" panose="02020603050405020304" pitchFamily="18" charset="0"/>
              </a:rPr>
              <a:t> Geschichte</a:t>
            </a:r>
            <a:r>
              <a:rPr lang="cs-CZ" sz="1200" dirty="0" smtClean="0">
                <a:effectLst/>
                <a:latin typeface="Times New Roman" panose="02020603050405020304" pitchFamily="18" charset="0"/>
                <a:ea typeface="Times New Roman" panose="02020603050405020304" pitchFamily="18" charset="0"/>
              </a:rPr>
              <a:t>,84-85-86=</a:t>
            </a:r>
            <a:endParaRPr lang="cs-CZ" sz="1400" dirty="0" smtClean="0">
              <a:effectLst/>
              <a:latin typeface="Times New Roman" panose="02020603050405020304" pitchFamily="18" charset="0"/>
              <a:ea typeface="Times New Roman" panose="02020603050405020304" pitchFamily="18" charset="0"/>
            </a:endParaRPr>
          </a:p>
          <a:p>
            <a:pPr algn="just">
              <a:spcAft>
                <a:spcPts val="0"/>
              </a:spcAft>
            </a:pPr>
            <a:r>
              <a:rPr lang="cs-CZ" sz="1200" dirty="0" smtClean="0">
                <a:effectLst/>
                <a:latin typeface="Times New Roman" panose="02020603050405020304" pitchFamily="18" charset="0"/>
                <a:ea typeface="Times New Roman" panose="02020603050405020304" pitchFamily="18" charset="0"/>
              </a:rPr>
              <a:t>Struktura vaší recenze záleží na požadované délce textu. Profesionální recenze historických děl by neměly překročit 500-1500 slov, protože redaktoři i čtenáři se chtějí informovat rychle a přesně. Použijte následující body pro jasné a efektivní uspořádání informací:</a:t>
            </a:r>
            <a:endParaRPr lang="cs-CZ" sz="14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cs-CZ" sz="1200" dirty="0" smtClean="0">
                <a:effectLst/>
                <a:latin typeface="Times New Roman" panose="02020603050405020304" pitchFamily="18" charset="0"/>
                <a:ea typeface="Times New Roman" panose="02020603050405020304" pitchFamily="18" charset="0"/>
              </a:rPr>
              <a:t>Krátké shrnutí práce, které obsahuje stanovisko a nejdůležitější hypotézy autora.</a:t>
            </a:r>
            <a:endParaRPr lang="cs-CZ" sz="14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cs-CZ" sz="1200" dirty="0" smtClean="0">
                <a:effectLst/>
                <a:latin typeface="Times New Roman" panose="02020603050405020304" pitchFamily="18" charset="0"/>
                <a:ea typeface="Times New Roman" panose="02020603050405020304" pitchFamily="18" charset="0"/>
              </a:rPr>
              <a:t>Ohodnocení druhu a opodstatněnosti pramenů, využívaných pro podložení hypotéz.</a:t>
            </a:r>
            <a:endParaRPr lang="cs-CZ" sz="14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cs-CZ" sz="1200" dirty="0" smtClean="0">
                <a:effectLst/>
                <a:latin typeface="Times New Roman" panose="02020603050405020304" pitchFamily="18" charset="0"/>
                <a:ea typeface="Times New Roman" panose="02020603050405020304" pitchFamily="18" charset="0"/>
              </a:rPr>
              <a:t>Pokud možné, srovnání s podobnými díly.</a:t>
            </a:r>
            <a:endParaRPr lang="cs-CZ" sz="14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cs-CZ" sz="1200" dirty="0" smtClean="0">
                <a:effectLst/>
                <a:latin typeface="Times New Roman" panose="02020603050405020304" pitchFamily="18" charset="0"/>
                <a:ea typeface="Times New Roman" panose="02020603050405020304" pitchFamily="18" charset="0"/>
              </a:rPr>
              <a:t>Pokud se hodí, poznámky ke způsobu prezentace: čtivost, použitelnost rejstříku, bibliografie.</a:t>
            </a:r>
            <a:endParaRPr lang="cs-CZ" sz="14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cs-CZ" sz="1200" dirty="0" smtClean="0">
                <a:effectLst/>
                <a:latin typeface="Times New Roman" panose="02020603050405020304" pitchFamily="18" charset="0"/>
                <a:ea typeface="Times New Roman" panose="02020603050405020304" pitchFamily="18" charset="0"/>
              </a:rPr>
              <a:t>Závěrečná poznámka se závěrečný hodnocením díla a doporučením pro badatele, studenty a/nebo ostatní čtenáře. =</a:t>
            </a:r>
            <a:r>
              <a:rPr lang="cs-CZ" sz="1200" cap="all" dirty="0" err="1" smtClean="0">
                <a:effectLst/>
                <a:latin typeface="Times New Roman" panose="02020603050405020304" pitchFamily="18" charset="0"/>
                <a:ea typeface="Times New Roman" panose="02020603050405020304" pitchFamily="18" charset="0"/>
              </a:rPr>
              <a:t>Schreib-Guide</a:t>
            </a:r>
            <a:r>
              <a:rPr lang="cs-CZ" sz="1200" cap="all" dirty="0" smtClean="0">
                <a:effectLst/>
                <a:latin typeface="Times New Roman" panose="02020603050405020304" pitchFamily="18" charset="0"/>
                <a:ea typeface="Times New Roman" panose="02020603050405020304" pitchFamily="18" charset="0"/>
              </a:rPr>
              <a:t> </a:t>
            </a:r>
            <a:r>
              <a:rPr lang="cs-CZ" sz="1200" cap="all" dirty="0" err="1" smtClean="0">
                <a:effectLst/>
                <a:latin typeface="Times New Roman" panose="02020603050405020304" pitchFamily="18" charset="0"/>
                <a:ea typeface="Times New Roman" panose="02020603050405020304" pitchFamily="18" charset="0"/>
              </a:rPr>
              <a:t>Geschichte</a:t>
            </a:r>
            <a:r>
              <a:rPr lang="cs-CZ" sz="1200" dirty="0" smtClean="0">
                <a:effectLst/>
                <a:latin typeface="Times New Roman" panose="02020603050405020304" pitchFamily="18" charset="0"/>
                <a:ea typeface="Times New Roman" panose="02020603050405020304" pitchFamily="18" charset="0"/>
              </a:rPr>
              <a:t>, 87=</a:t>
            </a:r>
            <a:endParaRPr lang="cs-CZ" sz="1400" dirty="0" smtClean="0">
              <a:effectLst/>
              <a:latin typeface="Times New Roman" panose="02020603050405020304" pitchFamily="18" charset="0"/>
              <a:ea typeface="Times New Roman" panose="02020603050405020304" pitchFamily="18" charset="0"/>
            </a:endParaRPr>
          </a:p>
          <a:p>
            <a:endParaRPr lang="cs-CZ" dirty="0"/>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pPr/>
              <a:t>28</a:t>
            </a:fld>
            <a:endParaRPr lang="cs-CZ"/>
          </a:p>
        </p:txBody>
      </p:sp>
    </p:spTree>
    <p:extLst>
      <p:ext uri="{BB962C8B-B14F-4D97-AF65-F5344CB8AC3E}">
        <p14:creationId xmlns:p14="http://schemas.microsoft.com/office/powerpoint/2010/main" val="2030187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b="1" dirty="0"/>
              <a:t>literární prameny</a:t>
            </a:r>
          </a:p>
          <a:p>
            <a:r>
              <a:rPr lang="cs-CZ" dirty="0"/>
              <a:t>- široce rozšířené  </a:t>
            </a:r>
          </a:p>
          <a:p>
            <a:pPr>
              <a:buFontTx/>
              <a:buChar char="-"/>
            </a:pPr>
            <a:r>
              <a:rPr lang="cs-CZ" dirty="0"/>
              <a:t> z nich nejdůležitější paměti jsou osobní výpovědi a autorské svědectví o době, událostech a vlastní činnosti (ovšem kupříkladu i rozhlasová a filmová obdoba – </a:t>
            </a:r>
            <a:r>
              <a:rPr lang="cs-CZ" dirty="0" err="1"/>
              <a:t>Leni</a:t>
            </a:r>
            <a:r>
              <a:rPr lang="cs-CZ" dirty="0"/>
              <a:t> </a:t>
            </a:r>
            <a:r>
              <a:rPr lang="cs-CZ" dirty="0" err="1"/>
              <a:t>Riefenstahlová</a:t>
            </a:r>
            <a:r>
              <a:rPr lang="cs-CZ" dirty="0"/>
              <a:t> – Olympia (Olympiáda v Berlíně 1936) a Triumf vůle - dokumentoval 6. sjezd NSDAP v Norimberku v roce 1934) – popisuje události; přestože kolektivní výtvor – osobitost autorky se ve filmech zásadním způsobem projevila</a:t>
            </a:r>
          </a:p>
          <a:p>
            <a:pPr>
              <a:buFontTx/>
              <a:buChar char="-"/>
            </a:pPr>
            <a:endParaRPr lang="cs-CZ" dirty="0"/>
          </a:p>
          <a:p>
            <a:pPr>
              <a:buFontTx/>
              <a:buChar char="-"/>
            </a:pPr>
            <a:r>
              <a:rPr lang="cs-CZ" dirty="0"/>
              <a:t> předpokladem je, že je tvůrce píše s úmyslem/vědomím, že dojde k jejich zveřejnění.</a:t>
            </a:r>
            <a:r>
              <a:rPr lang="cs-CZ" u="sng" dirty="0"/>
              <a:t> </a:t>
            </a:r>
          </a:p>
          <a:p>
            <a:pPr>
              <a:buFontTx/>
              <a:buChar char="-"/>
            </a:pPr>
            <a:endParaRPr lang="cs-CZ" u="sng" dirty="0"/>
          </a:p>
          <a:p>
            <a:r>
              <a:rPr lang="cs-CZ" dirty="0"/>
              <a:t>Z dalších literárních pramenů jmenujme </a:t>
            </a:r>
          </a:p>
          <a:p>
            <a:r>
              <a:rPr lang="cs-CZ" dirty="0"/>
              <a:t>, anály, letopisy, autobiografie, realistický román, divadelní hra, kramářské písně, kalendáře.</a:t>
            </a:r>
          </a:p>
          <a:p>
            <a:pPr>
              <a:buFontTx/>
              <a:buChar char="-"/>
            </a:pPr>
            <a:endParaRPr lang="cs-CZ" u="sng" dirty="0"/>
          </a:p>
        </p:txBody>
      </p:sp>
      <p:sp>
        <p:nvSpPr>
          <p:cNvPr id="4" name="Slide Number Placeholder 3"/>
          <p:cNvSpPr>
            <a:spLocks noGrp="1"/>
          </p:cNvSpPr>
          <p:nvPr>
            <p:ph type="sldNum" sz="quarter" idx="10"/>
          </p:nvPr>
        </p:nvSpPr>
        <p:spPr/>
        <p:txBody>
          <a:bodyPr/>
          <a:lstStyle/>
          <a:p>
            <a:fld id="{FFA8F5F7-F4E4-4FC6-B3AC-B9F9B7EAD181}" type="slidenum">
              <a:rPr lang="cs-CZ" smtClean="0"/>
              <a:t>3</a:t>
            </a:fld>
            <a:endParaRPr lang="cs-CZ"/>
          </a:p>
        </p:txBody>
      </p:sp>
    </p:spTree>
    <p:extLst>
      <p:ext uri="{BB962C8B-B14F-4D97-AF65-F5344CB8AC3E}">
        <p14:creationId xmlns:p14="http://schemas.microsoft.com/office/powerpoint/2010/main" val="3829845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Tx/>
              <a:buChar char="-"/>
            </a:pPr>
            <a:r>
              <a:rPr lang="cs-CZ" dirty="0"/>
              <a:t>Memoárová literatura – výborná vypovídací hodnota o autorovi </a:t>
            </a:r>
          </a:p>
          <a:p>
            <a:pPr>
              <a:buFontTx/>
              <a:buChar char="-"/>
            </a:pPr>
            <a:r>
              <a:rPr lang="cs-CZ" dirty="0"/>
              <a:t>hodnota předkládaných informací je ovšem pochybná</a:t>
            </a:r>
          </a:p>
          <a:p>
            <a:pPr>
              <a:buFontTx/>
              <a:buChar char="-"/>
            </a:pPr>
            <a:endParaRPr lang="cs-CZ" u="sng" dirty="0"/>
          </a:p>
          <a:p>
            <a:pPr>
              <a:buFontTx/>
              <a:buChar char="-"/>
            </a:pPr>
            <a:r>
              <a:rPr lang="cs-CZ" u="sng" dirty="0"/>
              <a:t> V čem může spočívat ošidnost použití tohoto </a:t>
            </a:r>
            <a:r>
              <a:rPr lang="cs-CZ" u="sng" dirty="0" err="1"/>
              <a:t>hist</a:t>
            </a:r>
            <a:r>
              <a:rPr lang="cs-CZ" u="sng" dirty="0"/>
              <a:t>. pramene?</a:t>
            </a:r>
          </a:p>
          <a:p>
            <a:endParaRPr lang="cs-CZ" b="1" dirty="0"/>
          </a:p>
          <a:p>
            <a:r>
              <a:rPr lang="cs-CZ" b="1" dirty="0"/>
              <a:t>Původy ovlivnění </a:t>
            </a:r>
          </a:p>
          <a:p>
            <a:r>
              <a:rPr lang="cs-CZ" b="0" dirty="0"/>
              <a:t>Lidská</a:t>
            </a:r>
            <a:r>
              <a:rPr lang="cs-CZ" b="0" baseline="0" dirty="0"/>
              <a:t> paměť i výklad událostí – flexibilní, v kontextu okolností se názor na dění a vlastní roli mění - </a:t>
            </a:r>
            <a:r>
              <a:rPr lang="cs-CZ" dirty="0"/>
              <a:t>– (Můj děda nebyl nácek – str. 162)</a:t>
            </a:r>
            <a:endParaRPr lang="cs-CZ" b="0" baseline="0" dirty="0"/>
          </a:p>
          <a:p>
            <a:endParaRPr lang="cs-CZ" b="0" dirty="0"/>
          </a:p>
          <a:p>
            <a:r>
              <a:rPr lang="cs-CZ" b="1" baseline="0" dirty="0"/>
              <a:t>Obhajoba činnosti </a:t>
            </a:r>
            <a:r>
              <a:rPr lang="cs-CZ" baseline="0" dirty="0"/>
              <a:t>- </a:t>
            </a:r>
            <a:r>
              <a:rPr lang="cs-CZ" dirty="0"/>
              <a:t>Truman  </a:t>
            </a:r>
            <a:r>
              <a:rPr lang="cs-CZ" dirty="0" err="1"/>
              <a:t>Years</a:t>
            </a:r>
            <a:r>
              <a:rPr lang="cs-CZ" dirty="0"/>
              <a:t> </a:t>
            </a:r>
            <a:r>
              <a:rPr lang="cs-CZ" dirty="0" err="1"/>
              <a:t>of</a:t>
            </a:r>
            <a:r>
              <a:rPr lang="cs-CZ" dirty="0"/>
              <a:t> </a:t>
            </a:r>
            <a:r>
              <a:rPr lang="cs-CZ" dirty="0" err="1"/>
              <a:t>Decission</a:t>
            </a:r>
            <a:r>
              <a:rPr lang="cs-CZ" dirty="0"/>
              <a:t> (atomová bomba, více</a:t>
            </a:r>
            <a:r>
              <a:rPr lang="cs-CZ" baseline="0" dirty="0"/>
              <a:t> práv pro černé</a:t>
            </a:r>
            <a:r>
              <a:rPr lang="cs-CZ" dirty="0"/>
              <a:t>) – v 40 a 50 letech nenáviděn – nejméně oblíbený americký prezident – nyní naopak</a:t>
            </a:r>
          </a:p>
          <a:p>
            <a:endParaRPr lang="cs-CZ" dirty="0"/>
          </a:p>
          <a:p>
            <a:r>
              <a:rPr lang="cs-CZ" b="1" dirty="0"/>
              <a:t>Ovlivnění veřejného mínění</a:t>
            </a:r>
            <a:r>
              <a:rPr lang="cs-CZ" b="0" dirty="0"/>
              <a:t>,</a:t>
            </a:r>
            <a:r>
              <a:rPr lang="cs-CZ" b="0" baseline="0" dirty="0"/>
              <a:t> </a:t>
            </a:r>
            <a:r>
              <a:rPr lang="cs-CZ" dirty="0"/>
              <a:t>(jízda na vlně popularity) – kupř. Beneš – úvod/+ ve</a:t>
            </a:r>
            <a:r>
              <a:rPr lang="cs-CZ" baseline="0" dirty="0"/>
              <a:t> zbytku knihy se stylizovat do role bojovníka proti přesile – jenž neutekl do Londýna ale ustoupil, míchání vlastního životopisu a ideologie Hitler – mein </a:t>
            </a:r>
            <a:r>
              <a:rPr lang="cs-CZ" baseline="0" dirty="0" err="1"/>
              <a:t>kampf</a:t>
            </a:r>
            <a:r>
              <a:rPr lang="cs-CZ" baseline="0" dirty="0"/>
              <a:t> (otec opilec a násilník; matku Adolf skutečně miloval)</a:t>
            </a:r>
          </a:p>
          <a:p>
            <a:endParaRPr lang="cs-CZ" dirty="0"/>
          </a:p>
          <a:p>
            <a:r>
              <a:rPr lang="cs-CZ" b="1" dirty="0"/>
              <a:t>Vyrovnávání účtů</a:t>
            </a:r>
            <a:r>
              <a:rPr lang="cs-CZ" dirty="0"/>
              <a:t> – </a:t>
            </a:r>
            <a:r>
              <a:rPr lang="cs-CZ" dirty="0" err="1"/>
              <a:t>sebestřednost</a:t>
            </a:r>
            <a:r>
              <a:rPr lang="cs-CZ" baseline="0" dirty="0"/>
              <a:t> – důkaz takřka božské dokonalosti vlastní osoby</a:t>
            </a:r>
            <a:r>
              <a:rPr lang="cs-CZ" dirty="0"/>
              <a:t> (</a:t>
            </a:r>
            <a:r>
              <a:rPr lang="cs-CZ" dirty="0" err="1"/>
              <a:t>DeGaulle</a:t>
            </a:r>
            <a:r>
              <a:rPr lang="cs-CZ" dirty="0"/>
              <a:t>)</a:t>
            </a:r>
          </a:p>
          <a:p>
            <a:pPr defTabSz="921075">
              <a:defRPr/>
            </a:pPr>
            <a:endParaRPr lang="cs-CZ" dirty="0"/>
          </a:p>
          <a:p>
            <a:pPr defTabSz="921075">
              <a:defRPr/>
            </a:pPr>
            <a:r>
              <a:rPr lang="cs-CZ" b="1" dirty="0"/>
              <a:t>trauma – </a:t>
            </a:r>
            <a:r>
              <a:rPr lang="cs-CZ" b="0" dirty="0"/>
              <a:t>typické pro válečné memoáry </a:t>
            </a:r>
            <a:r>
              <a:rPr lang="cs-CZ" b="1" dirty="0"/>
              <a:t>– </a:t>
            </a:r>
            <a:r>
              <a:rPr lang="cs-CZ" b="0" dirty="0"/>
              <a:t>trauma z prohry (Paul </a:t>
            </a:r>
            <a:r>
              <a:rPr lang="cs-CZ" b="0" dirty="0" err="1"/>
              <a:t>von</a:t>
            </a:r>
            <a:r>
              <a:rPr lang="cs-CZ" b="0" dirty="0"/>
              <a:t> </a:t>
            </a:r>
            <a:r>
              <a:rPr lang="cs-CZ" b="0" dirty="0" err="1"/>
              <a:t>Hindenburg</a:t>
            </a:r>
            <a:r>
              <a:rPr lang="cs-CZ" b="0" dirty="0"/>
              <a:t>,</a:t>
            </a:r>
            <a:r>
              <a:rPr lang="cs-CZ" b="0" baseline="0" dirty="0"/>
              <a:t> američtí veteráni z Vietnamu</a:t>
            </a:r>
            <a:r>
              <a:rPr lang="cs-CZ" b="0" dirty="0"/>
              <a:t>), trauma z vítězství (typické pro americké vojáky bojující v Pacifiku za 2 sv. v.) – </a:t>
            </a:r>
            <a:r>
              <a:rPr lang="cs-CZ" b="0" dirty="0" err="1"/>
              <a:t>Eugene</a:t>
            </a:r>
            <a:r>
              <a:rPr lang="cs-CZ" b="0" dirty="0"/>
              <a:t> </a:t>
            </a:r>
            <a:r>
              <a:rPr lang="cs-CZ" b="0" dirty="0" err="1"/>
              <a:t>Bondurant</a:t>
            </a:r>
            <a:r>
              <a:rPr lang="cs-CZ" b="0" dirty="0"/>
              <a:t> Sledge</a:t>
            </a:r>
          </a:p>
          <a:p>
            <a:pPr>
              <a:buFontTx/>
              <a:buChar char="-"/>
            </a:pPr>
            <a:endParaRPr lang="cs-CZ" dirty="0"/>
          </a:p>
          <a:p>
            <a:r>
              <a:rPr lang="cs-CZ" dirty="0"/>
              <a:t> Nakolik se líčí vnímání Hitlera.... – v době, kdy ho většina Němců miluje jako zachránce a vizionáře, vzor pro své děti ... o něm novináři píší různě – číst přiložený text </a:t>
            </a:r>
            <a:r>
              <a:rPr lang="cs-CZ" dirty="0" err="1"/>
              <a:t>Dorothy</a:t>
            </a:r>
            <a:r>
              <a:rPr lang="cs-CZ" dirty="0"/>
              <a:t> </a:t>
            </a:r>
            <a:r>
              <a:rPr lang="cs-CZ" dirty="0" err="1"/>
              <a:t>Thompsonová</a:t>
            </a:r>
            <a:r>
              <a:rPr lang="cs-CZ" dirty="0"/>
              <a:t> a </a:t>
            </a:r>
            <a:r>
              <a:rPr lang="cs-CZ" dirty="0" err="1"/>
              <a:t>Mein</a:t>
            </a:r>
            <a:r>
              <a:rPr lang="cs-CZ" dirty="0"/>
              <a:t> </a:t>
            </a:r>
            <a:r>
              <a:rPr lang="cs-CZ" dirty="0" err="1"/>
              <a:t>Kampf</a:t>
            </a:r>
            <a:r>
              <a:rPr lang="cs-CZ" dirty="0"/>
              <a:t> (autobiografické prvky míchané s ideologií)</a:t>
            </a:r>
          </a:p>
          <a:p>
            <a:pPr>
              <a:buFontTx/>
              <a:buChar char="-"/>
            </a:pPr>
            <a:endParaRPr lang="cs-CZ" dirty="0"/>
          </a:p>
          <a:p>
            <a:endParaRPr lang="cs-CZ" dirty="0"/>
          </a:p>
          <a:p>
            <a:endParaRPr lang="cs-CZ" dirty="0"/>
          </a:p>
          <a:p>
            <a:endParaRPr lang="cs-CZ" dirty="0"/>
          </a:p>
        </p:txBody>
      </p:sp>
      <p:sp>
        <p:nvSpPr>
          <p:cNvPr id="4" name="Slide Number Placeholder 3"/>
          <p:cNvSpPr>
            <a:spLocks noGrp="1"/>
          </p:cNvSpPr>
          <p:nvPr>
            <p:ph type="sldNum" sz="quarter" idx="10"/>
          </p:nvPr>
        </p:nvSpPr>
        <p:spPr/>
        <p:txBody>
          <a:bodyPr/>
          <a:lstStyle/>
          <a:p>
            <a:fld id="{FFA8F5F7-F4E4-4FC6-B3AC-B9F9B7EAD181}" type="slidenum">
              <a:rPr lang="cs-CZ" smtClean="0"/>
              <a:t>4</a:t>
            </a:fld>
            <a:endParaRPr lang="cs-CZ"/>
          </a:p>
        </p:txBody>
      </p:sp>
    </p:spTree>
    <p:extLst>
      <p:ext uri="{BB962C8B-B14F-4D97-AF65-F5344CB8AC3E}">
        <p14:creationId xmlns:p14="http://schemas.microsoft.com/office/powerpoint/2010/main" val="2174465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profil autora, jako tečka za kariérou, životní bilance – snaha uctít padlé kamarády</a:t>
            </a:r>
          </a:p>
          <a:p>
            <a:r>
              <a:rPr lang="cs-CZ" dirty="0"/>
              <a:t>ujasnit cíl a okolnosti vzniku</a:t>
            </a:r>
          </a:p>
          <a:p>
            <a:r>
              <a:rPr lang="cs-CZ" dirty="0"/>
              <a:t> vždy obhajobou vlastní aktivity, rozhodnutí ap., </a:t>
            </a:r>
          </a:p>
          <a:p>
            <a:r>
              <a:rPr lang="cs-CZ" dirty="0"/>
              <a:t>vzdálenost časová od líčených událostí - zapomene, zkreslí, vynechá</a:t>
            </a:r>
          </a:p>
          <a:p>
            <a:pPr>
              <a:buFontTx/>
              <a:buChar char="-"/>
            </a:pPr>
            <a:r>
              <a:rPr lang="cs-CZ" dirty="0"/>
              <a:t>vzniklo na podkladě deníků? </a:t>
            </a:r>
          </a:p>
          <a:p>
            <a:pPr>
              <a:buFontTx/>
              <a:buChar char="-"/>
            </a:pPr>
            <a:r>
              <a:rPr lang="cs-CZ" dirty="0"/>
              <a:t>využíval jiné prameny při sepisování? objevují se literární ambice?)</a:t>
            </a:r>
          </a:p>
          <a:p>
            <a:pPr>
              <a:buFontTx/>
              <a:buChar char="-"/>
            </a:pPr>
            <a:endParaRPr lang="cs-CZ" dirty="0"/>
          </a:p>
        </p:txBody>
      </p:sp>
      <p:sp>
        <p:nvSpPr>
          <p:cNvPr id="4" name="Slide Number Placeholder 3"/>
          <p:cNvSpPr>
            <a:spLocks noGrp="1"/>
          </p:cNvSpPr>
          <p:nvPr>
            <p:ph type="sldNum" sz="quarter" idx="10"/>
          </p:nvPr>
        </p:nvSpPr>
        <p:spPr/>
        <p:txBody>
          <a:bodyPr/>
          <a:lstStyle/>
          <a:p>
            <a:fld id="{FFA8F5F7-F4E4-4FC6-B3AC-B9F9B7EAD181}" type="slidenum">
              <a:rPr lang="cs-CZ" smtClean="0"/>
              <a:t>5</a:t>
            </a:fld>
            <a:endParaRPr lang="cs-CZ"/>
          </a:p>
        </p:txBody>
      </p:sp>
    </p:spTree>
    <p:extLst>
      <p:ext uri="{BB962C8B-B14F-4D97-AF65-F5344CB8AC3E}">
        <p14:creationId xmlns:p14="http://schemas.microsoft.com/office/powerpoint/2010/main" val="2479197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2702" indent="-172702" defTabSz="921075">
              <a:buFontTx/>
              <a:buChar char="-"/>
              <a:defRPr/>
            </a:pPr>
            <a:r>
              <a:rPr lang="cs-CZ" dirty="0"/>
              <a:t>když se povede (jen s trochou literárních ambicí – do určité míry jsou zdravé)</a:t>
            </a:r>
          </a:p>
          <a:p>
            <a:pPr marL="172702" indent="-172702" defTabSz="921075">
              <a:buFontTx/>
              <a:buChar char="-"/>
              <a:defRPr/>
            </a:pPr>
            <a:r>
              <a:rPr lang="cs-CZ" dirty="0"/>
              <a:t> může to vypadat jako v knize Richarda P. </a:t>
            </a:r>
            <a:r>
              <a:rPr lang="cs-CZ" dirty="0" err="1"/>
              <a:t>Feynman</a:t>
            </a:r>
            <a:r>
              <a:rPr lang="cs-CZ" dirty="0"/>
              <a:t>: To snad nemyslíte!</a:t>
            </a:r>
          </a:p>
          <a:p>
            <a:endParaRPr lang="cs-CZ" dirty="0"/>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t>6</a:t>
            </a:fld>
            <a:endParaRPr lang="cs-CZ"/>
          </a:p>
        </p:txBody>
      </p:sp>
    </p:spTree>
    <p:extLst>
      <p:ext uri="{BB962C8B-B14F-4D97-AF65-F5344CB8AC3E}">
        <p14:creationId xmlns:p14="http://schemas.microsoft.com/office/powerpoint/2010/main" val="707323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b="1" dirty="0"/>
              <a:t>zvěst - </a:t>
            </a:r>
            <a:r>
              <a:rPr lang="cs-CZ" dirty="0"/>
              <a:t>krátká ústní zpráva současníka o událostech jeho doby, o nichž zpravidla věděl jen z doslechu</a:t>
            </a:r>
          </a:p>
          <a:p>
            <a:r>
              <a:rPr lang="cs-CZ" b="1" dirty="0"/>
              <a:t>pověst - </a:t>
            </a:r>
            <a:r>
              <a:rPr lang="cs-CZ" dirty="0"/>
              <a:t>mluvené lidové vyprávění o nějaké historické události, která se pojí k určité osobě nebo místu</a:t>
            </a:r>
          </a:p>
          <a:p>
            <a:r>
              <a:rPr lang="cs-CZ" b="1" dirty="0"/>
              <a:t>historická píseň - </a:t>
            </a:r>
            <a:r>
              <a:rPr lang="cs-CZ" dirty="0"/>
              <a:t>písňový přednes slavných činů</a:t>
            </a:r>
          </a:p>
          <a:p>
            <a:endParaRPr lang="cs-CZ" b="1" dirty="0"/>
          </a:p>
          <a:p>
            <a:r>
              <a:rPr lang="cs-CZ" b="1" dirty="0" err="1"/>
              <a:t>indorzát</a:t>
            </a:r>
            <a:r>
              <a:rPr lang="cs-CZ" b="1" dirty="0"/>
              <a:t> - </a:t>
            </a:r>
            <a:r>
              <a:rPr lang="cs-CZ" dirty="0"/>
              <a:t>poznámka o postoupení spisu jiné instituci</a:t>
            </a:r>
          </a:p>
          <a:p>
            <a:r>
              <a:rPr lang="cs-CZ" b="1" dirty="0" err="1"/>
              <a:t>prezentatum</a:t>
            </a:r>
            <a:r>
              <a:rPr lang="cs-CZ" b="1" dirty="0"/>
              <a:t> - </a:t>
            </a:r>
            <a:r>
              <a:rPr lang="cs-CZ" dirty="0"/>
              <a:t>datum označující den, kdy spis došel nebo byl přijat</a:t>
            </a:r>
          </a:p>
          <a:p>
            <a:r>
              <a:rPr lang="cs-CZ" b="1" dirty="0"/>
              <a:t>indexy - </a:t>
            </a:r>
            <a:r>
              <a:rPr lang="cs-CZ" dirty="0"/>
              <a:t>zaznamenávaly obsah spisové agendy podle osobních a místních jmen</a:t>
            </a:r>
          </a:p>
          <a:p>
            <a:r>
              <a:rPr lang="cs-CZ" b="1" dirty="0"/>
              <a:t>pojišťovací prameny - </a:t>
            </a:r>
            <a:r>
              <a:rPr lang="cs-CZ" dirty="0"/>
              <a:t>písemnosti, jejichž pamětní účel byl doprovázen a zdůrazněn ještě zvláštní právní funkcí (pozemkové knihy) – když koupíte dům, máte sice smlouvu, ale…</a:t>
            </a:r>
          </a:p>
          <a:p>
            <a:r>
              <a:rPr lang="cs-CZ" b="1" dirty="0"/>
              <a:t>normativní prameny - </a:t>
            </a:r>
            <a:r>
              <a:rPr lang="cs-CZ" dirty="0"/>
              <a:t>písemnosti s reglementační funkcí – </a:t>
            </a:r>
            <a:r>
              <a:rPr lang="cs-CZ" dirty="0" err="1"/>
              <a:t>inf</a:t>
            </a:r>
            <a:r>
              <a:rPr lang="cs-CZ" dirty="0"/>
              <a:t>. uspořádané podle reglementu (nařízení, předpis, pravidlo)</a:t>
            </a:r>
          </a:p>
          <a:p>
            <a:r>
              <a:rPr lang="cs-CZ" b="1" dirty="0"/>
              <a:t>intimáty - </a:t>
            </a:r>
            <a:r>
              <a:rPr lang="cs-CZ" dirty="0"/>
              <a:t>sdělení ministra nebo jiného centrálního úřadu podřízeným institucím o jeho opatření</a:t>
            </a:r>
          </a:p>
          <a:p>
            <a:r>
              <a:rPr lang="cs-CZ" b="1" dirty="0"/>
              <a:t>inskripce- </a:t>
            </a:r>
            <a:r>
              <a:rPr lang="cs-CZ" dirty="0"/>
              <a:t>uvedení příjemcova jména s pozdravem</a:t>
            </a:r>
          </a:p>
          <a:p>
            <a:r>
              <a:rPr lang="cs-CZ" b="1" dirty="0"/>
              <a:t>zmocnění - </a:t>
            </a:r>
            <a:r>
              <a:rPr lang="cs-CZ" dirty="0"/>
              <a:t>užívané zvl. v prvních letech existence ČSR upozorňuje na nutnost vyřídit rychle určitou záležitost (zmocňuje někohoˇ, aby něco vykonal)</a:t>
            </a:r>
          </a:p>
          <a:p>
            <a:endParaRPr lang="cs-CZ" dirty="0"/>
          </a:p>
        </p:txBody>
      </p:sp>
      <p:sp>
        <p:nvSpPr>
          <p:cNvPr id="4" name="Slide Number Placeholder 3"/>
          <p:cNvSpPr>
            <a:spLocks noGrp="1"/>
          </p:cNvSpPr>
          <p:nvPr>
            <p:ph type="sldNum" sz="quarter" idx="10"/>
          </p:nvPr>
        </p:nvSpPr>
        <p:spPr/>
        <p:txBody>
          <a:bodyPr/>
          <a:lstStyle/>
          <a:p>
            <a:fld id="{FFA8F5F7-F4E4-4FC6-B3AC-B9F9B7EAD181}" type="slidenum">
              <a:rPr lang="cs-CZ" smtClean="0"/>
              <a:t>7</a:t>
            </a:fld>
            <a:endParaRPr lang="cs-CZ"/>
          </a:p>
        </p:txBody>
      </p:sp>
    </p:spTree>
    <p:extLst>
      <p:ext uri="{BB962C8B-B14F-4D97-AF65-F5344CB8AC3E}">
        <p14:creationId xmlns:p14="http://schemas.microsoft.com/office/powerpoint/2010/main" val="682676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Ideálem korespondence – nejniternější</a:t>
            </a:r>
            <a:r>
              <a:rPr lang="cs-CZ" baseline="0" dirty="0"/>
              <a:t> pocity – </a:t>
            </a:r>
            <a:r>
              <a:rPr lang="cs-CZ" baseline="0" dirty="0" err="1"/>
              <a:t>nehjlépe</a:t>
            </a:r>
            <a:r>
              <a:rPr lang="cs-CZ" baseline="0" dirty="0"/>
              <a:t> manželkám a manželům/ rodičům – tam se lže jen málo; i v politické korespondenci celkem přímé myšlenky</a:t>
            </a:r>
          </a:p>
          <a:p>
            <a:endParaRPr lang="cs-CZ" baseline="0" dirty="0"/>
          </a:p>
          <a:p>
            <a:endParaRPr lang="cs-CZ" dirty="0"/>
          </a:p>
          <a:p>
            <a:r>
              <a:rPr lang="cs-CZ" b="1" dirty="0"/>
              <a:t>Dopisy Hitlerovi</a:t>
            </a:r>
          </a:p>
          <a:p>
            <a:r>
              <a:rPr lang="cs-CZ" b="1" dirty="0">
                <a:hlinkClick r:id="rId3" tooltip="Henrik Eberle"/>
              </a:rPr>
              <a:t>Henrik </a:t>
            </a:r>
            <a:r>
              <a:rPr lang="cs-CZ" b="1" dirty="0" err="1">
                <a:hlinkClick r:id="rId3" tooltip="Henrik Eberle"/>
              </a:rPr>
              <a:t>Eberle</a:t>
            </a:r>
            <a:r>
              <a:rPr lang="cs-CZ" b="1" dirty="0"/>
              <a:t> </a:t>
            </a:r>
          </a:p>
          <a:p>
            <a:r>
              <a:rPr lang="cs-CZ" b="1" dirty="0"/>
              <a:t>Anotace</a:t>
            </a:r>
          </a:p>
          <a:p>
            <a:r>
              <a:rPr lang="cs-CZ" dirty="0"/>
              <a:t>nejen Horoucí milostné dopisy došlé</a:t>
            </a:r>
            <a:r>
              <a:rPr lang="cs-CZ" baseline="0" dirty="0"/>
              <a:t> do H. kanceláře </a:t>
            </a:r>
            <a:endParaRPr lang="cs-CZ" dirty="0"/>
          </a:p>
          <a:p>
            <a:r>
              <a:rPr lang="cs-CZ" dirty="0"/>
              <a:t>tisíce dopisů (v moskevských archivech) </a:t>
            </a:r>
          </a:p>
          <a:p>
            <a:r>
              <a:rPr lang="cs-CZ" dirty="0"/>
              <a:t>Henrik </a:t>
            </a:r>
            <a:r>
              <a:rPr lang="cs-CZ" dirty="0" err="1"/>
              <a:t>Eberle</a:t>
            </a:r>
            <a:r>
              <a:rPr lang="cs-CZ" dirty="0"/>
              <a:t> je poprvé vyhodnotil a okomentoval</a:t>
            </a:r>
          </a:p>
          <a:p>
            <a:endParaRPr lang="cs-CZ" dirty="0"/>
          </a:p>
          <a:p>
            <a:r>
              <a:rPr lang="cs-CZ" dirty="0"/>
              <a:t>Zajímavé dopisy Napoleona Josefíně z válečných tažení - Napoleon své ženě píše každý den dopis (kdyby tak věděl,</a:t>
            </a:r>
            <a:r>
              <a:rPr lang="cs-CZ" baseline="0" dirty="0"/>
              <a:t> že </a:t>
            </a:r>
            <a:r>
              <a:rPr lang="cs-CZ" dirty="0"/>
              <a:t>Josefína čile udržuje mimomanželské vztahy)</a:t>
            </a:r>
          </a:p>
          <a:p>
            <a:endParaRPr lang="cs-CZ" dirty="0"/>
          </a:p>
          <a:p>
            <a:r>
              <a:rPr lang="cs-CZ" dirty="0"/>
              <a:t>-prameny osobní povahy – mají subjektivní povahu - většinou jsou k dispozici v archivech)</a:t>
            </a:r>
          </a:p>
          <a:p>
            <a:endParaRPr lang="cs-CZ" b="1" dirty="0"/>
          </a:p>
          <a:p>
            <a:endParaRPr lang="cs-CZ" b="1" dirty="0"/>
          </a:p>
          <a:p>
            <a:endParaRPr lang="cs-CZ" dirty="0"/>
          </a:p>
        </p:txBody>
      </p:sp>
      <p:sp>
        <p:nvSpPr>
          <p:cNvPr id="4" name="Slide Number Placeholder 3"/>
          <p:cNvSpPr>
            <a:spLocks noGrp="1"/>
          </p:cNvSpPr>
          <p:nvPr>
            <p:ph type="sldNum" sz="quarter" idx="10"/>
          </p:nvPr>
        </p:nvSpPr>
        <p:spPr/>
        <p:txBody>
          <a:bodyPr/>
          <a:lstStyle/>
          <a:p>
            <a:fld id="{FFA8F5F7-F4E4-4FC6-B3AC-B9F9B7EAD181}" type="slidenum">
              <a:rPr lang="cs-CZ" smtClean="0"/>
              <a:t>8</a:t>
            </a:fld>
            <a:endParaRPr lang="cs-CZ"/>
          </a:p>
        </p:txBody>
      </p:sp>
    </p:spTree>
    <p:extLst>
      <p:ext uri="{BB962C8B-B14F-4D97-AF65-F5344CB8AC3E}">
        <p14:creationId xmlns:p14="http://schemas.microsoft.com/office/powerpoint/2010/main" val="650281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err="1" smtClean="0">
                <a:solidFill>
                  <a:schemeClr val="tx1"/>
                </a:solidFill>
                <a:latin typeface="+mn-lt"/>
                <a:ea typeface="+mn-ea"/>
                <a:cs typeface="+mn-cs"/>
              </a:rPr>
              <a:t>Umberto</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Eco</a:t>
            </a:r>
            <a:r>
              <a:rPr lang="cs-CZ" sz="1200" kern="1200" dirty="0" smtClean="0">
                <a:solidFill>
                  <a:schemeClr val="tx1"/>
                </a:solidFill>
                <a:latin typeface="+mn-lt"/>
                <a:ea typeface="+mn-ea"/>
                <a:cs typeface="+mn-cs"/>
              </a:rPr>
              <a:t> uvedl soubor </a:t>
            </a:r>
            <a:r>
              <a:rPr lang="cs-CZ" sz="1200" u="sng" kern="1200" dirty="0" smtClean="0">
                <a:solidFill>
                  <a:schemeClr val="tx1"/>
                </a:solidFill>
                <a:latin typeface="+mn-lt"/>
                <a:ea typeface="+mn-ea"/>
                <a:cs typeface="+mn-cs"/>
              </a:rPr>
              <a:t>kritérií pro vědecký charakter nějakého zkoumání</a:t>
            </a:r>
            <a:r>
              <a:rPr lang="cs-CZ" sz="1200" kern="1200" dirty="0" smtClean="0">
                <a:solidFill>
                  <a:schemeClr val="tx1"/>
                </a:solidFill>
                <a:latin typeface="+mn-lt"/>
                <a:ea typeface="+mn-ea"/>
                <a:cs typeface="+mn-cs"/>
              </a:rPr>
              <a:t>. První z nich se týká předmětu výzkumu: musí to být poznatelný či identifikovatelný objekt - nikoli nutně fyzický, hmotný (například v matematice) - a označený i definovaný tak, aby byl poznatelným a identifikovatelným i pro ostatní. Druhé kritérium si všímá výsledků výzkumu: výzkum by měl o svém předmětu sdělit věci, které nebyly dosud řešeny, respektive se podívat novým pohledem na věci, které již řešeny byly. Za třetí by měl být výzkum užitečný, prospěšný pro ostatní a přinášet poznatky, ke kterým bude muset v budoucnu každý přihlížet. A konečně by měl vědecký výzkum poskytovat podklady pro potvrzení nebo vyvrácení předpokladů, z nichž vychází, a tak umožnit, aby kdokoli jiný mohl v daném výzkumu pokračovat.</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pPr/>
              <a:t>9</a:t>
            </a:fld>
            <a:endParaRPr lang="cs-CZ"/>
          </a:p>
        </p:txBody>
      </p:sp>
    </p:spTree>
    <p:extLst>
      <p:ext uri="{BB962C8B-B14F-4D97-AF65-F5344CB8AC3E}">
        <p14:creationId xmlns:p14="http://schemas.microsoft.com/office/powerpoint/2010/main" val="3905095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cs-CZ"/>
          </a:p>
        </p:txBody>
      </p:sp>
      <p:sp>
        <p:nvSpPr>
          <p:cNvPr id="4" name="Date Placeholder 3"/>
          <p:cNvSpPr>
            <a:spLocks noGrp="1"/>
          </p:cNvSpPr>
          <p:nvPr>
            <p:ph type="dt" sz="half" idx="10"/>
          </p:nvPr>
        </p:nvSpPr>
        <p:spPr/>
        <p:txBody>
          <a:bodyPr/>
          <a:lstStyle/>
          <a:p>
            <a:fld id="{4F6AAB72-67AD-4162-89A2-1AF3F6115FFA}" type="datetimeFigureOut">
              <a:rPr lang="cs-CZ" smtClean="0"/>
              <a:pPr/>
              <a:t>25.11.2021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6A68C47-C09F-41C8-8C5E-5AFA17BB3DDA}"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4F6AAB72-67AD-4162-89A2-1AF3F6115FFA}" type="datetimeFigureOut">
              <a:rPr lang="cs-CZ" smtClean="0"/>
              <a:pPr/>
              <a:t>25.11.2021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6A68C47-C09F-41C8-8C5E-5AFA17BB3DDA}"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4F6AAB72-67AD-4162-89A2-1AF3F6115FFA}" type="datetimeFigureOut">
              <a:rPr lang="cs-CZ" smtClean="0"/>
              <a:pPr/>
              <a:t>25.11.2021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6A68C47-C09F-41C8-8C5E-5AFA17BB3DDA}"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4F6AAB72-67AD-4162-89A2-1AF3F6115FFA}" type="datetimeFigureOut">
              <a:rPr lang="cs-CZ" smtClean="0"/>
              <a:pPr/>
              <a:t>25.11.2021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6A68C47-C09F-41C8-8C5E-5AFA17BB3DDA}"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6AAB72-67AD-4162-89A2-1AF3F6115FFA}" type="datetimeFigureOut">
              <a:rPr lang="cs-CZ" smtClean="0"/>
              <a:pPr/>
              <a:t>25.11.2021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6A68C47-C09F-41C8-8C5E-5AFA17BB3DDA}"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p:txBody>
          <a:bodyPr/>
          <a:lstStyle/>
          <a:p>
            <a:fld id="{4F6AAB72-67AD-4162-89A2-1AF3F6115FFA}" type="datetimeFigureOut">
              <a:rPr lang="cs-CZ" smtClean="0"/>
              <a:pPr/>
              <a:t>25.11.2021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6A68C47-C09F-41C8-8C5E-5AFA17BB3DDA}"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Date Placeholder 6"/>
          <p:cNvSpPr>
            <a:spLocks noGrp="1"/>
          </p:cNvSpPr>
          <p:nvPr>
            <p:ph type="dt" sz="half" idx="10"/>
          </p:nvPr>
        </p:nvSpPr>
        <p:spPr/>
        <p:txBody>
          <a:bodyPr/>
          <a:lstStyle/>
          <a:p>
            <a:fld id="{4F6AAB72-67AD-4162-89A2-1AF3F6115FFA}" type="datetimeFigureOut">
              <a:rPr lang="cs-CZ" smtClean="0"/>
              <a:pPr/>
              <a:t>25.11.2021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6A68C47-C09F-41C8-8C5E-5AFA17BB3DDA}"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Date Placeholder 2"/>
          <p:cNvSpPr>
            <a:spLocks noGrp="1"/>
          </p:cNvSpPr>
          <p:nvPr>
            <p:ph type="dt" sz="half" idx="10"/>
          </p:nvPr>
        </p:nvSpPr>
        <p:spPr/>
        <p:txBody>
          <a:bodyPr/>
          <a:lstStyle/>
          <a:p>
            <a:fld id="{4F6AAB72-67AD-4162-89A2-1AF3F6115FFA}" type="datetimeFigureOut">
              <a:rPr lang="cs-CZ" smtClean="0"/>
              <a:pPr/>
              <a:t>25.11.2021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6A68C47-C09F-41C8-8C5E-5AFA17BB3DDA}"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AAB72-67AD-4162-89A2-1AF3F6115FFA}" type="datetimeFigureOut">
              <a:rPr lang="cs-CZ" smtClean="0"/>
              <a:pPr/>
              <a:t>25.11.2021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6A68C47-C09F-41C8-8C5E-5AFA17BB3DDA}"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AAB72-67AD-4162-89A2-1AF3F6115FFA}" type="datetimeFigureOut">
              <a:rPr lang="cs-CZ" smtClean="0"/>
              <a:pPr/>
              <a:t>25.11.2021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6A68C47-C09F-41C8-8C5E-5AFA17BB3DDA}"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AAB72-67AD-4162-89A2-1AF3F6115FFA}" type="datetimeFigureOut">
              <a:rPr lang="cs-CZ" smtClean="0"/>
              <a:pPr/>
              <a:t>25.11.2021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6A68C47-C09F-41C8-8C5E-5AFA17BB3DDA}"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cs-C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AAB72-67AD-4162-89A2-1AF3F6115FFA}" type="datetimeFigureOut">
              <a:rPr lang="cs-CZ" smtClean="0"/>
              <a:pPr/>
              <a:t>25.11.2021</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68C47-C09F-41C8-8C5E-5AFA17BB3DDA}"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052736"/>
            <a:ext cx="7772400" cy="3672408"/>
          </a:xfrm>
          <a:solidFill>
            <a:schemeClr val="bg2">
              <a:lumMod val="25000"/>
            </a:schemeClr>
          </a:solidFill>
        </p:spPr>
        <p:style>
          <a:lnRef idx="2">
            <a:schemeClr val="dk1">
              <a:shade val="50000"/>
            </a:schemeClr>
          </a:lnRef>
          <a:fillRef idx="1">
            <a:schemeClr val="dk1"/>
          </a:fillRef>
          <a:effectRef idx="0">
            <a:schemeClr val="dk1"/>
          </a:effectRef>
          <a:fontRef idx="minor">
            <a:schemeClr val="lt1"/>
          </a:fontRef>
        </p:style>
        <p:txBody>
          <a:bodyPr>
            <a:normAutofit/>
          </a:bodyPr>
          <a:lstStyle/>
          <a:p>
            <a:r>
              <a:rPr lang="cs-CZ" dirty="0"/>
              <a:t>Nejčastěji využívané </a:t>
            </a:r>
            <a:br>
              <a:rPr lang="cs-CZ" dirty="0"/>
            </a:br>
            <a:r>
              <a:rPr lang="cs-CZ" dirty="0"/>
              <a:t>prameny a literatura</a:t>
            </a:r>
            <a:br>
              <a:rPr lang="cs-CZ" dirty="0"/>
            </a:br>
            <a:r>
              <a:rPr lang="cs-CZ" dirty="0"/>
              <a:t>a</a:t>
            </a:r>
            <a:br>
              <a:rPr lang="cs-CZ" dirty="0"/>
            </a:br>
            <a:r>
              <a:rPr lang="cs-CZ" dirty="0"/>
              <a:t>jejich dělení</a:t>
            </a:r>
          </a:p>
        </p:txBody>
      </p:sp>
    </p:spTree>
    <p:extLst>
      <p:ext uri="{BB962C8B-B14F-4D97-AF65-F5344CB8AC3E}">
        <p14:creationId xmlns:p14="http://schemas.microsoft.com/office/powerpoint/2010/main" val="2894928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Obecné dělení</a:t>
            </a:r>
            <a:endParaRPr lang="cs-CZ" dirty="0"/>
          </a:p>
        </p:txBody>
      </p:sp>
      <p:sp>
        <p:nvSpPr>
          <p:cNvPr id="3" name="Zástupný symbol pro obsah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cs-CZ" dirty="0" smtClean="0"/>
              <a:t>1. Texty vědecké </a:t>
            </a:r>
          </a:p>
          <a:p>
            <a:r>
              <a:rPr lang="cs-CZ" dirty="0" smtClean="0"/>
              <a:t>2. Texty naučné</a:t>
            </a:r>
          </a:p>
          <a:p>
            <a:r>
              <a:rPr lang="cs-CZ" dirty="0" smtClean="0"/>
              <a:t>3. Texty popularizační</a:t>
            </a:r>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symbol pro obsah 4"/>
          <p:cNvGraphicFramePr>
            <a:graphicFrameLocks noGrp="1"/>
          </p:cNvGraphicFramePr>
          <p:nvPr>
            <p:ph idx="1"/>
            <p:extLst>
              <p:ext uri="{D42A27DB-BD31-4B8C-83A1-F6EECF244321}">
                <p14:modId xmlns:p14="http://schemas.microsoft.com/office/powerpoint/2010/main" val="793613673"/>
              </p:ext>
            </p:extLst>
          </p:nvPr>
        </p:nvGraphicFramePr>
        <p:xfrm>
          <a:off x="0" y="720080"/>
          <a:ext cx="9144000" cy="6381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Nadpis 1"/>
          <p:cNvSpPr>
            <a:spLocks noGrp="1"/>
          </p:cNvSpPr>
          <p:nvPr>
            <p:ph type="title"/>
          </p:nvPr>
        </p:nvSpPr>
        <p:spPr>
          <a:xfrm>
            <a:off x="0" y="0"/>
            <a:ext cx="9144000" cy="72008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ormAutofit fontScale="90000"/>
          </a:bodyPr>
          <a:lstStyle/>
          <a:p>
            <a:r>
              <a:rPr lang="cs-CZ" b="1" dirty="0" smtClean="0"/>
              <a:t>Vědecká (naučná) literatura</a:t>
            </a:r>
            <a:endParaRPr lang="cs-CZ" dirty="0"/>
          </a:p>
        </p:txBody>
      </p:sp>
    </p:spTree>
    <p:extLst>
      <p:ext uri="{BB962C8B-B14F-4D97-AF65-F5344CB8AC3E}">
        <p14:creationId xmlns:p14="http://schemas.microsoft.com/office/powerpoint/2010/main" val="589616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863" y="3882008"/>
            <a:ext cx="3059832" cy="757734"/>
          </a:xfrm>
        </p:spPr>
        <p:txBody>
          <a:bodyPr>
            <a:normAutofit fontScale="90000"/>
          </a:bodyPr>
          <a:lstStyle/>
          <a:p>
            <a:r>
              <a:rPr lang="cs-CZ" dirty="0" smtClean="0"/>
              <a:t>Papyrus</a:t>
            </a:r>
            <a:endParaRPr lang="cs-CZ" dirty="0"/>
          </a:p>
        </p:txBody>
      </p:sp>
      <p:pic>
        <p:nvPicPr>
          <p:cNvPr id="1026" name="Picture 2" descr="Výsledek obrázku pro papyrus hedvábí pergame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430" y="771674"/>
            <a:ext cx="4634061" cy="3089374"/>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1"/>
          <p:cNvSpPr txBox="1">
            <a:spLocks/>
          </p:cNvSpPr>
          <p:nvPr/>
        </p:nvSpPr>
        <p:spPr>
          <a:xfrm>
            <a:off x="0" y="116632"/>
            <a:ext cx="9144000" cy="634082"/>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cs-CZ" smtClean="0"/>
              <a:t>Publikovaná – neperiodická - KNIHY</a:t>
            </a:r>
            <a:endParaRPr lang="cs-CZ" dirty="0"/>
          </a:p>
        </p:txBody>
      </p:sp>
      <p:pic>
        <p:nvPicPr>
          <p:cNvPr id="1028" name="Picture 4" descr="Výsledek obrázku pro writing on silk chi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9491" y="750714"/>
            <a:ext cx="4476750" cy="3352801"/>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5076056" y="4158005"/>
            <a:ext cx="3059832" cy="75773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smtClean="0"/>
              <a:t>Hedvábí</a:t>
            </a:r>
            <a:endParaRPr lang="cs-CZ" dirty="0"/>
          </a:p>
        </p:txBody>
      </p:sp>
      <p:pic>
        <p:nvPicPr>
          <p:cNvPr id="1030" name="Picture 6" descr="https://assets.catawiki.nl/assets/2018/4/27/5/a/1/5a10ae8e-4f58-4f7c-b863-9b6608d95a29.jpg"/>
          <p:cNvPicPr>
            <a:picLocks noChangeAspect="1" noChangeArrowheads="1"/>
          </p:cNvPicPr>
          <p:nvPr/>
        </p:nvPicPr>
        <p:blipFill rotWithShape="1">
          <a:blip r:embed="rId5">
            <a:extLst>
              <a:ext uri="{28A0092B-C50C-407E-A947-70E740481C1C}">
                <a14:useLocalDpi xmlns:a14="http://schemas.microsoft.com/office/drawing/2010/main" val="0"/>
              </a:ext>
            </a:extLst>
          </a:blip>
          <a:srcRect l="33480" t="12960" r="9282" b="46721"/>
          <a:stretch/>
        </p:blipFill>
        <p:spPr bwMode="auto">
          <a:xfrm>
            <a:off x="5327576" y="696224"/>
            <a:ext cx="3816424"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753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5106182"/>
            <a:ext cx="3779912" cy="1751818"/>
          </a:xfrm>
        </p:spPr>
        <p:txBody>
          <a:bodyPr>
            <a:normAutofit fontScale="90000"/>
          </a:bodyPr>
          <a:lstStyle/>
          <a:p>
            <a:r>
              <a:rPr lang="cs-CZ" dirty="0" smtClean="0"/>
              <a:t>Výroba pergamenu cca 1568</a:t>
            </a:r>
            <a:endParaRPr lang="cs-CZ" dirty="0"/>
          </a:p>
        </p:txBody>
      </p:sp>
      <p:pic>
        <p:nvPicPr>
          <p:cNvPr id="4" name="Picture 8" descr="https://upload.wikimedia.org/wikipedia/commons/f/f1/Permennter-15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85"/>
            <a:ext cx="3843354" cy="4954562"/>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rotWithShape="1">
          <a:blip r:embed="rId4"/>
          <a:srcRect l="29700" t="10800" r="31150" b="10720"/>
          <a:stretch/>
        </p:blipFill>
        <p:spPr>
          <a:xfrm>
            <a:off x="4788024" y="384314"/>
            <a:ext cx="3620879" cy="4536504"/>
          </a:xfrm>
          <a:prstGeom prst="rect">
            <a:avLst/>
          </a:prstGeom>
        </p:spPr>
      </p:pic>
      <p:sp>
        <p:nvSpPr>
          <p:cNvPr id="7" name="Nadpis 1"/>
          <p:cNvSpPr txBox="1">
            <a:spLocks/>
          </p:cNvSpPr>
          <p:nvPr/>
        </p:nvSpPr>
        <p:spPr>
          <a:xfrm>
            <a:off x="4784644" y="5106182"/>
            <a:ext cx="3779912" cy="1751818"/>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smtClean="0"/>
              <a:t>Francouzský pergamen ze 14 století</a:t>
            </a:r>
            <a:endParaRPr lang="cs-CZ" dirty="0"/>
          </a:p>
        </p:txBody>
      </p:sp>
    </p:spTree>
    <p:extLst>
      <p:ext uri="{BB962C8B-B14F-4D97-AF65-F5344CB8AC3E}">
        <p14:creationId xmlns:p14="http://schemas.microsoft.com/office/powerpoint/2010/main" val="2361762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47864" y="5715000"/>
            <a:ext cx="5472608" cy="1143000"/>
          </a:xfrm>
        </p:spPr>
        <p:txBody>
          <a:bodyPr/>
          <a:lstStyle/>
          <a:p>
            <a:r>
              <a:rPr lang="cs-CZ" dirty="0" smtClean="0"/>
              <a:t>Výroba papíru </a:t>
            </a:r>
            <a:endParaRPr lang="cs-CZ" dirty="0"/>
          </a:p>
        </p:txBody>
      </p:sp>
      <p:pic>
        <p:nvPicPr>
          <p:cNvPr id="4098" name="Picture 2" descr="http://novinky.botanicus.cz/wp-content/uploads/aab-098.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16632"/>
            <a:ext cx="4104456" cy="27298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magazin-legalizace.cz/data/resized/files/magazin/magazin-49/konopny-papir/520x0-8862-screen-shot-2018-10-12-at-12.01.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7725" y="274336"/>
            <a:ext cx="4486275" cy="39909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upload.wikimedia.org/wikipedia/commons/0/06/Papyrer-156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2831601"/>
            <a:ext cx="3046115" cy="402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11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50714"/>
            <a:ext cx="8229600" cy="6107286"/>
          </a:xfrm>
        </p:spPr>
        <p:txBody>
          <a:bodyPr>
            <a:normAutofit fontScale="92500"/>
          </a:bodyPr>
          <a:lstStyle/>
          <a:p>
            <a:pPr marL="0" indent="0">
              <a:buNone/>
            </a:pPr>
            <a:r>
              <a:rPr lang="cs-CZ" cap="all" dirty="0" smtClean="0"/>
              <a:t>1) teoretická</a:t>
            </a:r>
            <a:r>
              <a:rPr lang="cs-CZ" cap="all" dirty="0"/>
              <a:t>, obecně metodologická literatura</a:t>
            </a:r>
            <a:r>
              <a:rPr lang="cs-CZ" dirty="0"/>
              <a:t>. </a:t>
            </a:r>
          </a:p>
          <a:p>
            <a:pPr marL="0" indent="0">
              <a:buNone/>
            </a:pPr>
            <a:r>
              <a:rPr lang="cs-CZ" cap="all" dirty="0" smtClean="0"/>
              <a:t>2) informační </a:t>
            </a:r>
            <a:r>
              <a:rPr lang="cs-CZ" cap="all" dirty="0"/>
              <a:t>a bibliografické publikace</a:t>
            </a:r>
            <a:r>
              <a:rPr lang="cs-CZ" dirty="0"/>
              <a:t>. </a:t>
            </a:r>
          </a:p>
          <a:p>
            <a:pPr marL="0" indent="0">
              <a:buNone/>
            </a:pPr>
            <a:r>
              <a:rPr lang="cs-CZ" cap="all" dirty="0" smtClean="0"/>
              <a:t>3) učebnice </a:t>
            </a:r>
            <a:r>
              <a:rPr lang="cs-CZ" cap="all" dirty="0"/>
              <a:t>a přehledy</a:t>
            </a:r>
            <a:r>
              <a:rPr lang="cs-CZ" dirty="0"/>
              <a:t>. </a:t>
            </a:r>
          </a:p>
          <a:p>
            <a:pPr marL="0" indent="0">
              <a:buNone/>
            </a:pPr>
            <a:r>
              <a:rPr lang="cs-CZ" cap="all" dirty="0" smtClean="0"/>
              <a:t>4) vědecká </a:t>
            </a:r>
            <a:r>
              <a:rPr lang="cs-CZ" cap="all" dirty="0"/>
              <a:t>(odborně historická) literatura</a:t>
            </a:r>
            <a:r>
              <a:rPr lang="cs-CZ" dirty="0"/>
              <a:t>. </a:t>
            </a:r>
          </a:p>
          <a:p>
            <a:pPr lvl="1"/>
            <a:r>
              <a:rPr lang="cs-CZ" b="1" dirty="0"/>
              <a:t>(a) </a:t>
            </a:r>
            <a:r>
              <a:rPr lang="cs-CZ" dirty="0"/>
              <a:t>monografie s věcně, časově a místně vymezenou 		problematikou nebo předmětem bádání </a:t>
            </a:r>
            <a:r>
              <a:rPr lang="cs-CZ" sz="2600" dirty="0" smtClean="0"/>
              <a:t>(JANČÍK</a:t>
            </a:r>
            <a:r>
              <a:rPr lang="cs-CZ" sz="2600" dirty="0"/>
              <a:t>, Drahomír, Třetí říše a rozklad Malé dohody, </a:t>
            </a:r>
            <a:r>
              <a:rPr lang="cs-CZ" sz="2600" dirty="0" smtClean="0"/>
              <a:t>1999)</a:t>
            </a:r>
            <a:endParaRPr lang="cs-CZ" sz="2600" dirty="0"/>
          </a:p>
          <a:p>
            <a:pPr lvl="1"/>
            <a:r>
              <a:rPr lang="cs-CZ" b="1" dirty="0" smtClean="0"/>
              <a:t>(</a:t>
            </a:r>
            <a:r>
              <a:rPr lang="cs-CZ" b="1" dirty="0"/>
              <a:t>b)</a:t>
            </a:r>
            <a:r>
              <a:rPr lang="cs-CZ" dirty="0"/>
              <a:t> </a:t>
            </a:r>
            <a:r>
              <a:rPr lang="cs-CZ" dirty="0" smtClean="0"/>
              <a:t>syntézy</a:t>
            </a:r>
            <a:r>
              <a:rPr lang="cs-CZ" dirty="0"/>
              <a:t> </a:t>
            </a:r>
            <a:r>
              <a:rPr lang="cs-CZ" sz="2600" dirty="0" smtClean="0"/>
              <a:t>(JANÁČEK</a:t>
            </a:r>
            <a:r>
              <a:rPr lang="cs-CZ" sz="2600" dirty="0"/>
              <a:t>, Josef, České dějiny. Doba předbělohorská 1526-1547, Kniha I, díl II., Praha </a:t>
            </a:r>
            <a:r>
              <a:rPr lang="cs-CZ" sz="2600" dirty="0" smtClean="0"/>
              <a:t>1984, SPĚVÁČEK</a:t>
            </a:r>
            <a:r>
              <a:rPr lang="cs-CZ" sz="2600" dirty="0"/>
              <a:t>, Jiří, Karel IV., Praha 1979 (syntéza a zároveň biografie</a:t>
            </a:r>
            <a:r>
              <a:rPr lang="cs-CZ" sz="2600" dirty="0" smtClean="0"/>
              <a:t>), </a:t>
            </a:r>
            <a:r>
              <a:rPr lang="cs-CZ" sz="2400" dirty="0" smtClean="0"/>
              <a:t>sborníky z vědeckých kongresů a konferencí</a:t>
            </a:r>
            <a:endParaRPr lang="cs-CZ" sz="2600" dirty="0"/>
          </a:p>
          <a:p>
            <a:pPr marL="0" indent="0">
              <a:buNone/>
            </a:pPr>
            <a:endParaRPr lang="cs-CZ" dirty="0"/>
          </a:p>
        </p:txBody>
      </p:sp>
      <p:sp>
        <p:nvSpPr>
          <p:cNvPr id="4" name="Nadpis 1"/>
          <p:cNvSpPr>
            <a:spLocks noGrp="1"/>
          </p:cNvSpPr>
          <p:nvPr>
            <p:ph type="title"/>
          </p:nvPr>
        </p:nvSpPr>
        <p:spPr>
          <a:xfrm>
            <a:off x="0" y="116632"/>
            <a:ext cx="9144000" cy="634082"/>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cs-CZ" dirty="0" smtClean="0"/>
              <a:t>Publikovaná – neperiodická - KNIHY</a:t>
            </a:r>
            <a:endParaRPr lang="cs-CZ" dirty="0"/>
          </a:p>
        </p:txBody>
      </p:sp>
    </p:spTree>
    <p:extLst>
      <p:ext uri="{BB962C8B-B14F-4D97-AF65-F5344CB8AC3E}">
        <p14:creationId xmlns:p14="http://schemas.microsoft.com/office/powerpoint/2010/main" val="5654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116632"/>
            <a:ext cx="9144000" cy="6009531"/>
          </a:xfrm>
        </p:spPr>
        <p:txBody>
          <a:bodyPr>
            <a:normAutofit/>
          </a:bodyPr>
          <a:lstStyle/>
          <a:p>
            <a:r>
              <a:rPr lang="cs-CZ" b="1" dirty="0" smtClean="0"/>
              <a:t>(</a:t>
            </a:r>
            <a:r>
              <a:rPr lang="cs-CZ" b="1" dirty="0"/>
              <a:t>5)</a:t>
            </a:r>
            <a:r>
              <a:rPr lang="cs-CZ" dirty="0"/>
              <a:t>- </a:t>
            </a:r>
            <a:r>
              <a:rPr lang="cs-CZ" cap="all" dirty="0"/>
              <a:t>populárně vědecká </a:t>
            </a:r>
            <a:r>
              <a:rPr lang="cs-CZ" cap="all" dirty="0" smtClean="0"/>
              <a:t>literatura</a:t>
            </a:r>
            <a:r>
              <a:rPr lang="cs-CZ" dirty="0" smtClean="0"/>
              <a:t>. </a:t>
            </a:r>
            <a:endParaRPr lang="cs-CZ" dirty="0"/>
          </a:p>
          <a:p>
            <a:r>
              <a:rPr lang="cs-CZ" b="1" dirty="0"/>
              <a:t>(6)</a:t>
            </a:r>
            <a:r>
              <a:rPr lang="cs-CZ" dirty="0"/>
              <a:t> </a:t>
            </a:r>
            <a:r>
              <a:rPr lang="cs-CZ" cap="all" dirty="0"/>
              <a:t>oficiální publikace</a:t>
            </a:r>
            <a:r>
              <a:rPr lang="cs-CZ" dirty="0" smtClean="0"/>
              <a:t>. </a:t>
            </a:r>
            <a:endParaRPr lang="cs-CZ" dirty="0"/>
          </a:p>
          <a:p>
            <a:r>
              <a:rPr lang="cs-CZ" b="1" dirty="0"/>
              <a:t>(7)</a:t>
            </a:r>
            <a:r>
              <a:rPr lang="cs-CZ" dirty="0"/>
              <a:t>- </a:t>
            </a:r>
            <a:r>
              <a:rPr lang="cs-CZ" cap="all" dirty="0"/>
              <a:t>brožurová literatura a </a:t>
            </a:r>
            <a:r>
              <a:rPr lang="cs-CZ" cap="all" dirty="0" smtClean="0"/>
              <a:t>letáky</a:t>
            </a:r>
            <a:endParaRPr lang="cs-CZ" dirty="0"/>
          </a:p>
          <a:p>
            <a:r>
              <a:rPr lang="cs-CZ" b="1" dirty="0"/>
              <a:t>(8)</a:t>
            </a:r>
            <a:r>
              <a:rPr lang="cs-CZ" dirty="0"/>
              <a:t>- publikované paměti, autobiografie, deníky, korespondence a sebrané projevy</a:t>
            </a:r>
          </a:p>
          <a:p>
            <a:r>
              <a:rPr lang="cs-CZ" b="1" dirty="0"/>
              <a:t>(9)</a:t>
            </a:r>
            <a:r>
              <a:rPr lang="cs-CZ" dirty="0"/>
              <a:t>- edice dokumentů a historických pramenů úřední </a:t>
            </a:r>
            <a:r>
              <a:rPr lang="cs-CZ" dirty="0" smtClean="0"/>
              <a:t>provenience</a:t>
            </a:r>
            <a:r>
              <a:rPr lang="cs-CZ" dirty="0"/>
              <a:t> </a:t>
            </a:r>
          </a:p>
          <a:p>
            <a:endParaRPr lang="cs-CZ" dirty="0"/>
          </a:p>
          <a:p>
            <a:endParaRPr lang="cs-CZ" dirty="0"/>
          </a:p>
        </p:txBody>
      </p:sp>
    </p:spTree>
    <p:extLst>
      <p:ext uri="{BB962C8B-B14F-4D97-AF65-F5344CB8AC3E}">
        <p14:creationId xmlns:p14="http://schemas.microsoft.com/office/powerpoint/2010/main" val="29582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Studie</a:t>
            </a:r>
            <a:endParaRPr lang="cs-CZ" dirty="0"/>
          </a:p>
        </p:txBody>
      </p:sp>
      <p:sp>
        <p:nvSpPr>
          <p:cNvPr id="3" name="Zástupný symbol pro obsah 2"/>
          <p:cNvSpPr>
            <a:spLocks noGrp="1"/>
          </p:cNvSpPr>
          <p:nvPr>
            <p:ph idx="1"/>
          </p:nvPr>
        </p:nvSpPr>
        <p:spPr/>
        <p:txBody>
          <a:bodyPr/>
          <a:lstStyle/>
          <a:p>
            <a:r>
              <a:rPr lang="cs-CZ" dirty="0" smtClean="0"/>
              <a:t>analýza jednoho výzkumného problému</a:t>
            </a:r>
          </a:p>
          <a:p>
            <a:pPr lvl="1"/>
            <a:r>
              <a:rPr lang="cs-CZ" dirty="0" smtClean="0"/>
              <a:t>analýza jedné události</a:t>
            </a:r>
          </a:p>
          <a:p>
            <a:pPr lvl="1"/>
            <a:r>
              <a:rPr lang="cs-CZ" dirty="0" smtClean="0"/>
              <a:t>analýza života nebo životního období osobnosti</a:t>
            </a:r>
          </a:p>
          <a:p>
            <a:pPr lvl="1"/>
            <a:r>
              <a:rPr lang="cs-CZ" dirty="0" smtClean="0"/>
              <a:t>Atd.</a:t>
            </a:r>
          </a:p>
          <a:p>
            <a:endParaRPr lang="cs-CZ" dirty="0"/>
          </a:p>
        </p:txBody>
      </p:sp>
    </p:spTree>
    <p:extLst>
      <p:ext uri="{BB962C8B-B14F-4D97-AF65-F5344CB8AC3E}">
        <p14:creationId xmlns:p14="http://schemas.microsoft.com/office/powerpoint/2010/main" val="2183720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Sborník</a:t>
            </a:r>
            <a:endParaRPr lang="cs-CZ" dirty="0"/>
          </a:p>
        </p:txBody>
      </p:sp>
      <p:sp>
        <p:nvSpPr>
          <p:cNvPr id="3" name="Zástupný symbol pro obsah 2"/>
          <p:cNvSpPr>
            <a:spLocks noGrp="1"/>
          </p:cNvSpPr>
          <p:nvPr>
            <p:ph idx="1"/>
          </p:nvPr>
        </p:nvSpPr>
        <p:spPr/>
        <p:txBody>
          <a:bodyPr/>
          <a:lstStyle/>
          <a:p>
            <a:r>
              <a:rPr lang="cs-CZ" dirty="0" smtClean="0"/>
              <a:t>Neperiodická i periodická publikace</a:t>
            </a:r>
          </a:p>
          <a:p>
            <a:r>
              <a:rPr lang="cs-CZ" dirty="0" smtClean="0"/>
              <a:t>Více autorů</a:t>
            </a:r>
          </a:p>
          <a:p>
            <a:r>
              <a:rPr lang="cs-CZ" dirty="0" smtClean="0"/>
              <a:t>Jednotlivé části jsou si tematicky či oborově příbuzné</a:t>
            </a:r>
          </a:p>
          <a:p>
            <a:r>
              <a:rPr lang="cs-CZ" dirty="0" smtClean="0"/>
              <a:t>Jednotlivé části sdílí například</a:t>
            </a:r>
          </a:p>
          <a:p>
            <a:pPr lvl="1"/>
            <a:r>
              <a:rPr lang="cs-CZ" i="1" dirty="0" smtClean="0"/>
              <a:t>názorové hledisko </a:t>
            </a:r>
          </a:p>
          <a:p>
            <a:pPr lvl="1"/>
            <a:r>
              <a:rPr lang="cs-CZ" i="1" dirty="0" smtClean="0"/>
              <a:t>místo </a:t>
            </a:r>
            <a:r>
              <a:rPr lang="cs-CZ" i="1" dirty="0"/>
              <a:t>či </a:t>
            </a:r>
            <a:r>
              <a:rPr lang="cs-CZ" i="1" dirty="0" smtClean="0"/>
              <a:t>dobu působení autorů </a:t>
            </a:r>
          </a:p>
          <a:p>
            <a:pPr lvl="1"/>
            <a:r>
              <a:rPr lang="cs-CZ" i="1" dirty="0" smtClean="0"/>
              <a:t>společným </a:t>
            </a:r>
            <a:r>
              <a:rPr lang="cs-CZ" i="1" dirty="0"/>
              <a:t>námětem</a:t>
            </a:r>
            <a:endParaRPr lang="cs-CZ" dirty="0"/>
          </a:p>
        </p:txBody>
      </p:sp>
    </p:spTree>
    <p:extLst>
      <p:ext uri="{BB962C8B-B14F-4D97-AF65-F5344CB8AC3E}">
        <p14:creationId xmlns:p14="http://schemas.microsoft.com/office/powerpoint/2010/main" val="1565885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Kolektivní monografie</a:t>
            </a:r>
            <a:endParaRPr lang="cs-CZ" dirty="0"/>
          </a:p>
        </p:txBody>
      </p:sp>
      <p:sp>
        <p:nvSpPr>
          <p:cNvPr id="3" name="Zástupný symbol pro obsah 2"/>
          <p:cNvSpPr>
            <a:spLocks noGrp="1"/>
          </p:cNvSpPr>
          <p:nvPr>
            <p:ph idx="1"/>
          </p:nvPr>
        </p:nvSpPr>
        <p:spPr/>
        <p:txBody>
          <a:bodyPr/>
          <a:lstStyle/>
          <a:p>
            <a:r>
              <a:rPr lang="cs-CZ" dirty="0" smtClean="0"/>
              <a:t>Publikace zaměřená na úzce vymezené téma</a:t>
            </a:r>
          </a:p>
          <a:p>
            <a:r>
              <a:rPr lang="cs-CZ" dirty="0" smtClean="0"/>
              <a:t>Dílo více autorů </a:t>
            </a:r>
          </a:p>
          <a:p>
            <a:r>
              <a:rPr lang="cs-CZ" dirty="0" smtClean="0"/>
              <a:t>Jednotlivé příspěvky úzce navazují</a:t>
            </a:r>
            <a:endParaRPr lang="cs-CZ" dirty="0"/>
          </a:p>
        </p:txBody>
      </p:sp>
    </p:spTree>
    <p:extLst>
      <p:ext uri="{BB962C8B-B14F-4D97-AF65-F5344CB8AC3E}">
        <p14:creationId xmlns:p14="http://schemas.microsoft.com/office/powerpoint/2010/main" val="666316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72200" cy="908720"/>
          </a:xfrm>
        </p:spPr>
        <p:txBody>
          <a:bodyPr>
            <a:normAutofit/>
          </a:bodyPr>
          <a:lstStyle/>
          <a:p>
            <a:r>
              <a:rPr lang="cs-CZ" b="1" dirty="0"/>
              <a:t>Prameny písemné povahy</a:t>
            </a:r>
            <a:endParaRPr lang="cs-CZ" dirty="0"/>
          </a:p>
        </p:txBody>
      </p:sp>
      <p:graphicFrame>
        <p:nvGraphicFramePr>
          <p:cNvPr id="5" name="Content Placeholder 4"/>
          <p:cNvGraphicFramePr>
            <a:graphicFrameLocks noGrp="1"/>
          </p:cNvGraphicFramePr>
          <p:nvPr>
            <p:ph idx="1"/>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5039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Monografie</a:t>
            </a:r>
            <a:endParaRPr lang="cs-CZ" dirty="0"/>
          </a:p>
        </p:txBody>
      </p:sp>
      <p:sp>
        <p:nvSpPr>
          <p:cNvPr id="3" name="Zástupný symbol pro obsah 2"/>
          <p:cNvSpPr>
            <a:spLocks noGrp="1"/>
          </p:cNvSpPr>
          <p:nvPr>
            <p:ph idx="1"/>
          </p:nvPr>
        </p:nvSpPr>
        <p:spPr/>
        <p:txBody>
          <a:bodyPr/>
          <a:lstStyle/>
          <a:p>
            <a:r>
              <a:rPr lang="cs-CZ" b="1" dirty="0"/>
              <a:t>Vrcholným dílem každého historika bývají </a:t>
            </a:r>
            <a:r>
              <a:rPr lang="cs-CZ" b="1" dirty="0" smtClean="0"/>
              <a:t>monografie</a:t>
            </a:r>
          </a:p>
          <a:p>
            <a:r>
              <a:rPr lang="cs-CZ" dirty="0"/>
              <a:t>komplexní vědecké dílo věnované jednomu konkrétnímu tématu, </a:t>
            </a:r>
            <a:r>
              <a:rPr lang="cs-CZ" dirty="0" smtClean="0"/>
              <a:t>osobnosti, události</a:t>
            </a:r>
          </a:p>
          <a:p>
            <a:r>
              <a:rPr lang="cs-CZ" dirty="0" smtClean="0"/>
              <a:t>mívá </a:t>
            </a:r>
            <a:r>
              <a:rPr lang="cs-CZ" dirty="0"/>
              <a:t>syntetický charakter</a:t>
            </a:r>
          </a:p>
        </p:txBody>
      </p:sp>
    </p:spTree>
    <p:extLst>
      <p:ext uri="{BB962C8B-B14F-4D97-AF65-F5344CB8AC3E}">
        <p14:creationId xmlns:p14="http://schemas.microsoft.com/office/powerpoint/2010/main" val="2560275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5949"/>
            <a:ext cx="9144000" cy="820763"/>
          </a:xfrm>
        </p:spPr>
        <p:txBody>
          <a:bodyPr/>
          <a:lstStyle/>
          <a:p>
            <a:r>
              <a:rPr lang="cs-CZ" b="1" dirty="0" smtClean="0"/>
              <a:t>Populárně-vědecký</a:t>
            </a:r>
            <a:r>
              <a:rPr lang="cs-CZ" dirty="0" smtClean="0"/>
              <a:t> </a:t>
            </a:r>
            <a:r>
              <a:rPr lang="cs-CZ" b="1" dirty="0" smtClean="0"/>
              <a:t>text</a:t>
            </a:r>
            <a:endParaRPr lang="cs-CZ" b="1" dirty="0"/>
          </a:p>
        </p:txBody>
      </p:sp>
      <p:sp>
        <p:nvSpPr>
          <p:cNvPr id="3" name="Zástupný symbol pro obsah 2"/>
          <p:cNvSpPr>
            <a:spLocks noGrp="1"/>
          </p:cNvSpPr>
          <p:nvPr>
            <p:ph idx="1"/>
          </p:nvPr>
        </p:nvSpPr>
        <p:spPr>
          <a:xfrm>
            <a:off x="179512" y="692696"/>
            <a:ext cx="8229600" cy="4525963"/>
          </a:xfrm>
        </p:spPr>
        <p:txBody>
          <a:bodyPr/>
          <a:lstStyle/>
          <a:p>
            <a:r>
              <a:rPr lang="cs-CZ" b="1" dirty="0" smtClean="0"/>
              <a:t>Určen široké veřejnosti</a:t>
            </a:r>
          </a:p>
          <a:p>
            <a:r>
              <a:rPr lang="cs-CZ" b="1" dirty="0" smtClean="0"/>
              <a:t>obvykle kratší text</a:t>
            </a:r>
          </a:p>
          <a:p>
            <a:r>
              <a:rPr lang="cs-CZ" b="1" dirty="0" smtClean="0"/>
              <a:t>Na odborné rovině zjednodušený</a:t>
            </a:r>
          </a:p>
          <a:p>
            <a:r>
              <a:rPr lang="cs-CZ" b="1" dirty="0" smtClean="0"/>
              <a:t>Obvykle bez poznámkového aparátu</a:t>
            </a:r>
          </a:p>
          <a:p>
            <a:endParaRPr lang="cs-CZ" dirty="0"/>
          </a:p>
        </p:txBody>
      </p:sp>
      <p:pic>
        <p:nvPicPr>
          <p:cNvPr id="4" name="Picture 2" descr="Výsledek obrázku pro umberto e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967588"/>
            <a:ext cx="5004048" cy="3333478"/>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4294312" y="6301066"/>
            <a:ext cx="4498091" cy="584775"/>
          </a:xfrm>
          <a:prstGeom prst="rect">
            <a:avLst/>
          </a:prstGeom>
        </p:spPr>
        <p:txBody>
          <a:bodyPr wrap="none">
            <a:spAutoFit/>
          </a:bodyPr>
          <a:lstStyle/>
          <a:p>
            <a:r>
              <a:rPr lang="cs-CZ" sz="3200" dirty="0" smtClean="0"/>
              <a:t>Umberto </a:t>
            </a:r>
            <a:r>
              <a:rPr lang="cs-CZ" sz="3200" dirty="0" err="1" smtClean="0"/>
              <a:t>Eco</a:t>
            </a:r>
            <a:r>
              <a:rPr lang="cs-CZ" sz="3200" dirty="0" smtClean="0"/>
              <a:t> (1932-2016)</a:t>
            </a:r>
            <a:endParaRPr lang="cs-CZ" sz="3200" dirty="0"/>
          </a:p>
        </p:txBody>
      </p:sp>
    </p:spTree>
    <p:extLst>
      <p:ext uri="{BB962C8B-B14F-4D97-AF65-F5344CB8AC3E}">
        <p14:creationId xmlns:p14="http://schemas.microsoft.com/office/powerpoint/2010/main" val="501589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fontScale="90000"/>
          </a:bodyPr>
          <a:lstStyle/>
          <a:p>
            <a:r>
              <a:rPr lang="cs-CZ" dirty="0"/>
              <a:t>2b) periodická literatura (periodika</a:t>
            </a:r>
            <a:r>
              <a:rPr lang="cs-CZ" dirty="0" smtClean="0"/>
              <a:t>)</a:t>
            </a:r>
            <a:endParaRPr lang="cs-CZ" dirty="0"/>
          </a:p>
        </p:txBody>
      </p:sp>
      <p:sp>
        <p:nvSpPr>
          <p:cNvPr id="3" name="Zástupný symbol pro obsah 2"/>
          <p:cNvSpPr>
            <a:spLocks noGrp="1"/>
          </p:cNvSpPr>
          <p:nvPr>
            <p:ph idx="1"/>
          </p:nvPr>
        </p:nvSpPr>
        <p:spPr/>
        <p:txBody>
          <a:bodyPr/>
          <a:lstStyle/>
          <a:p>
            <a:r>
              <a:rPr lang="cs-CZ" dirty="0" smtClean="0"/>
              <a:t>časopisy</a:t>
            </a:r>
            <a:r>
              <a:rPr lang="cs-CZ" dirty="0"/>
              <a:t>, vycházejí pravidelně s předem programově profilovaným zaměřením. Historické časopisy můžeme dělit na reprezentativní orgány (ČČH, HZ) a specializované</a:t>
            </a:r>
          </a:p>
        </p:txBody>
      </p:sp>
    </p:spTree>
    <p:extLst>
      <p:ext uri="{BB962C8B-B14F-4D97-AF65-F5344CB8AC3E}">
        <p14:creationId xmlns:p14="http://schemas.microsoft.com/office/powerpoint/2010/main" val="4271647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normAutofit fontScale="90000"/>
          </a:bodyPr>
          <a:lstStyle/>
          <a:p>
            <a:r>
              <a:rPr lang="cs-CZ" dirty="0" smtClean="0">
                <a:solidFill>
                  <a:schemeClr val="tx1"/>
                </a:solidFill>
              </a:rPr>
              <a:t>Další texty charakteristické pro odbornou praxi</a:t>
            </a:r>
            <a:endParaRPr lang="cs-CZ" dirty="0">
              <a:solidFill>
                <a:schemeClr val="tx1"/>
              </a:solidFill>
            </a:endParaRPr>
          </a:p>
        </p:txBody>
      </p:sp>
      <p:sp>
        <p:nvSpPr>
          <p:cNvPr id="3" name="Zástupný symbol pro obsah 2"/>
          <p:cNvSpPr>
            <a:spLocks noGrp="1"/>
          </p:cNvSpPr>
          <p:nvPr>
            <p:ph idx="1"/>
          </p:nvPr>
        </p:nvSpPr>
        <p:spPr/>
        <p:txBody>
          <a:bodyPr/>
          <a:lstStyle/>
          <a:p>
            <a:r>
              <a:rPr lang="cs-CZ" dirty="0" smtClean="0"/>
              <a:t>Abstrakt</a:t>
            </a:r>
          </a:p>
          <a:p>
            <a:r>
              <a:rPr lang="cs-CZ" dirty="0" smtClean="0"/>
              <a:t>Anotace</a:t>
            </a:r>
          </a:p>
          <a:p>
            <a:r>
              <a:rPr lang="cs-CZ" dirty="0" smtClean="0"/>
              <a:t>Referát</a:t>
            </a:r>
          </a:p>
          <a:p>
            <a:r>
              <a:rPr lang="cs-CZ" dirty="0" smtClean="0"/>
              <a:t>Recenze</a:t>
            </a:r>
          </a:p>
          <a:p>
            <a:endParaRPr lang="cs-CZ" dirty="0"/>
          </a:p>
        </p:txBody>
      </p:sp>
    </p:spTree>
    <p:extLst>
      <p:ext uri="{BB962C8B-B14F-4D97-AF65-F5344CB8AC3E}">
        <p14:creationId xmlns:p14="http://schemas.microsoft.com/office/powerpoint/2010/main" val="4271647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Abstrakt</a:t>
            </a:r>
            <a:endParaRPr lang="cs-CZ" dirty="0"/>
          </a:p>
        </p:txBody>
      </p:sp>
      <p:sp>
        <p:nvSpPr>
          <p:cNvPr id="3" name="Zástupný symbol pro obsah 2"/>
          <p:cNvSpPr>
            <a:spLocks noGrp="1"/>
          </p:cNvSpPr>
          <p:nvPr>
            <p:ph idx="1"/>
          </p:nvPr>
        </p:nvSpPr>
        <p:spPr/>
        <p:txBody>
          <a:bodyPr>
            <a:normAutofit lnSpcReduction="10000"/>
          </a:bodyPr>
          <a:lstStyle/>
          <a:p>
            <a:r>
              <a:rPr lang="cs-CZ" dirty="0"/>
              <a:t>stručný obsah </a:t>
            </a:r>
            <a:r>
              <a:rPr lang="cs-CZ" dirty="0" smtClean="0"/>
              <a:t>práce</a:t>
            </a:r>
          </a:p>
          <a:p>
            <a:r>
              <a:rPr lang="cs-CZ" dirty="0"/>
              <a:t>jasnost, stručnost, přesnost, objektivnost a </a:t>
            </a:r>
            <a:r>
              <a:rPr lang="cs-CZ" dirty="0" smtClean="0"/>
              <a:t>čtivost</a:t>
            </a:r>
          </a:p>
          <a:p>
            <a:r>
              <a:rPr lang="cs-CZ" dirty="0"/>
              <a:t>v přirozeném jazyce </a:t>
            </a:r>
            <a:endParaRPr lang="cs-CZ" dirty="0" smtClean="0"/>
          </a:p>
          <a:p>
            <a:r>
              <a:rPr lang="cs-CZ" dirty="0" smtClean="0"/>
              <a:t>od zdrojového textu se jako celek liší</a:t>
            </a:r>
          </a:p>
          <a:p>
            <a:r>
              <a:rPr lang="cs-CZ" dirty="0" smtClean="0"/>
              <a:t>Zhruba 50-100 slov</a:t>
            </a:r>
          </a:p>
          <a:p>
            <a:endParaRPr lang="cs-CZ" dirty="0"/>
          </a:p>
          <a:p>
            <a:r>
              <a:rPr lang="cs-CZ" dirty="0" smtClean="0"/>
              <a:t>Původně nazýván i jako </a:t>
            </a:r>
            <a:r>
              <a:rPr lang="cs-CZ" b="1" dirty="0" smtClean="0"/>
              <a:t>resumé</a:t>
            </a:r>
            <a:endParaRPr lang="cs-CZ" b="1" dirty="0"/>
          </a:p>
        </p:txBody>
      </p:sp>
    </p:spTree>
    <p:extLst>
      <p:ext uri="{BB962C8B-B14F-4D97-AF65-F5344CB8AC3E}">
        <p14:creationId xmlns:p14="http://schemas.microsoft.com/office/powerpoint/2010/main" val="2211901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Anotace</a:t>
            </a:r>
            <a:endParaRPr lang="cs-CZ" dirty="0"/>
          </a:p>
        </p:txBody>
      </p:sp>
      <p:sp>
        <p:nvSpPr>
          <p:cNvPr id="3" name="Zástupný symbol pro obsah 2"/>
          <p:cNvSpPr>
            <a:spLocks noGrp="1"/>
          </p:cNvSpPr>
          <p:nvPr>
            <p:ph idx="1"/>
          </p:nvPr>
        </p:nvSpPr>
        <p:spPr/>
        <p:txBody>
          <a:bodyPr/>
          <a:lstStyle/>
          <a:p>
            <a:r>
              <a:rPr lang="cs-CZ" dirty="0"/>
              <a:t>účelem </a:t>
            </a:r>
            <a:r>
              <a:rPr lang="cs-CZ" dirty="0" smtClean="0"/>
              <a:t>informovat </a:t>
            </a:r>
            <a:r>
              <a:rPr lang="cs-CZ" dirty="0"/>
              <a:t>o obsahu nejnovějších </a:t>
            </a:r>
            <a:r>
              <a:rPr lang="cs-CZ" dirty="0" smtClean="0"/>
              <a:t>časopiseckých </a:t>
            </a:r>
            <a:r>
              <a:rPr lang="cs-CZ" dirty="0"/>
              <a:t>článků a knižních </a:t>
            </a:r>
            <a:r>
              <a:rPr lang="cs-CZ" dirty="0" smtClean="0"/>
              <a:t>publikací</a:t>
            </a:r>
          </a:p>
          <a:p>
            <a:r>
              <a:rPr lang="cs-CZ" dirty="0" smtClean="0"/>
              <a:t>stručnější </a:t>
            </a:r>
            <a:r>
              <a:rPr lang="cs-CZ" dirty="0"/>
              <a:t>než abstrakt nebo </a:t>
            </a:r>
            <a:r>
              <a:rPr lang="cs-CZ" dirty="0" smtClean="0"/>
              <a:t>referát</a:t>
            </a:r>
          </a:p>
          <a:p>
            <a:r>
              <a:rPr lang="cs-CZ" dirty="0" smtClean="0"/>
              <a:t>pouhá zpráva o obsahu – žádná analýza, žádné soudy</a:t>
            </a:r>
            <a:endParaRPr lang="cs-CZ" dirty="0"/>
          </a:p>
          <a:p>
            <a:endParaRPr lang="cs-CZ" dirty="0"/>
          </a:p>
        </p:txBody>
      </p:sp>
    </p:spTree>
    <p:extLst>
      <p:ext uri="{BB962C8B-B14F-4D97-AF65-F5344CB8AC3E}">
        <p14:creationId xmlns:p14="http://schemas.microsoft.com/office/powerpoint/2010/main" val="4140918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Referát</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Obsah celého díla </a:t>
            </a:r>
          </a:p>
          <a:p>
            <a:r>
              <a:rPr lang="cs-CZ" b="1" dirty="0" smtClean="0"/>
              <a:t>nehodnotí </a:t>
            </a:r>
            <a:r>
              <a:rPr lang="cs-CZ" b="1" dirty="0"/>
              <a:t>a vyhýbá se vlastnímu úsudku</a:t>
            </a:r>
            <a:r>
              <a:rPr lang="cs-CZ" dirty="0"/>
              <a:t>, </a:t>
            </a:r>
            <a:r>
              <a:rPr lang="cs-CZ" b="1" dirty="0"/>
              <a:t>popisuje.</a:t>
            </a:r>
          </a:p>
          <a:p>
            <a:r>
              <a:rPr lang="cs-CZ" dirty="0" smtClean="0"/>
              <a:t>Cituje hlavní myšlenky</a:t>
            </a:r>
          </a:p>
          <a:p>
            <a:r>
              <a:rPr lang="cs-CZ" dirty="0"/>
              <a:t>Z</a:t>
            </a:r>
            <a:r>
              <a:rPr lang="cs-CZ" dirty="0" smtClean="0"/>
              <a:t>ahrnuje popis autorových </a:t>
            </a:r>
          </a:p>
          <a:p>
            <a:pPr lvl="1"/>
            <a:r>
              <a:rPr lang="cs-CZ" dirty="0" smtClean="0"/>
              <a:t>Postupů</a:t>
            </a:r>
          </a:p>
          <a:p>
            <a:pPr lvl="1"/>
            <a:r>
              <a:rPr lang="cs-CZ" dirty="0" smtClean="0"/>
              <a:t>Metod</a:t>
            </a:r>
          </a:p>
          <a:p>
            <a:pPr lvl="1"/>
            <a:r>
              <a:rPr lang="cs-CZ" dirty="0" smtClean="0"/>
              <a:t>Základní argumentace</a:t>
            </a:r>
          </a:p>
          <a:p>
            <a:pPr lvl="1"/>
            <a:r>
              <a:rPr lang="cs-CZ" dirty="0" smtClean="0"/>
              <a:t>Výsledků</a:t>
            </a:r>
          </a:p>
          <a:p>
            <a:pPr lvl="1"/>
            <a:endParaRPr lang="cs-CZ" dirty="0" smtClean="0"/>
          </a:p>
          <a:p>
            <a:endParaRPr lang="cs-CZ" dirty="0"/>
          </a:p>
        </p:txBody>
      </p:sp>
    </p:spTree>
    <p:extLst>
      <p:ext uri="{BB962C8B-B14F-4D97-AF65-F5344CB8AC3E}">
        <p14:creationId xmlns:p14="http://schemas.microsoft.com/office/powerpoint/2010/main" val="2822936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836712"/>
          </a:xfrm>
        </p:spPr>
        <p:txBody>
          <a:bodyPr/>
          <a:lstStyle/>
          <a:p>
            <a:r>
              <a:rPr lang="cs-CZ" dirty="0" smtClean="0"/>
              <a:t>Recenze 1</a:t>
            </a:r>
            <a:endParaRPr lang="cs-CZ" dirty="0"/>
          </a:p>
        </p:txBody>
      </p:sp>
      <p:sp>
        <p:nvSpPr>
          <p:cNvPr id="3" name="Zástupný symbol pro obsah 2"/>
          <p:cNvSpPr>
            <a:spLocks noGrp="1"/>
          </p:cNvSpPr>
          <p:nvPr>
            <p:ph idx="1"/>
          </p:nvPr>
        </p:nvSpPr>
        <p:spPr>
          <a:xfrm>
            <a:off x="0" y="908720"/>
            <a:ext cx="9144000" cy="5949280"/>
          </a:xfrm>
        </p:spPr>
        <p:txBody>
          <a:bodyPr>
            <a:normAutofit fontScale="92500" lnSpcReduction="20000"/>
          </a:bodyPr>
          <a:lstStyle/>
          <a:p>
            <a:r>
              <a:rPr lang="cs-CZ" dirty="0"/>
              <a:t>1. Základní bibliografická </a:t>
            </a:r>
            <a:r>
              <a:rPr lang="cs-CZ" dirty="0" smtClean="0"/>
              <a:t>informace</a:t>
            </a:r>
          </a:p>
          <a:p>
            <a:r>
              <a:rPr lang="cs-CZ" dirty="0" smtClean="0"/>
              <a:t>2</a:t>
            </a:r>
            <a:r>
              <a:rPr lang="cs-CZ" dirty="0"/>
              <a:t>. „Životopis“ autora, věk, působiště, odbornost</a:t>
            </a:r>
          </a:p>
          <a:p>
            <a:r>
              <a:rPr lang="cs-CZ" dirty="0"/>
              <a:t>3. Zda je kniha součástí celku, na jaké počiny navazuje </a:t>
            </a:r>
          </a:p>
          <a:p>
            <a:r>
              <a:rPr lang="cs-CZ" dirty="0"/>
              <a:t>4. Použité </a:t>
            </a:r>
            <a:r>
              <a:rPr lang="cs-CZ" dirty="0" smtClean="0"/>
              <a:t>metody </a:t>
            </a:r>
          </a:p>
          <a:p>
            <a:r>
              <a:rPr lang="cs-CZ" dirty="0" smtClean="0"/>
              <a:t>5</a:t>
            </a:r>
            <a:r>
              <a:rPr lang="cs-CZ" dirty="0"/>
              <a:t>. Využití pramenů a odborné </a:t>
            </a:r>
            <a:r>
              <a:rPr lang="cs-CZ" dirty="0" smtClean="0"/>
              <a:t>literatury</a:t>
            </a:r>
          </a:p>
          <a:p>
            <a:r>
              <a:rPr lang="cs-CZ" dirty="0" smtClean="0"/>
              <a:t>6</a:t>
            </a:r>
            <a:r>
              <a:rPr lang="cs-CZ" dirty="0"/>
              <a:t>. Vědecký (odborný) styl (zhuštěný, cizí slova),  jazyková </a:t>
            </a:r>
            <a:r>
              <a:rPr lang="cs-CZ" dirty="0" smtClean="0"/>
              <a:t>úroveň </a:t>
            </a:r>
          </a:p>
          <a:p>
            <a:r>
              <a:rPr lang="cs-CZ" dirty="0" smtClean="0"/>
              <a:t>7</a:t>
            </a:r>
            <a:r>
              <a:rPr lang="cs-CZ" dirty="0"/>
              <a:t>. Hodnocení příloh (mapy, fotografie, rejstříky, poznámky) </a:t>
            </a:r>
          </a:p>
          <a:p>
            <a:r>
              <a:rPr lang="cs-CZ" dirty="0"/>
              <a:t>8. Správné členění seznamu použitých pramenů a odborné </a:t>
            </a:r>
            <a:r>
              <a:rPr lang="cs-CZ" dirty="0" smtClean="0"/>
              <a:t>literatury</a:t>
            </a:r>
          </a:p>
          <a:p>
            <a:r>
              <a:rPr lang="cs-CZ" dirty="0" smtClean="0"/>
              <a:t>9</a:t>
            </a:r>
            <a:r>
              <a:rPr lang="cs-CZ" dirty="0"/>
              <a:t>. Obecné zhodnocení, využitelnost, co řeší, splnění vytčeného úkolu, co vyřešil, nové poznatky</a:t>
            </a:r>
          </a:p>
        </p:txBody>
      </p:sp>
    </p:spTree>
    <p:extLst>
      <p:ext uri="{BB962C8B-B14F-4D97-AF65-F5344CB8AC3E}">
        <p14:creationId xmlns:p14="http://schemas.microsoft.com/office/powerpoint/2010/main" val="3603981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980728"/>
            <a:ext cx="8229600" cy="5877272"/>
          </a:xfrm>
        </p:spPr>
        <p:txBody>
          <a:bodyPr>
            <a:normAutofit fontScale="77500" lnSpcReduction="20000"/>
          </a:bodyPr>
          <a:lstStyle/>
          <a:p>
            <a:pPr lvl="0" algn="just">
              <a:buFont typeface="+mj-lt"/>
              <a:buAutoNum type="arabicPeriod"/>
              <a:tabLst>
                <a:tab pos="457200" algn="l"/>
              </a:tabLst>
            </a:pPr>
            <a:r>
              <a:rPr lang="cs-CZ" dirty="0">
                <a:latin typeface="Times New Roman" panose="02020603050405020304" pitchFamily="18" charset="0"/>
                <a:ea typeface="Times New Roman" panose="02020603050405020304" pitchFamily="18" charset="0"/>
              </a:rPr>
              <a:t>Určete stanovisko autora. </a:t>
            </a:r>
            <a:endParaRPr lang="cs-CZ" sz="3600" dirty="0">
              <a:latin typeface="Times New Roman" panose="02020603050405020304" pitchFamily="18" charset="0"/>
              <a:ea typeface="Times New Roman" panose="02020603050405020304" pitchFamily="18" charset="0"/>
            </a:endParaRPr>
          </a:p>
          <a:p>
            <a:pPr lvl="0" algn="just">
              <a:buFont typeface="+mj-lt"/>
              <a:buAutoNum type="arabicPeriod"/>
              <a:tabLst>
                <a:tab pos="457200" algn="l"/>
              </a:tabLst>
            </a:pPr>
            <a:r>
              <a:rPr lang="cs-CZ" dirty="0">
                <a:latin typeface="Times New Roman" panose="02020603050405020304" pitchFamily="18" charset="0"/>
                <a:ea typeface="Times New Roman" panose="02020603050405020304" pitchFamily="18" charset="0"/>
              </a:rPr>
              <a:t>Určete hlavní </a:t>
            </a:r>
            <a:r>
              <a:rPr lang="cs-CZ" dirty="0" smtClean="0">
                <a:latin typeface="Times New Roman" panose="02020603050405020304" pitchFamily="18" charset="0"/>
                <a:ea typeface="Times New Roman" panose="02020603050405020304" pitchFamily="18" charset="0"/>
              </a:rPr>
              <a:t>tezi</a:t>
            </a:r>
            <a:endParaRPr lang="cs-CZ" sz="3600" dirty="0">
              <a:latin typeface="Times New Roman" panose="02020603050405020304" pitchFamily="18" charset="0"/>
              <a:ea typeface="Times New Roman" panose="02020603050405020304" pitchFamily="18" charset="0"/>
            </a:endParaRPr>
          </a:p>
          <a:p>
            <a:pPr lvl="0" algn="just">
              <a:buFont typeface="+mj-lt"/>
              <a:buAutoNum type="arabicPeriod"/>
              <a:tabLst>
                <a:tab pos="457200" algn="l"/>
              </a:tabLst>
            </a:pPr>
            <a:r>
              <a:rPr lang="cs-CZ" dirty="0">
                <a:latin typeface="Times New Roman" panose="02020603050405020304" pitchFamily="18" charset="0"/>
                <a:ea typeface="Times New Roman" panose="02020603050405020304" pitchFamily="18" charset="0"/>
              </a:rPr>
              <a:t>Určete hlavní prameny, které byly použity k potvrzení </a:t>
            </a:r>
            <a:r>
              <a:rPr lang="cs-CZ" dirty="0" smtClean="0">
                <a:latin typeface="Times New Roman" panose="02020603050405020304" pitchFamily="18" charset="0"/>
                <a:ea typeface="Times New Roman" panose="02020603050405020304" pitchFamily="18" charset="0"/>
              </a:rPr>
              <a:t>argumentace</a:t>
            </a:r>
            <a:endParaRPr lang="cs-CZ" sz="3600" dirty="0">
              <a:latin typeface="Times New Roman" panose="02020603050405020304" pitchFamily="18" charset="0"/>
              <a:ea typeface="Times New Roman" panose="02020603050405020304" pitchFamily="18" charset="0"/>
            </a:endParaRPr>
          </a:p>
          <a:p>
            <a:pPr lvl="0" algn="just">
              <a:buFont typeface="+mj-lt"/>
              <a:buAutoNum type="arabicPeriod"/>
              <a:tabLst>
                <a:tab pos="457200" algn="l"/>
              </a:tabLst>
            </a:pPr>
            <a:r>
              <a:rPr lang="cs-CZ" dirty="0">
                <a:latin typeface="Times New Roman" panose="02020603050405020304" pitchFamily="18" charset="0"/>
                <a:ea typeface="Times New Roman" panose="02020603050405020304" pitchFamily="18" charset="0"/>
              </a:rPr>
              <a:t>Prozkoumejte celkovou stavbu knihy nebo </a:t>
            </a:r>
            <a:r>
              <a:rPr lang="cs-CZ" dirty="0" smtClean="0">
                <a:latin typeface="Times New Roman" panose="02020603050405020304" pitchFamily="18" charset="0"/>
                <a:ea typeface="Times New Roman" panose="02020603050405020304" pitchFamily="18" charset="0"/>
              </a:rPr>
              <a:t>článku</a:t>
            </a:r>
            <a:endParaRPr lang="cs-CZ" sz="3600" dirty="0">
              <a:latin typeface="Times New Roman" panose="02020603050405020304" pitchFamily="18" charset="0"/>
              <a:ea typeface="Times New Roman" panose="02020603050405020304" pitchFamily="18" charset="0"/>
            </a:endParaRPr>
          </a:p>
          <a:p>
            <a:pPr lvl="0" algn="just">
              <a:buFont typeface="+mj-lt"/>
              <a:buAutoNum type="arabicPeriod"/>
              <a:tabLst>
                <a:tab pos="457200" algn="l"/>
              </a:tabLst>
            </a:pPr>
            <a:r>
              <a:rPr lang="cs-CZ" dirty="0">
                <a:latin typeface="Times New Roman" panose="02020603050405020304" pitchFamily="18" charset="0"/>
                <a:ea typeface="Times New Roman" panose="02020603050405020304" pitchFamily="18" charset="0"/>
              </a:rPr>
              <a:t>Analyzujte opodstatněnost pramenů použitých k podložení </a:t>
            </a:r>
            <a:r>
              <a:rPr lang="cs-CZ" dirty="0" smtClean="0">
                <a:latin typeface="Times New Roman" panose="02020603050405020304" pitchFamily="18" charset="0"/>
                <a:ea typeface="Times New Roman" panose="02020603050405020304" pitchFamily="18" charset="0"/>
              </a:rPr>
              <a:t>hypotéz</a:t>
            </a:r>
            <a:endParaRPr lang="cs-CZ" sz="3600" dirty="0">
              <a:latin typeface="Times New Roman" panose="02020603050405020304" pitchFamily="18" charset="0"/>
              <a:ea typeface="Times New Roman" panose="02020603050405020304" pitchFamily="18" charset="0"/>
            </a:endParaRPr>
          </a:p>
          <a:p>
            <a:pPr lvl="0" algn="just">
              <a:buFont typeface="+mj-lt"/>
              <a:buAutoNum type="arabicPeriod"/>
              <a:tabLst>
                <a:tab pos="457200" algn="l"/>
              </a:tabLst>
            </a:pPr>
            <a:r>
              <a:rPr lang="cs-CZ" dirty="0">
                <a:latin typeface="Times New Roman" panose="02020603050405020304" pitchFamily="18" charset="0"/>
                <a:ea typeface="Times New Roman" panose="02020603050405020304" pitchFamily="18" charset="0"/>
              </a:rPr>
              <a:t>Je stanovisko autora vůči tématu přiměřené</a:t>
            </a:r>
            <a:r>
              <a:rPr lang="cs-CZ" dirty="0" smtClean="0">
                <a:latin typeface="Times New Roman" panose="02020603050405020304" pitchFamily="18" charset="0"/>
                <a:ea typeface="Times New Roman" panose="02020603050405020304" pitchFamily="18" charset="0"/>
              </a:rPr>
              <a:t>?</a:t>
            </a:r>
            <a:endParaRPr lang="cs-CZ" sz="3600" dirty="0">
              <a:latin typeface="Times New Roman" panose="02020603050405020304" pitchFamily="18" charset="0"/>
              <a:ea typeface="Times New Roman" panose="02020603050405020304" pitchFamily="18" charset="0"/>
            </a:endParaRPr>
          </a:p>
          <a:p>
            <a:pPr lvl="0" algn="just">
              <a:buFont typeface="+mj-lt"/>
              <a:buAutoNum type="arabicPeriod"/>
              <a:tabLst>
                <a:tab pos="457200" algn="l"/>
              </a:tabLst>
            </a:pPr>
            <a:r>
              <a:rPr lang="cs-CZ" dirty="0">
                <a:latin typeface="Times New Roman" panose="02020603050405020304" pitchFamily="18" charset="0"/>
                <a:ea typeface="Times New Roman" panose="02020603050405020304" pitchFamily="18" charset="0"/>
              </a:rPr>
              <a:t>Existují k danému či příbuznému tématu ještě další práce</a:t>
            </a:r>
            <a:r>
              <a:rPr lang="cs-CZ" dirty="0" smtClean="0">
                <a:latin typeface="Times New Roman" panose="02020603050405020304" pitchFamily="18" charset="0"/>
                <a:ea typeface="Times New Roman" panose="02020603050405020304" pitchFamily="18" charset="0"/>
              </a:rPr>
              <a:t>?</a:t>
            </a:r>
            <a:endParaRPr lang="cs-CZ" sz="3600" dirty="0">
              <a:latin typeface="Times New Roman" panose="02020603050405020304" pitchFamily="18" charset="0"/>
              <a:ea typeface="Times New Roman" panose="02020603050405020304" pitchFamily="18" charset="0"/>
            </a:endParaRPr>
          </a:p>
          <a:p>
            <a:pPr lvl="0" algn="just">
              <a:buFont typeface="+mj-lt"/>
              <a:buAutoNum type="arabicPeriod"/>
              <a:tabLst>
                <a:tab pos="457200" algn="l"/>
              </a:tabLst>
            </a:pPr>
            <a:r>
              <a:rPr lang="cs-CZ" dirty="0">
                <a:latin typeface="Times New Roman" panose="02020603050405020304" pitchFamily="18" charset="0"/>
                <a:ea typeface="Times New Roman" panose="02020603050405020304" pitchFamily="18" charset="0"/>
              </a:rPr>
              <a:t>Vycházeje z těchto úvah (1-7) zhodnoťte nyní dílo podle následujících kritérií: podle počtu a přiměřenosti hypotéz, podle způsobu použití pramenů. Je argumentace autora přesvědčivá?</a:t>
            </a:r>
            <a:endParaRPr lang="cs-CZ" sz="3600" dirty="0">
              <a:latin typeface="Times New Roman" panose="02020603050405020304" pitchFamily="18" charset="0"/>
              <a:ea typeface="Times New Roman" panose="02020603050405020304" pitchFamily="18" charset="0"/>
            </a:endParaRPr>
          </a:p>
          <a:p>
            <a:pPr lvl="0" algn="just">
              <a:buFont typeface="+mj-lt"/>
              <a:buAutoNum type="arabicPeriod"/>
              <a:tabLst>
                <a:tab pos="457200" algn="l"/>
              </a:tabLst>
            </a:pPr>
            <a:r>
              <a:rPr lang="cs-CZ" dirty="0">
                <a:latin typeface="Times New Roman" panose="02020603050405020304" pitchFamily="18" charset="0"/>
                <a:ea typeface="Times New Roman" panose="02020603050405020304" pitchFamily="18" charset="0"/>
              </a:rPr>
              <a:t>Srovnejte práci, pokud je to možné, s ostatním Vám známými díly</a:t>
            </a:r>
            <a:r>
              <a:rPr lang="cs-CZ" dirty="0" smtClean="0">
                <a:latin typeface="Times New Roman" panose="02020603050405020304" pitchFamily="18" charset="0"/>
                <a:ea typeface="Times New Roman" panose="02020603050405020304" pitchFamily="18" charset="0"/>
              </a:rPr>
              <a:t>.</a:t>
            </a:r>
            <a:endParaRPr lang="cs-CZ" sz="3600" dirty="0">
              <a:latin typeface="Times New Roman" panose="02020603050405020304" pitchFamily="18" charset="0"/>
              <a:ea typeface="Times New Roman" panose="02020603050405020304" pitchFamily="18" charset="0"/>
            </a:endParaRPr>
          </a:p>
          <a:p>
            <a:pPr lvl="0" algn="just">
              <a:buFont typeface="+mj-lt"/>
              <a:buAutoNum type="arabicPeriod"/>
              <a:tabLst>
                <a:tab pos="457200" algn="l"/>
              </a:tabLst>
            </a:pPr>
            <a:r>
              <a:rPr lang="cs-CZ" dirty="0">
                <a:latin typeface="Times New Roman" panose="02020603050405020304" pitchFamily="18" charset="0"/>
                <a:ea typeface="Times New Roman" panose="02020603050405020304" pitchFamily="18" charset="0"/>
              </a:rPr>
              <a:t>Doporučíte tuto knihu či tento článek k přečtení</a:t>
            </a:r>
            <a:r>
              <a:rPr lang="cs-CZ" dirty="0" smtClean="0">
                <a:latin typeface="Times New Roman" panose="02020603050405020304" pitchFamily="18" charset="0"/>
                <a:ea typeface="Times New Roman" panose="02020603050405020304" pitchFamily="18" charset="0"/>
              </a:rPr>
              <a:t>?</a:t>
            </a:r>
            <a:endParaRPr lang="cs-CZ" dirty="0"/>
          </a:p>
        </p:txBody>
      </p:sp>
      <p:sp>
        <p:nvSpPr>
          <p:cNvPr id="4" name="Nadpis 1"/>
          <p:cNvSpPr>
            <a:spLocks noGrp="1"/>
          </p:cNvSpPr>
          <p:nvPr>
            <p:ph type="title"/>
          </p:nvPr>
        </p:nvSpPr>
        <p:spPr>
          <a:xfrm>
            <a:off x="457200" y="-4395"/>
            <a:ext cx="8229600" cy="1143000"/>
          </a:xfrm>
        </p:spPr>
        <p:txBody>
          <a:bodyPr/>
          <a:lstStyle/>
          <a:p>
            <a:r>
              <a:rPr lang="cs-CZ" dirty="0" smtClean="0"/>
              <a:t>Recenze 2</a:t>
            </a:r>
            <a:endParaRPr lang="cs-CZ" dirty="0"/>
          </a:p>
        </p:txBody>
      </p:sp>
    </p:spTree>
    <p:extLst>
      <p:ext uri="{BB962C8B-B14F-4D97-AF65-F5344CB8AC3E}">
        <p14:creationId xmlns:p14="http://schemas.microsoft.com/office/powerpoint/2010/main" val="3249013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fontScale="90000"/>
          </a:bodyPr>
          <a:lstStyle/>
          <a:p>
            <a:r>
              <a:rPr lang="cs-CZ" sz="5400" dirty="0"/>
              <a:t>Literární prameny</a:t>
            </a:r>
          </a:p>
        </p:txBody>
      </p:sp>
      <p:sp>
        <p:nvSpPr>
          <p:cNvPr id="3" name="Content Placeholder 2"/>
          <p:cNvSpPr>
            <a:spLocks noGrp="1"/>
          </p:cNvSpPr>
          <p:nvPr>
            <p:ph idx="1"/>
          </p:nvPr>
        </p:nvSpPr>
        <p:spPr>
          <a:xfrm>
            <a:off x="0" y="764704"/>
            <a:ext cx="4067944" cy="6093296"/>
          </a:xfrm>
        </p:spPr>
        <p:txBody>
          <a:bodyPr>
            <a:normAutofit lnSpcReduction="10000"/>
          </a:bodyPr>
          <a:lstStyle/>
          <a:p>
            <a:pPr>
              <a:buFontTx/>
              <a:buChar char="-"/>
            </a:pPr>
            <a:r>
              <a:rPr lang="cs-CZ" b="1" dirty="0"/>
              <a:t>osobní výpovědi</a:t>
            </a:r>
          </a:p>
          <a:p>
            <a:pPr>
              <a:buNone/>
            </a:pPr>
            <a:r>
              <a:rPr lang="cs-CZ" b="1" dirty="0"/>
              <a:t>- autorská svědectví  </a:t>
            </a:r>
          </a:p>
          <a:p>
            <a:pPr lvl="1">
              <a:buFontTx/>
              <a:buChar char="-"/>
            </a:pPr>
            <a:r>
              <a:rPr lang="cs-CZ" dirty="0"/>
              <a:t>o době</a:t>
            </a:r>
          </a:p>
          <a:p>
            <a:pPr lvl="1">
              <a:buFontTx/>
              <a:buChar char="-"/>
            </a:pPr>
            <a:r>
              <a:rPr lang="cs-CZ" dirty="0"/>
              <a:t>o události</a:t>
            </a:r>
          </a:p>
          <a:p>
            <a:pPr lvl="1">
              <a:buFontTx/>
              <a:buChar char="-"/>
            </a:pPr>
            <a:r>
              <a:rPr lang="cs-CZ" dirty="0"/>
              <a:t>o vlastní činnosti</a:t>
            </a:r>
          </a:p>
          <a:p>
            <a:pPr lvl="1">
              <a:buNone/>
            </a:pPr>
            <a:r>
              <a:rPr lang="cs-CZ" dirty="0"/>
              <a:t>	(o sobě) </a:t>
            </a:r>
            <a:endParaRPr lang="cs-CZ" b="1" dirty="0"/>
          </a:p>
          <a:p>
            <a:pPr>
              <a:buFontTx/>
              <a:buChar char="-"/>
            </a:pPr>
            <a:r>
              <a:rPr lang="cs-CZ" b="1" dirty="0"/>
              <a:t>kroniky</a:t>
            </a:r>
          </a:p>
          <a:p>
            <a:pPr>
              <a:buFontTx/>
              <a:buChar char="-"/>
            </a:pPr>
            <a:r>
              <a:rPr lang="cs-CZ" b="1" dirty="0"/>
              <a:t>letopisy</a:t>
            </a:r>
          </a:p>
          <a:p>
            <a:pPr>
              <a:buFontTx/>
              <a:buChar char="-"/>
            </a:pPr>
            <a:r>
              <a:rPr lang="cs-CZ" b="1" dirty="0"/>
              <a:t>divadelní hra</a:t>
            </a:r>
          </a:p>
          <a:p>
            <a:pPr>
              <a:buFontTx/>
              <a:buChar char="-"/>
            </a:pPr>
            <a:r>
              <a:rPr lang="cs-CZ" b="1" dirty="0"/>
              <a:t>kramářská píseň</a:t>
            </a:r>
            <a:endParaRPr lang="cs-CZ" dirty="0"/>
          </a:p>
          <a:p>
            <a:pPr>
              <a:buNone/>
            </a:pPr>
            <a:r>
              <a:rPr lang="cs-CZ" b="1" dirty="0"/>
              <a:t>- memoáry</a:t>
            </a:r>
          </a:p>
        </p:txBody>
      </p:sp>
      <p:sp>
        <p:nvSpPr>
          <p:cNvPr id="6" name="Right Brace 5"/>
          <p:cNvSpPr/>
          <p:nvPr/>
        </p:nvSpPr>
        <p:spPr>
          <a:xfrm>
            <a:off x="4211960" y="1628800"/>
            <a:ext cx="936104" cy="4680520"/>
          </a:xfrm>
          <a:prstGeom prst="rightBrace">
            <a:avLst/>
          </a:prstGeom>
          <a:ln>
            <a:solidFill>
              <a:schemeClr val="tx1">
                <a:lumMod val="95000"/>
                <a:lumOff val="5000"/>
              </a:schemeClr>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b="1" dirty="0"/>
          </a:p>
        </p:txBody>
      </p:sp>
      <p:sp>
        <p:nvSpPr>
          <p:cNvPr id="7" name="Content Placeholder 2"/>
          <p:cNvSpPr txBox="1">
            <a:spLocks/>
          </p:cNvSpPr>
          <p:nvPr/>
        </p:nvSpPr>
        <p:spPr>
          <a:xfrm>
            <a:off x="5436096" y="2852936"/>
            <a:ext cx="3707904" cy="208823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3200" b="1"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3200" b="1" i="0" u="none" strike="noStrike" kern="1200" cap="none" spc="0" normalizeH="0" baseline="0" noProof="0" dirty="0">
                <a:ln>
                  <a:noFill/>
                </a:ln>
                <a:solidFill>
                  <a:schemeClr val="tx1"/>
                </a:solidFill>
                <a:effectLst/>
                <a:uLnTx/>
                <a:uFillTx/>
                <a:latin typeface="+mn-lt"/>
                <a:ea typeface="+mn-ea"/>
                <a:cs typeface="+mn-cs"/>
              </a:rPr>
              <a:t>určené tvůrcem/</a:t>
            </a:r>
            <a:r>
              <a:rPr kumimoji="0" lang="cs-CZ" sz="3200" b="1" i="0" u="none" strike="noStrike" kern="1200" cap="none" spc="0" normalizeH="0" baseline="0" noProof="0" dirty="0" err="1">
                <a:ln>
                  <a:noFill/>
                </a:ln>
                <a:solidFill>
                  <a:schemeClr val="tx1"/>
                </a:solidFill>
                <a:effectLst/>
                <a:uLnTx/>
                <a:uFillTx/>
                <a:latin typeface="+mn-lt"/>
                <a:ea typeface="+mn-ea"/>
                <a:cs typeface="+mn-cs"/>
              </a:rPr>
              <a:t>ci</a:t>
            </a:r>
            <a:endParaRPr lang="cs-CZ" sz="3200" b="1"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3200" b="1" i="0" u="none" strike="noStrike" kern="1200" cap="none" spc="0" normalizeH="0" baseline="0" noProof="0" dirty="0">
                <a:ln>
                  <a:noFill/>
                </a:ln>
                <a:solidFill>
                  <a:schemeClr val="tx1"/>
                </a:solidFill>
                <a:effectLst/>
                <a:uLnTx/>
                <a:uFillTx/>
                <a:latin typeface="+mn-lt"/>
                <a:ea typeface="+mn-ea"/>
                <a:cs typeface="+mn-cs"/>
              </a:rPr>
              <a:t>ke </a:t>
            </a:r>
            <a:r>
              <a:rPr lang="cs-CZ" sz="3200" b="1" dirty="0"/>
              <a:t>zveřejnění</a:t>
            </a:r>
            <a:endParaRPr kumimoji="0" lang="cs-CZ"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293127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cs-CZ" sz="3600" b="1" dirty="0"/>
              <a:t>Rizika využití literárního pramene/memoárů?</a:t>
            </a:r>
          </a:p>
        </p:txBody>
      </p:sp>
      <p:sp>
        <p:nvSpPr>
          <p:cNvPr id="3" name="Content Placeholder 2"/>
          <p:cNvSpPr>
            <a:spLocks noGrp="1"/>
          </p:cNvSpPr>
          <p:nvPr>
            <p:ph idx="1"/>
          </p:nvPr>
        </p:nvSpPr>
        <p:spPr>
          <a:xfrm>
            <a:off x="0" y="1052736"/>
            <a:ext cx="5076056" cy="5400600"/>
          </a:xfrm>
        </p:spPr>
        <p:txBody>
          <a:bodyPr/>
          <a:lstStyle/>
          <a:p>
            <a:r>
              <a:rPr lang="cs-CZ" dirty="0"/>
              <a:t>osobní (</a:t>
            </a:r>
            <a:r>
              <a:rPr lang="cs-CZ" dirty="0" err="1"/>
              <a:t>karierní</a:t>
            </a:r>
            <a:r>
              <a:rPr lang="cs-CZ" dirty="0"/>
              <a:t>) zájem </a:t>
            </a:r>
          </a:p>
          <a:p>
            <a:pPr lvl="1"/>
            <a:r>
              <a:rPr lang="cs-CZ" dirty="0"/>
              <a:t>manipulace s veřejným míněním </a:t>
            </a:r>
          </a:p>
          <a:p>
            <a:r>
              <a:rPr lang="cs-CZ" dirty="0"/>
              <a:t>vyrovnávání účtů</a:t>
            </a:r>
          </a:p>
          <a:p>
            <a:r>
              <a:rPr lang="cs-CZ" dirty="0"/>
              <a:t>úmyslná i neúmyslná nepřesnost/neúplnost/lež</a:t>
            </a:r>
          </a:p>
          <a:p>
            <a:r>
              <a:rPr lang="cs-CZ" dirty="0"/>
              <a:t>trauma (a pokus o vyléčení)</a:t>
            </a:r>
          </a:p>
          <a:p>
            <a:pPr lvl="1"/>
            <a:r>
              <a:rPr lang="cs-CZ" dirty="0"/>
              <a:t>trauma z prohry</a:t>
            </a:r>
          </a:p>
          <a:p>
            <a:pPr lvl="1"/>
            <a:r>
              <a:rPr lang="cs-CZ" dirty="0"/>
              <a:t>trauma z vítězství</a:t>
            </a:r>
          </a:p>
          <a:p>
            <a:endParaRPr lang="cs-CZ" dirty="0"/>
          </a:p>
        </p:txBody>
      </p:sp>
      <p:pic>
        <p:nvPicPr>
          <p:cNvPr id="51202" name="Picture 2" descr="http://www.knihy.cz/fotocache/bigorig/http--d----l----l--img.pemic.cz--l--sortimg--l--003--l--6--l--8--l--0036827-23.jpg"/>
          <p:cNvPicPr>
            <a:picLocks noChangeAspect="1" noChangeArrowheads="1"/>
          </p:cNvPicPr>
          <p:nvPr/>
        </p:nvPicPr>
        <p:blipFill>
          <a:blip r:embed="rId3" cstate="print"/>
          <a:srcRect/>
          <a:stretch>
            <a:fillRect/>
          </a:stretch>
        </p:blipFill>
        <p:spPr bwMode="auto">
          <a:xfrm>
            <a:off x="4967536" y="1060084"/>
            <a:ext cx="4176464" cy="5797916"/>
          </a:xfrm>
          <a:prstGeom prst="rect">
            <a:avLst/>
          </a:prstGeom>
          <a:noFill/>
        </p:spPr>
      </p:pic>
    </p:spTree>
    <p:extLst>
      <p:ext uri="{BB962C8B-B14F-4D97-AF65-F5344CB8AC3E}">
        <p14:creationId xmlns:p14="http://schemas.microsoft.com/office/powerpoint/2010/main" val="1518979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txBody>
          <a:bodyPr/>
          <a:lstStyle/>
          <a:p>
            <a:r>
              <a:rPr lang="cs-CZ" b="1" dirty="0"/>
              <a:t>Jak předcházet rizikům lit. pramene? </a:t>
            </a:r>
          </a:p>
        </p:txBody>
      </p:sp>
      <p:pic>
        <p:nvPicPr>
          <p:cNvPr id="6" name="Picture 2" descr="Obálka titulu M&amp;uring;j &amp;zcaron;ivot s Reinhardem"/>
          <p:cNvPicPr>
            <a:picLocks noChangeAspect="1" noChangeArrowheads="1"/>
          </p:cNvPicPr>
          <p:nvPr/>
        </p:nvPicPr>
        <p:blipFill>
          <a:blip r:embed="rId3" cstate="print"/>
          <a:srcRect/>
          <a:stretch>
            <a:fillRect/>
          </a:stretch>
        </p:blipFill>
        <p:spPr bwMode="auto">
          <a:xfrm>
            <a:off x="5352044" y="1484784"/>
            <a:ext cx="3791956" cy="5373216"/>
          </a:xfrm>
          <a:prstGeom prst="rect">
            <a:avLst/>
          </a:prstGeom>
          <a:noFill/>
        </p:spPr>
      </p:pic>
      <p:sp>
        <p:nvSpPr>
          <p:cNvPr id="7" name="Content Placeholder 2"/>
          <p:cNvSpPr>
            <a:spLocks noGrp="1"/>
          </p:cNvSpPr>
          <p:nvPr>
            <p:ph idx="1"/>
          </p:nvPr>
        </p:nvSpPr>
        <p:spPr>
          <a:xfrm>
            <a:off x="0" y="908720"/>
            <a:ext cx="5652120" cy="5949280"/>
          </a:xfrm>
        </p:spPr>
        <p:txBody>
          <a:bodyPr>
            <a:normAutofit lnSpcReduction="10000"/>
          </a:bodyPr>
          <a:lstStyle/>
          <a:p>
            <a:pPr>
              <a:buNone/>
            </a:pPr>
            <a:r>
              <a:rPr lang="cs-CZ" b="1" dirty="0"/>
              <a:t>BEZ PROVĚŘENÍ NEDŮVĚŘOVAT!</a:t>
            </a:r>
          </a:p>
          <a:p>
            <a:pPr>
              <a:buNone/>
            </a:pPr>
            <a:r>
              <a:rPr lang="cs-CZ" b="1" dirty="0"/>
              <a:t> - co je autor zač?</a:t>
            </a:r>
          </a:p>
          <a:p>
            <a:pPr>
              <a:buNone/>
            </a:pPr>
            <a:r>
              <a:rPr lang="cs-CZ" b="1" dirty="0"/>
              <a:t>- proč dílo vzniklo?</a:t>
            </a:r>
          </a:p>
          <a:p>
            <a:pPr>
              <a:buFontTx/>
              <a:buChar char="-"/>
            </a:pPr>
            <a:r>
              <a:rPr lang="cs-CZ" b="1" dirty="0"/>
              <a:t>za jakých okolností vzniklo?</a:t>
            </a:r>
          </a:p>
          <a:p>
            <a:pPr>
              <a:buFontTx/>
              <a:buChar char="-"/>
            </a:pPr>
            <a:r>
              <a:rPr lang="cs-CZ" b="1" dirty="0"/>
              <a:t>má autor literární ambice?</a:t>
            </a:r>
          </a:p>
          <a:p>
            <a:pPr>
              <a:buNone/>
            </a:pPr>
            <a:r>
              <a:rPr lang="cs-CZ" b="1" dirty="0"/>
              <a:t>- počítat s obhajobou</a:t>
            </a:r>
          </a:p>
          <a:p>
            <a:pPr>
              <a:buNone/>
            </a:pPr>
            <a:r>
              <a:rPr lang="cs-CZ" b="1" dirty="0"/>
              <a:t>		činnosti (rozhodnutí)</a:t>
            </a:r>
          </a:p>
          <a:p>
            <a:pPr>
              <a:buNone/>
            </a:pPr>
            <a:r>
              <a:rPr lang="cs-CZ" b="1" dirty="0"/>
              <a:t>		vlastní důležitosti</a:t>
            </a:r>
          </a:p>
          <a:p>
            <a:pPr>
              <a:buNone/>
            </a:pPr>
            <a:r>
              <a:rPr lang="cs-CZ" b="1" dirty="0"/>
              <a:t>- časový odstup díla od popisované události</a:t>
            </a:r>
          </a:p>
          <a:p>
            <a:pPr>
              <a:buNone/>
            </a:pPr>
            <a:r>
              <a:rPr lang="cs-CZ" b="1" dirty="0"/>
              <a:t>- další zdroje/prameny?</a:t>
            </a:r>
          </a:p>
        </p:txBody>
      </p:sp>
    </p:spTree>
    <p:extLst>
      <p:ext uri="{BB962C8B-B14F-4D97-AF65-F5344CB8AC3E}">
        <p14:creationId xmlns:p14="http://schemas.microsoft.com/office/powerpoint/2010/main" val="627508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8520" y="0"/>
            <a:ext cx="9252520" cy="1143000"/>
          </a:xfrm>
        </p:spPr>
        <p:txBody>
          <a:bodyPr>
            <a:normAutofit/>
          </a:bodyPr>
          <a:lstStyle/>
          <a:p>
            <a:r>
              <a:rPr lang="cs-CZ" dirty="0"/>
              <a:t>Richard P. </a:t>
            </a:r>
            <a:r>
              <a:rPr lang="cs-CZ" dirty="0" err="1"/>
              <a:t>Feynman</a:t>
            </a:r>
            <a:r>
              <a:rPr lang="cs-CZ" dirty="0"/>
              <a:t>: To snad nemyslíte</a:t>
            </a:r>
          </a:p>
        </p:txBody>
      </p:sp>
      <p:pic>
        <p:nvPicPr>
          <p:cNvPr id="1026" name="Picture 2" descr="http://www.eaurora.cz/obr/k_01/09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908720"/>
            <a:ext cx="3710261" cy="6005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03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cs-CZ" b="1" dirty="0"/>
              <a:t>Méně obvyklé termíny - </a:t>
            </a:r>
            <a:r>
              <a:rPr lang="cs-CZ" dirty="0"/>
              <a:t>lidové prameny a písemnosti státní správy</a:t>
            </a:r>
          </a:p>
        </p:txBody>
      </p:sp>
      <p:sp>
        <p:nvSpPr>
          <p:cNvPr id="3" name="Content Placeholder 2"/>
          <p:cNvSpPr>
            <a:spLocks noGrp="1"/>
          </p:cNvSpPr>
          <p:nvPr>
            <p:ph idx="1"/>
          </p:nvPr>
        </p:nvSpPr>
        <p:spPr>
          <a:xfrm>
            <a:off x="0" y="1196752"/>
            <a:ext cx="9144000" cy="5661248"/>
          </a:xfrm>
        </p:spPr>
        <p:txBody>
          <a:bodyPr>
            <a:normAutofit fontScale="92500" lnSpcReduction="10000"/>
          </a:bodyPr>
          <a:lstStyle/>
          <a:p>
            <a:r>
              <a:rPr lang="cs-CZ" b="1" dirty="0"/>
              <a:t>zvěst </a:t>
            </a:r>
          </a:p>
          <a:p>
            <a:r>
              <a:rPr lang="cs-CZ" b="1" dirty="0"/>
              <a:t>pověst </a:t>
            </a:r>
          </a:p>
          <a:p>
            <a:r>
              <a:rPr lang="cs-CZ" b="1" dirty="0"/>
              <a:t>historická píseň </a:t>
            </a:r>
          </a:p>
          <a:p>
            <a:r>
              <a:rPr lang="cs-CZ" b="1" dirty="0" err="1"/>
              <a:t>indorzát</a:t>
            </a:r>
            <a:r>
              <a:rPr lang="cs-CZ" b="1" dirty="0"/>
              <a:t> </a:t>
            </a:r>
          </a:p>
          <a:p>
            <a:r>
              <a:rPr lang="cs-CZ" b="1" dirty="0" err="1"/>
              <a:t>prezentatum</a:t>
            </a:r>
            <a:r>
              <a:rPr lang="cs-CZ" b="1" dirty="0"/>
              <a:t> </a:t>
            </a:r>
          </a:p>
          <a:p>
            <a:r>
              <a:rPr lang="cs-CZ" b="1" dirty="0"/>
              <a:t>indexy </a:t>
            </a:r>
          </a:p>
          <a:p>
            <a:r>
              <a:rPr lang="cs-CZ" b="1" dirty="0"/>
              <a:t>pojišťovací prameny </a:t>
            </a:r>
          </a:p>
          <a:p>
            <a:r>
              <a:rPr lang="cs-CZ" b="1" dirty="0"/>
              <a:t>normativní prameny </a:t>
            </a:r>
          </a:p>
          <a:p>
            <a:r>
              <a:rPr lang="cs-CZ" b="1" dirty="0"/>
              <a:t>intimáty </a:t>
            </a:r>
          </a:p>
          <a:p>
            <a:r>
              <a:rPr lang="cs-CZ" b="1" dirty="0"/>
              <a:t>inskripce </a:t>
            </a:r>
          </a:p>
          <a:p>
            <a:r>
              <a:rPr lang="cs-CZ" b="1" dirty="0"/>
              <a:t>zmocnění </a:t>
            </a:r>
            <a:endParaRPr lang="cs-CZ" dirty="0"/>
          </a:p>
        </p:txBody>
      </p:sp>
      <p:pic>
        <p:nvPicPr>
          <p:cNvPr id="54274" name="Picture 2" descr="http://www.paleografie.org/admin/img/multimedia/110702231856.jpg"/>
          <p:cNvPicPr>
            <a:picLocks noChangeAspect="1" noChangeArrowheads="1"/>
          </p:cNvPicPr>
          <p:nvPr/>
        </p:nvPicPr>
        <p:blipFill>
          <a:blip r:embed="rId3" cstate="print"/>
          <a:srcRect/>
          <a:stretch>
            <a:fillRect/>
          </a:stretch>
        </p:blipFill>
        <p:spPr bwMode="auto">
          <a:xfrm>
            <a:off x="4788024" y="1196752"/>
            <a:ext cx="4355976" cy="2933024"/>
          </a:xfrm>
          <a:prstGeom prst="rect">
            <a:avLst/>
          </a:prstGeom>
          <a:noFill/>
        </p:spPr>
      </p:pic>
      <p:cxnSp>
        <p:nvCxnSpPr>
          <p:cNvPr id="6" name="Straight Arrow Connector 5"/>
          <p:cNvCxnSpPr/>
          <p:nvPr/>
        </p:nvCxnSpPr>
        <p:spPr>
          <a:xfrm flipV="1">
            <a:off x="3779912" y="4149080"/>
            <a:ext cx="64807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455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Obálka titulu Dopisy Hitlerovi"/>
          <p:cNvPicPr>
            <a:picLocks noChangeAspect="1" noChangeArrowheads="1"/>
          </p:cNvPicPr>
          <p:nvPr/>
        </p:nvPicPr>
        <p:blipFill>
          <a:blip r:embed="rId3" cstate="print"/>
          <a:srcRect/>
          <a:stretch>
            <a:fillRect/>
          </a:stretch>
        </p:blipFill>
        <p:spPr bwMode="auto">
          <a:xfrm>
            <a:off x="0" y="988931"/>
            <a:ext cx="3779912" cy="5879863"/>
          </a:xfrm>
          <a:prstGeom prst="rect">
            <a:avLst/>
          </a:prstGeom>
          <a:noFill/>
        </p:spPr>
      </p:pic>
      <p:sp>
        <p:nvSpPr>
          <p:cNvPr id="9" name="Title 1"/>
          <p:cNvSpPr txBox="1">
            <a:spLocks/>
          </p:cNvSpPr>
          <p:nvPr/>
        </p:nvSpPr>
        <p:spPr>
          <a:xfrm>
            <a:off x="0" y="0"/>
            <a:ext cx="9144000" cy="105273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4400" b="1" i="0" u="none" strike="noStrike" kern="1200" cap="none" spc="0" normalizeH="0" baseline="0" noProof="0" dirty="0">
                <a:ln>
                  <a:noFill/>
                </a:ln>
                <a:solidFill>
                  <a:schemeClr val="tx1"/>
                </a:solidFill>
                <a:effectLst/>
                <a:uLnTx/>
                <a:uFillTx/>
                <a:latin typeface="+mj-lt"/>
                <a:ea typeface="+mj-ea"/>
                <a:cs typeface="+mj-cs"/>
              </a:rPr>
              <a:t>Deníky,</a:t>
            </a:r>
            <a:r>
              <a:rPr kumimoji="0" lang="cs-CZ" sz="4400" b="1" i="0" u="none" strike="noStrike" kern="1200" cap="none" spc="0" normalizeH="0" noProof="0" dirty="0">
                <a:ln>
                  <a:noFill/>
                </a:ln>
                <a:solidFill>
                  <a:schemeClr val="tx1"/>
                </a:solidFill>
                <a:effectLst/>
                <a:uLnTx/>
                <a:uFillTx/>
                <a:latin typeface="+mj-lt"/>
                <a:ea typeface="+mj-ea"/>
                <a:cs typeface="+mj-cs"/>
              </a:rPr>
              <a:t> korespondence </a:t>
            </a:r>
            <a:r>
              <a:rPr kumimoji="0" lang="cs-CZ" sz="4400" b="1" i="0" u="none" strike="noStrike" kern="1200" cap="none" spc="0" normalizeH="0" noProof="0" dirty="0" err="1">
                <a:ln>
                  <a:noFill/>
                </a:ln>
                <a:solidFill>
                  <a:schemeClr val="tx1"/>
                </a:solidFill>
                <a:effectLst/>
                <a:uLnTx/>
                <a:uFillTx/>
                <a:latin typeface="+mj-lt"/>
                <a:ea typeface="+mj-ea"/>
                <a:cs typeface="+mj-cs"/>
              </a:rPr>
              <a:t>atp</a:t>
            </a:r>
            <a:endParaRPr kumimoji="0" lang="cs-CZ"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543"/>
          <a:stretch/>
        </p:blipFill>
        <p:spPr bwMode="auto">
          <a:xfrm>
            <a:off x="5292081" y="1091690"/>
            <a:ext cx="3851920" cy="5812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127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0"/>
            <a:ext cx="9144000" cy="230425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ormAutofit/>
          </a:bodyPr>
          <a:lstStyle/>
          <a:p>
            <a:r>
              <a:rPr lang="cs-CZ" b="1" dirty="0"/>
              <a:t>Typologie vědecké (naučné) </a:t>
            </a:r>
            <a:r>
              <a:rPr lang="cs-CZ" b="1" dirty="0" smtClean="0"/>
              <a:t>literatury</a:t>
            </a:r>
            <a:endParaRPr lang="cs-CZ" dirty="0"/>
          </a:p>
        </p:txBody>
      </p:sp>
      <p:pic>
        <p:nvPicPr>
          <p:cNvPr id="5" name="Picture 2" descr="Milestone for literature and science research - News - Cardiff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460" y="2326287"/>
            <a:ext cx="7985919" cy="449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863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10905</TotalTime>
  <Words>2589</Words>
  <Application>Microsoft Office PowerPoint</Application>
  <PresentationFormat>Předvádění na obrazovce (4:3)</PresentationFormat>
  <Paragraphs>417</Paragraphs>
  <Slides>28</Slides>
  <Notes>28</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Calibri</vt:lpstr>
      <vt:lpstr>Symbol</vt:lpstr>
      <vt:lpstr>Times New Roman</vt:lpstr>
      <vt:lpstr>Office Theme</vt:lpstr>
      <vt:lpstr>Nejčastěji využívané  prameny a literatura a jejich dělení</vt:lpstr>
      <vt:lpstr>Prameny písemné povahy</vt:lpstr>
      <vt:lpstr>Literární prameny</vt:lpstr>
      <vt:lpstr>Rizika využití literárního pramene/memoárů?</vt:lpstr>
      <vt:lpstr>Jak předcházet rizikům lit. pramene? </vt:lpstr>
      <vt:lpstr>Richard P. Feynman: To snad nemyslíte</vt:lpstr>
      <vt:lpstr>Méně obvyklé termíny - lidové prameny a písemnosti státní správy</vt:lpstr>
      <vt:lpstr>Prezentace aplikace PowerPoint</vt:lpstr>
      <vt:lpstr>Typologie vědecké (naučné) literatury</vt:lpstr>
      <vt:lpstr>Obecné dělení</vt:lpstr>
      <vt:lpstr>Vědecká (naučná) literatura</vt:lpstr>
      <vt:lpstr>Papyrus</vt:lpstr>
      <vt:lpstr>Výroba pergamenu cca 1568</vt:lpstr>
      <vt:lpstr>Výroba papíru </vt:lpstr>
      <vt:lpstr>Publikovaná – neperiodická - KNIHY</vt:lpstr>
      <vt:lpstr>Prezentace aplikace PowerPoint</vt:lpstr>
      <vt:lpstr>Studie</vt:lpstr>
      <vt:lpstr>Sborník</vt:lpstr>
      <vt:lpstr>Kolektivní monografie</vt:lpstr>
      <vt:lpstr>Monografie</vt:lpstr>
      <vt:lpstr>Populárně-vědecký text</vt:lpstr>
      <vt:lpstr>2b) periodická literatura (periodika)</vt:lpstr>
      <vt:lpstr>Další texty charakteristické pro odbornou praxi</vt:lpstr>
      <vt:lpstr>Abstrakt</vt:lpstr>
      <vt:lpstr>Anotace</vt:lpstr>
      <vt:lpstr>Referát</vt:lpstr>
      <vt:lpstr>Recenze 1</vt:lpstr>
      <vt:lpstr>Recenze 2</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Arnold J. Rimmer</dc:creator>
  <cp:lastModifiedBy>Michal Ulvr</cp:lastModifiedBy>
  <cp:revision>102</cp:revision>
  <cp:lastPrinted>2021-11-25T16:59:34Z</cp:lastPrinted>
  <dcterms:created xsi:type="dcterms:W3CDTF">2012-12-19T13:14:40Z</dcterms:created>
  <dcterms:modified xsi:type="dcterms:W3CDTF">2021-11-25T17:00:52Z</dcterms:modified>
</cp:coreProperties>
</file>