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06C35-2FAF-464D-BFE9-A6473FE0D5C1}" type="datetimeFigureOut">
              <a:rPr lang="cs-CZ" smtClean="0"/>
              <a:t>18.2.2021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9B59-0B32-44E8-9E1C-85E4F4D807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9B59-0B32-44E8-9E1C-85E4F4D807C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11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769-5C20-43B9-B0C3-1E5A4058F075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98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9CE6-A2ED-4D21-BCF0-FA966B9A1C46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0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960D-6714-466C-9DEC-8438A89DAFEF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1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85BB-8A7A-4300-AFE2-CE8C927B0BD3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60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6C19-1D5E-4F13-BE4C-B079404930B1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41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D75C-CEF8-440E-81BE-3165BF9DC461}" type="datetime1">
              <a:rPr lang="cs-CZ" smtClean="0"/>
              <a:t>18.2.2021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91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274D-C7CE-472C-96FC-A0B32FF9E977}" type="datetime1">
              <a:rPr lang="cs-CZ" smtClean="0"/>
              <a:t>18.2.2021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0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AFBA-163C-4A95-817F-2BEEC4266383}" type="datetime1">
              <a:rPr lang="cs-CZ" smtClean="0"/>
              <a:t>18.2.2021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19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C8717-0A65-438C-9B78-DE7280ACFFE9}" type="datetime1">
              <a:rPr lang="cs-CZ" smtClean="0"/>
              <a:t>18.2.2021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580B-EBDB-4CE4-A82D-DA62B9C1CFF9}" type="datetime1">
              <a:rPr lang="cs-CZ" smtClean="0"/>
              <a:t>18.2.2021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3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F99F-BFE5-4C03-B581-022B760E4D70}" type="datetime1">
              <a:rPr lang="cs-CZ" smtClean="0"/>
              <a:t>18.2.2021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09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05A9-94F0-4532-8A59-45E1FB9409CC}" type="datetime1">
              <a:rPr lang="cs-CZ" smtClean="0"/>
              <a:t>18.2.2021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6650-BC3F-4693-88D0-B76B22FD75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6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p.tul.cz/student/studium-na-fp/zaverecne-prace/pokyn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Čeština pro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Kurz </a:t>
            </a:r>
            <a:r>
              <a:rPr lang="cs-CZ" dirty="0" smtClean="0"/>
              <a:t>LS 2021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1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3635"/>
          </a:xfrm>
        </p:spPr>
        <p:txBody>
          <a:bodyPr/>
          <a:lstStyle/>
          <a:p>
            <a:r>
              <a:rPr lang="cs-CZ" dirty="0" smtClean="0"/>
              <a:t>Komunikační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Mluvčí a posluchači komunikují vždy v rámci nějaké </a:t>
            </a:r>
            <a:r>
              <a:rPr lang="cs-CZ" sz="2000" b="1" dirty="0" smtClean="0"/>
              <a:t>komunikační situace</a:t>
            </a:r>
            <a:r>
              <a:rPr lang="cs-CZ" sz="2000" dirty="0"/>
              <a:t>.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KS vždy také ovlivňuje výběr jazykových prostředků.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Komunikační situace </a:t>
            </a:r>
            <a:r>
              <a:rPr lang="cs-CZ" sz="2000" dirty="0" smtClean="0"/>
              <a:t>může být: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oficiální/neoficiální</a:t>
            </a:r>
          </a:p>
          <a:p>
            <a:r>
              <a:rPr lang="cs-CZ" sz="2000" dirty="0" smtClean="0"/>
              <a:t>veřejná/neveřejná</a:t>
            </a:r>
          </a:p>
          <a:p>
            <a:r>
              <a:rPr lang="cs-CZ" sz="2000" dirty="0" smtClean="0"/>
              <a:t>mluvená/psaná</a:t>
            </a:r>
          </a:p>
          <a:p>
            <a:r>
              <a:rPr lang="cs-CZ" sz="2000" dirty="0" smtClean="0"/>
              <a:t>připravená/nepřipravená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2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04703"/>
            <a:ext cx="10515600" cy="1325563"/>
          </a:xfrm>
        </p:spPr>
        <p:txBody>
          <a:bodyPr/>
          <a:lstStyle/>
          <a:p>
            <a:r>
              <a:rPr lang="cs-CZ" dirty="0" smtClean="0"/>
              <a:t>Příznaky jazykových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66097"/>
            <a:ext cx="10704095" cy="507106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3800" dirty="0" smtClean="0"/>
              <a:t>Jazykové prostředky užité v konkrétním komunikátu můžeme posuzovat podle kombinace různých kritérií.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3800" dirty="0" smtClean="0"/>
              <a:t>K identifikaci typu </a:t>
            </a:r>
            <a:r>
              <a:rPr lang="cs-CZ" sz="3800" dirty="0" err="1" smtClean="0"/>
              <a:t>příznakovosti</a:t>
            </a:r>
            <a:r>
              <a:rPr lang="cs-CZ" sz="3800" dirty="0" smtClean="0"/>
              <a:t> mohou sloužit např. tzv. stylové indikátory ve </a:t>
            </a:r>
            <a:r>
              <a:rPr lang="cs-CZ" sz="3800" i="1" dirty="0" smtClean="0"/>
              <a:t>Slovníku spisovného jazyka českého</a:t>
            </a:r>
            <a:r>
              <a:rPr lang="cs-CZ" sz="3800" dirty="0" smtClean="0"/>
              <a:t>:</a:t>
            </a:r>
          </a:p>
          <a:p>
            <a:pPr>
              <a:lnSpc>
                <a:spcPct val="110000"/>
              </a:lnSpc>
            </a:pPr>
            <a:r>
              <a:rPr lang="cs-CZ" sz="3800" b="1" dirty="0" smtClean="0"/>
              <a:t>spisovnost/nespisovnost</a:t>
            </a:r>
            <a:endParaRPr lang="cs-CZ" sz="38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slova hovorová (hovor.)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knižní (</a:t>
            </a:r>
            <a:r>
              <a:rPr lang="cs-CZ" sz="3800" dirty="0" err="1" smtClean="0"/>
              <a:t>kniž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básnická (</a:t>
            </a:r>
            <a:r>
              <a:rPr lang="cs-CZ" sz="3800" dirty="0" err="1" smtClean="0"/>
              <a:t>bás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publicistická (</a:t>
            </a:r>
            <a:r>
              <a:rPr lang="cs-CZ" sz="3800" dirty="0" err="1" smtClean="0"/>
              <a:t>publ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odborná (zkratka příslušného oboru)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err="1" smtClean="0"/>
              <a:t>obecněčeská</a:t>
            </a:r>
            <a:r>
              <a:rPr lang="cs-CZ" sz="3800" dirty="0" smtClean="0"/>
              <a:t> (ob.)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nářeční (</a:t>
            </a:r>
            <a:r>
              <a:rPr lang="cs-CZ" sz="3800" dirty="0" err="1" smtClean="0"/>
              <a:t>nář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oblastní, např. moravismy jako </a:t>
            </a:r>
            <a:r>
              <a:rPr lang="cs-CZ" sz="3800" i="1" dirty="0" smtClean="0"/>
              <a:t>dědina, stolař</a:t>
            </a:r>
            <a:r>
              <a:rPr lang="cs-CZ" sz="3800" dirty="0" smtClean="0"/>
              <a:t> (</a:t>
            </a:r>
            <a:r>
              <a:rPr lang="cs-CZ" sz="3800" dirty="0" err="1" smtClean="0"/>
              <a:t>obl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výrazy spojené s tradičním venkovským životem (lid.)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argotická (</a:t>
            </a:r>
            <a:r>
              <a:rPr lang="cs-CZ" sz="3800" dirty="0" err="1" smtClean="0"/>
              <a:t>arg</a:t>
            </a:r>
            <a:r>
              <a:rPr lang="cs-CZ" sz="3800" dirty="0" smtClean="0"/>
              <a:t>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slangová (slang.)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cs-CZ" sz="3800" dirty="0" smtClean="0"/>
              <a:t>nespisovná, tj. bez zvláštního příznaku (</a:t>
            </a:r>
            <a:r>
              <a:rPr lang="cs-CZ" sz="3800" dirty="0" err="1" smtClean="0"/>
              <a:t>nespis</a:t>
            </a:r>
            <a:r>
              <a:rPr lang="cs-CZ" sz="3800" dirty="0" smtClean="0"/>
              <a:t>.)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35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243" y="758825"/>
            <a:ext cx="10515600" cy="549759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1800" b="1" dirty="0" smtClean="0"/>
              <a:t>frekvence</a:t>
            </a:r>
            <a:endParaRPr lang="cs-CZ" sz="1800" dirty="0" smtClean="0"/>
          </a:p>
          <a:p>
            <a:pPr lvl="1">
              <a:spcBef>
                <a:spcPts val="600"/>
              </a:spcBef>
            </a:pPr>
            <a:r>
              <a:rPr lang="cs-CZ" sz="1800" dirty="0" smtClean="0"/>
              <a:t>slova běžně užívaná (bez označení)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řidší (</a:t>
            </a:r>
            <a:r>
              <a:rPr lang="cs-CZ" sz="1800" dirty="0" err="1" smtClean="0"/>
              <a:t>řidč</a:t>
            </a:r>
            <a:r>
              <a:rPr lang="cs-CZ" sz="1800" dirty="0" smtClean="0"/>
              <a:t>.)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řídká, ojedinělá slova (zř.)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cs-CZ" sz="1800" dirty="0" smtClean="0"/>
          </a:p>
          <a:p>
            <a:pPr>
              <a:spcBef>
                <a:spcPts val="600"/>
              </a:spcBef>
            </a:pPr>
            <a:r>
              <a:rPr lang="cs-CZ" sz="1800" b="1" dirty="0" smtClean="0"/>
              <a:t>časové hledisko</a:t>
            </a:r>
            <a:endParaRPr lang="cs-CZ" sz="1800" dirty="0" smtClean="0"/>
          </a:p>
          <a:p>
            <a:pPr lvl="1">
              <a:spcBef>
                <a:spcPts val="600"/>
              </a:spcBef>
            </a:pPr>
            <a:r>
              <a:rPr lang="cs-CZ" sz="1800" dirty="0" smtClean="0"/>
              <a:t>slova zastaralá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zastarávající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cs-CZ" sz="1800" dirty="0" smtClean="0"/>
          </a:p>
          <a:p>
            <a:pPr>
              <a:spcBef>
                <a:spcPts val="600"/>
              </a:spcBef>
            </a:pPr>
            <a:r>
              <a:rPr lang="cs-CZ" sz="1800" b="1" dirty="0" smtClean="0"/>
              <a:t>expresivita</a:t>
            </a:r>
            <a:endParaRPr lang="cs-CZ" sz="1800" dirty="0" smtClean="0"/>
          </a:p>
          <a:p>
            <a:pPr lvl="1">
              <a:spcBef>
                <a:spcPts val="600"/>
              </a:spcBef>
            </a:pPr>
            <a:r>
              <a:rPr lang="cs-CZ" sz="1800" dirty="0" smtClean="0"/>
              <a:t>slova citově zabarvená bez dalšího příznaku (</a:t>
            </a:r>
            <a:r>
              <a:rPr lang="cs-CZ" sz="1800" dirty="0" err="1" smtClean="0"/>
              <a:t>expr</a:t>
            </a:r>
            <a:r>
              <a:rPr lang="cs-CZ" sz="1800" dirty="0" smtClean="0"/>
              <a:t>.)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expresivní se zvláštním příznakem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familiární (</a:t>
            </a:r>
            <a:r>
              <a:rPr lang="cs-CZ" sz="1800" dirty="0" err="1" smtClean="0"/>
              <a:t>fam</a:t>
            </a:r>
            <a:r>
              <a:rPr lang="cs-CZ" sz="1800" dirty="0" smtClean="0"/>
              <a:t>.), domácká (dom.), dětská (</a:t>
            </a:r>
            <a:r>
              <a:rPr lang="cs-CZ" sz="1800" dirty="0" err="1" smtClean="0"/>
              <a:t>dět</a:t>
            </a:r>
            <a:r>
              <a:rPr lang="cs-CZ" sz="1800" dirty="0" smtClean="0"/>
              <a:t>.)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hanlivá (</a:t>
            </a:r>
            <a:r>
              <a:rPr lang="cs-CZ" sz="1800" dirty="0" err="1" smtClean="0"/>
              <a:t>hanl</a:t>
            </a:r>
            <a:r>
              <a:rPr lang="cs-CZ" sz="1800" dirty="0" smtClean="0"/>
              <a:t>.), zhrubělá (</a:t>
            </a:r>
            <a:r>
              <a:rPr lang="cs-CZ" sz="1800" dirty="0" err="1" smtClean="0"/>
              <a:t>zhrub</a:t>
            </a:r>
            <a:r>
              <a:rPr lang="cs-CZ" sz="1800" dirty="0" smtClean="0"/>
              <a:t>.), vulgarismy (</a:t>
            </a:r>
            <a:r>
              <a:rPr lang="cs-CZ" sz="1800" dirty="0" err="1" smtClean="0"/>
              <a:t>vulg</a:t>
            </a:r>
            <a:r>
              <a:rPr lang="cs-CZ" sz="1800" dirty="0" smtClean="0"/>
              <a:t>.)</a:t>
            </a:r>
          </a:p>
          <a:p>
            <a:pPr lvl="1">
              <a:spcBef>
                <a:spcPts val="600"/>
              </a:spcBef>
            </a:pPr>
            <a:r>
              <a:rPr lang="cs-CZ" sz="1800" dirty="0" smtClean="0"/>
              <a:t>eufemismy (</a:t>
            </a:r>
            <a:r>
              <a:rPr lang="cs-CZ" sz="1800" dirty="0" err="1" smtClean="0"/>
              <a:t>euf</a:t>
            </a:r>
            <a:r>
              <a:rPr lang="cs-CZ" sz="1800" dirty="0" smtClean="0"/>
              <a:t>.), ironie (iron.)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9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cs-CZ" dirty="0" smtClean="0"/>
              <a:t>Odborný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0855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</a:pPr>
            <a:r>
              <a:rPr lang="cs-CZ" sz="2900" dirty="0"/>
              <a:t>F</a:t>
            </a:r>
            <a:r>
              <a:rPr lang="cs-CZ" sz="2900" dirty="0" smtClean="0"/>
              <a:t>unkční </a:t>
            </a:r>
            <a:r>
              <a:rPr lang="cs-CZ" sz="2900" dirty="0"/>
              <a:t>styl s nejvyhraněnější funkcí věcně informační. Slouží k přesnému, systematizovanému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a obyčejně i </a:t>
            </a:r>
            <a:r>
              <a:rPr lang="cs-CZ" sz="2900" dirty="0"/>
              <a:t>explicitnímu zprostředkovávání informací, analýz a teoretických úvah v oblasti vědy, techniky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a </a:t>
            </a:r>
            <a:r>
              <a:rPr lang="cs-CZ" sz="2900" dirty="0"/>
              <a:t>vůbec odborné praxe. (</a:t>
            </a:r>
            <a:r>
              <a:rPr lang="cs-CZ" sz="2900" i="1" dirty="0"/>
              <a:t>ESČ</a:t>
            </a:r>
            <a:r>
              <a:rPr lang="cs-CZ" sz="2900" dirty="0"/>
              <a:t>, s. 454)</a:t>
            </a:r>
          </a:p>
          <a:p>
            <a:pPr>
              <a:lnSpc>
                <a:spcPct val="100000"/>
              </a:lnSpc>
            </a:pPr>
            <a:r>
              <a:rPr lang="cs-CZ" sz="2900" b="1" dirty="0"/>
              <a:t>S</a:t>
            </a:r>
            <a:r>
              <a:rPr lang="cs-CZ" sz="2900" b="1" dirty="0" smtClean="0"/>
              <a:t>tyl </a:t>
            </a:r>
            <a:r>
              <a:rPr lang="cs-CZ" sz="2900" b="1" dirty="0"/>
              <a:t>jazykových projevů, jejichž cílem je podání přesné, jasné a relativně úplné informace </a:t>
            </a:r>
            <a:r>
              <a:rPr lang="cs-CZ" sz="2900" b="1" dirty="0" smtClean="0"/>
              <a:t>zaměřené </a:t>
            </a:r>
            <a:br>
              <a:rPr lang="cs-CZ" sz="2900" b="1" dirty="0" smtClean="0"/>
            </a:br>
            <a:r>
              <a:rPr lang="cs-CZ" sz="2900" b="1" dirty="0" smtClean="0"/>
              <a:t>na </a:t>
            </a:r>
            <a:r>
              <a:rPr lang="cs-CZ" sz="2900" b="1" dirty="0"/>
              <a:t>pojmovou stránku </a:t>
            </a:r>
            <a:r>
              <a:rPr lang="cs-CZ" sz="2900" b="1" dirty="0" smtClean="0"/>
              <a:t>sdělení. </a:t>
            </a:r>
            <a:r>
              <a:rPr lang="cs-CZ" sz="2900" dirty="0"/>
              <a:t>(</a:t>
            </a:r>
            <a:r>
              <a:rPr lang="cs-CZ" sz="2900" i="1" dirty="0"/>
              <a:t>Stylistika současné češtiny</a:t>
            </a:r>
            <a:r>
              <a:rPr lang="cs-CZ" sz="2900" dirty="0"/>
              <a:t>, s. 148</a:t>
            </a:r>
            <a:r>
              <a:rPr lang="cs-CZ" sz="2900" dirty="0" smtClean="0"/>
              <a:t>)</a:t>
            </a:r>
            <a:endParaRPr lang="cs-CZ" sz="2900" dirty="0"/>
          </a:p>
          <a:p>
            <a:pPr>
              <a:lnSpc>
                <a:spcPct val="100000"/>
              </a:lnSpc>
            </a:pPr>
            <a:r>
              <a:rPr lang="cs-CZ" sz="2900" b="1" dirty="0"/>
              <a:t>Hlavní funkcí odborných projevů je funkce ODBORNĚ SDĚLNÁ</a:t>
            </a:r>
            <a:r>
              <a:rPr lang="cs-CZ" sz="2900" b="1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9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900" b="1" dirty="0" smtClean="0"/>
              <a:t>Členění OS:</a:t>
            </a:r>
            <a:endParaRPr lang="cs-CZ" sz="2900" dirty="0"/>
          </a:p>
          <a:p>
            <a:pPr>
              <a:lnSpc>
                <a:spcPct val="100000"/>
              </a:lnSpc>
            </a:pPr>
            <a:r>
              <a:rPr lang="cs-CZ" sz="2900" b="1" dirty="0"/>
              <a:t>Vědecký</a:t>
            </a:r>
            <a:r>
              <a:rPr lang="cs-CZ" sz="2900" dirty="0"/>
              <a:t> (teoretický) – prezentuje nové myšlenky a poznatky, propracovaná formální a jazyková stránka, nemusí příliš respektovat potřeby adresáta</a:t>
            </a:r>
          </a:p>
          <a:p>
            <a:pPr>
              <a:lnSpc>
                <a:spcPct val="100000"/>
              </a:lnSpc>
            </a:pPr>
            <a:r>
              <a:rPr lang="cs-CZ" sz="2900" b="1" dirty="0"/>
              <a:t>Praktický</a:t>
            </a:r>
            <a:r>
              <a:rPr lang="cs-CZ" sz="2900" dirty="0"/>
              <a:t> – méně exaktní, kompozičně jednodušší, mnohdy stereotypní, text se orientují na praktické využití, nemusejí přinášet nové poznatky; je regulován potřebami adresáta</a:t>
            </a:r>
          </a:p>
          <a:p>
            <a:pPr>
              <a:lnSpc>
                <a:spcPct val="100000"/>
              </a:lnSpc>
            </a:pPr>
            <a:r>
              <a:rPr lang="cs-CZ" sz="2900" b="1" dirty="0"/>
              <a:t>Popularizační</a:t>
            </a:r>
            <a:r>
              <a:rPr lang="cs-CZ" sz="2900" dirty="0"/>
              <a:t> (populárně naučný) – propojuje prostředky a postupy publicistického stylu a odborného</a:t>
            </a:r>
          </a:p>
          <a:p>
            <a:pPr>
              <a:lnSpc>
                <a:spcPct val="100000"/>
              </a:lnSpc>
            </a:pPr>
            <a:r>
              <a:rPr lang="cs-CZ" sz="2900" b="1" dirty="0"/>
              <a:t>Učební</a:t>
            </a:r>
            <a:r>
              <a:rPr lang="cs-CZ" sz="2900" dirty="0"/>
              <a:t> – podstatou je záměrné působení na </a:t>
            </a:r>
            <a:r>
              <a:rPr lang="cs-CZ" sz="2900" dirty="0" smtClean="0"/>
              <a:t>adresáta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cs-CZ" sz="29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900" dirty="0"/>
              <a:t>Hlavní slohové postupy: </a:t>
            </a:r>
            <a:r>
              <a:rPr lang="cs-CZ" sz="2900" b="1" dirty="0"/>
              <a:t>výklad</a:t>
            </a:r>
            <a:r>
              <a:rPr lang="cs-CZ" sz="2900" dirty="0"/>
              <a:t>, </a:t>
            </a:r>
            <a:r>
              <a:rPr lang="cs-CZ" sz="2900" b="1" dirty="0"/>
              <a:t>popis</a:t>
            </a:r>
            <a:r>
              <a:rPr lang="cs-CZ" sz="2900" dirty="0"/>
              <a:t>, </a:t>
            </a:r>
            <a:r>
              <a:rPr lang="cs-CZ" sz="2900" b="1" dirty="0"/>
              <a:t>úvaha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28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cs-CZ" dirty="0" smtClean="0"/>
              <a:t>Formální náležitosti odborného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5742"/>
            <a:ext cx="10515600" cy="486060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400" b="1" dirty="0" smtClean="0"/>
              <a:t>Horizontální členění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000" dirty="0" smtClean="0"/>
              <a:t>Odborný text má propracované lineární členění.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000" dirty="0" smtClean="0"/>
              <a:t>Obvykle </a:t>
            </a:r>
            <a:r>
              <a:rPr lang="cs-CZ" sz="3000" dirty="0"/>
              <a:t>se v označování jednotlivých kapitol </a:t>
            </a:r>
            <a:r>
              <a:rPr lang="cs-CZ" sz="3000" dirty="0" smtClean="0"/>
              <a:t>a </a:t>
            </a:r>
            <a:r>
              <a:rPr lang="cs-CZ" sz="3000" dirty="0"/>
              <a:t>podkapitol používá desetinný systém. </a:t>
            </a:r>
            <a:endParaRPr lang="cs-CZ" sz="3000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000" dirty="0" smtClean="0"/>
              <a:t>V</a:t>
            </a:r>
            <a:r>
              <a:rPr lang="cs-CZ" sz="3000" dirty="0"/>
              <a:t> závislosti se rozsahu a závažnosti tématu může být až pěti- či </a:t>
            </a:r>
            <a:r>
              <a:rPr lang="cs-CZ" sz="3000" dirty="0" err="1"/>
              <a:t>šestiúrovňový</a:t>
            </a:r>
            <a:r>
              <a:rPr lang="cs-CZ" sz="3000" dirty="0"/>
              <a:t>, např.:</a:t>
            </a:r>
          </a:p>
          <a:p>
            <a:pPr>
              <a:lnSpc>
                <a:spcPct val="100000"/>
              </a:lnSpc>
            </a:pPr>
            <a:r>
              <a:rPr lang="cs-CZ" dirty="0"/>
              <a:t>1.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1.1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1.2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1.2.1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1.2.1.1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smtClean="0"/>
              <a:t>1.2.1.2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 smtClean="0"/>
              <a:t>1.2.2</a:t>
            </a:r>
            <a:endParaRPr 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1.3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dirty="0"/>
              <a:t>2. atd.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000" dirty="0"/>
              <a:t>Pro označování kapitol </a:t>
            </a:r>
            <a:r>
              <a:rPr lang="cs-CZ" sz="3000" dirty="0" smtClean="0"/>
              <a:t>lze využít </a:t>
            </a:r>
            <a:r>
              <a:rPr lang="cs-CZ" sz="3000" dirty="0"/>
              <a:t>automatických funkcí (nadpisů</a:t>
            </a:r>
            <a:r>
              <a:rPr lang="cs-CZ" sz="3000" dirty="0" smtClean="0"/>
              <a:t>).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000" dirty="0" smtClean="0"/>
              <a:t>To </a:t>
            </a:r>
            <a:r>
              <a:rPr lang="cs-CZ" sz="3000" dirty="0"/>
              <a:t>zároveň umožňuje automaticky vytvořit obsah </a:t>
            </a:r>
            <a:r>
              <a:rPr lang="cs-CZ" sz="3000" dirty="0" smtClean="0"/>
              <a:t>textu.</a:t>
            </a: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28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0244"/>
            <a:ext cx="10515600" cy="566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Odborné texty mají obvykle tyto části </a:t>
            </a:r>
            <a:r>
              <a:rPr lang="cs-CZ" sz="2000" dirty="0"/>
              <a:t>(v závislosti na účelu, rozsahu a útvaru textu</a:t>
            </a:r>
            <a:r>
              <a:rPr lang="cs-CZ" sz="2000" dirty="0" smtClean="0"/>
              <a:t>):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Anotace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Klíčová slova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Obsah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Úvod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Teoretická a metodologická východiska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Vlastní analytická část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Shrnutí (závěr)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Použitá odborná literatura a prameny dle bibliografické normy (viz dále)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Případně: rejstřík, přílohy, resumé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3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6904"/>
            <a:ext cx="10515600" cy="5337175"/>
          </a:xfrm>
        </p:spPr>
        <p:txBody>
          <a:bodyPr/>
          <a:lstStyle/>
          <a:p>
            <a:pPr marL="0" indent="0">
              <a:buNone/>
            </a:pPr>
            <a:r>
              <a:rPr lang="cs-CZ" sz="2100" b="1" dirty="0"/>
              <a:t>Vertikální členění</a:t>
            </a:r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/>
              <a:t>Vertikálním </a:t>
            </a:r>
            <a:r>
              <a:rPr lang="cs-CZ" sz="1900" dirty="0"/>
              <a:t>členěním se rozumí prostředky tzv. </a:t>
            </a:r>
            <a:r>
              <a:rPr lang="cs-CZ" sz="1900" b="1" dirty="0" err="1"/>
              <a:t>reliéfizace</a:t>
            </a:r>
            <a:r>
              <a:rPr lang="cs-CZ" sz="1900" b="1" dirty="0"/>
              <a:t> textu</a:t>
            </a:r>
            <a:r>
              <a:rPr lang="cs-CZ" sz="1900" dirty="0"/>
              <a:t>, </a:t>
            </a:r>
            <a:r>
              <a:rPr lang="cs-CZ" sz="1900" dirty="0" smtClean="0"/>
              <a:t>které ovlivňují </a:t>
            </a:r>
            <a:r>
              <a:rPr lang="cs-CZ" sz="1900" dirty="0"/>
              <a:t>způsob recepce textu </a:t>
            </a:r>
            <a:r>
              <a:rPr lang="cs-CZ" sz="1900" dirty="0" smtClean="0"/>
              <a:t/>
            </a:r>
            <a:br>
              <a:rPr lang="cs-CZ" sz="1900" dirty="0" smtClean="0"/>
            </a:br>
            <a:r>
              <a:rPr lang="cs-CZ" sz="1900" dirty="0" smtClean="0"/>
              <a:t>a </a:t>
            </a:r>
            <a:r>
              <a:rPr lang="cs-CZ" sz="1900" dirty="0"/>
              <a:t>usnadňují orientaci v něm. </a:t>
            </a:r>
            <a:endParaRPr lang="cs-CZ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/>
              <a:t>Patří </a:t>
            </a:r>
            <a:r>
              <a:rPr lang="cs-CZ" sz="1900" dirty="0"/>
              <a:t>sem různé prostředky, jež nabízejí textové editory: </a:t>
            </a:r>
            <a:r>
              <a:rPr lang="cs-CZ" sz="1900" i="1" dirty="0"/>
              <a:t>zvýraznění písma </a:t>
            </a:r>
            <a:r>
              <a:rPr lang="cs-CZ" sz="1900" dirty="0"/>
              <a:t>(tučné, kurziva), </a:t>
            </a:r>
            <a:r>
              <a:rPr lang="cs-CZ" sz="1900" i="1" dirty="0"/>
              <a:t>velikost písma</a:t>
            </a:r>
            <a:r>
              <a:rPr lang="cs-CZ" sz="1900" dirty="0"/>
              <a:t>, </a:t>
            </a:r>
            <a:r>
              <a:rPr lang="cs-CZ" sz="1900" i="1" dirty="0"/>
              <a:t>řádkování</a:t>
            </a:r>
            <a:r>
              <a:rPr lang="cs-CZ" sz="1900" dirty="0"/>
              <a:t>, </a:t>
            </a:r>
            <a:r>
              <a:rPr lang="cs-CZ" sz="1900" i="1" dirty="0"/>
              <a:t>proložení znaků</a:t>
            </a:r>
            <a:r>
              <a:rPr lang="cs-CZ" sz="1900" dirty="0"/>
              <a:t>. </a:t>
            </a:r>
            <a:endParaRPr lang="cs-CZ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/>
              <a:t>Takové </a:t>
            </a:r>
            <a:r>
              <a:rPr lang="cs-CZ" sz="1900" dirty="0"/>
              <a:t>prostředky jsou hojně využívány </a:t>
            </a:r>
            <a:r>
              <a:rPr lang="cs-CZ" sz="1900" i="1" dirty="0"/>
              <a:t>především v textech učebního stylu</a:t>
            </a:r>
            <a:r>
              <a:rPr lang="cs-CZ" sz="1900" dirty="0"/>
              <a:t>, kde slouží k vyjádření závažnosti informace. </a:t>
            </a:r>
            <a:endParaRPr lang="cs-CZ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/>
              <a:t>Vědecký </a:t>
            </a:r>
            <a:r>
              <a:rPr lang="cs-CZ" sz="1900" dirty="0"/>
              <a:t>styl dále ve vysoké míře používá </a:t>
            </a:r>
            <a:r>
              <a:rPr lang="cs-CZ" sz="1900" i="1" dirty="0"/>
              <a:t>poznámky pod čarou </a:t>
            </a:r>
            <a:r>
              <a:rPr lang="cs-CZ" sz="1900" dirty="0"/>
              <a:t>nebo </a:t>
            </a:r>
            <a:r>
              <a:rPr lang="cs-CZ" sz="1900" i="1" dirty="0"/>
              <a:t>vysvětlivky</a:t>
            </a:r>
            <a:r>
              <a:rPr lang="cs-CZ" sz="1900" dirty="0"/>
              <a:t>, v nichž se obvykle uvádějí doplňující informace a informace o zdroji citace či parafráze. </a:t>
            </a:r>
            <a:endParaRPr lang="cs-CZ" sz="19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sz="1900" dirty="0" smtClean="0"/>
              <a:t>K</a:t>
            </a:r>
            <a:r>
              <a:rPr lang="cs-CZ" sz="1900" dirty="0"/>
              <a:t> prostředkům vertikálního členění patří dále různá </a:t>
            </a:r>
            <a:r>
              <a:rPr lang="cs-CZ" sz="1900" i="1" dirty="0" err="1"/>
              <a:t>mezishrnutí</a:t>
            </a:r>
            <a:r>
              <a:rPr lang="cs-CZ" sz="1900" dirty="0"/>
              <a:t>, </a:t>
            </a:r>
            <a:r>
              <a:rPr lang="cs-CZ" sz="1900" i="1" dirty="0"/>
              <a:t>titulky</a:t>
            </a:r>
            <a:r>
              <a:rPr lang="cs-CZ" sz="1900" dirty="0"/>
              <a:t>, </a:t>
            </a:r>
            <a:r>
              <a:rPr lang="cs-CZ" sz="1900" i="1" dirty="0"/>
              <a:t>mezititulky</a:t>
            </a:r>
            <a:r>
              <a:rPr lang="cs-CZ" sz="1900" dirty="0"/>
              <a:t>, ale i </a:t>
            </a:r>
            <a:r>
              <a:rPr lang="cs-CZ" sz="1900" i="1" dirty="0"/>
              <a:t>tabulky</a:t>
            </a:r>
            <a:r>
              <a:rPr lang="cs-CZ" sz="1900" dirty="0"/>
              <a:t>, </a:t>
            </a:r>
            <a:r>
              <a:rPr lang="cs-CZ" sz="1900" i="1" dirty="0"/>
              <a:t>grafy</a:t>
            </a:r>
            <a:r>
              <a:rPr lang="cs-CZ" sz="1900" dirty="0"/>
              <a:t>, </a:t>
            </a:r>
            <a:r>
              <a:rPr lang="cs-CZ" sz="1900" i="1" dirty="0"/>
              <a:t>obrázky</a:t>
            </a:r>
            <a:r>
              <a:rPr lang="cs-CZ" sz="1900" dirty="0"/>
              <a:t> (tj. </a:t>
            </a:r>
            <a:r>
              <a:rPr lang="cs-CZ" sz="1900" dirty="0" err="1"/>
              <a:t>metatextové</a:t>
            </a:r>
            <a:r>
              <a:rPr lang="cs-CZ" sz="1900" dirty="0"/>
              <a:t> informace)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392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54685"/>
            <a:ext cx="10515600" cy="1044575"/>
          </a:xfrm>
        </p:spPr>
        <p:txBody>
          <a:bodyPr/>
          <a:lstStyle/>
          <a:p>
            <a:r>
              <a:rPr lang="cs-CZ" dirty="0" smtClean="0"/>
              <a:t>Citace a parafráze v odborných textech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26920"/>
            <a:ext cx="10515600" cy="4329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Veškeré převzaté informace – ať už doslovně </a:t>
            </a:r>
            <a:r>
              <a:rPr lang="cs-CZ" sz="2000" b="1" dirty="0" smtClean="0"/>
              <a:t>citované, </a:t>
            </a:r>
            <a:r>
              <a:rPr lang="cs-CZ" sz="2000" b="1" dirty="0"/>
              <a:t>či parafrázované – musí být opatřeny odkazem na výchozí text!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 </a:t>
            </a:r>
            <a:r>
              <a:rPr lang="cs-CZ" sz="2000" dirty="0"/>
              <a:t>ohledem na etiku práce i na autorský zákon je </a:t>
            </a:r>
            <a:r>
              <a:rPr lang="cs-CZ" sz="2000" dirty="0" smtClean="0"/>
              <a:t>třeba </a:t>
            </a:r>
            <a:r>
              <a:rPr lang="cs-CZ" sz="2000" dirty="0"/>
              <a:t>u každé převzaté informace </a:t>
            </a:r>
            <a:br>
              <a:rPr lang="cs-CZ" sz="2000" dirty="0"/>
            </a:br>
            <a:r>
              <a:rPr lang="cs-CZ" sz="2000" dirty="0" smtClean="0"/>
              <a:t>(</a:t>
            </a:r>
            <a:r>
              <a:rPr lang="cs-CZ" sz="2000" dirty="0"/>
              <a:t>bez ohledu na to, zda jde o doslovnou citaci nebo parafrázi)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uvádět </a:t>
            </a:r>
            <a:r>
              <a:rPr lang="cs-CZ" sz="2000" dirty="0"/>
              <a:t>její zdroj v podobě tzv. bibliografického údaje.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 </a:t>
            </a:r>
            <a:r>
              <a:rPr lang="cs-CZ" sz="2000" dirty="0"/>
              <a:t>textu se na zdroj odkazuje </a:t>
            </a:r>
            <a:r>
              <a:rPr lang="cs-CZ" sz="2000" dirty="0" smtClean="0"/>
              <a:t>často </a:t>
            </a:r>
            <a:r>
              <a:rPr lang="cs-CZ" sz="2000" dirty="0"/>
              <a:t>podle tzv. </a:t>
            </a:r>
            <a:r>
              <a:rPr lang="cs-CZ" sz="2000" i="1" dirty="0"/>
              <a:t>Harvardského systému</a:t>
            </a:r>
            <a:r>
              <a:rPr lang="cs-CZ" sz="2000" dirty="0"/>
              <a:t>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tj</a:t>
            </a:r>
            <a:r>
              <a:rPr lang="cs-CZ" sz="2000" dirty="0"/>
              <a:t>. v této zkrácené formě: </a:t>
            </a:r>
            <a:r>
              <a:rPr lang="cs-CZ" sz="2000" dirty="0" smtClean="0"/>
              <a:t>příjmení autora, </a:t>
            </a:r>
            <a:r>
              <a:rPr lang="cs-CZ" sz="2000" dirty="0"/>
              <a:t>rok vydání, strana.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Tento </a:t>
            </a:r>
            <a:r>
              <a:rPr lang="cs-CZ" sz="2000" dirty="0"/>
              <a:t>odkaz se buď umístí do závorky přímo v textu,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nebo </a:t>
            </a:r>
            <a:r>
              <a:rPr lang="cs-CZ" sz="2000" dirty="0"/>
              <a:t>se pro odkazy používá automatické funkce poznámky pod čarou </a:t>
            </a:r>
            <a:r>
              <a:rPr lang="cs-CZ" sz="2000" dirty="0" smtClean="0"/>
              <a:t>(event. vysvětlivky</a:t>
            </a:r>
            <a:r>
              <a:rPr lang="cs-CZ" sz="2000" dirty="0"/>
              <a:t>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02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54380"/>
            <a:ext cx="10515600" cy="54225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Citace = doslovné převzetí textu, opatřené uvozovkami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Příklady: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/>
              <a:t>…podle Šrámka jsou příčinou vzniku pojmenovacích variant „různě místně vymezené okolnosti, které mohou vyvolat paralelní existenci různých pojmenování pro týž objekt</a:t>
            </a:r>
            <a:r>
              <a:rPr lang="cs-CZ" sz="2400" dirty="0" smtClean="0"/>
              <a:t>“ (Šrámek, 1999, s. 108).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/>
              <a:t>…podle Šrámka jsou příčinou vzniku pojmenovacích variant „různě místně vymezené okolnosti, které mohou vyvolat paralelní existenci různých pojmenování pro týž objekt“.</a:t>
            </a:r>
            <a:r>
              <a:rPr lang="cs-CZ" sz="2400" baseline="30000" dirty="0"/>
              <a:t>1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_______________________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Šrámek, 1999, s. 108.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/>
              <a:t>…příčiny vzniku pojmenovacích variant definuje Šrámek: „Ke vzniku vedou různě místně vymezené okolnosti, které mohou vyvolat paralelní existenci různých pojmenování pro týž objekt.“</a:t>
            </a:r>
            <a:r>
              <a:rPr lang="cs-CZ" sz="2400" baseline="30000" dirty="0"/>
              <a:t>1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_______________________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Šrámek, 1999, s. 108.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80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Parafráze = shrnutí části výchozího textu vlastními slovy</a:t>
            </a:r>
            <a:endParaRPr lang="cs-CZ" sz="2400" dirty="0"/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1900" dirty="0" smtClean="0"/>
              <a:t>Příklady:</a:t>
            </a:r>
            <a:endParaRPr lang="cs-CZ" sz="1900" dirty="0"/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r>
              <a:rPr lang="cs-CZ" sz="1900" dirty="0" smtClean="0"/>
              <a:t>Komunikační </a:t>
            </a:r>
            <a:r>
              <a:rPr lang="cs-CZ" sz="1900" dirty="0"/>
              <a:t>varianty naproti tomu vznikají podle Šrámka</a:t>
            </a:r>
            <a:r>
              <a:rPr lang="cs-CZ" sz="1900" baseline="30000" dirty="0"/>
              <a:t>1</a:t>
            </a:r>
            <a:r>
              <a:rPr lang="cs-CZ" sz="1900" dirty="0"/>
              <a:t> až v komunikačním procesu</a:t>
            </a:r>
            <a:r>
              <a:rPr lang="cs-CZ" sz="1900" dirty="0" smtClean="0"/>
              <a:t>.</a:t>
            </a:r>
          </a:p>
          <a:p>
            <a:pPr marL="0" indent="0">
              <a:buNone/>
            </a:pPr>
            <a:r>
              <a:rPr lang="cs-CZ" sz="1900" dirty="0" smtClean="0"/>
              <a:t>_______________________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Šrámek, 1999, s. 108.</a:t>
            </a:r>
          </a:p>
          <a:p>
            <a:pPr marL="0" indent="0">
              <a:buNone/>
            </a:pPr>
            <a:endParaRPr lang="cs-CZ" sz="1900" dirty="0" smtClean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dirty="0"/>
              <a:t>Komunikační varianty naproti tomu vznikají až v komunikačním </a:t>
            </a:r>
            <a:r>
              <a:rPr lang="cs-CZ" sz="1900" dirty="0" smtClean="0"/>
              <a:t>procesu.</a:t>
            </a:r>
            <a:r>
              <a:rPr lang="cs-CZ" sz="1900" baseline="30000" dirty="0" smtClean="0"/>
              <a:t>1</a:t>
            </a:r>
          </a:p>
          <a:p>
            <a:pPr marL="0" indent="0">
              <a:buNone/>
            </a:pPr>
            <a:r>
              <a:rPr lang="cs-CZ" sz="1900" dirty="0" smtClean="0"/>
              <a:t>_______________________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Šrámek, 1999, s. 108.</a:t>
            </a:r>
          </a:p>
          <a:p>
            <a:pPr marL="0" indent="0">
              <a:buNone/>
            </a:pPr>
            <a:endParaRPr lang="cs-CZ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6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4189" y="471324"/>
            <a:ext cx="10515600" cy="1042738"/>
          </a:xfrm>
        </p:spPr>
        <p:txBody>
          <a:bodyPr/>
          <a:lstStyle/>
          <a:p>
            <a:r>
              <a:rPr lang="cs-CZ" dirty="0" smtClean="0"/>
              <a:t>Jazykový systém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532277"/>
              </p:ext>
            </p:extLst>
          </p:nvPr>
        </p:nvGraphicFramePr>
        <p:xfrm>
          <a:off x="834189" y="2555541"/>
          <a:ext cx="10515600" cy="227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011"/>
                <a:gridCol w="2743200"/>
                <a:gridCol w="3681663"/>
                <a:gridCol w="332472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ROVINA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LINGVISTICKÁ SUBDISCIPLÍNA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ZÁKLADNÍ JEDNOTKA</a:t>
                      </a:r>
                      <a:endParaRPr lang="cs-CZ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1.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textová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textová syntax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text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2.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větná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syntax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věta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3.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lexikální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lexikologie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lexém (slovní</a:t>
                      </a:r>
                      <a:r>
                        <a:rPr lang="cs-CZ" sz="1900" baseline="0" dirty="0" smtClean="0"/>
                        <a:t> jednotka)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4.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morfologická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morfologie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morfém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5.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hlásková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fonologie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foném (hláska)</a:t>
                      </a:r>
                      <a:endParaRPr lang="cs-CZ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4189" y="1557275"/>
            <a:ext cx="10515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Jazyk je vnitřně strukturovaný systém, který se skládá z pěti základních, hierarchicky uspořádaných rovin, </a:t>
            </a:r>
            <a:br>
              <a:rPr lang="cs-CZ" sz="1900" dirty="0" smtClean="0"/>
            </a:br>
            <a:r>
              <a:rPr lang="cs-CZ" sz="1900" dirty="0" smtClean="0"/>
              <a:t>v němž se jednotky nižších rovin sdružují v jednotky rovin vyšších:</a:t>
            </a:r>
            <a:endParaRPr lang="cs-CZ" sz="19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4189" y="5152539"/>
            <a:ext cx="1051560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dirty="0"/>
              <a:t>Z</a:t>
            </a:r>
            <a:r>
              <a:rPr lang="cs-CZ" sz="1900" dirty="0" smtClean="0"/>
              <a:t>ákladem je omezený a v zásadě uzavřený (konečný) počet fonémů (rovina hlásková). </a:t>
            </a:r>
          </a:p>
          <a:p>
            <a:r>
              <a:rPr lang="cs-CZ" sz="1900" dirty="0" smtClean="0"/>
              <a:t>Jejich kombinacemi vznikají vyšší a vyšší jednotky, jejichž počet exponenciálně roste až k nekonečnému množství potenciálně existujících textů.</a:t>
            </a:r>
            <a:endParaRPr lang="cs-CZ" sz="19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6760"/>
            <a:ext cx="10515600" cy="54302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100" dirty="0"/>
              <a:t>V poznámce pod čarou se pro zjednodušení </a:t>
            </a:r>
            <a:r>
              <a:rPr lang="cs-CZ" sz="2100" dirty="0" smtClean="0"/>
              <a:t>zpravidla nepíše </a:t>
            </a:r>
            <a:r>
              <a:rPr lang="cs-CZ" sz="2100" dirty="0"/>
              <a:t>celý bibliografický zápis, 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ten </a:t>
            </a:r>
            <a:r>
              <a:rPr lang="cs-CZ" sz="2100" dirty="0"/>
              <a:t>čtenář nalezne v seznamu použité literatury, </a:t>
            </a:r>
            <a:r>
              <a:rPr lang="cs-CZ" sz="2100" dirty="0" smtClean="0"/>
              <a:t>připojeném </a:t>
            </a:r>
            <a:r>
              <a:rPr lang="cs-CZ" sz="2100" dirty="0"/>
              <a:t>za text</a:t>
            </a:r>
            <a:r>
              <a:rPr lang="cs-CZ" sz="21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1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100" b="1" dirty="0"/>
              <a:t>Bibliografický zápis</a:t>
            </a:r>
            <a:r>
              <a:rPr lang="cs-CZ" sz="2100" dirty="0"/>
              <a:t> obsahuje povinné údaje, jejichž pořadí a forma </a:t>
            </a:r>
            <a:r>
              <a:rPr lang="cs-CZ" sz="2100" dirty="0" smtClean="0"/>
              <a:t>mají </a:t>
            </a:r>
            <a:r>
              <a:rPr lang="cs-CZ" sz="2100" dirty="0"/>
              <a:t>pevně stanovenou </a:t>
            </a:r>
            <a:r>
              <a:rPr lang="cs-CZ" sz="2100" dirty="0" smtClean="0"/>
              <a:t>podobu. Určuje ji norma </a:t>
            </a:r>
            <a:r>
              <a:rPr lang="cs-CZ" sz="2100" dirty="0"/>
              <a:t>ČSN ISO 690 („citování dokumentů</a:t>
            </a:r>
            <a:r>
              <a:rPr lang="cs-CZ" sz="2100" dirty="0" smtClean="0"/>
              <a:t>“). </a:t>
            </a:r>
            <a:br>
              <a:rPr lang="cs-CZ" sz="2100" dirty="0" smtClean="0"/>
            </a:br>
            <a:r>
              <a:rPr lang="cs-CZ" sz="2100" dirty="0" smtClean="0"/>
              <a:t>Bibliografický </a:t>
            </a:r>
            <a:r>
              <a:rPr lang="cs-CZ" sz="2100" dirty="0"/>
              <a:t>zápis se liší podle média, na němž se citovaný dokument nachází (např. článek v periodiku, článek ve sborníku, článek na internetu, monografie, datový nosič apod</a:t>
            </a:r>
            <a:r>
              <a:rPr lang="cs-CZ" sz="2100" dirty="0" smtClean="0"/>
              <a:t>.).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1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100" dirty="0"/>
              <a:t>Forma a minimální rozsah bibliografické informace typu </a:t>
            </a:r>
            <a:r>
              <a:rPr lang="cs-CZ" sz="2100" dirty="0" smtClean="0"/>
              <a:t>knižní monografie</a:t>
            </a:r>
            <a:r>
              <a:rPr lang="cs-CZ" sz="21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100" dirty="0"/>
              <a:t>ŠRÁMEK, R. </a:t>
            </a:r>
            <a:r>
              <a:rPr lang="cs-CZ" sz="2100" i="1" dirty="0"/>
              <a:t>Úvod do obecné onomastiky</a:t>
            </a:r>
            <a:r>
              <a:rPr lang="cs-CZ" sz="2100" dirty="0"/>
              <a:t>. Brno: Masarykova univerzita, 1999.</a:t>
            </a:r>
          </a:p>
          <a:p>
            <a:pPr marL="0" indent="0">
              <a:buNone/>
            </a:pPr>
            <a:endParaRPr lang="cs-CZ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953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2887"/>
            <a:ext cx="10515600" cy="128111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Jazyková stránka odborného (vědeckého)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492379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/>
              <a:t>Odborné texty jsou maximálně </a:t>
            </a:r>
            <a:r>
              <a:rPr lang="cs-CZ" sz="2000" b="1" dirty="0"/>
              <a:t>objektivní</a:t>
            </a:r>
            <a:r>
              <a:rPr lang="cs-CZ" sz="2000" dirty="0"/>
              <a:t>, což vychází z hlavního faktoru odborného vyjadřování – POJMOVOSTI.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Odborný text tedy volí neutrální jazykové prostředky. Důsledně se uplatňují pouze </a:t>
            </a:r>
            <a:r>
              <a:rPr lang="cs-CZ" sz="2000" b="1" dirty="0"/>
              <a:t>spisovné jazykové prostředky</a:t>
            </a:r>
            <a:r>
              <a:rPr lang="cs-CZ" sz="2000" dirty="0"/>
              <a:t> s přesahy ke knižním (především v psané podobě); jazykové prostředky expresivní, hovorové apod. nejsou v souladu s požadavkem objektivity. Své místo nemají ani subjektivně hodnotící prostředky (adjektiva, adverbia, částice).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 požadavku objektivity vychází užití odborných lexikálních jednotek –</a:t>
            </a:r>
            <a:r>
              <a:rPr lang="cs-CZ" sz="2000" b="1" dirty="0"/>
              <a:t> termínů</a:t>
            </a:r>
            <a:r>
              <a:rPr lang="cs-CZ" sz="2000" dirty="0"/>
              <a:t>,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tedy </a:t>
            </a:r>
            <a:r>
              <a:rPr lang="cs-CZ" sz="2000" dirty="0"/>
              <a:t>ustálených, přesných a jednoznačných názvů.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S požadavkem maximální objektivity souvisí i nutnost uvádět </a:t>
            </a:r>
            <a:r>
              <a:rPr lang="cs-CZ" sz="2000" b="1" dirty="0" smtClean="0"/>
              <a:t>prameny</a:t>
            </a:r>
            <a:r>
              <a:rPr lang="cs-CZ" sz="2000" dirty="0" smtClean="0"/>
              <a:t> převzatých </a:t>
            </a:r>
            <a:r>
              <a:rPr lang="cs-CZ" sz="2000" dirty="0"/>
              <a:t>informací (viz výše</a:t>
            </a:r>
            <a:r>
              <a:rPr lang="cs-CZ" sz="2000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cs-CZ" sz="2000" b="1" dirty="0"/>
              <a:t>Autor stojí „nad textem“, neprojevuje se</a:t>
            </a:r>
            <a:r>
              <a:rPr lang="cs-CZ" sz="2000" dirty="0"/>
              <a:t>. Důraz je kladen pouze na vlastní sdělení. To vede k vyšší míře užívání gramatických konstrukcí, jež upozaďují roli původce, zejména zvratného či opisného pasiva, popř. tzv. </a:t>
            </a:r>
            <a:r>
              <a:rPr lang="cs-CZ" sz="2000" i="1" dirty="0"/>
              <a:t>plurálu skromnosti </a:t>
            </a:r>
            <a:r>
              <a:rPr lang="cs-CZ" sz="2000" dirty="0"/>
              <a:t>(„zjistili jsme“ místo „zjistil jsem“). V odborném textu by se neměla objevovat sdělení tematizující akt jeho vlastní geneze.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989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400" dirty="0"/>
              <a:t>Nemusí nutně platit fakt, že odborný text má složitou stavbu. Je pravda, že mnohdy komplikovaná větná stavba reflektuje komplikovanou skutečnost, již jazykově ztvárňuje. Avšak i zde by měla platit zásada jednoduchosti, přehlednosti, názornosti tak, aby byl text sdělný a umožnil jasné a jednoznačné dekódování informace, která bývá složitá sama o sobě. Porozumění napomáhají i prostředky vertikálního členění (viz výše). Syntaktická výstavba je ovlivňována dvěma protichůdnými tendencemi: snahou o syntaktickou kondenzaci a snahou o syntaktickou explicitnost.</a:t>
            </a:r>
          </a:p>
          <a:p>
            <a:pPr>
              <a:lnSpc>
                <a:spcPct val="120000"/>
              </a:lnSpc>
            </a:pPr>
            <a:r>
              <a:rPr lang="cs-CZ" sz="2400" dirty="0"/>
              <a:t>Odborný text často využívá tzv. nevlastní předložky (např. </a:t>
            </a:r>
            <a:r>
              <a:rPr lang="cs-CZ" sz="2400" i="1" dirty="0"/>
              <a:t>vzhledem k, v rámci</a:t>
            </a:r>
            <a:r>
              <a:rPr lang="cs-CZ" sz="2400" dirty="0"/>
              <a:t>) a zřetelových vět (např. </a:t>
            </a:r>
            <a:r>
              <a:rPr lang="cs-CZ" sz="2400" i="1" dirty="0"/>
              <a:t>Co se týče</a:t>
            </a:r>
            <a:r>
              <a:rPr lang="cs-CZ" sz="2400" i="1" dirty="0" smtClean="0"/>
              <a:t>,…</a:t>
            </a:r>
            <a:r>
              <a:rPr lang="cs-CZ" sz="2400" dirty="0" smtClean="0"/>
              <a:t>), </a:t>
            </a:r>
            <a:r>
              <a:rPr lang="cs-CZ" sz="2400" dirty="0"/>
              <a:t>jež jsou s to postihnout různé, často komplikované vztahy mezi skutečnostmi, o nichž příslušný text pojednává.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/>
              <a:t>LITERATURA</a:t>
            </a:r>
            <a:r>
              <a:rPr lang="cs-CZ" sz="24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/>
              <a:t>ČECHOVÁ, M</a:t>
            </a:r>
            <a:r>
              <a:rPr lang="cs-CZ" sz="2400" dirty="0" smtClean="0"/>
              <a:t>. – </a:t>
            </a:r>
            <a:r>
              <a:rPr lang="cs-CZ" sz="2400" dirty="0"/>
              <a:t>KRČMOVÁ, M</a:t>
            </a:r>
            <a:r>
              <a:rPr lang="cs-CZ" sz="2400" dirty="0" smtClean="0"/>
              <a:t>. – </a:t>
            </a:r>
            <a:r>
              <a:rPr lang="cs-CZ" sz="2400" dirty="0"/>
              <a:t>MINÁŘOVÁ, E. </a:t>
            </a:r>
            <a:r>
              <a:rPr lang="cs-CZ" sz="2400" i="1" dirty="0"/>
              <a:t>Současná stylistika</a:t>
            </a:r>
            <a:r>
              <a:rPr lang="cs-CZ" sz="2400" dirty="0"/>
              <a:t>. </a:t>
            </a:r>
            <a:r>
              <a:rPr lang="cs-CZ" sz="2400" dirty="0" smtClean="0"/>
              <a:t>Praha: </a:t>
            </a:r>
            <a:r>
              <a:rPr lang="cs-CZ" sz="2400" dirty="0"/>
              <a:t>NLN, 2008.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/>
              <a:t>Praktickým průvodcem pro psaní odborných textů je příručka ČMEJRKOVÁ, S</a:t>
            </a:r>
            <a:r>
              <a:rPr lang="cs-CZ" sz="2400" dirty="0" smtClean="0"/>
              <a:t>. </a:t>
            </a:r>
            <a:r>
              <a:rPr lang="cs-CZ" sz="2400" dirty="0"/>
              <a:t>–</a:t>
            </a:r>
            <a:r>
              <a:rPr lang="cs-CZ" sz="2400" dirty="0" smtClean="0"/>
              <a:t> </a:t>
            </a:r>
            <a:r>
              <a:rPr lang="cs-CZ" sz="2400" dirty="0"/>
              <a:t>DANEŠ, F</a:t>
            </a:r>
            <a:r>
              <a:rPr lang="cs-CZ" sz="2400" dirty="0" smtClean="0"/>
              <a:t>. </a:t>
            </a:r>
            <a:r>
              <a:rPr lang="cs-CZ" sz="2400" dirty="0"/>
              <a:t>–</a:t>
            </a:r>
            <a:r>
              <a:rPr lang="cs-CZ" sz="2400" dirty="0" smtClean="0"/>
              <a:t> </a:t>
            </a:r>
            <a:r>
              <a:rPr lang="cs-CZ" sz="2400" dirty="0"/>
              <a:t>SVĚTLÁ, J. </a:t>
            </a:r>
            <a:r>
              <a:rPr lang="cs-CZ" sz="2400" i="1" dirty="0"/>
              <a:t>Jak napsat odborný text</a:t>
            </a:r>
            <a:r>
              <a:rPr lang="cs-CZ" sz="2400" dirty="0"/>
              <a:t>. </a:t>
            </a:r>
            <a:r>
              <a:rPr lang="cs-CZ" sz="2400" dirty="0" smtClean="0"/>
              <a:t>Voznice: </a:t>
            </a:r>
            <a:r>
              <a:rPr lang="cs-CZ" sz="2400" dirty="0"/>
              <a:t>Leda, 1999.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Různá doporučení, odkazy na autorský zákon, způsob citování dokumentů apod. s ohledem na zpracování </a:t>
            </a:r>
            <a:r>
              <a:rPr lang="cs-CZ" sz="2400" dirty="0" err="1"/>
              <a:t>bakálařských</a:t>
            </a:r>
            <a:r>
              <a:rPr lang="cs-CZ" sz="2400" dirty="0"/>
              <a:t>/diplomových prací uvádí i </a:t>
            </a:r>
            <a:r>
              <a:rPr lang="cs-CZ" sz="2400" dirty="0">
                <a:hlinkClick r:id="rId2"/>
              </a:rPr>
              <a:t>webové stránky FP TUL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38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70560"/>
            <a:ext cx="10515600" cy="876300"/>
          </a:xfrm>
        </p:spPr>
        <p:txBody>
          <a:bodyPr>
            <a:normAutofit fontScale="90000"/>
          </a:bodyPr>
          <a:lstStyle/>
          <a:p>
            <a:r>
              <a:rPr lang="cs-CZ" sz="2800" i="1" dirty="0"/>
              <a:t>Jakých prohřešků proti normě odborného stylu se dopustili autoři níže uvedených sdělení? Věty přeformulujte tak, aby byly stylisticky vhodné.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6860"/>
            <a:ext cx="10515600" cy="463010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700" dirty="0" smtClean="0"/>
              <a:t>Na </a:t>
            </a:r>
            <a:r>
              <a:rPr lang="cs-CZ" sz="2700" dirty="0"/>
              <a:t>televizních obrazovkách se naštěstí ještě setkáváme s moderátory, kteří mluví spisovně,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bez </a:t>
            </a:r>
            <a:r>
              <a:rPr lang="cs-CZ" sz="2700" dirty="0" err="1"/>
              <a:t>hezitačních</a:t>
            </a:r>
            <a:r>
              <a:rPr lang="cs-CZ" sz="2700" dirty="0"/>
              <a:t> zvuků, ale bohužel stále častěji se setkáváme s moderátory, kteří nemají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o </a:t>
            </a:r>
            <a:r>
              <a:rPr lang="cs-CZ" sz="2700" dirty="0"/>
              <a:t>spisovném jazyce ani ponětí.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Tak to je asi tak všechno, co jsem o titulcích vymyslela a na závěr přidávám krásný citát, který na příkladu USA nádherně vystihl situaci, do které jsme se dostali my všichni o téměř století později.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Rádi bychom se nyní pokusili naznačit, v čem spočívá výhoda popisovaného postupu.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Je dokázáno, že intenzita slunečního záření má minimální dopad na porodnost v České republice.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Od 70. let minulého století se lesní porosty Jizerských hor začaly měnit v ponuré márnice se strašidelnými dřevěnými kostlivci.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Josef Jungmann byl jeho jediným synem. Synem skromným, pracovitým. Synem, který měl svého otce po celý svůj život za vzor.</a:t>
            </a:r>
          </a:p>
          <a:p>
            <a:pPr>
              <a:lnSpc>
                <a:spcPct val="120000"/>
              </a:lnSpc>
            </a:pPr>
            <a:r>
              <a:rPr lang="cs-CZ" sz="2700" dirty="0"/>
              <a:t>Aby při formování model nenasakoval vodu, lakuje se modelářským lakem, do něhož se přidává barva, která určuje, z jakého kovu má být odlitek.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190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1749"/>
            <a:ext cx="10515600" cy="547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Při psaní (stylizování textu) je vhodné pracovat uvědoměle, vnímat jazyk, vhodnost a funkčnost jazykových prostředků. To ovšem není samozřejmé – často o způsobu svého vyjadřování příliš nepřemýšlíme a formulujeme spíš intuitivně. </a:t>
            </a:r>
          </a:p>
          <a:p>
            <a:pPr marL="0" indent="0">
              <a:buNone/>
            </a:pPr>
            <a:r>
              <a:rPr lang="cs-CZ" sz="2000" dirty="0" smtClean="0"/>
              <a:t>Existují určité obecné stylizační zásady a doporučení, jež platí napříč většinou funkčních stylů. Poměrně slavných je např. 6 rad, které formuloval anglický novinář, esejista a beletrista George </a:t>
            </a:r>
            <a:r>
              <a:rPr lang="cs-CZ" sz="2000" dirty="0" err="1" smtClean="0"/>
              <a:t>Orwell</a:t>
            </a:r>
            <a:r>
              <a:rPr lang="cs-CZ" sz="2000" dirty="0" smtClean="0"/>
              <a:t> v eseji </a:t>
            </a:r>
            <a:r>
              <a:rPr lang="cs-CZ" sz="2000" i="1" dirty="0" smtClean="0"/>
              <a:t>Politika a anglický jazyk</a:t>
            </a:r>
            <a:r>
              <a:rPr lang="cs-CZ" sz="2000" dirty="0" smtClean="0"/>
              <a:t>:</a:t>
            </a:r>
            <a:br>
              <a:rPr lang="cs-CZ" sz="2000" dirty="0" smtClean="0"/>
            </a:br>
            <a:endParaRPr lang="cs-CZ" sz="2000" dirty="0" smtClean="0"/>
          </a:p>
          <a:p>
            <a:pPr lvl="1"/>
            <a:r>
              <a:rPr lang="cs-CZ" sz="2000" i="1" dirty="0" smtClean="0"/>
              <a:t>Nikdy nepoužívejte metafory, přirovnání či jiné řečnické figury, které znáte z tisku.</a:t>
            </a:r>
          </a:p>
          <a:p>
            <a:pPr lvl="1"/>
            <a:r>
              <a:rPr lang="cs-CZ" sz="2000" i="1" dirty="0"/>
              <a:t>Nikdy nepoužívejte </a:t>
            </a:r>
            <a:r>
              <a:rPr lang="cs-CZ" sz="2000" i="1" dirty="0" smtClean="0"/>
              <a:t>dlouhé slovo tam, kde vám stačí krátké.</a:t>
            </a:r>
          </a:p>
          <a:p>
            <a:pPr lvl="1"/>
            <a:r>
              <a:rPr lang="cs-CZ" sz="2000" i="1" dirty="0" smtClean="0"/>
              <a:t>Pokud můžete nějaké slovo vynechat, vždycky to udělejte.</a:t>
            </a:r>
          </a:p>
          <a:p>
            <a:pPr lvl="1"/>
            <a:r>
              <a:rPr lang="cs-CZ" sz="2000" i="1" dirty="0"/>
              <a:t>Nikdy nepoužívejte </a:t>
            </a:r>
            <a:r>
              <a:rPr lang="cs-CZ" sz="2000" i="1" dirty="0" smtClean="0"/>
              <a:t>trpný rod tam, kde můžete použít činný.</a:t>
            </a:r>
          </a:p>
          <a:p>
            <a:pPr lvl="1"/>
            <a:r>
              <a:rPr lang="cs-CZ" sz="2000" i="1" dirty="0"/>
              <a:t>Nikdy nepoužívejte </a:t>
            </a:r>
            <a:r>
              <a:rPr lang="cs-CZ" sz="2000" i="1" dirty="0" smtClean="0"/>
              <a:t>cizí slovní spojení, vědecký výraz či speciální žargon, pokud vás napadne běžný anglický </a:t>
            </a:r>
            <a:r>
              <a:rPr lang="en-US" sz="2000" i="1" dirty="0" smtClean="0"/>
              <a:t>[</a:t>
            </a:r>
            <a:r>
              <a:rPr lang="cs-CZ" sz="2000" i="1" dirty="0" smtClean="0"/>
              <a:t>český</a:t>
            </a:r>
            <a:r>
              <a:rPr lang="en-US" sz="2000" i="1" dirty="0" smtClean="0"/>
              <a:t>]</a:t>
            </a:r>
            <a:r>
              <a:rPr lang="cs-CZ" sz="2000" i="1" dirty="0" smtClean="0"/>
              <a:t> ekvivalent.</a:t>
            </a:r>
          </a:p>
          <a:p>
            <a:pPr lvl="1"/>
            <a:r>
              <a:rPr lang="cs-CZ" sz="2000" i="1" dirty="0" smtClean="0"/>
              <a:t>Porušte raději kterékoli z těchto pravidel, než abyste se dopustili něčeho barbarského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(ORWELL, G. </a:t>
            </a:r>
            <a:r>
              <a:rPr lang="cs-CZ" sz="2000" i="1" dirty="0" smtClean="0"/>
              <a:t>Úpadek anglické vraždy a jiné eseje</a:t>
            </a:r>
            <a:r>
              <a:rPr lang="cs-CZ" sz="2000" dirty="0" smtClean="0"/>
              <a:t>. Brno: Atlantis, 1997, s. 373.)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662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61237"/>
            <a:ext cx="10515600" cy="5315726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Orwellovy</a:t>
            </a:r>
            <a:r>
              <a:rPr lang="cs-CZ" sz="2000" dirty="0" smtClean="0"/>
              <a:t> rady se ovšem netýkají přímo odborných textů. Pro </a:t>
            </a:r>
            <a:r>
              <a:rPr lang="cs-CZ" sz="2000" dirty="0"/>
              <a:t>odborný styl je samozřejmě problematický 5. bod (užití termínů a odborného jazyka). </a:t>
            </a:r>
            <a:r>
              <a:rPr lang="cs-CZ" sz="2000" dirty="0" smtClean="0"/>
              <a:t>V </a:t>
            </a:r>
            <a:r>
              <a:rPr lang="cs-CZ" sz="2000" dirty="0"/>
              <a:t>rozporu s uváděnými charakteristikami odborného stylu je i rada vyhýbat se </a:t>
            </a:r>
            <a:r>
              <a:rPr lang="cs-CZ" sz="2000" dirty="0" smtClean="0"/>
              <a:t>trpnému rodu – v </a:t>
            </a:r>
            <a:r>
              <a:rPr lang="cs-CZ" sz="2000" dirty="0"/>
              <a:t>leckterých odborných </a:t>
            </a:r>
            <a:r>
              <a:rPr lang="cs-CZ" sz="2000" dirty="0" smtClean="0"/>
              <a:t>textech jsou však pasivní </a:t>
            </a:r>
            <a:r>
              <a:rPr lang="cs-CZ" sz="2000" dirty="0"/>
              <a:t>konstrukce užívány mnohem více, než je třeba a než je funkční, a neúměrně a zbytečně komplikují porozumění </a:t>
            </a:r>
            <a:r>
              <a:rPr lang="cs-CZ" sz="2000" dirty="0" smtClean="0"/>
              <a:t>textu. Ještě </a:t>
            </a:r>
            <a:r>
              <a:rPr lang="cs-CZ" sz="2000" dirty="0"/>
              <a:t>více </a:t>
            </a:r>
            <a:r>
              <a:rPr lang="cs-CZ" sz="2000" dirty="0" smtClean="0"/>
              <a:t>se to projevuje v textech administrativních. Pro češtinu je silné užívání různých pasivních a nominálních konstrukcí obecně méně vhodné než pro některé jiné jazyky (např. angličtinu, němčinu), a proto bychom doporučili pracovat s nimi i v rámci odborného stylu citlivě a uměřeně.</a:t>
            </a:r>
          </a:p>
          <a:p>
            <a:pPr marL="0" indent="0">
              <a:buNone/>
            </a:pPr>
            <a:r>
              <a:rPr lang="cs-CZ" sz="2000" dirty="0" smtClean="0"/>
              <a:t>Podstatné je vyhnout se manýře, tedy samoúčelnému, formálnímu užívání určitých jazykových prostředků, kterou s sebou i odborný styl může nést. Měli bychom brát ohled především na základní </a:t>
            </a:r>
            <a:r>
              <a:rPr lang="cs-CZ" sz="2000" i="1" dirty="0" smtClean="0"/>
              <a:t>funkční</a:t>
            </a:r>
            <a:r>
              <a:rPr lang="cs-CZ" sz="2000" dirty="0" smtClean="0"/>
              <a:t> kritérium, jímž je </a:t>
            </a:r>
            <a:r>
              <a:rPr lang="cs-CZ" sz="2000" dirty="0"/>
              <a:t>maximální </a:t>
            </a:r>
            <a:r>
              <a:rPr lang="cs-CZ" sz="2000" dirty="0" smtClean="0"/>
              <a:t>sdělnost a přirozená srozumitelnost, odpovídající ovšem myšlenkové úrovni sdělení a předpokládanému typu čtenáře. </a:t>
            </a:r>
            <a:r>
              <a:rPr lang="cs-CZ" sz="2000" dirty="0" err="1" smtClean="0"/>
              <a:t>Orwell</a:t>
            </a:r>
            <a:r>
              <a:rPr lang="cs-CZ" sz="2000" dirty="0"/>
              <a:t> </a:t>
            </a:r>
            <a:r>
              <a:rPr lang="cs-CZ" sz="2000" dirty="0" smtClean="0"/>
              <a:t>svůj stylistický ideál pojmenoval slovy „dobrá próza je jako okenní tabule“. Jazyk a styl na sebe podle něj nemá strhávat pozornost, má být maximálně čirý, v ideálním případě téměř neviditelný, má ovšem sloužit sdělení, jež zprostředkovává. Takový ideál může prospěšně směrovat i stylizaci textů odborných.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33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2935"/>
            <a:ext cx="10515600" cy="1325563"/>
          </a:xfrm>
        </p:spPr>
        <p:txBody>
          <a:bodyPr/>
          <a:lstStyle/>
          <a:p>
            <a:r>
              <a:rPr lang="cs-CZ" dirty="0" smtClean="0"/>
              <a:t>Stratifikace českého národního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269886"/>
              </p:ext>
            </p:extLst>
          </p:nvPr>
        </p:nvGraphicFramePr>
        <p:xfrm>
          <a:off x="834187" y="2831766"/>
          <a:ext cx="10515600" cy="3540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437021"/>
                <a:gridCol w="2831432"/>
                <a:gridCol w="4247147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cs-CZ" sz="1900" dirty="0" smtClean="0"/>
                    </a:p>
                    <a:p>
                      <a:pPr algn="ctr">
                        <a:spcBef>
                          <a:spcPts val="800"/>
                        </a:spcBef>
                      </a:pPr>
                      <a:r>
                        <a:rPr lang="cs-CZ" sz="2000" b="1" dirty="0" smtClean="0"/>
                        <a:t>SPISOVNÉ PROSTŘEDKY</a:t>
                      </a:r>
                      <a:endParaRPr lang="cs-CZ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knižní / archaické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neutrální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hovorové</a:t>
                      </a:r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NESPISOVNÉ PROSTŘEDKY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cs-CZ" sz="2000" dirty="0" smtClean="0"/>
                    </a:p>
                    <a:p>
                      <a:pPr algn="ctr"/>
                      <a:r>
                        <a:rPr lang="cs-CZ" sz="2000" dirty="0" smtClean="0"/>
                        <a:t>interdialekty</a:t>
                      </a:r>
                    </a:p>
                    <a:p>
                      <a:pPr algn="ctr"/>
                      <a:r>
                        <a:rPr lang="cs-CZ" sz="2000" dirty="0" smtClean="0"/>
                        <a:t>(„nadnářečí“)</a:t>
                      </a:r>
                      <a:endParaRPr lang="cs-CZ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obecná čeština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středomoravský interdialekt</a:t>
                      </a:r>
                      <a:endParaRPr lang="cs-CZ" sz="20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severomoravský interdialekt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východomoravský interdialekt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dialekty teritoriální</a:t>
                      </a:r>
                      <a:endParaRPr lang="cs-CZ" sz="2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dialekty sociální (slang, profesní mluva)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8200" y="1506203"/>
            <a:ext cx="10511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Čeština je bohatý jazyk, strukturovaný do různých útvarů podle funkční, teritoriální nebo sociální charakteristiky. Jazykové prostředky nesou primárně příznak spisovnosti nebo nespisovnosti, </a:t>
            </a:r>
            <a:br>
              <a:rPr lang="cs-CZ" sz="2000" dirty="0" smtClean="0"/>
            </a:br>
            <a:r>
              <a:rPr lang="cs-CZ" sz="2000" dirty="0" smtClean="0"/>
              <a:t>avšak hranice mezi spisovností a nespisovností jsou neostré a prostupné.</a:t>
            </a:r>
            <a:endParaRPr 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2210" y="246522"/>
            <a:ext cx="10515600" cy="1231064"/>
          </a:xfrm>
        </p:spPr>
        <p:txBody>
          <a:bodyPr/>
          <a:lstStyle/>
          <a:p>
            <a:r>
              <a:rPr lang="cs-CZ" dirty="0" smtClean="0"/>
              <a:t>Mluvenost – psanost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929010"/>
              </p:ext>
            </p:extLst>
          </p:nvPr>
        </p:nvGraphicFramePr>
        <p:xfrm>
          <a:off x="834189" y="2100722"/>
          <a:ext cx="10515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RYSY MLUVENÉHO PROJEVU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dirty="0" smtClean="0"/>
                        <a:t>RYSY PSANÉHO PROJEVU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přítomnost adresáta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900" dirty="0" smtClean="0"/>
                        <a:t>nepřítomnost adresáta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okamžitá zpětná vazba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odložená (nebo žádná) zpětná vazba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zvuková podoba – možnost využít melodie, síly, tempa, důrazu, frázování atd.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grafická podoba – možnost využít možností (např. pro zvýraznění), jež nabízejí textové editory apod.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vizuální stránka – mimika, </a:t>
                      </a:r>
                      <a:r>
                        <a:rPr lang="cs-CZ" sz="1900" dirty="0" err="1" smtClean="0"/>
                        <a:t>gestika</a:t>
                      </a:r>
                      <a:r>
                        <a:rPr lang="cs-CZ" sz="1900" dirty="0" smtClean="0"/>
                        <a:t>...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lineární průběh v čase („co bylo řečeno, nelze vzít zpět“)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relativní trvalost („co je psáno, to je dáno“);</a:t>
                      </a:r>
                      <a:br>
                        <a:rPr lang="cs-CZ" sz="1900" dirty="0" smtClean="0"/>
                      </a:br>
                      <a:r>
                        <a:rPr lang="cs-CZ" sz="1900" dirty="0" smtClean="0"/>
                        <a:t>možnost oprav při vytváření textu</a:t>
                      </a:r>
                      <a:endParaRPr lang="cs-CZ" sz="1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menší přehlednost a z toho vyplývající vyšší nároky </a:t>
                      </a:r>
                      <a:br>
                        <a:rPr lang="cs-CZ" sz="1900" dirty="0" smtClean="0"/>
                      </a:br>
                      <a:r>
                        <a:rPr lang="cs-CZ" sz="1900" dirty="0" smtClean="0"/>
                        <a:t>na parcelaci textu</a:t>
                      </a:r>
                      <a:endParaRPr lang="cs-CZ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900" dirty="0" smtClean="0"/>
                        <a:t>vyšší přehlednost, různé možnosti vertikálního </a:t>
                      </a:r>
                      <a:br>
                        <a:rPr lang="cs-CZ" sz="1900" dirty="0" smtClean="0"/>
                      </a:br>
                      <a:r>
                        <a:rPr lang="cs-CZ" sz="1900" dirty="0" smtClean="0"/>
                        <a:t>a horizontální členění</a:t>
                      </a:r>
                      <a:endParaRPr lang="cs-CZ" sz="1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834189" y="1477586"/>
            <a:ext cx="10780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50" dirty="0" smtClean="0"/>
              <a:t>Jazykové prostředky se zásadně liší podle toho, zda jsou užívané v mluvené či psané komunikační situaci.</a:t>
            </a:r>
            <a:endParaRPr lang="cs-CZ" sz="1950" dirty="0"/>
          </a:p>
        </p:txBody>
      </p:sp>
      <p:sp>
        <p:nvSpPr>
          <p:cNvPr id="7" name="Obdélník 6"/>
          <p:cNvSpPr/>
          <p:nvPr/>
        </p:nvSpPr>
        <p:spPr>
          <a:xfrm>
            <a:off x="834188" y="5839424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Současné elektronické formy komunikace (</a:t>
            </a:r>
            <a:r>
              <a:rPr lang="cs-CZ" i="1" dirty="0" err="1" smtClean="0"/>
              <a:t>sms</a:t>
            </a:r>
            <a:r>
              <a:rPr lang="cs-CZ" dirty="0" smtClean="0"/>
              <a:t>, </a:t>
            </a:r>
            <a:r>
              <a:rPr lang="cs-CZ" i="1" dirty="0" err="1" smtClean="0"/>
              <a:t>facebook</a:t>
            </a:r>
            <a:r>
              <a:rPr lang="cs-CZ" dirty="0" smtClean="0"/>
              <a:t>, </a:t>
            </a:r>
            <a:r>
              <a:rPr lang="cs-CZ" i="1" dirty="0" smtClean="0"/>
              <a:t>chat</a:t>
            </a:r>
            <a:r>
              <a:rPr lang="cs-CZ" dirty="0" smtClean="0"/>
              <a:t> atd.) rozdíly mezi mluveností a psaností stírají.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8872"/>
            <a:ext cx="10515600" cy="1325563"/>
          </a:xfrm>
        </p:spPr>
        <p:txBody>
          <a:bodyPr/>
          <a:lstStyle/>
          <a:p>
            <a:r>
              <a:rPr lang="cs-CZ" dirty="0" smtClean="0"/>
              <a:t>Kultura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7754"/>
            <a:ext cx="10515600" cy="49435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500" dirty="0" smtClean="0"/>
              <a:t>Jazykové projevy se mohou realizovat formou mluvenou a psanou.</a:t>
            </a:r>
          </a:p>
          <a:p>
            <a:pPr marL="0" indent="0">
              <a:buNone/>
            </a:pPr>
            <a:r>
              <a:rPr lang="cs-CZ" sz="4500" dirty="0" smtClean="0"/>
              <a:t>Podobu </a:t>
            </a:r>
            <a:r>
              <a:rPr lang="cs-CZ" sz="4500" b="1" dirty="0" smtClean="0"/>
              <a:t>mluvených projevů </a:t>
            </a:r>
            <a:r>
              <a:rPr lang="cs-CZ" sz="4500" dirty="0" smtClean="0"/>
              <a:t>ovlivňují následující aspekty:</a:t>
            </a:r>
          </a:p>
          <a:p>
            <a:pPr marL="0" indent="0">
              <a:buNone/>
            </a:pPr>
            <a:endParaRPr lang="cs-CZ" sz="4500" dirty="0" smtClean="0"/>
          </a:p>
          <a:p>
            <a:pPr>
              <a:lnSpc>
                <a:spcPct val="100000"/>
              </a:lnSpc>
            </a:pPr>
            <a:r>
              <a:rPr lang="cs-CZ" sz="4500" b="1" dirty="0" smtClean="0"/>
              <a:t>DÝCHÁNÍ</a:t>
            </a:r>
            <a:r>
              <a:rPr lang="cs-CZ" sz="4500" dirty="0" smtClean="0"/>
              <a:t> (respirace) – nutno využívat přirozené pauzy plynoucí z logické struktury projevu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TVOŘENÍ HLASU </a:t>
            </a:r>
            <a:r>
              <a:rPr lang="cs-CZ" sz="4500" dirty="0" smtClean="0"/>
              <a:t>(fonace) a jeho kvalita: výška, síla, barva, hlasitost – vše přiměřené komunikační situace, </a:t>
            </a:r>
            <a:br>
              <a:rPr lang="cs-CZ" sz="4500" dirty="0" smtClean="0"/>
            </a:br>
            <a:r>
              <a:rPr lang="cs-CZ" sz="4500" dirty="0" smtClean="0"/>
              <a:t>v níž se nacházíme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VÝSLOVNOST</a:t>
            </a:r>
            <a:r>
              <a:rPr lang="cs-CZ" sz="4500" dirty="0" smtClean="0"/>
              <a:t> (artikulace) jednotlivých hlásek a souhláskových skupin (ale i cizích slov)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INTONACE</a:t>
            </a:r>
            <a:r>
              <a:rPr lang="cs-CZ" sz="4500" dirty="0" smtClean="0"/>
              <a:t> a </a:t>
            </a:r>
            <a:r>
              <a:rPr lang="cs-CZ" sz="4500" b="1" dirty="0" smtClean="0"/>
              <a:t>MELODIE</a:t>
            </a:r>
            <a:r>
              <a:rPr lang="cs-CZ" sz="4500" dirty="0" smtClean="0"/>
              <a:t> jako prostředek identifikace komunikační funkce výpovědi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TEMPO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FRÁZOVÁNÍ</a:t>
            </a:r>
            <a:r>
              <a:rPr lang="cs-CZ" sz="4500" dirty="0" smtClean="0"/>
              <a:t> a </a:t>
            </a:r>
            <a:r>
              <a:rPr lang="cs-CZ" sz="4500" b="1" dirty="0" smtClean="0"/>
              <a:t>SEGMENTACE</a:t>
            </a:r>
            <a:r>
              <a:rPr lang="cs-CZ" sz="4500" dirty="0" smtClean="0"/>
              <a:t> – logické členění (pauzy) výpovědi/promluvy vycházející z její struktury, </a:t>
            </a:r>
            <a:br>
              <a:rPr lang="cs-CZ" sz="4500" dirty="0" smtClean="0"/>
            </a:br>
            <a:r>
              <a:rPr lang="cs-CZ" sz="4500" dirty="0" smtClean="0"/>
              <a:t>„promluvový úsek“ by měl mít 2–5 taktů (takt = úsek s přízvukem); </a:t>
            </a:r>
            <a:br>
              <a:rPr lang="cs-CZ" sz="4500" dirty="0" smtClean="0"/>
            </a:br>
            <a:r>
              <a:rPr lang="cs-CZ" sz="4500" dirty="0" smtClean="0"/>
              <a:t>zásadním způsobem ovlivňuje recepci promluvy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VĚTNÝ DŮRAZ </a:t>
            </a:r>
            <a:r>
              <a:rPr lang="cs-CZ" sz="4500" dirty="0" smtClean="0"/>
              <a:t>jako jeden z projevů aktuálního členění výpovědi; </a:t>
            </a:r>
            <a:br>
              <a:rPr lang="cs-CZ" sz="4500" dirty="0" smtClean="0"/>
            </a:br>
            <a:r>
              <a:rPr lang="cs-CZ" sz="4500" dirty="0" smtClean="0"/>
              <a:t>stejně jako frázování výrazně napomáhá recepci promluvy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NEVERBÁLNÍ PROSTŘEDKY </a:t>
            </a:r>
            <a:r>
              <a:rPr lang="cs-CZ" sz="4500" dirty="0" smtClean="0"/>
              <a:t>(mimika, </a:t>
            </a:r>
            <a:r>
              <a:rPr lang="cs-CZ" sz="4500" dirty="0" err="1" smtClean="0"/>
              <a:t>gestika</a:t>
            </a:r>
            <a:r>
              <a:rPr lang="cs-CZ" sz="4500" dirty="0" smtClean="0"/>
              <a:t>...)</a:t>
            </a:r>
          </a:p>
          <a:p>
            <a:pPr>
              <a:lnSpc>
                <a:spcPct val="100000"/>
              </a:lnSpc>
            </a:pPr>
            <a:r>
              <a:rPr lang="cs-CZ" sz="4500" b="1" dirty="0" smtClean="0"/>
              <a:t>VÝBĚR JAZYKOVÝCH PROSTŘEDKŮ </a:t>
            </a:r>
            <a:r>
              <a:rPr lang="cs-CZ" sz="4500" dirty="0" smtClean="0"/>
              <a:t>adekvátní dané komunikační situaci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26168"/>
            <a:ext cx="10515600" cy="5350796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Proč je následující věta v psané podobě defektní? </a:t>
            </a:r>
          </a:p>
          <a:p>
            <a:pPr marL="0" indent="0" algn="r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Jak dosáhne mluvčí toho, aby byla správně pochopena?</a:t>
            </a:r>
          </a:p>
          <a:p>
            <a:pPr marL="0" indent="0" algn="r">
              <a:buNone/>
            </a:pPr>
            <a:r>
              <a:rPr lang="cs-CZ" sz="2200" i="1" dirty="0" smtClean="0">
                <a:solidFill>
                  <a:srgbClr val="FF0000"/>
                </a:solidFill>
              </a:rPr>
              <a:t>      </a:t>
            </a:r>
            <a:r>
              <a:rPr lang="cs-CZ" sz="2200" b="1" i="1" dirty="0" smtClean="0">
                <a:solidFill>
                  <a:srgbClr val="FF0000"/>
                </a:solidFill>
              </a:rPr>
              <a:t>Někteří poslanci odmítli oprávněně navrhované změny v zákoně</a:t>
            </a:r>
            <a:r>
              <a:rPr lang="cs-CZ" sz="2200" b="1" dirty="0">
                <a:solidFill>
                  <a:srgbClr val="FF0000"/>
                </a:solidFill>
              </a:rPr>
              <a:t>.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endParaRPr lang="cs-CZ" sz="2200" b="1" dirty="0" smtClean="0"/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2100" dirty="0" smtClean="0"/>
              <a:t>Podobně jako pravopis i výslovnost má svá pravidla. 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r>
              <a:rPr lang="cs-CZ" sz="2100" b="1" dirty="0" smtClean="0"/>
              <a:t>Příručky</a:t>
            </a:r>
            <a:r>
              <a:rPr lang="cs-CZ" sz="2100" dirty="0" smtClean="0"/>
              <a:t>, které kodifikují výslovnost češtiny:</a:t>
            </a:r>
          </a:p>
          <a:p>
            <a:r>
              <a:rPr lang="cs-CZ" sz="2000" i="1" dirty="0" smtClean="0"/>
              <a:t>Výslovnost spisovné češtiny</a:t>
            </a:r>
            <a:r>
              <a:rPr lang="cs-CZ" sz="2000" dirty="0" smtClean="0"/>
              <a:t>. Praha: Academia, 1967.</a:t>
            </a:r>
          </a:p>
          <a:p>
            <a:r>
              <a:rPr lang="cs-CZ" sz="2000" i="1" dirty="0" smtClean="0"/>
              <a:t>Výslovnost spisovné češtiny. Výslovnost slov přejatých</a:t>
            </a:r>
            <a:r>
              <a:rPr lang="cs-CZ" sz="2000" dirty="0" smtClean="0"/>
              <a:t>. Praha: Academia, 1978.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100" dirty="0" smtClean="0"/>
              <a:t>Přehled o české výslovnosti poskytuje:</a:t>
            </a:r>
          </a:p>
          <a:p>
            <a:r>
              <a:rPr lang="cs-CZ" sz="2000" dirty="0" smtClean="0"/>
              <a:t>HŮRKOVÁ, J. </a:t>
            </a:r>
            <a:r>
              <a:rPr lang="cs-CZ" sz="2000" i="1" dirty="0" smtClean="0"/>
              <a:t>Česká výslovnostní norma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Scientia</a:t>
            </a:r>
            <a:r>
              <a:rPr lang="cs-CZ" sz="2000" dirty="0" smtClean="0"/>
              <a:t>, 1995.</a:t>
            </a:r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100" dirty="0" smtClean="0"/>
              <a:t>Poučení o výslovnosti najdeme i ve VŠ mluvnicích:</a:t>
            </a:r>
          </a:p>
          <a:p>
            <a:r>
              <a:rPr lang="cs-CZ" sz="2000" dirty="0" smtClean="0"/>
              <a:t>ČECHOVÁ, M. a kol. </a:t>
            </a:r>
            <a:r>
              <a:rPr lang="cs-CZ" sz="2000" i="1" dirty="0" smtClean="0"/>
              <a:t>Čeština – řeč a jazyk</a:t>
            </a:r>
            <a:r>
              <a:rPr lang="cs-CZ" sz="2000" dirty="0" smtClean="0"/>
              <a:t>. Praha: ISV, 2000, s. 40n.</a:t>
            </a:r>
          </a:p>
          <a:p>
            <a:r>
              <a:rPr lang="cs-CZ" sz="2000" i="1" dirty="0" smtClean="0"/>
              <a:t>Příruční mluvnice češtiny</a:t>
            </a:r>
            <a:r>
              <a:rPr lang="cs-CZ" sz="2000" dirty="0" smtClean="0"/>
              <a:t>. Praha: NLN, 2003, s. 53n.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0337"/>
            <a:ext cx="10515600" cy="5286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100" dirty="0" smtClean="0"/>
              <a:t>Vybraná literatura z oblasti </a:t>
            </a:r>
            <a:r>
              <a:rPr lang="cs-CZ" sz="2100" b="1" dirty="0" smtClean="0"/>
              <a:t>RÉTORIKY</a:t>
            </a:r>
            <a:r>
              <a:rPr lang="cs-CZ" sz="2100" dirty="0" smtClean="0"/>
              <a:t>:</a:t>
            </a:r>
          </a:p>
          <a:p>
            <a:r>
              <a:rPr lang="cs-CZ" sz="2100" dirty="0" smtClean="0"/>
              <a:t>KOHOUT, J. </a:t>
            </a:r>
            <a:r>
              <a:rPr lang="cs-CZ" sz="2100" i="1" dirty="0" smtClean="0"/>
              <a:t>Rétorika. Umění mluvit a jednat s lidmi</a:t>
            </a:r>
            <a:r>
              <a:rPr lang="cs-CZ" sz="2100" dirty="0" smtClean="0"/>
              <a:t>. Praha: Management </a:t>
            </a:r>
            <a:r>
              <a:rPr lang="cs-CZ" sz="2100" dirty="0" err="1" smtClean="0"/>
              <a:t>Press</a:t>
            </a:r>
            <a:r>
              <a:rPr lang="cs-CZ" sz="2100" dirty="0" smtClean="0"/>
              <a:t>, 2002.</a:t>
            </a:r>
          </a:p>
          <a:p>
            <a:r>
              <a:rPr lang="cs-CZ" sz="2100" dirty="0" smtClean="0"/>
              <a:t>KRAUS, J. </a:t>
            </a:r>
            <a:r>
              <a:rPr lang="cs-CZ" sz="2100" i="1" dirty="0" smtClean="0"/>
              <a:t>Rétorika a řečová kultura</a:t>
            </a:r>
            <a:r>
              <a:rPr lang="cs-CZ" sz="2100" dirty="0" smtClean="0"/>
              <a:t>. Praha: Academia, 2004.</a:t>
            </a:r>
          </a:p>
          <a:p>
            <a:r>
              <a:rPr lang="cs-CZ" sz="2100" dirty="0" smtClean="0"/>
              <a:t>KROBOTOVÁ, M. </a:t>
            </a:r>
            <a:r>
              <a:rPr lang="cs-CZ" sz="2100" i="1" dirty="0" smtClean="0"/>
              <a:t>Spisovná výslovnost a kultura mluveného projevu</a:t>
            </a:r>
            <a:r>
              <a:rPr lang="cs-CZ" sz="2100" dirty="0" smtClean="0"/>
              <a:t>. Olomouc: </a:t>
            </a:r>
            <a:r>
              <a:rPr lang="cs-CZ" sz="2100" dirty="0" err="1" smtClean="0"/>
              <a:t>PdF</a:t>
            </a:r>
            <a:r>
              <a:rPr lang="cs-CZ" sz="2100" dirty="0" smtClean="0"/>
              <a:t> UP, 2005.</a:t>
            </a:r>
          </a:p>
          <a:p>
            <a:r>
              <a:rPr lang="cs-CZ" sz="2100" dirty="0" smtClean="0"/>
              <a:t>LOTKO, E. </a:t>
            </a:r>
            <a:r>
              <a:rPr lang="cs-CZ" sz="2100" i="1" dirty="0" smtClean="0"/>
              <a:t>Kapitoly ze současné rétoriky</a:t>
            </a:r>
            <a:r>
              <a:rPr lang="cs-CZ" sz="2100" dirty="0" smtClean="0"/>
              <a:t>. Olomouc: UP, 2004.</a:t>
            </a:r>
          </a:p>
          <a:p>
            <a:r>
              <a:rPr lang="cs-CZ" sz="2100" dirty="0" smtClean="0"/>
              <a:t>LUKAVSKÝ, R. </a:t>
            </a:r>
            <a:r>
              <a:rPr lang="cs-CZ" sz="2100" i="1" dirty="0" smtClean="0"/>
              <a:t>Kultura mluveného slova</a:t>
            </a:r>
            <a:r>
              <a:rPr lang="cs-CZ" sz="2100" dirty="0" smtClean="0"/>
              <a:t>. Praha: AMU, 2000.</a:t>
            </a:r>
          </a:p>
          <a:p>
            <a:r>
              <a:rPr lang="cs-CZ" sz="2100" dirty="0" smtClean="0"/>
              <a:t>TRNKA, J. </a:t>
            </a:r>
            <a:r>
              <a:rPr lang="cs-CZ" sz="2100" i="1" dirty="0" smtClean="0"/>
              <a:t>Sociální komunikace a rétorika</a:t>
            </a:r>
            <a:r>
              <a:rPr lang="cs-CZ" sz="2100" dirty="0" smtClean="0"/>
              <a:t>. Praha: VŠVS, 2005.</a:t>
            </a:r>
          </a:p>
          <a:p>
            <a:r>
              <a:rPr lang="cs-CZ" sz="2100" dirty="0" smtClean="0"/>
              <a:t>VYBÍRAL, Z. </a:t>
            </a:r>
            <a:r>
              <a:rPr lang="cs-CZ" sz="2100" i="1" dirty="0" smtClean="0"/>
              <a:t>Psychologie lidské komunikace</a:t>
            </a:r>
            <a:r>
              <a:rPr lang="cs-CZ" sz="2100" dirty="0" smtClean="0"/>
              <a:t>. Praha: Portál, 2000.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Model přípravy </a:t>
            </a:r>
            <a:r>
              <a:rPr lang="cs-CZ" sz="2100" b="1" dirty="0" smtClean="0"/>
              <a:t>řečnického projevu</a:t>
            </a:r>
            <a:r>
              <a:rPr lang="cs-CZ" sz="2100" dirty="0" smtClean="0"/>
              <a:t>:</a:t>
            </a:r>
          </a:p>
          <a:p>
            <a:r>
              <a:rPr lang="cs-CZ" sz="2100" dirty="0" smtClean="0"/>
              <a:t>INVENCE – téma a rozvržení</a:t>
            </a:r>
          </a:p>
          <a:p>
            <a:r>
              <a:rPr lang="cs-CZ" sz="2100" dirty="0" smtClean="0"/>
              <a:t>STYLIZACE </a:t>
            </a:r>
            <a:r>
              <a:rPr lang="cs-CZ" sz="2100" dirty="0"/>
              <a:t>– </a:t>
            </a:r>
            <a:r>
              <a:rPr lang="cs-CZ" sz="2100" dirty="0" smtClean="0"/>
              <a:t>výběr jazykových a rétorických prostředků</a:t>
            </a:r>
          </a:p>
          <a:p>
            <a:r>
              <a:rPr lang="cs-CZ" sz="2100" dirty="0" smtClean="0"/>
              <a:t>FORMULACE </a:t>
            </a:r>
            <a:r>
              <a:rPr lang="cs-CZ" sz="2100" dirty="0"/>
              <a:t>– </a:t>
            </a:r>
            <a:r>
              <a:rPr lang="cs-CZ" sz="2100" dirty="0" smtClean="0"/>
              <a:t>vlastní jazykové zpracování, popř. zapamatování</a:t>
            </a:r>
          </a:p>
          <a:p>
            <a:r>
              <a:rPr lang="cs-CZ" sz="2100" dirty="0" smtClean="0"/>
              <a:t>REALIZACE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90863"/>
            <a:ext cx="10515600" cy="5086100"/>
          </a:xfrm>
        </p:spPr>
        <p:txBody>
          <a:bodyPr/>
          <a:lstStyle/>
          <a:p>
            <a:pPr marL="0" indent="0">
              <a:buNone/>
            </a:pPr>
            <a:r>
              <a:rPr lang="cs-CZ" sz="2100" b="1" dirty="0" smtClean="0"/>
              <a:t>DŮLEŽITÁ RADA NA ZÁVĚR:</a:t>
            </a:r>
          </a:p>
          <a:p>
            <a:pPr marL="0" indent="0">
              <a:buNone/>
            </a:pPr>
            <a:endParaRPr lang="cs-CZ" sz="2100" dirty="0" smtClean="0"/>
          </a:p>
          <a:p>
            <a:r>
              <a:rPr lang="cs-CZ" sz="2100" dirty="0" smtClean="0"/>
              <a:t>Nebuďte sobečtí – při realizaci projevu se řiďte pohodlím posluchače, ne pohodlím svým. Mluvte jasně a zřetelně, přirozeným (nebo pomalejším) tempem, buďte názorní, </a:t>
            </a:r>
            <a:br>
              <a:rPr lang="cs-CZ" sz="2100" dirty="0" smtClean="0"/>
            </a:br>
            <a:r>
              <a:rPr lang="cs-CZ" sz="2100" dirty="0" smtClean="0"/>
              <a:t>správně svůj projev čleňte atd. </a:t>
            </a:r>
            <a:br>
              <a:rPr lang="cs-CZ" sz="2100" dirty="0" smtClean="0"/>
            </a:br>
            <a:r>
              <a:rPr lang="cs-CZ" sz="2100" dirty="0" smtClean="0"/>
              <a:t>Využívejte všech prostředků (viz výše), které jako mluvčí máte k dispozici.</a:t>
            </a:r>
          </a:p>
          <a:p>
            <a:r>
              <a:rPr lang="cs-CZ" sz="2100" dirty="0" smtClean="0"/>
              <a:t>Své mluvní cvičení si připravte tak, aby bylo nejen po obsahové, ale i po formální stránce maximálně kultivované.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783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7452"/>
            <a:ext cx="10515600" cy="1216443"/>
          </a:xfrm>
        </p:spPr>
        <p:txBody>
          <a:bodyPr/>
          <a:lstStyle/>
          <a:p>
            <a:r>
              <a:rPr lang="cs-CZ" dirty="0" smtClean="0"/>
              <a:t>Funkční stylistika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3894"/>
            <a:ext cx="10515600" cy="493294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2600" dirty="0" smtClean="0"/>
              <a:t>Jazykové prostředky ČJ můžeme posuzovat nejen ve vztahu k některému </a:t>
            </a:r>
            <a:br>
              <a:rPr lang="cs-CZ" sz="2600" dirty="0" smtClean="0"/>
            </a:br>
            <a:r>
              <a:rPr lang="cs-CZ" sz="2600" dirty="0" smtClean="0"/>
              <a:t>z útvarů národního jazyka, ale i podle příslušnosti k určitému </a:t>
            </a:r>
            <a:r>
              <a:rPr lang="cs-CZ" sz="2600" b="1" dirty="0" smtClean="0"/>
              <a:t>funkčnímu stylu</a:t>
            </a:r>
            <a:r>
              <a:rPr lang="cs-CZ" sz="26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smtClean="0"/>
              <a:t>Styl = způsob výběru a použití jazykových prostředků v textu; způsob zpracování textu.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smtClean="0"/>
              <a:t>Funkční </a:t>
            </a:r>
            <a:r>
              <a:rPr lang="cs-CZ" sz="2600" dirty="0"/>
              <a:t>styl = výběr jazykových prostředků s ohledem na </a:t>
            </a:r>
            <a:r>
              <a:rPr lang="cs-CZ" sz="2600" i="1" dirty="0"/>
              <a:t>funkci</a:t>
            </a:r>
            <a:r>
              <a:rPr lang="cs-CZ" sz="2600" dirty="0"/>
              <a:t> </a:t>
            </a:r>
            <a:r>
              <a:rPr lang="cs-CZ" sz="2600" dirty="0" smtClean="0"/>
              <a:t>komunikátu.</a:t>
            </a:r>
            <a:endParaRPr lang="cs-CZ" sz="2600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2600" dirty="0" smtClean="0"/>
              <a:t>Kromě </a:t>
            </a:r>
            <a:r>
              <a:rPr lang="cs-CZ" sz="2600" dirty="0" smtClean="0"/>
              <a:t>neutrálních jazykových prostředků vyčleňujeme prostředky, jež nesou stylový příznak, </a:t>
            </a:r>
            <a:br>
              <a:rPr lang="cs-CZ" sz="2600" dirty="0" smtClean="0"/>
            </a:br>
            <a:r>
              <a:rPr lang="cs-CZ" sz="2600" dirty="0" smtClean="0"/>
              <a:t>např. některého ze základních funkčních stylů: </a:t>
            </a:r>
          </a:p>
          <a:p>
            <a:pPr>
              <a:lnSpc>
                <a:spcPct val="110000"/>
              </a:lnSpc>
            </a:pPr>
            <a:r>
              <a:rPr lang="cs-CZ" sz="2600" dirty="0" smtClean="0"/>
              <a:t>styl </a:t>
            </a:r>
            <a:r>
              <a:rPr lang="cs-CZ" sz="2600" b="1" dirty="0" smtClean="0"/>
              <a:t>prostě sdělovací</a:t>
            </a:r>
            <a:r>
              <a:rPr lang="cs-CZ" sz="2600" dirty="0" smtClean="0"/>
              <a:t>, </a:t>
            </a:r>
          </a:p>
          <a:p>
            <a:r>
              <a:rPr lang="cs-CZ" sz="2600" dirty="0" smtClean="0"/>
              <a:t>styl </a:t>
            </a:r>
            <a:r>
              <a:rPr lang="cs-CZ" sz="2600" b="1" dirty="0" smtClean="0"/>
              <a:t>publicistický</a:t>
            </a:r>
            <a:r>
              <a:rPr lang="cs-CZ" sz="2600" dirty="0" smtClean="0"/>
              <a:t>, </a:t>
            </a:r>
          </a:p>
          <a:p>
            <a:r>
              <a:rPr lang="cs-CZ" sz="2600" dirty="0" smtClean="0"/>
              <a:t>styl </a:t>
            </a:r>
            <a:r>
              <a:rPr lang="cs-CZ" sz="2600" b="1" dirty="0" smtClean="0"/>
              <a:t>odborný</a:t>
            </a:r>
            <a:r>
              <a:rPr lang="cs-CZ" sz="2600" dirty="0" smtClean="0"/>
              <a:t>, </a:t>
            </a:r>
          </a:p>
          <a:p>
            <a:r>
              <a:rPr lang="cs-CZ" sz="2600" dirty="0" smtClean="0"/>
              <a:t>styl </a:t>
            </a:r>
            <a:r>
              <a:rPr lang="cs-CZ" sz="2600" b="1" dirty="0" smtClean="0"/>
              <a:t>administrativní</a:t>
            </a:r>
            <a:r>
              <a:rPr lang="cs-CZ" sz="2600" dirty="0" smtClean="0"/>
              <a:t>, </a:t>
            </a:r>
          </a:p>
          <a:p>
            <a:r>
              <a:rPr lang="cs-CZ" sz="2600" dirty="0" smtClean="0"/>
              <a:t>styl </a:t>
            </a:r>
            <a:r>
              <a:rPr lang="cs-CZ" sz="2600" b="1" dirty="0" smtClean="0"/>
              <a:t>umělecký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/>
            </a:r>
            <a:br>
              <a:rPr lang="cs-CZ" sz="2600" dirty="0" smtClean="0"/>
            </a:br>
            <a:r>
              <a:rPr lang="cs-CZ" sz="2600" dirty="0" smtClean="0"/>
              <a:t>Komplexní poučení o stylistice českého jazyka:</a:t>
            </a:r>
          </a:p>
          <a:p>
            <a:pPr>
              <a:lnSpc>
                <a:spcPct val="110000"/>
              </a:lnSpc>
            </a:pPr>
            <a:r>
              <a:rPr lang="cs-CZ" sz="2600" dirty="0" smtClean="0"/>
              <a:t>ČECHOVÁ, M. – KRČMOVÁ, M. – MINÁŘOVÁ, E. </a:t>
            </a:r>
            <a:r>
              <a:rPr lang="cs-CZ" sz="2600" i="1" dirty="0" smtClean="0"/>
              <a:t>Současná stylistika</a:t>
            </a:r>
            <a:r>
              <a:rPr lang="cs-CZ" sz="2600" dirty="0" smtClean="0"/>
              <a:t>. Praha: NLN, 2008.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6650-BC3F-4693-88D0-B76B22FD757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1529</Words>
  <Application>Microsoft Office PowerPoint</Application>
  <PresentationFormat>Širokoúhlá obrazovka</PresentationFormat>
  <Paragraphs>303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Čeština pro praxi</vt:lpstr>
      <vt:lpstr>Jazykový systém</vt:lpstr>
      <vt:lpstr>Stratifikace českého národního jazyka</vt:lpstr>
      <vt:lpstr>Mluvenost – psanost</vt:lpstr>
      <vt:lpstr>Kultura řeči</vt:lpstr>
      <vt:lpstr>Prezentace aplikace PowerPoint</vt:lpstr>
      <vt:lpstr>Prezentace aplikace PowerPoint</vt:lpstr>
      <vt:lpstr>Prezentace aplikace PowerPoint</vt:lpstr>
      <vt:lpstr>Funkční stylistika</vt:lpstr>
      <vt:lpstr>Komunikační situace</vt:lpstr>
      <vt:lpstr>Příznaky jazykových prostředků</vt:lpstr>
      <vt:lpstr>Prezentace aplikace PowerPoint</vt:lpstr>
      <vt:lpstr>Odborný styl</vt:lpstr>
      <vt:lpstr>Formální náležitosti odborného textu</vt:lpstr>
      <vt:lpstr>Prezentace aplikace PowerPoint</vt:lpstr>
      <vt:lpstr>Prezentace aplikace PowerPoint</vt:lpstr>
      <vt:lpstr>Citace a parafráze v odborných textech</vt:lpstr>
      <vt:lpstr>Prezentace aplikace PowerPoint</vt:lpstr>
      <vt:lpstr>Prezentace aplikace PowerPoint</vt:lpstr>
      <vt:lpstr>Prezentace aplikace PowerPoint</vt:lpstr>
      <vt:lpstr>Jazyková stránka odborného (vědeckého) textu</vt:lpstr>
      <vt:lpstr>Prezentace aplikace PowerPoint</vt:lpstr>
      <vt:lpstr>Jakých prohřešků proti normě odborného stylu se dopustili autoři níže uvedených sdělení? Věty přeformulujte tak, aby byly stylisticky vhodné.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 pro praxi</dc:title>
  <dc:creator>tech</dc:creator>
  <cp:lastModifiedBy>tech</cp:lastModifiedBy>
  <cp:revision>56</cp:revision>
  <dcterms:created xsi:type="dcterms:W3CDTF">2019-03-28T17:26:42Z</dcterms:created>
  <dcterms:modified xsi:type="dcterms:W3CDTF">2021-02-18T21:39:18Z</dcterms:modified>
</cp:coreProperties>
</file>