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1"/>
  </p:notesMasterIdLst>
  <p:sldIdLst>
    <p:sldId id="256" r:id="rId4"/>
    <p:sldId id="344" r:id="rId5"/>
    <p:sldId id="348" r:id="rId6"/>
    <p:sldId id="257" r:id="rId7"/>
    <p:sldId id="350" r:id="rId8"/>
    <p:sldId id="352" r:id="rId9"/>
    <p:sldId id="351" r:id="rId10"/>
    <p:sldId id="353" r:id="rId11"/>
    <p:sldId id="354" r:id="rId12"/>
    <p:sldId id="368" r:id="rId13"/>
    <p:sldId id="355" r:id="rId14"/>
    <p:sldId id="356" r:id="rId15"/>
    <p:sldId id="357" r:id="rId16"/>
    <p:sldId id="358" r:id="rId17"/>
    <p:sldId id="359" r:id="rId18"/>
    <p:sldId id="363" r:id="rId19"/>
    <p:sldId id="369" r:id="rId20"/>
    <p:sldId id="370" r:id="rId21"/>
    <p:sldId id="371" r:id="rId22"/>
    <p:sldId id="372" r:id="rId23"/>
    <p:sldId id="364" r:id="rId24"/>
    <p:sldId id="365" r:id="rId25"/>
    <p:sldId id="360" r:id="rId26"/>
    <p:sldId id="361" r:id="rId27"/>
    <p:sldId id="362" r:id="rId28"/>
    <p:sldId id="367" r:id="rId29"/>
    <p:sldId id="3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58E"/>
    <a:srgbClr val="F3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96274" autoAdjust="0"/>
  </p:normalViewPr>
  <p:slideViewPr>
    <p:cSldViewPr snapToGrid="0" showGuides="1">
      <p:cViewPr varScale="1">
        <p:scale>
          <a:sx n="84" d="100"/>
          <a:sy n="84" d="100"/>
        </p:scale>
        <p:origin x="3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9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32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3" r:id="rId10"/>
    <p:sldLayoutId id="2147483685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evH0I7Coc5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39344" y="3234750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Přednáška 6: Kultivace buněk </a:t>
            </a:r>
            <a:r>
              <a:rPr lang="cs-CZ" b="1" i="1" dirty="0">
                <a:solidFill>
                  <a:srgbClr val="7030A0"/>
                </a:solidFill>
              </a:rPr>
              <a:t>in vitro</a:t>
            </a:r>
            <a:endParaRPr lang="cs-CZ" i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39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Ing. Markéta Klíčová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79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79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79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24" y="2579065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0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180502" y="1515051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6" name="Obrázek 15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39" y="5708207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70" y="5746307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D1C0E96-4777-41F5-9B78-5E3899F62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Scaffoldy</a:t>
            </a:r>
            <a:endParaRPr lang="cs-CZ" dirty="0"/>
          </a:p>
        </p:txBody>
      </p:sp>
      <p:pic>
        <p:nvPicPr>
          <p:cNvPr id="1026" name="Picture 2" descr="https://lh4.googleusercontent.com/UJLIhRFSfRBnK_nZhnyCy3DWaj9EnhU2J6QQ4J2OGtOVvMuDX5aEp9GeOUgokIfNyxff1nZwZgp1z1DSmVWJjoIca76TqhnLUdsBg4Z1gRYECpeB_KHQpi_2pHQlRiAB8LbJ9NY">
            <a:extLst>
              <a:ext uri="{FF2B5EF4-FFF2-40B4-BE49-F238E27FC236}">
                <a16:creationId xmlns:a16="http://schemas.microsoft.com/office/drawing/2014/main" id="{F60E7B5F-3384-4E34-B38B-5FAFC2AD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0" t="6948" r="5247" b="45308"/>
          <a:stretch/>
        </p:blipFill>
        <p:spPr bwMode="auto">
          <a:xfrm>
            <a:off x="3942314" y="1502228"/>
            <a:ext cx="4335626" cy="47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BCFDCCCC-7DE0-845F-40C4-03D52AD67D88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CEE2CBD2-477B-4964-E335-554B225126FE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34DC2731-8302-9E62-A815-07E52967CDA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44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Interakce buněk se </a:t>
            </a:r>
            <a:r>
              <a:rPr lang="cs-CZ" dirty="0" err="1"/>
              <a:t>scaffoldy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50" y="1063756"/>
            <a:ext cx="5778326" cy="5561781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027F8ABD-8324-2FBD-267A-D96EA092D228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D4F2F349-2927-82D3-99F9-E0BF11D7692D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D548DDE9-1505-4DF2-7D38-2A20ED9A0815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86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foreign body reaction to biomaterials"/>
          <p:cNvPicPr>
            <a:picLocks noChangeAspect="1" noChangeArrowheads="1"/>
          </p:cNvPicPr>
          <p:nvPr/>
        </p:nvPicPr>
        <p:blipFill rotWithShape="1">
          <a:blip r:embed="rId2" cstate="print"/>
          <a:srcRect r="34636" b="50329"/>
          <a:stretch/>
        </p:blipFill>
        <p:spPr bwMode="auto">
          <a:xfrm>
            <a:off x="403313" y="480351"/>
            <a:ext cx="3969561" cy="2256986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5" y="3330249"/>
            <a:ext cx="4623935" cy="28800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31" y="302439"/>
            <a:ext cx="5698957" cy="3144930"/>
          </a:xfrm>
          <a:prstGeom prst="rect">
            <a:avLst/>
          </a:prstGeom>
        </p:spPr>
      </p:pic>
      <p:sp>
        <p:nvSpPr>
          <p:cNvPr id="7" name="Zahnutá šipka dolů 6"/>
          <p:cNvSpPr/>
          <p:nvPr/>
        </p:nvSpPr>
        <p:spPr>
          <a:xfrm>
            <a:off x="4143375" y="828676"/>
            <a:ext cx="3543300" cy="590550"/>
          </a:xfrm>
          <a:prstGeom prst="curvedDownArrow">
            <a:avLst>
              <a:gd name="adj1" fmla="val 20421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41" y="3330249"/>
            <a:ext cx="2974909" cy="3231932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84049A14-7F62-99AC-D7A5-EE015ABBBFBE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1B65324C-DF28-7F20-F9C7-EC5E965D9DBE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F9526BB5-FF25-00CE-85BE-E01126BBB2DB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9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312254" cy="2682906"/>
            <a:chOff x="3672524" y="1681227"/>
            <a:chExt cx="6312254" cy="26829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5207626" y="3205586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altLang="ko-KR" sz="4800" b="1" dirty="0">
                  <a:solidFill>
                    <a:schemeClr val="accent2"/>
                  </a:solidFill>
                  <a:latin typeface="+mj-lt"/>
                  <a:cs typeface="Arial" pitchFamily="34" charset="0"/>
                </a:rPr>
                <a:t>2) </a:t>
              </a:r>
              <a:r>
                <a:rPr lang="cs-CZ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Typy buněk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3166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4000" dirty="0"/>
              <a:t>Typy buněk – jaké vůbec můžeme kultivovat?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1000" y="1581150"/>
            <a:ext cx="11496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Historie</a:t>
            </a:r>
          </a:p>
          <a:p>
            <a:r>
              <a:rPr lang="cs-CZ" b="1" i="1" dirty="0"/>
              <a:t>1885: </a:t>
            </a:r>
            <a:r>
              <a:rPr lang="cs-CZ" dirty="0"/>
              <a:t>Wilhelm </a:t>
            </a:r>
            <a:r>
              <a:rPr lang="cs-CZ" dirty="0" err="1"/>
              <a:t>Roux</a:t>
            </a:r>
            <a:r>
              <a:rPr lang="cs-CZ" dirty="0"/>
              <a:t>, kultivace kuřecích embryonálních buněk mimo tělo, problém: kontaminace</a:t>
            </a:r>
          </a:p>
          <a:p>
            <a:r>
              <a:rPr lang="cs-CZ" b="1" i="1" dirty="0"/>
              <a:t>1912:</a:t>
            </a:r>
            <a:r>
              <a:rPr lang="cs-CZ" dirty="0"/>
              <a:t> Alexis </a:t>
            </a:r>
            <a:r>
              <a:rPr lang="cs-CZ" dirty="0" err="1"/>
              <a:t>Carrel</a:t>
            </a:r>
            <a:r>
              <a:rPr lang="cs-CZ" dirty="0"/>
              <a:t>, dokázal, že je možné udržet naživo tkáně i mimo orgán</a:t>
            </a:r>
          </a:p>
          <a:p>
            <a:r>
              <a:rPr lang="cs-CZ" b="1" i="1" dirty="0"/>
              <a:t>1959: </a:t>
            </a:r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Eagle</a:t>
            </a:r>
            <a:r>
              <a:rPr lang="cs-CZ" dirty="0"/>
              <a:t>, přesné složení média pro kultivaci buněk</a:t>
            </a:r>
          </a:p>
          <a:p>
            <a:r>
              <a:rPr lang="cs-CZ" dirty="0"/>
              <a:t>(dodnes používáme, značí MEM nebo DMEM)</a:t>
            </a:r>
          </a:p>
          <a:p>
            <a:r>
              <a:rPr lang="cs-CZ" b="1" i="1" dirty="0"/>
              <a:t>1961:</a:t>
            </a:r>
            <a:r>
              <a:rPr lang="cs-CZ" dirty="0"/>
              <a:t> zjistilo se, že buňky není možné kultivovat donekonečna – </a:t>
            </a:r>
            <a:r>
              <a:rPr lang="cs-CZ" dirty="0" err="1"/>
              <a:t>tvz</a:t>
            </a:r>
            <a:r>
              <a:rPr lang="cs-CZ" dirty="0"/>
              <a:t>. </a:t>
            </a:r>
            <a:r>
              <a:rPr lang="cs-CZ" b="1" dirty="0" err="1">
                <a:solidFill>
                  <a:srgbClr val="002060"/>
                </a:solidFill>
              </a:rPr>
              <a:t>Hayflickův</a:t>
            </a:r>
            <a:r>
              <a:rPr lang="cs-CZ" b="1" dirty="0">
                <a:solidFill>
                  <a:srgbClr val="002060"/>
                </a:solidFill>
              </a:rPr>
              <a:t> limit </a:t>
            </a:r>
            <a:r>
              <a:rPr lang="cs-CZ" dirty="0"/>
              <a:t>(existují výjimky)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07" y="3377258"/>
            <a:ext cx="4776787" cy="323785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1A46BA64-E903-324B-F4FE-11801CBD80C5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E77DE3D7-CB0C-A09F-CCB6-3EE1A067EF7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0EE927BC-A749-3790-DC4B-EC87628940C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89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4000" dirty="0"/>
              <a:t>Typy buněk – jaké vůbec můžeme kultivovat?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0051" y="1084634"/>
            <a:ext cx="11496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Různé dělení:</a:t>
            </a:r>
          </a:p>
          <a:p>
            <a:endParaRPr lang="cs-CZ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rgbClr val="00B0F0"/>
                </a:solidFill>
              </a:rPr>
              <a:t>Primární a sekundární: </a:t>
            </a:r>
            <a:r>
              <a:rPr lang="cs-CZ" dirty="0"/>
              <a:t>přímo z tkání </a:t>
            </a:r>
            <a:r>
              <a:rPr lang="cs-CZ" i="1" dirty="0"/>
              <a:t>versus </a:t>
            </a:r>
            <a:r>
              <a:rPr lang="cs-CZ" dirty="0" err="1"/>
              <a:t>vypěstováné</a:t>
            </a:r>
            <a:r>
              <a:rPr lang="cs-CZ" dirty="0"/>
              <a:t> z primárních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rgbClr val="00B0F0"/>
                </a:solidFill>
              </a:rPr>
              <a:t>Adherentní a suspenzní:</a:t>
            </a:r>
            <a:r>
              <a:rPr lang="cs-CZ" dirty="0"/>
              <a:t> dělení podle způsob růstu v kultuře, příklady?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rgbClr val="00B0F0"/>
                </a:solidFill>
              </a:rPr>
              <a:t>Kmenové a diferencované</a:t>
            </a:r>
            <a:r>
              <a:rPr lang="cs-CZ" dirty="0"/>
              <a:t>: kmenové se mohou přeměnit v jiný buněčný typ (potenciál pro léčbu závažných onemocnění), dále je lze dělit na dospělé (</a:t>
            </a:r>
            <a:r>
              <a:rPr lang="cs-CZ" dirty="0" err="1"/>
              <a:t>multipotentní</a:t>
            </a:r>
            <a:r>
              <a:rPr lang="cs-CZ" dirty="0"/>
              <a:t>, např. v kostní dřeni, tukové tkáni – čím dál větší význam) a embryonální (</a:t>
            </a:r>
            <a:r>
              <a:rPr lang="cs-CZ" dirty="0" err="1"/>
              <a:t>pluripotentní</a:t>
            </a:r>
            <a:r>
              <a:rPr lang="cs-CZ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i="1" dirty="0">
                <a:solidFill>
                  <a:srgbClr val="00B0F0"/>
                </a:solidFill>
              </a:rPr>
              <a:t>Zdroj:</a:t>
            </a:r>
            <a:r>
              <a:rPr lang="cs-CZ" dirty="0"/>
              <a:t> autologní (často problém, ale lze řešit kmenovými) / alogenní / xenogenní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842839"/>
            <a:ext cx="3452652" cy="10703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56" y="4469842"/>
            <a:ext cx="3243422" cy="18163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3EA94F-4443-420E-9884-AA12363A8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07" y="4419638"/>
            <a:ext cx="3986370" cy="1968678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502C4FA8-7E0F-5833-30A2-EA4649EBA0BC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9C62D7EB-3404-4879-3A34-F86A4D1D0E2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6DC45244-36CA-EABE-796C-0E11E29030D9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84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4000" dirty="0"/>
              <a:t>Typy buněk – jaké vůbec můžeme kultivovat?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1000" y="1581150"/>
            <a:ext cx="1149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/>
              <a:t>3T3 fibroblasty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/>
              <a:t>L929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/>
              <a:t>MG-63 osteoblasty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 err="1"/>
              <a:t>HeLa</a:t>
            </a:r>
            <a:r>
              <a:rPr lang="cs-CZ" b="1" dirty="0"/>
              <a:t> buňky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/>
              <a:t>Dermální </a:t>
            </a:r>
            <a:r>
              <a:rPr lang="cs-CZ" b="1" dirty="0" err="1"/>
              <a:t>keratinocyty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 err="1"/>
              <a:t>Endothelové</a:t>
            </a:r>
            <a:r>
              <a:rPr lang="cs-CZ" b="1" dirty="0"/>
              <a:t> buňky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063756"/>
            <a:ext cx="4743451" cy="543305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E9673B39-3289-F3DF-04FF-E7446460529C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7968871A-79B0-0D1D-C326-FD9B4A76760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8A3DAD3D-0850-5451-92BE-EC6B00C9A89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51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D50BA0D1-39AF-42D6-9C8E-F4833482A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Kmenové buňky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3E6A1A-A9A8-4BA0-8829-DCBF26D9F95D}"/>
              </a:ext>
            </a:extLst>
          </p:cNvPr>
          <p:cNvSpPr txBox="1"/>
          <p:nvPr/>
        </p:nvSpPr>
        <p:spPr>
          <a:xfrm>
            <a:off x="0" y="1660849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https://www.youtube.com/watch?v=evH0I7Coc54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2C73A-6ADC-4DAC-8B03-1DD71C1F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0" t="18776" r="17270" b="25986"/>
          <a:stretch/>
        </p:blipFill>
        <p:spPr>
          <a:xfrm>
            <a:off x="2102629" y="2399513"/>
            <a:ext cx="8014996" cy="3788229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8B5176A5-4932-78C1-9926-7B49C6633055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8EE6A01B-CBE7-9B80-57CD-8F863095A9C3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9B9A8E97-CEB6-2383-5932-65BC8EC1E162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1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5FB13AF-CBBD-22A1-93FC-085525135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Kmenové buňky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B981F9-E737-8D05-1E43-16BF2FD177B1}"/>
              </a:ext>
            </a:extLst>
          </p:cNvPr>
          <p:cNvSpPr txBox="1"/>
          <p:nvPr/>
        </p:nvSpPr>
        <p:spPr>
          <a:xfrm>
            <a:off x="414604" y="1255611"/>
            <a:ext cx="11608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tx2"/>
                </a:solidFill>
                <a:effectLst/>
                <a:latin typeface="Söhne"/>
              </a:rPr>
              <a:t>Jaké buňky to jsou? </a:t>
            </a:r>
          </a:p>
          <a:p>
            <a:endParaRPr lang="cs-CZ" dirty="0">
              <a:solidFill>
                <a:srgbClr val="374151"/>
              </a:solidFill>
              <a:latin typeface="Söhne"/>
            </a:endParaRPr>
          </a:p>
          <a:p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- Unikátní typ buněk s pozoruhodnou schopností vyvíjet se do mnoha různých typů buněk v těle.</a:t>
            </a:r>
          </a:p>
          <a:p>
            <a:r>
              <a:rPr lang="cs-CZ" dirty="0">
                <a:solidFill>
                  <a:srgbClr val="374151"/>
                </a:solidFill>
                <a:latin typeface="Söhne"/>
              </a:rPr>
              <a:t>- J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sou základem vývoje u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vícebuněčných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organismů a hrají klíčovou roli v opravě a regeneraci tkání.</a:t>
            </a:r>
          </a:p>
          <a:p>
            <a:r>
              <a:rPr lang="cs-CZ" dirty="0">
                <a:solidFill>
                  <a:srgbClr val="374151"/>
                </a:solidFill>
                <a:latin typeface="Söhne"/>
              </a:rPr>
              <a:t>- E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xistují dva hlavní typy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stemových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buněk: embryonální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stemové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buňky a dospělé (nebo somatické) kmenové buňky.</a:t>
            </a:r>
            <a:endParaRPr lang="cs-CZ" dirty="0"/>
          </a:p>
        </p:txBody>
      </p:sp>
      <p:pic>
        <p:nvPicPr>
          <p:cNvPr id="1026" name="Picture 2" descr="What Stem Cell is and its use? - GeeksforGeeks">
            <a:extLst>
              <a:ext uri="{FF2B5EF4-FFF2-40B4-BE49-F238E27FC236}">
                <a16:creationId xmlns:a16="http://schemas.microsoft.com/office/drawing/2014/main" id="{0E83D71F-F729-8528-6561-F1B3EE2A2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05" y="2987366"/>
            <a:ext cx="3617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jor challenges in stem cell therapy – faCellitate">
            <a:extLst>
              <a:ext uri="{FF2B5EF4-FFF2-40B4-BE49-F238E27FC236}">
                <a16:creationId xmlns:a16="http://schemas.microsoft.com/office/drawing/2014/main" id="{A5AAEDF0-1E47-5BCF-27BE-5080A66E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75" y="3327071"/>
            <a:ext cx="4888159" cy="27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4A47F847-034F-22F2-4876-D0A36778717E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8EB48A80-5402-628D-E1DA-9EE70441EBA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2DC23261-4EF3-3CB9-B3EC-42D1283030D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07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DCC8B8B-07DA-FA3F-C9AA-A61B7DDBE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Kmenové buňky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E9B85D-7D56-7E70-291F-1E9DA5FEC07D}"/>
              </a:ext>
            </a:extLst>
          </p:cNvPr>
          <p:cNvSpPr txBox="1"/>
          <p:nvPr/>
        </p:nvSpPr>
        <p:spPr>
          <a:xfrm>
            <a:off x="352129" y="1419876"/>
            <a:ext cx="66677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Dělí se na: </a:t>
            </a:r>
          </a:p>
          <a:p>
            <a:pPr algn="l">
              <a:buFont typeface="+mj-lt"/>
              <a:buAutoNum type="arabicPeriod"/>
            </a:pPr>
            <a:r>
              <a:rPr lang="cs-CZ" b="1" i="0" u="sng" dirty="0">
                <a:solidFill>
                  <a:srgbClr val="F3B343"/>
                </a:solidFill>
                <a:effectLst/>
                <a:latin typeface="Söhne"/>
              </a:rPr>
              <a:t>Embryonální Kmenové Buňky (ESB):</a:t>
            </a:r>
            <a:endParaRPr lang="cs-CZ" b="0" i="0" u="sng" dirty="0">
              <a:solidFill>
                <a:srgbClr val="F3B343"/>
              </a:solidFill>
              <a:effectLst/>
              <a:latin typeface="Söhne"/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Tyto buňky pocházejí z embryí, obvykle ve stadiu blastocysty (velmi rané stádium embryonálního vývoje).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Embryonální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stemové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buňky jsou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pluripotentní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, což znamená, že mají potenciál diferencovat se do jakéhokoli typu buňky v lidském těle.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Jsou cenné pro vědecký výzkum a regenerativní medicínu díky své všestrannosti.</a:t>
            </a:r>
          </a:p>
          <a:p>
            <a:pPr lvl="1" algn="l"/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cs-CZ" b="1" i="0" u="sng" dirty="0">
                <a:solidFill>
                  <a:srgbClr val="10958E"/>
                </a:solidFill>
                <a:effectLst/>
                <a:latin typeface="Söhne"/>
              </a:rPr>
              <a:t>Dospělé (Somatické) Kmenové Buňky:</a:t>
            </a:r>
            <a:endParaRPr lang="cs-CZ" b="0" i="0" u="sng" dirty="0">
              <a:solidFill>
                <a:srgbClr val="10958E"/>
              </a:solidFill>
              <a:effectLst/>
              <a:latin typeface="Söhne"/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Najdou se v různých tkáních po celém těle, dospělé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stemové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buňky jsou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multipotentní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nebo někdy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unipotentní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, což znamená, že se mohou diferencovat do omezeného rozsahu typů buněk.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Dospělé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stemové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buňky hrají klíčovou roli v homeostáze tkání, regeneraci a opravě.</a:t>
            </a:r>
          </a:p>
          <a:p>
            <a:endParaRPr lang="cs-CZ" dirty="0"/>
          </a:p>
        </p:txBody>
      </p:sp>
      <p:pic>
        <p:nvPicPr>
          <p:cNvPr id="2050" name="Picture 2" descr="Embryonic Stem Cells Vs Adult Stem Cells">
            <a:extLst>
              <a:ext uri="{FF2B5EF4-FFF2-40B4-BE49-F238E27FC236}">
                <a16:creationId xmlns:a16="http://schemas.microsoft.com/office/drawing/2014/main" id="{2EE39BFB-B17D-91B6-2A48-7A6734AE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44" y="1476669"/>
            <a:ext cx="4712127" cy="51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EF4C76F0-A026-428A-7078-0CAB06518436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E9E247A1-C56C-1951-C793-F376FFD57076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47005812-04A0-7FB7-0ABF-2089B2E3F38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27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8E3B79-6472-42B0-9EE9-A0D2BEDBAF25}"/>
              </a:ext>
            </a:extLst>
          </p:cNvPr>
          <p:cNvSpPr/>
          <p:nvPr/>
        </p:nvSpPr>
        <p:spPr>
          <a:xfrm>
            <a:off x="9149" y="4764024"/>
            <a:ext cx="12191994" cy="20939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149" y="4924042"/>
            <a:ext cx="121919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+mj-lt"/>
              </a:rPr>
              <a:t>06 Kultivace buněk </a:t>
            </a:r>
            <a:r>
              <a:rPr lang="cs-CZ" sz="5400" i="1" dirty="0">
                <a:solidFill>
                  <a:schemeClr val="bg1"/>
                </a:solidFill>
                <a:latin typeface="+mj-lt"/>
              </a:rPr>
              <a:t>in vitro</a:t>
            </a:r>
            <a:endParaRPr lang="ko-KR" altLang="en-US" sz="5400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9149" y="5814444"/>
            <a:ext cx="121919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altLang="ko-KR" sz="1867" dirty="0">
                <a:solidFill>
                  <a:schemeClr val="bg1"/>
                </a:solidFill>
                <a:cs typeface="Arial" pitchFamily="34" charset="0"/>
              </a:rPr>
              <a:t>Statické a dynamické podmínky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A31BFEB-C2D5-48FF-BF58-9EF0B8066E27}"/>
              </a:ext>
            </a:extLst>
          </p:cNvPr>
          <p:cNvGrpSpPr/>
          <p:nvPr/>
        </p:nvGrpSpPr>
        <p:grpSpPr>
          <a:xfrm>
            <a:off x="10079961" y="374152"/>
            <a:ext cx="1684599" cy="413563"/>
            <a:chOff x="864753" y="5755727"/>
            <a:chExt cx="1544830" cy="413563"/>
          </a:xfrm>
        </p:grpSpPr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4E63C5FB-E458-4692-BC03-26E57212B035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1CF99C4-B36C-46CF-B371-BD8DED44928D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3FA445D-E14A-40C8-9324-52CD294AD675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03C0BA-867A-42B2-87CC-DF14421F1669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C52AA6C-8CB0-41E7-B039-252F990142C0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E7AAF4-A3FC-40A0-B099-68478D2EBF48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99996-CAD2-46AB-B734-E7DFF1CA0E30}"/>
              </a:ext>
            </a:extLst>
          </p:cNvPr>
          <p:cNvGrpSpPr/>
          <p:nvPr/>
        </p:nvGrpSpPr>
        <p:grpSpPr>
          <a:xfrm>
            <a:off x="-532685" y="856233"/>
            <a:ext cx="13257370" cy="3622608"/>
            <a:chOff x="-532685" y="2604825"/>
            <a:chExt cx="13257370" cy="3622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BAF42C-B54D-4E53-8806-923E17DD1510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87CA68-718B-45E8-8294-B889DD84F4B4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AE01B7-52DA-4DDA-AFF1-9D4EC362992F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A15C5F-D9AB-4FE7-B583-A66A0AEBF507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E258D7-9AC3-415C-9EA6-49135A5765CC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8A30213-47B6-4D93-9F58-E034BF2249DF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0FB02C63-452A-4852-9223-EB46AB94AD7C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AF675A2-129E-4E34-922B-9AB67E7AE6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99E01F-6968-4862-B110-71DAD855CCB9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F514CB-56CC-4F18-B3A1-EA475744992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521DDC-5BED-4493-A799-7FEBF4082053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902702-6E9D-4F71-B0BF-7B5C28426FCB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51D0212-9E5D-4A12-B3C8-B35A811F903B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A16721E-A83C-4791-947D-23778CD2FAC1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B0DF78-1523-454E-8224-23937EF28BE6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1A5F0D2-1F01-4AFE-AFB3-57FB85E9B93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FCB66E7-E059-4EB8-AC5C-DFF90A1FB209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CC4A3-3A82-451F-96BF-7E17A482986B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6E8BD41-338A-4E84-863C-22CE001D994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495F3E1-DDA6-44EE-9CF9-C160FCAF866A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E171B0-E231-48EB-809E-DA46FDF698F1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759E692-EDB9-4FB0-9C73-E38225B4F631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52C6A36-D333-43CE-895E-439C3FE8E80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51A575-CE46-4FC7-ACB7-E213719B3DE1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44FE077-9047-432C-BEB1-50E024B26516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FF1415-15EB-420A-934A-25A430A68434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0597AA1-20CC-4AB3-AE7E-6884F3BB81FC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C97750-58AE-4712-91DB-6BA8114A926C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70281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5818C91-4F48-D58B-4B50-1930CF69E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Kmenové buňky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7A70D8-585B-F89D-FC24-9794744D1C10}"/>
              </a:ext>
            </a:extLst>
          </p:cNvPr>
          <p:cNvSpPr txBox="1"/>
          <p:nvPr/>
        </p:nvSpPr>
        <p:spPr>
          <a:xfrm>
            <a:off x="458798" y="1063756"/>
            <a:ext cx="11591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Aplikace: </a:t>
            </a:r>
          </a:p>
          <a:p>
            <a:pPr algn="just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Regenerativní Medicína: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Kmenové buňky mají potenciál opravit nebo nahradit poškozené tkáně a orgány. To má aplikace při léčbě stavů, jako jsou poranění míchy, srdeční onemocnění a diabetes.</a:t>
            </a:r>
          </a:p>
          <a:p>
            <a:pPr algn="just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Modelování Onemocnění: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Kmenové buňky poskytují cenný nástroj pro studium nemocí. Indukované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pluripotentní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stemové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buňky (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iPSC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) jsou dospělé buňky, které byly přepracovány tak, aby měly vlastnosti embryonálních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stemových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buněk, což umožňuje výzkumníkům vytvářet modely nemocí pro lepší porozumění a testování léků.</a:t>
            </a:r>
          </a:p>
          <a:p>
            <a:pPr algn="just">
              <a:buFont typeface="+mj-lt"/>
              <a:buAutoNum type="arabicPeriod"/>
            </a:pPr>
            <a:r>
              <a:rPr lang="cs-CZ" b="1" i="0" dirty="0">
                <a:solidFill>
                  <a:srgbClr val="374151"/>
                </a:solidFill>
                <a:effectLst/>
                <a:latin typeface="Söhne"/>
              </a:rPr>
              <a:t>Transplantace: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Transplantace kmenových buněk, jako jsou transplantace kostní dřeně, byly úspěšně použity k léčbě určitých onemocnění, zejména onemocnění spojených s krví.</a:t>
            </a:r>
          </a:p>
          <a:p>
            <a:pPr algn="just">
              <a:buFont typeface="+mj-lt"/>
              <a:buAutoNum type="arabicPeriod"/>
            </a:pP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just"/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!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Ikdyž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výzkum kmenových buněk přináší velké naděje, etická hlediska obklopují používání embryonálních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stemových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buněk, protože jejich získání zahrnuje zničení embryí. Probíhá výzkum s cílem najít alternativní zdroje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pluripotentních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stemových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buněk, jako jsou indukované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pluripotentní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stemové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buňky (</a:t>
            </a:r>
            <a:r>
              <a:rPr lang="cs-CZ" b="0" i="0" dirty="0" err="1">
                <a:solidFill>
                  <a:srgbClr val="374151"/>
                </a:solidFill>
                <a:effectLst/>
                <a:latin typeface="Söhne"/>
              </a:rPr>
              <a:t>iPSC</a:t>
            </a: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), které jsou generovány bez použití embryí.</a:t>
            </a:r>
          </a:p>
          <a:p>
            <a:endParaRPr lang="cs-CZ" dirty="0"/>
          </a:p>
        </p:txBody>
      </p:sp>
      <p:pic>
        <p:nvPicPr>
          <p:cNvPr id="3074" name="Picture 2" descr="Stem Cell Applications- From Cell Therapy to Drug Development &amp; Beyond">
            <a:extLst>
              <a:ext uri="{FF2B5EF4-FFF2-40B4-BE49-F238E27FC236}">
                <a16:creationId xmlns:a16="http://schemas.microsoft.com/office/drawing/2014/main" id="{CA59E88E-DC7F-C322-7A25-BBD67838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18" y="4624690"/>
            <a:ext cx="2114551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em cell applications in military medicine | Stem Cell Research &amp; Therapy  | Full Text">
            <a:extLst>
              <a:ext uri="{FF2B5EF4-FFF2-40B4-BE49-F238E27FC236}">
                <a16:creationId xmlns:a16="http://schemas.microsoft.com/office/drawing/2014/main" id="{D29652DE-E5A5-6663-8904-F0D1447D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49" y="4478495"/>
            <a:ext cx="3696056" cy="23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96C9ACF3-0242-8AF1-9847-C634C7C55523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D6C81B63-24D7-202D-4532-3403AF83D727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FF747913-456F-70BB-E3A1-B12D9789B6D6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86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823772" cy="2724688"/>
            <a:chOff x="3672524" y="1681227"/>
            <a:chExt cx="6823772" cy="27246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5207625" y="2836255"/>
              <a:ext cx="5288671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altLang="ko-KR" sz="4800" b="1" dirty="0">
                  <a:solidFill>
                    <a:schemeClr val="accent2"/>
                  </a:solidFill>
                  <a:latin typeface="+mj-lt"/>
                  <a:cs typeface="Arial" pitchFamily="34" charset="0"/>
                </a:rPr>
                <a:t>3) </a:t>
              </a:r>
              <a:r>
                <a:rPr lang="cs-CZ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Kultivace buněk </a:t>
              </a:r>
              <a:r>
                <a:rPr lang="cs-CZ" altLang="ko-KR" sz="4800" b="1" i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 vitro</a:t>
              </a:r>
              <a:endParaRPr lang="ko-KR" altLang="en-US" sz="4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579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Jak vypadá kultivace buněk?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19100" y="1390650"/>
            <a:ext cx="1162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Jdeme spolu do laboratoře </a:t>
            </a:r>
            <a:r>
              <a:rPr lang="cs-CZ" i="1" dirty="0">
                <a:sym typeface="Wingdings" panose="05000000000000000000" pitchFamily="2" charset="2"/>
              </a:rPr>
              <a:t> online hra pro ozkoušení kultivace buněk a práce v tkáňové laboratoři</a:t>
            </a:r>
            <a:r>
              <a:rPr lang="cs-CZ" i="1" dirty="0"/>
              <a:t>. </a:t>
            </a:r>
            <a:r>
              <a:rPr lang="cs-CZ" i="1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/>
              <a:t>https://www.thermofisher.com/cz/en/home/global/forms/cell-culture-basics/cell-culture-basics-virtual-lab.html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27" y="2363874"/>
            <a:ext cx="5467350" cy="3152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363874"/>
            <a:ext cx="5346812" cy="3152775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DB6BA255-843F-6194-CD7E-4D6773747C33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FFBBA7B4-98CF-F6FB-9092-3DA2E6892BA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2693C25B-B1BB-6978-166D-76D066860026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16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Kultivace </a:t>
            </a:r>
            <a:r>
              <a:rPr lang="cs-CZ" i="1" dirty="0"/>
              <a:t>in vitro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61789" y="1323975"/>
            <a:ext cx="11496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Potřeba </a:t>
            </a:r>
            <a:r>
              <a:rPr lang="cs-CZ" b="1" dirty="0"/>
              <a:t>speciální laboratoře a podmínky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Musíme zajistit </a:t>
            </a:r>
            <a:r>
              <a:rPr lang="cs-CZ" b="1" dirty="0">
                <a:solidFill>
                  <a:srgbClr val="00B050"/>
                </a:solidFill>
              </a:rPr>
              <a:t>optimální kultivační podmínky </a:t>
            </a:r>
            <a:r>
              <a:rPr lang="cs-CZ" b="1" dirty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cs-CZ" dirty="0"/>
              <a:t>základní: 37°C, 5%CO</a:t>
            </a:r>
            <a:r>
              <a:rPr lang="cs-CZ" baseline="-25000" dirty="0"/>
              <a:t>2</a:t>
            </a:r>
            <a:r>
              <a:rPr lang="cs-CZ" dirty="0"/>
              <a:t>, vysoká vlhkost (90%), sterilní prostředí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+ přidat </a:t>
            </a:r>
            <a:r>
              <a:rPr lang="cs-CZ" b="1" dirty="0">
                <a:solidFill>
                  <a:srgbClr val="00B050"/>
                </a:solidFill>
              </a:rPr>
              <a:t>správné médium</a:t>
            </a:r>
            <a:r>
              <a:rPr lang="cs-CZ" dirty="0"/>
              <a:t>, nutná dostatečná výživa buněk, musí se pravidelně vyměňovat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/>
              <a:t>složení kultivačního média</a:t>
            </a:r>
            <a:r>
              <a:rPr lang="cs-CZ" dirty="0"/>
              <a:t>: živiny, růstové faktory, anorganické soli (</a:t>
            </a:r>
            <a:r>
              <a:rPr lang="cs-CZ" i="1" dirty="0"/>
              <a:t>proč?</a:t>
            </a:r>
            <a:r>
              <a:rPr lang="cs-CZ" dirty="0"/>
              <a:t> Fyziologické funkce, udržení osmotického tlaku média, udržování pH), glukóza, vitamíny, bílkoviny, peptidy, růstové faktory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i="1" dirty="0"/>
              <a:t>Kolik tedy musí být pH? </a:t>
            </a:r>
            <a:r>
              <a:rPr lang="cs-CZ" dirty="0"/>
              <a:t>Stejně jak v organismu, takže? </a:t>
            </a:r>
          </a:p>
          <a:p>
            <a:pPr algn="just"/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Dá se kontrolovat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Do média se přidává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fenolová červeň </a:t>
            </a:r>
            <a:r>
              <a:rPr lang="cs-CZ" dirty="0"/>
              <a:t>– ta změní barvu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Médium pro přímou kultivaci = MEM (DMEM) + sérum (fetální bovinní sérum) + antibiotika (pozor mohou ovlivňovat!)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19876" y="3019425"/>
            <a:ext cx="628650" cy="314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7,4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EADC028-59BA-B43B-1DB6-B9C4F5EA9147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5DA5BE0D-8469-B48E-BA24-C95BA2218EC9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AA88D5C3-38E4-F51B-20C6-FFCB241FDE48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8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Růstová křivka buněk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322002"/>
            <a:ext cx="7824787" cy="5002598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B64EC4DA-1D29-72AB-9574-E13467DC29AB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E98D74FA-52C6-BC38-5825-058F9E50CB4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6C07FCEB-51A7-842A-2A3C-3CF7C0B491F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219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Pasážování</a:t>
            </a:r>
            <a:r>
              <a:rPr lang="cs-CZ" dirty="0"/>
              <a:t> buněk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1950" y="1428750"/>
            <a:ext cx="11410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důležitý proces, provádí se několikrát do týdne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při </a:t>
            </a:r>
            <a:r>
              <a:rPr lang="cs-CZ" dirty="0" err="1"/>
              <a:t>konfluenci</a:t>
            </a:r>
            <a:r>
              <a:rPr lang="cs-CZ" dirty="0"/>
              <a:t> buněk </a:t>
            </a:r>
            <a:r>
              <a:rPr lang="cs-CZ" b="1" dirty="0"/>
              <a:t>cca 80% </a:t>
            </a:r>
            <a:r>
              <a:rPr lang="cs-CZ" dirty="0"/>
              <a:t>(pouze odhadem při pohledu do mikroskopu při každodenní kontrole růstu buněčných kultur)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provádí se v laminárním boxu za aseptických</a:t>
            </a:r>
            <a:r>
              <a:rPr lang="cs-CZ" b="1" dirty="0"/>
              <a:t>!</a:t>
            </a:r>
            <a:r>
              <a:rPr lang="cs-CZ" dirty="0"/>
              <a:t> podmínek, aby nedošlo ke kontaminaci kultury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postup:</a:t>
            </a:r>
            <a:r>
              <a:rPr lang="cs-CZ" dirty="0"/>
              <a:t> odsaje se médium z kultivační lahvičky </a:t>
            </a:r>
            <a:r>
              <a:rPr lang="cs-CZ" dirty="0">
                <a:sym typeface="Symbol" panose="05050102010706020507" pitchFamily="18" charset="2"/>
              </a:rPr>
              <a:t> jemný oplach </a:t>
            </a:r>
            <a:r>
              <a:rPr lang="cs-CZ" dirty="0"/>
              <a:t>fosfátovým pufrem (PBS=</a:t>
            </a:r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buffered</a:t>
            </a:r>
            <a:r>
              <a:rPr lang="cs-CZ" dirty="0"/>
              <a:t> </a:t>
            </a:r>
            <a:r>
              <a:rPr lang="cs-CZ" dirty="0" err="1"/>
              <a:t>saline</a:t>
            </a:r>
            <a:r>
              <a:rPr lang="cs-CZ" dirty="0"/>
              <a:t>)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trypsinu (narušení vazeb mezi buňkami a povrchem kultivační nádoby, účinkuje při 37°C)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1-2 minuty do CO</a:t>
            </a:r>
            <a:r>
              <a:rPr lang="cs-CZ" baseline="-25000" dirty="0"/>
              <a:t>2</a:t>
            </a:r>
            <a:r>
              <a:rPr lang="cs-CZ" dirty="0"/>
              <a:t> inkubátoru 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/>
              <a:t> kompletní médium </a:t>
            </a:r>
            <a:r>
              <a:rPr lang="cs-CZ" dirty="0">
                <a:sym typeface="Symbol" panose="05050102010706020507" pitchFamily="18" charset="2"/>
              </a:rPr>
              <a:t>  </a:t>
            </a:r>
            <a:r>
              <a:rPr lang="cs-CZ" dirty="0"/>
              <a:t>nasazení doporučovaného množství do nových kultivačních nádob (10</a:t>
            </a:r>
            <a:r>
              <a:rPr lang="cs-CZ" baseline="30000" dirty="0"/>
              <a:t>4</a:t>
            </a:r>
            <a:r>
              <a:rPr lang="cs-CZ" dirty="0"/>
              <a:t> buněk/1 ml)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88" y="3696193"/>
            <a:ext cx="8737074" cy="270182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E21BCBF7-B9B2-6223-D658-CD1AAE53F98C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3F336A8D-E9DE-7D52-6F43-E7BA330B8E3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B62CE663-8FA4-61D6-DF61-029DE601F27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918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823772" cy="2682906"/>
            <a:chOff x="3672524" y="1681227"/>
            <a:chExt cx="6823772" cy="26829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5207625" y="3205586"/>
              <a:ext cx="528867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altLang="ko-KR" sz="4800" b="1" dirty="0">
                  <a:solidFill>
                    <a:schemeClr val="accent2"/>
                  </a:solidFill>
                  <a:latin typeface="+mj-lt"/>
                  <a:cs typeface="Arial" pitchFamily="34" charset="0"/>
                </a:rPr>
                <a:t>4) </a:t>
              </a:r>
              <a:r>
                <a:rPr lang="cs-CZ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Shrnutí</a:t>
              </a:r>
              <a:endParaRPr lang="ko-KR" altLang="en-US" sz="4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69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5000" i="1" dirty="0">
                <a:latin typeface="Georgia" panose="02040502050405020303" pitchFamily="18" charset="0"/>
              </a:rPr>
              <a:t>Dotazy?</a:t>
            </a:r>
            <a:endParaRPr lang="en-US" sz="5000" i="1" dirty="0">
              <a:latin typeface="Georgia" panose="02040502050405020303" pitchFamily="18" charset="0"/>
            </a:endParaRP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7FA8E6E6-B440-48D3-9FC4-2B6DF3555A2E}"/>
              </a:ext>
            </a:extLst>
          </p:cNvPr>
          <p:cNvGrpSpPr/>
          <p:nvPr/>
        </p:nvGrpSpPr>
        <p:grpSpPr>
          <a:xfrm>
            <a:off x="6644676" y="1724881"/>
            <a:ext cx="1300608" cy="1569895"/>
            <a:chOff x="5014912" y="2124075"/>
            <a:chExt cx="2162175" cy="2609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C70D7B-60FB-48A8-8B5D-E44D3BEEEF3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7349E4-AED8-48B2-B84F-92AFB57C88E7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FD0F7A-F9C6-41C9-BF0C-CADCBB05EEB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B177D0-528A-4894-8076-FEDA33D8762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7617E7-2087-4131-96E3-7D28AC1A0F5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0AFFDD-4B61-4FDD-8366-ED78540CE8A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D9C016-BC47-4162-A1CB-5E71E78A68E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AE4A2E-CB7F-4731-85AB-84B07683103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FC76D9-8258-4C53-8A44-307A893E129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B912E7-9C93-4C52-B974-38BE5471480A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895676-D33F-4798-A0A3-B94ECBBAB3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249F-05F8-4F25-94B1-9E2F4C8CA8E3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E6D75F-8B34-4BEA-B9AD-43977CAE2034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610C3C-AE88-40D0-A9B7-6EEE60DE1BC6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1C78CE3E-09AF-40FF-9C8D-57071B35C8E6}"/>
              </a:ext>
            </a:extLst>
          </p:cNvPr>
          <p:cNvGrpSpPr/>
          <p:nvPr/>
        </p:nvGrpSpPr>
        <p:grpSpPr>
          <a:xfrm>
            <a:off x="4300751" y="2154139"/>
            <a:ext cx="911096" cy="1569445"/>
            <a:chOff x="8333383" y="2650955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47A87-DF48-414D-BB4D-8A479C7AADB6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279026-B7C6-4054-AA52-C7BD096281C0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F47D88-7162-4EBA-9D11-72E0EEA0334E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5AF661-937D-48CF-A3D2-164D70BCEC31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5AB1F9-299A-4F85-9CDB-69009B27D68C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BA5EA6-0DCD-4C01-9146-6B852997A4B7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41F7B8-0FF2-4515-B496-1ED8A4F255D2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ADDC03B9-8CEC-44FD-92D4-5AB8258CEAC6}"/>
              </a:ext>
            </a:extLst>
          </p:cNvPr>
          <p:cNvGrpSpPr/>
          <p:nvPr/>
        </p:nvGrpSpPr>
        <p:grpSpPr>
          <a:xfrm>
            <a:off x="1768974" y="2619745"/>
            <a:ext cx="1068560" cy="1616876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A34CFB-7996-4757-8577-87861CCF47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3E8D50-035E-4BB5-B7EF-564F02B06FA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8658B32-936F-4BA8-B13B-44C69F7B9B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8D3278-3B1B-40DE-ACBB-028DD83DF76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EC7E9-B21C-42F6-8604-D92BE032575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76599A-1D21-41F1-BA63-B2A9D5E7E0C7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02EE89-84D5-428D-96B8-266F37E925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DC8FF1-F0DD-4EED-911D-C515298B135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0AE1F6-02C1-45FA-95EB-1F7E721BC3E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7EC7B9-D738-4FD0-AD4C-651FF78F86E2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CCB326-9DBE-478E-AFC3-19A7B325B9B7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7019ED-28CA-4385-BFB3-25E69A2D198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288004-5CAA-4688-8738-E20C291F5377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7D8DDCBD-DCC5-43FC-A5E0-7F49E86DA9B5}"/>
              </a:ext>
            </a:extLst>
          </p:cNvPr>
          <p:cNvGrpSpPr/>
          <p:nvPr/>
        </p:nvGrpSpPr>
        <p:grpSpPr>
          <a:xfrm>
            <a:off x="9229062" y="1243822"/>
            <a:ext cx="1065695" cy="1575624"/>
            <a:chOff x="5210175" y="2119312"/>
            <a:chExt cx="1771650" cy="261937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16378C-FE3A-435D-A009-3DE62042BC5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07931C-8481-4E14-9B3B-EE2D6AD34CC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F796EA-F4D1-48EF-8029-97F028CC7A6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1C0134-A870-4654-9A85-A7C0617BEA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DF85E7-B301-4735-ADAC-31C5024705C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0F06ED-0D0D-403F-9471-C0671028D20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7B2011-8C63-4FFF-B0C0-B695A501B4A3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4507DB-DA30-44EC-AA39-2C530A6E5B74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0919DA-C095-4F2A-A42D-2B12B44DED77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C5DF171-85C8-4246-93D9-A11F99AB4ABE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B4C4D5E-F3F7-4729-9338-DC15631812D7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1714CBC2-B9DC-40F0-BD38-1475FABAFF31}"/>
              </a:ext>
            </a:extLst>
          </p:cNvPr>
          <p:cNvSpPr/>
          <p:nvPr/>
        </p:nvSpPr>
        <p:spPr>
          <a:xfrm>
            <a:off x="6243175" y="3709753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987C01A-4CEE-4124-98DB-82BFF3854B59}"/>
              </a:ext>
            </a:extLst>
          </p:cNvPr>
          <p:cNvSpPr/>
          <p:nvPr/>
        </p:nvSpPr>
        <p:spPr>
          <a:xfrm>
            <a:off x="8750862" y="3231054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02AE78FF-803D-4463-8871-6B2A530B665F}"/>
              </a:ext>
            </a:extLst>
          </p:cNvPr>
          <p:cNvSpPr/>
          <p:nvPr/>
        </p:nvSpPr>
        <p:spPr>
          <a:xfrm>
            <a:off x="1238250" y="4670648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00B7D959-62CD-4232-8AFB-8AB633328D66}"/>
              </a:ext>
            </a:extLst>
          </p:cNvPr>
          <p:cNvSpPr/>
          <p:nvPr/>
        </p:nvSpPr>
        <p:spPr>
          <a:xfrm>
            <a:off x="3735487" y="4188452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5863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2739C-A220-45FD-BD0B-6782333A9539}"/>
              </a:ext>
            </a:extLst>
          </p:cNvPr>
          <p:cNvGrpSpPr/>
          <p:nvPr/>
        </p:nvGrpSpPr>
        <p:grpSpPr>
          <a:xfrm>
            <a:off x="927007" y="924397"/>
            <a:ext cx="1483573" cy="2389772"/>
            <a:chOff x="885166" y="3186393"/>
            <a:chExt cx="1319766" cy="21259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EBDACC-590C-4AE3-A5D7-32B75124B27F}"/>
                </a:ext>
              </a:extLst>
            </p:cNvPr>
            <p:cNvSpPr/>
            <p:nvPr/>
          </p:nvSpPr>
          <p:spPr>
            <a:xfrm>
              <a:off x="885166" y="3186393"/>
              <a:ext cx="1319766" cy="212590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E7F029-00F7-4635-850A-DF967B355FCC}"/>
                </a:ext>
              </a:extLst>
            </p:cNvPr>
            <p:cNvSpPr/>
            <p:nvPr/>
          </p:nvSpPr>
          <p:spPr>
            <a:xfrm rot="628173">
              <a:off x="1123596" y="3654235"/>
              <a:ext cx="804614" cy="1101019"/>
            </a:xfrm>
            <a:custGeom>
              <a:avLst/>
              <a:gdLst>
                <a:gd name="connsiteX0" fmla="*/ 72231 w 937061"/>
                <a:gd name="connsiteY0" fmla="*/ 508194 h 1282256"/>
                <a:gd name="connsiteX1" fmla="*/ 139689 w 937061"/>
                <a:gd name="connsiteY1" fmla="*/ 559080 h 1282256"/>
                <a:gd name="connsiteX2" fmla="*/ 137581 w 937061"/>
                <a:gd name="connsiteY2" fmla="*/ 579636 h 1282256"/>
                <a:gd name="connsiteX3" fmla="*/ 173595 w 937061"/>
                <a:gd name="connsiteY3" fmla="*/ 561778 h 1282256"/>
                <a:gd name="connsiteX4" fmla="*/ 235622 w 937061"/>
                <a:gd name="connsiteY4" fmla="*/ 562333 h 1282256"/>
                <a:gd name="connsiteX5" fmla="*/ 265212 w 937061"/>
                <a:gd name="connsiteY5" fmla="*/ 596791 h 1282256"/>
                <a:gd name="connsiteX6" fmla="*/ 264188 w 937061"/>
                <a:gd name="connsiteY6" fmla="*/ 602277 h 1282256"/>
                <a:gd name="connsiteX7" fmla="*/ 251467 w 937061"/>
                <a:gd name="connsiteY7" fmla="*/ 657997 h 1282256"/>
                <a:gd name="connsiteX8" fmla="*/ 248802 w 937061"/>
                <a:gd name="connsiteY8" fmla="*/ 665620 h 1282256"/>
                <a:gd name="connsiteX9" fmla="*/ 226702 w 937061"/>
                <a:gd name="connsiteY9" fmla="*/ 731221 h 1282256"/>
                <a:gd name="connsiteX10" fmla="*/ 292287 w 937061"/>
                <a:gd name="connsiteY10" fmla="*/ 797322 h 1282256"/>
                <a:gd name="connsiteX11" fmla="*/ 318540 w 937061"/>
                <a:gd name="connsiteY11" fmla="*/ 799397 h 1282256"/>
                <a:gd name="connsiteX12" fmla="*/ 386587 w 937061"/>
                <a:gd name="connsiteY12" fmla="*/ 855674 h 1282256"/>
                <a:gd name="connsiteX13" fmla="*/ 391213 w 937061"/>
                <a:gd name="connsiteY13" fmla="*/ 832209 h 1282256"/>
                <a:gd name="connsiteX14" fmla="*/ 339010 w 937061"/>
                <a:gd name="connsiteY14" fmla="*/ 777893 h 1282256"/>
                <a:gd name="connsiteX15" fmla="*/ 374294 w 937061"/>
                <a:gd name="connsiteY15" fmla="*/ 724114 h 1282256"/>
                <a:gd name="connsiteX16" fmla="*/ 365526 w 937061"/>
                <a:gd name="connsiteY16" fmla="*/ 703124 h 1282256"/>
                <a:gd name="connsiteX17" fmla="*/ 314275 w 937061"/>
                <a:gd name="connsiteY17" fmla="*/ 774111 h 1282256"/>
                <a:gd name="connsiteX18" fmla="*/ 255752 w 937061"/>
                <a:gd name="connsiteY18" fmla="*/ 746224 h 1282256"/>
                <a:gd name="connsiteX19" fmla="*/ 257804 w 937061"/>
                <a:gd name="connsiteY19" fmla="*/ 700011 h 1282256"/>
                <a:gd name="connsiteX20" fmla="*/ 281358 w 937061"/>
                <a:gd name="connsiteY20" fmla="*/ 666529 h 1282256"/>
                <a:gd name="connsiteX21" fmla="*/ 276069 w 937061"/>
                <a:gd name="connsiteY21" fmla="*/ 646729 h 1282256"/>
                <a:gd name="connsiteX22" fmla="*/ 315725 w 937061"/>
                <a:gd name="connsiteY22" fmla="*/ 605586 h 1282256"/>
                <a:gd name="connsiteX23" fmla="*/ 348811 w 937061"/>
                <a:gd name="connsiteY23" fmla="*/ 615972 h 1282256"/>
                <a:gd name="connsiteX24" fmla="*/ 355707 w 937061"/>
                <a:gd name="connsiteY24" fmla="*/ 609198 h 1282256"/>
                <a:gd name="connsiteX25" fmla="*/ 423989 w 937061"/>
                <a:gd name="connsiteY25" fmla="*/ 603914 h 1282256"/>
                <a:gd name="connsiteX26" fmla="*/ 462978 w 937061"/>
                <a:gd name="connsiteY26" fmla="*/ 667189 h 1282256"/>
                <a:gd name="connsiteX27" fmla="*/ 447498 w 937061"/>
                <a:gd name="connsiteY27" fmla="*/ 742160 h 1282256"/>
                <a:gd name="connsiteX28" fmla="*/ 444272 w 937061"/>
                <a:gd name="connsiteY28" fmla="*/ 747849 h 1282256"/>
                <a:gd name="connsiteX29" fmla="*/ 468977 w 937061"/>
                <a:gd name="connsiteY29" fmla="*/ 772413 h 1282256"/>
                <a:gd name="connsiteX30" fmla="*/ 495847 w 937061"/>
                <a:gd name="connsiteY30" fmla="*/ 863799 h 1282256"/>
                <a:gd name="connsiteX31" fmla="*/ 444271 w 937061"/>
                <a:gd name="connsiteY31" fmla="*/ 922014 h 1282256"/>
                <a:gd name="connsiteX32" fmla="*/ 431747 w 937061"/>
                <a:gd name="connsiteY32" fmla="*/ 921551 h 1282256"/>
                <a:gd name="connsiteX33" fmla="*/ 442410 w 937061"/>
                <a:gd name="connsiteY33" fmla="*/ 937592 h 1282256"/>
                <a:gd name="connsiteX34" fmla="*/ 543619 w 937061"/>
                <a:gd name="connsiteY34" fmla="*/ 1186492 h 1282256"/>
                <a:gd name="connsiteX35" fmla="*/ 566594 w 937061"/>
                <a:gd name="connsiteY35" fmla="*/ 1273228 h 1282256"/>
                <a:gd name="connsiteX36" fmla="*/ 531195 w 937061"/>
                <a:gd name="connsiteY36" fmla="*/ 1282256 h 1282256"/>
                <a:gd name="connsiteX37" fmla="*/ 510987 w 937061"/>
                <a:gd name="connsiteY37" fmla="*/ 1183176 h 1282256"/>
                <a:gd name="connsiteX38" fmla="*/ 419465 w 937061"/>
                <a:gd name="connsiteY38" fmla="*/ 965735 h 1282256"/>
                <a:gd name="connsiteX39" fmla="*/ 380666 w 937061"/>
                <a:gd name="connsiteY39" fmla="*/ 911088 h 1282256"/>
                <a:gd name="connsiteX40" fmla="*/ 370913 w 937061"/>
                <a:gd name="connsiteY40" fmla="*/ 906441 h 1282256"/>
                <a:gd name="connsiteX41" fmla="*/ 360466 w 937061"/>
                <a:gd name="connsiteY41" fmla="*/ 906130 h 1282256"/>
                <a:gd name="connsiteX42" fmla="*/ 314518 w 937061"/>
                <a:gd name="connsiteY42" fmla="*/ 920936 h 1282256"/>
                <a:gd name="connsiteX43" fmla="*/ 256927 w 937061"/>
                <a:gd name="connsiteY43" fmla="*/ 880449 h 1282256"/>
                <a:gd name="connsiteX44" fmla="*/ 248732 w 937061"/>
                <a:gd name="connsiteY44" fmla="*/ 847130 h 1282256"/>
                <a:gd name="connsiteX45" fmla="*/ 247889 w 937061"/>
                <a:gd name="connsiteY45" fmla="*/ 840361 h 1282256"/>
                <a:gd name="connsiteX46" fmla="*/ 220304 w 937061"/>
                <a:gd name="connsiteY46" fmla="*/ 848717 h 1282256"/>
                <a:gd name="connsiteX47" fmla="*/ 136302 w 937061"/>
                <a:gd name="connsiteY47" fmla="*/ 795389 h 1282256"/>
                <a:gd name="connsiteX48" fmla="*/ 132240 w 937061"/>
                <a:gd name="connsiteY48" fmla="*/ 772306 h 1282256"/>
                <a:gd name="connsiteX49" fmla="*/ 132030 w 937061"/>
                <a:gd name="connsiteY49" fmla="*/ 749123 h 1282256"/>
                <a:gd name="connsiteX50" fmla="*/ 118944 w 937061"/>
                <a:gd name="connsiteY50" fmla="*/ 746653 h 1282256"/>
                <a:gd name="connsiteX51" fmla="*/ 28110 w 937061"/>
                <a:gd name="connsiteY51" fmla="*/ 666272 h 1282256"/>
                <a:gd name="connsiteX52" fmla="*/ 18430 w 937061"/>
                <a:gd name="connsiteY52" fmla="*/ 570895 h 1282256"/>
                <a:gd name="connsiteX53" fmla="*/ 72231 w 937061"/>
                <a:gd name="connsiteY53" fmla="*/ 508194 h 1282256"/>
                <a:gd name="connsiteX54" fmla="*/ 828778 w 937061"/>
                <a:gd name="connsiteY54" fmla="*/ 368188 h 1282256"/>
                <a:gd name="connsiteX55" fmla="*/ 903402 w 937061"/>
                <a:gd name="connsiteY55" fmla="*/ 393916 h 1282256"/>
                <a:gd name="connsiteX56" fmla="*/ 921670 w 937061"/>
                <a:gd name="connsiteY56" fmla="*/ 560021 h 1282256"/>
                <a:gd name="connsiteX57" fmla="*/ 873673 w 937061"/>
                <a:gd name="connsiteY57" fmla="*/ 610037 h 1282256"/>
                <a:gd name="connsiteX58" fmla="*/ 870382 w 937061"/>
                <a:gd name="connsiteY58" fmla="*/ 612071 h 1282256"/>
                <a:gd name="connsiteX59" fmla="*/ 881183 w 937061"/>
                <a:gd name="connsiteY59" fmla="*/ 655093 h 1282256"/>
                <a:gd name="connsiteX60" fmla="*/ 811085 w 937061"/>
                <a:gd name="connsiteY60" fmla="*/ 738732 h 1282256"/>
                <a:gd name="connsiteX61" fmla="*/ 793636 w 937061"/>
                <a:gd name="connsiteY61" fmla="*/ 739105 h 1282256"/>
                <a:gd name="connsiteX62" fmla="*/ 799023 w 937061"/>
                <a:gd name="connsiteY62" fmla="*/ 768256 h 1282256"/>
                <a:gd name="connsiteX63" fmla="*/ 794668 w 937061"/>
                <a:gd name="connsiteY63" fmla="*/ 805320 h 1282256"/>
                <a:gd name="connsiteX64" fmla="*/ 736637 w 937061"/>
                <a:gd name="connsiteY64" fmla="*/ 842933 h 1282256"/>
                <a:gd name="connsiteX65" fmla="*/ 711441 w 937061"/>
                <a:gd name="connsiteY65" fmla="*/ 841070 h 1282256"/>
                <a:gd name="connsiteX66" fmla="*/ 702708 w 937061"/>
                <a:gd name="connsiteY66" fmla="*/ 844516 h 1282256"/>
                <a:gd name="connsiteX67" fmla="*/ 683025 w 937061"/>
                <a:gd name="connsiteY67" fmla="*/ 866563 h 1282256"/>
                <a:gd name="connsiteX68" fmla="*/ 657843 w 937061"/>
                <a:gd name="connsiteY68" fmla="*/ 881435 h 1282256"/>
                <a:gd name="connsiteX69" fmla="*/ 694319 w 937061"/>
                <a:gd name="connsiteY69" fmla="*/ 1016214 h 1282256"/>
                <a:gd name="connsiteX70" fmla="*/ 713201 w 937061"/>
                <a:gd name="connsiteY70" fmla="*/ 1156998 h 1282256"/>
                <a:gd name="connsiteX71" fmla="*/ 720960 w 937061"/>
                <a:gd name="connsiteY71" fmla="*/ 1258622 h 1282256"/>
                <a:gd name="connsiteX72" fmla="*/ 679557 w 937061"/>
                <a:gd name="connsiteY72" fmla="*/ 1261399 h 1282256"/>
                <a:gd name="connsiteX73" fmla="*/ 677437 w 937061"/>
                <a:gd name="connsiteY73" fmla="*/ 1146560 h 1282256"/>
                <a:gd name="connsiteX74" fmla="*/ 658812 w 937061"/>
                <a:gd name="connsiteY74" fmla="*/ 1013559 h 1282256"/>
                <a:gd name="connsiteX75" fmla="*/ 620096 w 937061"/>
                <a:gd name="connsiteY75" fmla="*/ 884815 h 1282256"/>
                <a:gd name="connsiteX76" fmla="*/ 617487 w 937061"/>
                <a:gd name="connsiteY76" fmla="*/ 885041 h 1282256"/>
                <a:gd name="connsiteX77" fmla="*/ 582656 w 937061"/>
                <a:gd name="connsiteY77" fmla="*/ 865072 h 1282256"/>
                <a:gd name="connsiteX78" fmla="*/ 558217 w 937061"/>
                <a:gd name="connsiteY78" fmla="*/ 771403 h 1282256"/>
                <a:gd name="connsiteX79" fmla="*/ 575867 w 937061"/>
                <a:gd name="connsiteY79" fmla="*/ 722513 h 1282256"/>
                <a:gd name="connsiteX80" fmla="*/ 560670 w 937061"/>
                <a:gd name="connsiteY80" fmla="*/ 708618 h 1282256"/>
                <a:gd name="connsiteX81" fmla="*/ 534291 w 937061"/>
                <a:gd name="connsiteY81" fmla="*/ 600031 h 1282256"/>
                <a:gd name="connsiteX82" fmla="*/ 572231 w 937061"/>
                <a:gd name="connsiteY82" fmla="*/ 560631 h 1282256"/>
                <a:gd name="connsiteX83" fmla="*/ 603475 w 937061"/>
                <a:gd name="connsiteY83" fmla="*/ 559950 h 1282256"/>
                <a:gd name="connsiteX84" fmla="*/ 618559 w 937061"/>
                <a:gd name="connsiteY84" fmla="*/ 565514 h 1282256"/>
                <a:gd name="connsiteX85" fmla="*/ 649454 w 937061"/>
                <a:gd name="connsiteY85" fmla="*/ 543101 h 1282256"/>
                <a:gd name="connsiteX86" fmla="*/ 697970 w 937061"/>
                <a:gd name="connsiteY86" fmla="*/ 567543 h 1282256"/>
                <a:gd name="connsiteX87" fmla="*/ 700456 w 937061"/>
                <a:gd name="connsiteY87" fmla="*/ 590917 h 1282256"/>
                <a:gd name="connsiteX88" fmla="*/ 720550 w 937061"/>
                <a:gd name="connsiteY88" fmla="*/ 600445 h 1282256"/>
                <a:gd name="connsiteX89" fmla="*/ 751604 w 937061"/>
                <a:gd name="connsiteY89" fmla="*/ 639520 h 1282256"/>
                <a:gd name="connsiteX90" fmla="*/ 738347 w 937061"/>
                <a:gd name="connsiteY90" fmla="*/ 683525 h 1282256"/>
                <a:gd name="connsiteX91" fmla="*/ 707956 w 937061"/>
                <a:gd name="connsiteY91" fmla="*/ 700956 h 1282256"/>
                <a:gd name="connsiteX92" fmla="*/ 634896 w 937061"/>
                <a:gd name="connsiteY92" fmla="*/ 651717 h 1282256"/>
                <a:gd name="connsiteX93" fmla="*/ 633997 w 937061"/>
                <a:gd name="connsiteY93" fmla="*/ 675512 h 1282256"/>
                <a:gd name="connsiteX94" fmla="*/ 687058 w 937061"/>
                <a:gd name="connsiteY94" fmla="*/ 716835 h 1282256"/>
                <a:gd name="connsiteX95" fmla="*/ 656986 w 937061"/>
                <a:gd name="connsiteY95" fmla="*/ 782282 h 1282256"/>
                <a:gd name="connsiteX96" fmla="*/ 669532 w 937061"/>
                <a:gd name="connsiteY96" fmla="*/ 802778 h 1282256"/>
                <a:gd name="connsiteX97" fmla="*/ 712109 w 937061"/>
                <a:gd name="connsiteY97" fmla="*/ 736651 h 1282256"/>
                <a:gd name="connsiteX98" fmla="*/ 723692 w 937061"/>
                <a:gd name="connsiteY98" fmla="*/ 721066 h 1282256"/>
                <a:gd name="connsiteX99" fmla="*/ 776459 w 937061"/>
                <a:gd name="connsiteY99" fmla="*/ 653872 h 1282256"/>
                <a:gd name="connsiteX100" fmla="*/ 733368 w 937061"/>
                <a:gd name="connsiteY100" fmla="*/ 578317 h 1282256"/>
                <a:gd name="connsiteX101" fmla="*/ 723890 w 937061"/>
                <a:gd name="connsiteY101" fmla="*/ 565605 h 1282256"/>
                <a:gd name="connsiteX102" fmla="*/ 694098 w 937061"/>
                <a:gd name="connsiteY102" fmla="*/ 523444 h 1282256"/>
                <a:gd name="connsiteX103" fmla="*/ 690243 w 937061"/>
                <a:gd name="connsiteY103" fmla="*/ 515805 h 1282256"/>
                <a:gd name="connsiteX104" fmla="*/ 698774 w 937061"/>
                <a:gd name="connsiteY104" fmla="*/ 485914 h 1282256"/>
                <a:gd name="connsiteX105" fmla="*/ 755797 w 937061"/>
                <a:gd name="connsiteY105" fmla="*/ 452765 h 1282256"/>
                <a:gd name="connsiteX106" fmla="*/ 802978 w 937061"/>
                <a:gd name="connsiteY106" fmla="*/ 455658 h 1282256"/>
                <a:gd name="connsiteX107" fmla="*/ 792796 w 937061"/>
                <a:gd name="connsiteY107" fmla="*/ 434725 h 1282256"/>
                <a:gd name="connsiteX108" fmla="*/ 828778 w 937061"/>
                <a:gd name="connsiteY108" fmla="*/ 368188 h 1282256"/>
                <a:gd name="connsiteX109" fmla="*/ 80732 w 937061"/>
                <a:gd name="connsiteY109" fmla="*/ 236718 h 1282256"/>
                <a:gd name="connsiteX110" fmla="*/ 85733 w 937061"/>
                <a:gd name="connsiteY110" fmla="*/ 243941 h 1282256"/>
                <a:gd name="connsiteX111" fmla="*/ 165483 w 937061"/>
                <a:gd name="connsiteY111" fmla="*/ 295204 h 1282256"/>
                <a:gd name="connsiteX112" fmla="*/ 199590 w 937061"/>
                <a:gd name="connsiteY112" fmla="*/ 324345 h 1282256"/>
                <a:gd name="connsiteX113" fmla="*/ 183395 w 937061"/>
                <a:gd name="connsiteY113" fmla="*/ 381115 h 1282256"/>
                <a:gd name="connsiteX114" fmla="*/ 167577 w 937061"/>
                <a:gd name="connsiteY114" fmla="*/ 388113 h 1282256"/>
                <a:gd name="connsiteX115" fmla="*/ 179565 w 937061"/>
                <a:gd name="connsiteY115" fmla="*/ 401175 h 1282256"/>
                <a:gd name="connsiteX116" fmla="*/ 179992 w 937061"/>
                <a:gd name="connsiteY116" fmla="*/ 449781 h 1282256"/>
                <a:gd name="connsiteX117" fmla="*/ 108044 w 937061"/>
                <a:gd name="connsiteY117" fmla="*/ 482632 h 1282256"/>
                <a:gd name="connsiteX118" fmla="*/ 27201 w 937061"/>
                <a:gd name="connsiteY118" fmla="*/ 505923 h 1282256"/>
                <a:gd name="connsiteX119" fmla="*/ 570 w 937061"/>
                <a:gd name="connsiteY119" fmla="*/ 441177 h 1282256"/>
                <a:gd name="connsiteX120" fmla="*/ 70413 w 937061"/>
                <a:gd name="connsiteY120" fmla="*/ 361661 h 1282256"/>
                <a:gd name="connsiteX121" fmla="*/ 65724 w 937061"/>
                <a:gd name="connsiteY121" fmla="*/ 357231 h 1282256"/>
                <a:gd name="connsiteX122" fmla="*/ 36050 w 937061"/>
                <a:gd name="connsiteY122" fmla="*/ 293659 h 1282256"/>
                <a:gd name="connsiteX123" fmla="*/ 80732 w 937061"/>
                <a:gd name="connsiteY123" fmla="*/ 236718 h 1282256"/>
                <a:gd name="connsiteX124" fmla="*/ 734063 w 937061"/>
                <a:gd name="connsiteY124" fmla="*/ 115786 h 1282256"/>
                <a:gd name="connsiteX125" fmla="*/ 800039 w 937061"/>
                <a:gd name="connsiteY125" fmla="*/ 168575 h 1282256"/>
                <a:gd name="connsiteX126" fmla="*/ 790133 w 937061"/>
                <a:gd name="connsiteY126" fmla="*/ 225202 h 1282256"/>
                <a:gd name="connsiteX127" fmla="*/ 788636 w 937061"/>
                <a:gd name="connsiteY127" fmla="*/ 228126 h 1282256"/>
                <a:gd name="connsiteX128" fmla="*/ 788782 w 937061"/>
                <a:gd name="connsiteY128" fmla="*/ 228914 h 1282256"/>
                <a:gd name="connsiteX129" fmla="*/ 879477 w 937061"/>
                <a:gd name="connsiteY129" fmla="*/ 273265 h 1282256"/>
                <a:gd name="connsiteX130" fmla="*/ 880462 w 937061"/>
                <a:gd name="connsiteY130" fmla="*/ 348046 h 1282256"/>
                <a:gd name="connsiteX131" fmla="*/ 875371 w 937061"/>
                <a:gd name="connsiteY131" fmla="*/ 346949 h 1282256"/>
                <a:gd name="connsiteX132" fmla="*/ 802289 w 937061"/>
                <a:gd name="connsiteY132" fmla="*/ 352714 h 1282256"/>
                <a:gd name="connsiteX133" fmla="*/ 731227 w 937061"/>
                <a:gd name="connsiteY133" fmla="*/ 357290 h 1282256"/>
                <a:gd name="connsiteX134" fmla="*/ 699035 w 937061"/>
                <a:gd name="connsiteY134" fmla="*/ 320868 h 1282256"/>
                <a:gd name="connsiteX135" fmla="*/ 705546 w 937061"/>
                <a:gd name="connsiteY135" fmla="*/ 292165 h 1282256"/>
                <a:gd name="connsiteX136" fmla="*/ 707611 w 937061"/>
                <a:gd name="connsiteY136" fmla="*/ 287913 h 1282256"/>
                <a:gd name="connsiteX137" fmla="*/ 691898 w 937061"/>
                <a:gd name="connsiteY137" fmla="*/ 287761 h 1282256"/>
                <a:gd name="connsiteX138" fmla="*/ 656836 w 937061"/>
                <a:gd name="connsiteY138" fmla="*/ 256759 h 1282256"/>
                <a:gd name="connsiteX139" fmla="*/ 657076 w 937061"/>
                <a:gd name="connsiteY139" fmla="*/ 221678 h 1282256"/>
                <a:gd name="connsiteX140" fmla="*/ 672162 w 937061"/>
                <a:gd name="connsiteY140" fmla="*/ 203002 h 1282256"/>
                <a:gd name="connsiteX141" fmla="*/ 732996 w 937061"/>
                <a:gd name="connsiteY141" fmla="*/ 118834 h 1282256"/>
                <a:gd name="connsiteX142" fmla="*/ 734063 w 937061"/>
                <a:gd name="connsiteY142" fmla="*/ 115786 h 1282256"/>
                <a:gd name="connsiteX143" fmla="*/ 234805 w 937061"/>
                <a:gd name="connsiteY143" fmla="*/ 54681 h 1282256"/>
                <a:gd name="connsiteX144" fmla="*/ 265378 w 937061"/>
                <a:gd name="connsiteY144" fmla="*/ 49820 h 1282256"/>
                <a:gd name="connsiteX145" fmla="*/ 314937 w 937061"/>
                <a:gd name="connsiteY145" fmla="*/ 75496 h 1282256"/>
                <a:gd name="connsiteX146" fmla="*/ 345601 w 937061"/>
                <a:gd name="connsiteY146" fmla="*/ 197347 h 1282256"/>
                <a:gd name="connsiteX147" fmla="*/ 334083 w 937061"/>
                <a:gd name="connsiteY147" fmla="*/ 235327 h 1282256"/>
                <a:gd name="connsiteX148" fmla="*/ 353353 w 937061"/>
                <a:gd name="connsiteY148" fmla="*/ 413468 h 1282256"/>
                <a:gd name="connsiteX149" fmla="*/ 418223 w 937061"/>
                <a:gd name="connsiteY149" fmla="*/ 498850 h 1282256"/>
                <a:gd name="connsiteX150" fmla="*/ 414075 w 937061"/>
                <a:gd name="connsiteY150" fmla="*/ 570097 h 1282256"/>
                <a:gd name="connsiteX151" fmla="*/ 374791 w 937061"/>
                <a:gd name="connsiteY151" fmla="*/ 572468 h 1282256"/>
                <a:gd name="connsiteX152" fmla="*/ 347212 w 937061"/>
                <a:gd name="connsiteY152" fmla="*/ 583064 h 1282256"/>
                <a:gd name="connsiteX153" fmla="*/ 340945 w 937061"/>
                <a:gd name="connsiteY153" fmla="*/ 584425 h 1282256"/>
                <a:gd name="connsiteX154" fmla="*/ 286621 w 937061"/>
                <a:gd name="connsiteY154" fmla="*/ 583668 h 1282256"/>
                <a:gd name="connsiteX155" fmla="*/ 233948 w 937061"/>
                <a:gd name="connsiteY155" fmla="*/ 534531 h 1282256"/>
                <a:gd name="connsiteX156" fmla="*/ 162779 w 937061"/>
                <a:gd name="connsiteY156" fmla="*/ 538517 h 1282256"/>
                <a:gd name="connsiteX157" fmla="*/ 146371 w 937061"/>
                <a:gd name="connsiteY157" fmla="*/ 502641 h 1282256"/>
                <a:gd name="connsiteX158" fmla="*/ 196829 w 937061"/>
                <a:gd name="connsiteY158" fmla="*/ 467040 h 1282256"/>
                <a:gd name="connsiteX159" fmla="*/ 291634 w 937061"/>
                <a:gd name="connsiteY159" fmla="*/ 464187 h 1282256"/>
                <a:gd name="connsiteX160" fmla="*/ 339848 w 937061"/>
                <a:gd name="connsiteY160" fmla="*/ 495814 h 1282256"/>
                <a:gd name="connsiteX161" fmla="*/ 344709 w 937061"/>
                <a:gd name="connsiteY161" fmla="*/ 472509 h 1282256"/>
                <a:gd name="connsiteX162" fmla="*/ 302160 w 937061"/>
                <a:gd name="connsiteY162" fmla="*/ 429650 h 1282256"/>
                <a:gd name="connsiteX163" fmla="*/ 317151 w 937061"/>
                <a:gd name="connsiteY163" fmla="*/ 371880 h 1282256"/>
                <a:gd name="connsiteX164" fmla="*/ 300153 w 937061"/>
                <a:gd name="connsiteY164" fmla="*/ 354855 h 1282256"/>
                <a:gd name="connsiteX165" fmla="*/ 275979 w 937061"/>
                <a:gd name="connsiteY165" fmla="*/ 409229 h 1282256"/>
                <a:gd name="connsiteX166" fmla="*/ 278835 w 937061"/>
                <a:gd name="connsiteY166" fmla="*/ 436812 h 1282256"/>
                <a:gd name="connsiteX167" fmla="*/ 277330 w 937061"/>
                <a:gd name="connsiteY167" fmla="*/ 442997 h 1282256"/>
                <a:gd name="connsiteX168" fmla="*/ 211427 w 937061"/>
                <a:gd name="connsiteY168" fmla="*/ 446824 h 1282256"/>
                <a:gd name="connsiteX169" fmla="*/ 209401 w 937061"/>
                <a:gd name="connsiteY169" fmla="*/ 440273 h 1282256"/>
                <a:gd name="connsiteX170" fmla="*/ 206434 w 937061"/>
                <a:gd name="connsiteY170" fmla="*/ 398858 h 1282256"/>
                <a:gd name="connsiteX171" fmla="*/ 207223 w 937061"/>
                <a:gd name="connsiteY171" fmla="*/ 393213 h 1282256"/>
                <a:gd name="connsiteX172" fmla="*/ 213263 w 937061"/>
                <a:gd name="connsiteY172" fmla="*/ 300227 h 1282256"/>
                <a:gd name="connsiteX173" fmla="*/ 210849 w 937061"/>
                <a:gd name="connsiteY173" fmla="*/ 295987 h 1282256"/>
                <a:gd name="connsiteX174" fmla="*/ 230359 w 937061"/>
                <a:gd name="connsiteY174" fmla="*/ 289124 h 1282256"/>
                <a:gd name="connsiteX175" fmla="*/ 278448 w 937061"/>
                <a:gd name="connsiteY175" fmla="*/ 208737 h 1282256"/>
                <a:gd name="connsiteX176" fmla="*/ 283559 w 937061"/>
                <a:gd name="connsiteY176" fmla="*/ 197812 h 1282256"/>
                <a:gd name="connsiteX177" fmla="*/ 314933 w 937061"/>
                <a:gd name="connsiteY177" fmla="*/ 142718 h 1282256"/>
                <a:gd name="connsiteX178" fmla="*/ 291729 w 937061"/>
                <a:gd name="connsiteY178" fmla="*/ 141710 h 1282256"/>
                <a:gd name="connsiteX179" fmla="*/ 204653 w 937061"/>
                <a:gd name="connsiteY179" fmla="*/ 172059 h 1282256"/>
                <a:gd name="connsiteX180" fmla="*/ 190282 w 937061"/>
                <a:gd name="connsiteY180" fmla="*/ 190196 h 1282256"/>
                <a:gd name="connsiteX181" fmla="*/ 254302 w 937061"/>
                <a:gd name="connsiteY181" fmla="*/ 210348 h 1282256"/>
                <a:gd name="connsiteX182" fmla="*/ 206445 w 937061"/>
                <a:gd name="connsiteY182" fmla="*/ 272154 h 1282256"/>
                <a:gd name="connsiteX183" fmla="*/ 114462 w 937061"/>
                <a:gd name="connsiteY183" fmla="*/ 240670 h 1282256"/>
                <a:gd name="connsiteX184" fmla="*/ 120246 w 937061"/>
                <a:gd name="connsiteY184" fmla="*/ 146306 h 1282256"/>
                <a:gd name="connsiteX185" fmla="*/ 159117 w 937061"/>
                <a:gd name="connsiteY185" fmla="*/ 137290 h 1282256"/>
                <a:gd name="connsiteX186" fmla="*/ 166880 w 937061"/>
                <a:gd name="connsiteY186" fmla="*/ 133004 h 1282256"/>
                <a:gd name="connsiteX187" fmla="*/ 208914 w 937061"/>
                <a:gd name="connsiteY187" fmla="*/ 71662 h 1282256"/>
                <a:gd name="connsiteX188" fmla="*/ 234805 w 937061"/>
                <a:gd name="connsiteY188" fmla="*/ 54681 h 1282256"/>
                <a:gd name="connsiteX189" fmla="*/ 518054 w 937061"/>
                <a:gd name="connsiteY189" fmla="*/ 685 h 1282256"/>
                <a:gd name="connsiteX190" fmla="*/ 567481 w 937061"/>
                <a:gd name="connsiteY190" fmla="*/ 11310 h 1282256"/>
                <a:gd name="connsiteX191" fmla="*/ 617166 w 937061"/>
                <a:gd name="connsiteY191" fmla="*/ 49796 h 1282256"/>
                <a:gd name="connsiteX192" fmla="*/ 624803 w 937061"/>
                <a:gd name="connsiteY192" fmla="*/ 51439 h 1282256"/>
                <a:gd name="connsiteX193" fmla="*/ 685335 w 937061"/>
                <a:gd name="connsiteY193" fmla="*/ 54921 h 1282256"/>
                <a:gd name="connsiteX194" fmla="*/ 709531 w 937061"/>
                <a:gd name="connsiteY194" fmla="*/ 114208 h 1282256"/>
                <a:gd name="connsiteX195" fmla="*/ 661812 w 937061"/>
                <a:gd name="connsiteY195" fmla="*/ 180063 h 1282256"/>
                <a:gd name="connsiteX196" fmla="*/ 610202 w 937061"/>
                <a:gd name="connsiteY196" fmla="*/ 195099 h 1282256"/>
                <a:gd name="connsiteX197" fmla="*/ 562692 w 937061"/>
                <a:gd name="connsiteY197" fmla="*/ 152954 h 1282256"/>
                <a:gd name="connsiteX198" fmla="*/ 615624 w 937061"/>
                <a:gd name="connsiteY198" fmla="*/ 112005 h 1282256"/>
                <a:gd name="connsiteX199" fmla="*/ 594985 w 937061"/>
                <a:gd name="connsiteY199" fmla="*/ 99523 h 1282256"/>
                <a:gd name="connsiteX200" fmla="*/ 549403 w 937061"/>
                <a:gd name="connsiteY200" fmla="*/ 129539 h 1282256"/>
                <a:gd name="connsiteX201" fmla="*/ 503638 w 937061"/>
                <a:gd name="connsiteY201" fmla="*/ 102348 h 1282256"/>
                <a:gd name="connsiteX202" fmla="*/ 481968 w 937061"/>
                <a:gd name="connsiteY202" fmla="*/ 111852 h 1282256"/>
                <a:gd name="connsiteX203" fmla="*/ 529275 w 937061"/>
                <a:gd name="connsiteY203" fmla="*/ 151795 h 1282256"/>
                <a:gd name="connsiteX204" fmla="*/ 540380 w 937061"/>
                <a:gd name="connsiteY204" fmla="*/ 163391 h 1282256"/>
                <a:gd name="connsiteX205" fmla="*/ 586552 w 937061"/>
                <a:gd name="connsiteY205" fmla="*/ 213729 h 1282256"/>
                <a:gd name="connsiteX206" fmla="*/ 633128 w 937061"/>
                <a:gd name="connsiteY206" fmla="*/ 217751 h 1282256"/>
                <a:gd name="connsiteX207" fmla="*/ 631375 w 937061"/>
                <a:gd name="connsiteY207" fmla="*/ 243538 h 1282256"/>
                <a:gd name="connsiteX208" fmla="*/ 670400 w 937061"/>
                <a:gd name="connsiteY208" fmla="*/ 307011 h 1282256"/>
                <a:gd name="connsiteX209" fmla="*/ 674359 w 937061"/>
                <a:gd name="connsiteY209" fmla="*/ 313002 h 1282256"/>
                <a:gd name="connsiteX210" fmla="*/ 686366 w 937061"/>
                <a:gd name="connsiteY210" fmla="*/ 351523 h 1282256"/>
                <a:gd name="connsiteX211" fmla="*/ 686786 w 937061"/>
                <a:gd name="connsiteY211" fmla="*/ 360408 h 1282256"/>
                <a:gd name="connsiteX212" fmla="*/ 624276 w 937061"/>
                <a:gd name="connsiteY212" fmla="*/ 379293 h 1282256"/>
                <a:gd name="connsiteX213" fmla="*/ 620186 w 937061"/>
                <a:gd name="connsiteY213" fmla="*/ 371494 h 1282256"/>
                <a:gd name="connsiteX214" fmla="*/ 577039 w 937061"/>
                <a:gd name="connsiteY214" fmla="*/ 307763 h 1282256"/>
                <a:gd name="connsiteX215" fmla="*/ 571263 w 937061"/>
                <a:gd name="connsiteY215" fmla="*/ 305164 h 1282256"/>
                <a:gd name="connsiteX216" fmla="*/ 561472 w 937061"/>
                <a:gd name="connsiteY216" fmla="*/ 327139 h 1282256"/>
                <a:gd name="connsiteX217" fmla="*/ 596193 w 937061"/>
                <a:gd name="connsiteY217" fmla="*/ 376131 h 1282256"/>
                <a:gd name="connsiteX218" fmla="*/ 571697 w 937061"/>
                <a:gd name="connsiteY218" fmla="*/ 430972 h 1282256"/>
                <a:gd name="connsiteX219" fmla="*/ 584565 w 937061"/>
                <a:gd name="connsiteY219" fmla="*/ 451001 h 1282256"/>
                <a:gd name="connsiteX220" fmla="*/ 618292 w 937061"/>
                <a:gd name="connsiteY220" fmla="*/ 404232 h 1282256"/>
                <a:gd name="connsiteX221" fmla="*/ 707017 w 937061"/>
                <a:gd name="connsiteY221" fmla="*/ 373985 h 1282256"/>
                <a:gd name="connsiteX222" fmla="*/ 737381 w 937061"/>
                <a:gd name="connsiteY222" fmla="*/ 385077 h 1282256"/>
                <a:gd name="connsiteX223" fmla="*/ 767814 w 937061"/>
                <a:gd name="connsiteY223" fmla="*/ 388823 h 1282256"/>
                <a:gd name="connsiteX224" fmla="*/ 765487 w 937061"/>
                <a:gd name="connsiteY224" fmla="*/ 426939 h 1282256"/>
                <a:gd name="connsiteX225" fmla="*/ 665711 w 937061"/>
                <a:gd name="connsiteY225" fmla="*/ 514227 h 1282256"/>
                <a:gd name="connsiteX226" fmla="*/ 615799 w 937061"/>
                <a:gd name="connsiteY226" fmla="*/ 534043 h 1282256"/>
                <a:gd name="connsiteX227" fmla="*/ 611378 w 937061"/>
                <a:gd name="connsiteY227" fmla="*/ 535471 h 1282256"/>
                <a:gd name="connsiteX228" fmla="*/ 545354 w 937061"/>
                <a:gd name="connsiteY228" fmla="*/ 547467 h 1282256"/>
                <a:gd name="connsiteX229" fmla="*/ 543618 w 937061"/>
                <a:gd name="connsiteY229" fmla="*/ 547992 h 1282256"/>
                <a:gd name="connsiteX230" fmla="*/ 543114 w 937061"/>
                <a:gd name="connsiteY230" fmla="*/ 378809 h 1282256"/>
                <a:gd name="connsiteX231" fmla="*/ 481297 w 937061"/>
                <a:gd name="connsiteY231" fmla="*/ 302233 h 1282256"/>
                <a:gd name="connsiteX232" fmla="*/ 497521 w 937061"/>
                <a:gd name="connsiteY232" fmla="*/ 205940 h 1282256"/>
                <a:gd name="connsiteX233" fmla="*/ 471375 w 937061"/>
                <a:gd name="connsiteY233" fmla="*/ 172476 h 1282256"/>
                <a:gd name="connsiteX234" fmla="*/ 460261 w 937061"/>
                <a:gd name="connsiteY234" fmla="*/ 46197 h 1282256"/>
                <a:gd name="connsiteX235" fmla="*/ 518054 w 937061"/>
                <a:gd name="connsiteY235" fmla="*/ 685 h 128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937061" h="1282256">
                  <a:moveTo>
                    <a:pt x="72231" y="508194"/>
                  </a:moveTo>
                  <a:cubicBezTo>
                    <a:pt x="110176" y="495275"/>
                    <a:pt x="141455" y="519031"/>
                    <a:pt x="139689" y="559080"/>
                  </a:cubicBezTo>
                  <a:cubicBezTo>
                    <a:pt x="139351" y="566068"/>
                    <a:pt x="138225" y="573202"/>
                    <a:pt x="137581" y="579636"/>
                  </a:cubicBezTo>
                  <a:cubicBezTo>
                    <a:pt x="149335" y="573797"/>
                    <a:pt x="161104" y="566938"/>
                    <a:pt x="173595" y="561778"/>
                  </a:cubicBezTo>
                  <a:cubicBezTo>
                    <a:pt x="194067" y="553512"/>
                    <a:pt x="215165" y="550836"/>
                    <a:pt x="235622" y="562333"/>
                  </a:cubicBezTo>
                  <a:cubicBezTo>
                    <a:pt x="249692" y="570123"/>
                    <a:pt x="258507" y="582549"/>
                    <a:pt x="265212" y="596791"/>
                  </a:cubicBezTo>
                  <a:cubicBezTo>
                    <a:pt x="265897" y="598294"/>
                    <a:pt x="265188" y="601073"/>
                    <a:pt x="264188" y="602277"/>
                  </a:cubicBezTo>
                  <a:cubicBezTo>
                    <a:pt x="251373" y="618904"/>
                    <a:pt x="247251" y="637387"/>
                    <a:pt x="251467" y="657997"/>
                  </a:cubicBezTo>
                  <a:cubicBezTo>
                    <a:pt x="251904" y="660360"/>
                    <a:pt x="250479" y="663679"/>
                    <a:pt x="248802" y="665620"/>
                  </a:cubicBezTo>
                  <a:cubicBezTo>
                    <a:pt x="232301" y="684354"/>
                    <a:pt x="223028" y="705826"/>
                    <a:pt x="226702" y="731221"/>
                  </a:cubicBezTo>
                  <a:cubicBezTo>
                    <a:pt x="231605" y="766574"/>
                    <a:pt x="256814" y="791656"/>
                    <a:pt x="292287" y="797322"/>
                  </a:cubicBezTo>
                  <a:cubicBezTo>
                    <a:pt x="300478" y="798661"/>
                    <a:pt x="309043" y="798708"/>
                    <a:pt x="318540" y="799397"/>
                  </a:cubicBezTo>
                  <a:cubicBezTo>
                    <a:pt x="330434" y="829589"/>
                    <a:pt x="353581" y="847922"/>
                    <a:pt x="386587" y="855674"/>
                  </a:cubicBezTo>
                  <a:cubicBezTo>
                    <a:pt x="388158" y="847643"/>
                    <a:pt x="389605" y="840043"/>
                    <a:pt x="391213" y="832209"/>
                  </a:cubicBezTo>
                  <a:cubicBezTo>
                    <a:pt x="363044" y="824173"/>
                    <a:pt x="342646" y="808591"/>
                    <a:pt x="339010" y="777893"/>
                  </a:cubicBezTo>
                  <a:cubicBezTo>
                    <a:pt x="336531" y="756758"/>
                    <a:pt x="346844" y="742020"/>
                    <a:pt x="374294" y="724114"/>
                  </a:cubicBezTo>
                  <a:cubicBezTo>
                    <a:pt x="371371" y="717117"/>
                    <a:pt x="368449" y="710120"/>
                    <a:pt x="365526" y="703124"/>
                  </a:cubicBezTo>
                  <a:cubicBezTo>
                    <a:pt x="339298" y="710007"/>
                    <a:pt x="321614" y="734460"/>
                    <a:pt x="314275" y="774111"/>
                  </a:cubicBezTo>
                  <a:cubicBezTo>
                    <a:pt x="290368" y="778122"/>
                    <a:pt x="265358" y="766244"/>
                    <a:pt x="255752" y="746224"/>
                  </a:cubicBezTo>
                  <a:cubicBezTo>
                    <a:pt x="248361" y="730477"/>
                    <a:pt x="249498" y="714583"/>
                    <a:pt x="257804" y="700011"/>
                  </a:cubicBezTo>
                  <a:cubicBezTo>
                    <a:pt x="263879" y="687685"/>
                    <a:pt x="272863" y="677876"/>
                    <a:pt x="281358" y="666529"/>
                  </a:cubicBezTo>
                  <a:cubicBezTo>
                    <a:pt x="279908" y="660889"/>
                    <a:pt x="277416" y="654017"/>
                    <a:pt x="276069" y="646729"/>
                  </a:cubicBezTo>
                  <a:cubicBezTo>
                    <a:pt x="271404" y="619276"/>
                    <a:pt x="288248" y="601294"/>
                    <a:pt x="315725" y="605586"/>
                  </a:cubicBezTo>
                  <a:cubicBezTo>
                    <a:pt x="326623" y="607240"/>
                    <a:pt x="337119" y="612225"/>
                    <a:pt x="348811" y="615972"/>
                  </a:cubicBezTo>
                  <a:cubicBezTo>
                    <a:pt x="350168" y="614499"/>
                    <a:pt x="352920" y="611750"/>
                    <a:pt x="355707" y="609198"/>
                  </a:cubicBezTo>
                  <a:cubicBezTo>
                    <a:pt x="375418" y="591297"/>
                    <a:pt x="401497" y="589125"/>
                    <a:pt x="423989" y="603914"/>
                  </a:cubicBezTo>
                  <a:cubicBezTo>
                    <a:pt x="446911" y="618826"/>
                    <a:pt x="458728" y="640883"/>
                    <a:pt x="462978" y="667189"/>
                  </a:cubicBezTo>
                  <a:cubicBezTo>
                    <a:pt x="467140" y="694123"/>
                    <a:pt x="460690" y="718741"/>
                    <a:pt x="447498" y="742160"/>
                  </a:cubicBezTo>
                  <a:cubicBezTo>
                    <a:pt x="446251" y="744224"/>
                    <a:pt x="445200" y="746252"/>
                    <a:pt x="444272" y="747849"/>
                  </a:cubicBezTo>
                  <a:cubicBezTo>
                    <a:pt x="452753" y="756263"/>
                    <a:pt x="461679" y="763780"/>
                    <a:pt x="468977" y="772413"/>
                  </a:cubicBezTo>
                  <a:cubicBezTo>
                    <a:pt x="491574" y="798793"/>
                    <a:pt x="503038" y="828859"/>
                    <a:pt x="495847" y="863799"/>
                  </a:cubicBezTo>
                  <a:cubicBezTo>
                    <a:pt x="489963" y="892589"/>
                    <a:pt x="473198" y="913206"/>
                    <a:pt x="444271" y="922014"/>
                  </a:cubicBezTo>
                  <a:lnTo>
                    <a:pt x="431747" y="921551"/>
                  </a:lnTo>
                  <a:lnTo>
                    <a:pt x="442410" y="937592"/>
                  </a:lnTo>
                  <a:cubicBezTo>
                    <a:pt x="487480" y="1016676"/>
                    <a:pt x="529845" y="1122313"/>
                    <a:pt x="543619" y="1186492"/>
                  </a:cubicBezTo>
                  <a:cubicBezTo>
                    <a:pt x="550598" y="1215224"/>
                    <a:pt x="555819" y="1248481"/>
                    <a:pt x="566594" y="1273228"/>
                  </a:cubicBezTo>
                  <a:lnTo>
                    <a:pt x="531195" y="1282256"/>
                  </a:lnTo>
                  <a:cubicBezTo>
                    <a:pt x="524459" y="1249229"/>
                    <a:pt x="517723" y="1216203"/>
                    <a:pt x="510987" y="1183176"/>
                  </a:cubicBezTo>
                  <a:cubicBezTo>
                    <a:pt x="491057" y="1106410"/>
                    <a:pt x="461690" y="1033323"/>
                    <a:pt x="419465" y="965735"/>
                  </a:cubicBezTo>
                  <a:lnTo>
                    <a:pt x="380666" y="911088"/>
                  </a:lnTo>
                  <a:lnTo>
                    <a:pt x="370913" y="906441"/>
                  </a:lnTo>
                  <a:cubicBezTo>
                    <a:pt x="367054" y="904302"/>
                    <a:pt x="364509" y="903754"/>
                    <a:pt x="360466" y="906130"/>
                  </a:cubicBezTo>
                  <a:cubicBezTo>
                    <a:pt x="346392" y="914842"/>
                    <a:pt x="331143" y="920512"/>
                    <a:pt x="314518" y="920936"/>
                  </a:cubicBezTo>
                  <a:cubicBezTo>
                    <a:pt x="287950" y="921567"/>
                    <a:pt x="267107" y="906882"/>
                    <a:pt x="256927" y="880449"/>
                  </a:cubicBezTo>
                  <a:cubicBezTo>
                    <a:pt x="252918" y="869783"/>
                    <a:pt x="251397" y="858249"/>
                    <a:pt x="248732" y="847130"/>
                  </a:cubicBezTo>
                  <a:cubicBezTo>
                    <a:pt x="248098" y="844804"/>
                    <a:pt x="248092" y="842563"/>
                    <a:pt x="247889" y="840361"/>
                  </a:cubicBezTo>
                  <a:cubicBezTo>
                    <a:pt x="238455" y="843325"/>
                    <a:pt x="229525" y="846809"/>
                    <a:pt x="220304" y="848717"/>
                  </a:cubicBezTo>
                  <a:cubicBezTo>
                    <a:pt x="180981" y="856390"/>
                    <a:pt x="146339" y="834274"/>
                    <a:pt x="136302" y="795389"/>
                  </a:cubicBezTo>
                  <a:cubicBezTo>
                    <a:pt x="134291" y="787816"/>
                    <a:pt x="132872" y="780134"/>
                    <a:pt x="132240" y="772306"/>
                  </a:cubicBezTo>
                  <a:cubicBezTo>
                    <a:pt x="131484" y="764909"/>
                    <a:pt x="131910" y="757293"/>
                    <a:pt x="132030" y="749123"/>
                  </a:cubicBezTo>
                  <a:cubicBezTo>
                    <a:pt x="127799" y="748275"/>
                    <a:pt x="123408" y="747660"/>
                    <a:pt x="118944" y="746653"/>
                  </a:cubicBezTo>
                  <a:cubicBezTo>
                    <a:pt x="74070" y="736407"/>
                    <a:pt x="44624" y="708238"/>
                    <a:pt x="28110" y="666272"/>
                  </a:cubicBezTo>
                  <a:cubicBezTo>
                    <a:pt x="15910" y="635527"/>
                    <a:pt x="10210" y="603580"/>
                    <a:pt x="18430" y="570895"/>
                  </a:cubicBezTo>
                  <a:cubicBezTo>
                    <a:pt x="25779" y="541222"/>
                    <a:pt x="42144" y="518440"/>
                    <a:pt x="72231" y="508194"/>
                  </a:cubicBezTo>
                  <a:close/>
                  <a:moveTo>
                    <a:pt x="828778" y="368188"/>
                  </a:moveTo>
                  <a:cubicBezTo>
                    <a:pt x="858645" y="362262"/>
                    <a:pt x="883627" y="370681"/>
                    <a:pt x="903402" y="393916"/>
                  </a:cubicBezTo>
                  <a:cubicBezTo>
                    <a:pt x="939823" y="436686"/>
                    <a:pt x="947900" y="510155"/>
                    <a:pt x="921670" y="560021"/>
                  </a:cubicBezTo>
                  <a:cubicBezTo>
                    <a:pt x="910516" y="581230"/>
                    <a:pt x="894205" y="597688"/>
                    <a:pt x="873673" y="610037"/>
                  </a:cubicBezTo>
                  <a:cubicBezTo>
                    <a:pt x="872564" y="610650"/>
                    <a:pt x="871455" y="611263"/>
                    <a:pt x="870382" y="612071"/>
                  </a:cubicBezTo>
                  <a:cubicBezTo>
                    <a:pt x="874134" y="626859"/>
                    <a:pt x="879155" y="640802"/>
                    <a:pt x="881183" y="655093"/>
                  </a:cubicBezTo>
                  <a:cubicBezTo>
                    <a:pt x="888104" y="700259"/>
                    <a:pt x="856642" y="737240"/>
                    <a:pt x="811085" y="738732"/>
                  </a:cubicBezTo>
                  <a:cubicBezTo>
                    <a:pt x="805423" y="738963"/>
                    <a:pt x="799923" y="738961"/>
                    <a:pt x="793636" y="739105"/>
                  </a:cubicBezTo>
                  <a:cubicBezTo>
                    <a:pt x="795456" y="748953"/>
                    <a:pt x="797633" y="758532"/>
                    <a:pt x="799023" y="768256"/>
                  </a:cubicBezTo>
                  <a:cubicBezTo>
                    <a:pt x="800761" y="780973"/>
                    <a:pt x="799166" y="793286"/>
                    <a:pt x="794668" y="805320"/>
                  </a:cubicBezTo>
                  <a:cubicBezTo>
                    <a:pt x="785846" y="828135"/>
                    <a:pt x="763672" y="842622"/>
                    <a:pt x="736637" y="842933"/>
                  </a:cubicBezTo>
                  <a:cubicBezTo>
                    <a:pt x="728307" y="843046"/>
                    <a:pt x="719830" y="842371"/>
                    <a:pt x="711441" y="841070"/>
                  </a:cubicBezTo>
                  <a:cubicBezTo>
                    <a:pt x="707480" y="840580"/>
                    <a:pt x="705153" y="841213"/>
                    <a:pt x="702708" y="844516"/>
                  </a:cubicBezTo>
                  <a:cubicBezTo>
                    <a:pt x="696891" y="852721"/>
                    <a:pt x="690436" y="860229"/>
                    <a:pt x="683025" y="866563"/>
                  </a:cubicBezTo>
                  <a:lnTo>
                    <a:pt x="657843" y="881435"/>
                  </a:lnTo>
                  <a:lnTo>
                    <a:pt x="694319" y="1016214"/>
                  </a:lnTo>
                  <a:cubicBezTo>
                    <a:pt x="705217" y="1069419"/>
                    <a:pt x="712131" y="1119734"/>
                    <a:pt x="713201" y="1156998"/>
                  </a:cubicBezTo>
                  <a:cubicBezTo>
                    <a:pt x="715065" y="1190532"/>
                    <a:pt x="714032" y="1228757"/>
                    <a:pt x="720960" y="1258622"/>
                  </a:cubicBezTo>
                  <a:lnTo>
                    <a:pt x="679557" y="1261399"/>
                  </a:lnTo>
                  <a:cubicBezTo>
                    <a:pt x="678850" y="1223119"/>
                    <a:pt x="678143" y="1184840"/>
                    <a:pt x="677437" y="1146560"/>
                  </a:cubicBezTo>
                  <a:cubicBezTo>
                    <a:pt x="674228" y="1101631"/>
                    <a:pt x="668194" y="1057242"/>
                    <a:pt x="658812" y="1013559"/>
                  </a:cubicBezTo>
                  <a:lnTo>
                    <a:pt x="620096" y="884815"/>
                  </a:lnTo>
                  <a:lnTo>
                    <a:pt x="617487" y="885041"/>
                  </a:lnTo>
                  <a:cubicBezTo>
                    <a:pt x="604917" y="882194"/>
                    <a:pt x="593230" y="875442"/>
                    <a:pt x="582656" y="865072"/>
                  </a:cubicBezTo>
                  <a:cubicBezTo>
                    <a:pt x="556244" y="838990"/>
                    <a:pt x="550041" y="806525"/>
                    <a:pt x="558217" y="771403"/>
                  </a:cubicBezTo>
                  <a:cubicBezTo>
                    <a:pt x="562112" y="754999"/>
                    <a:pt x="569609" y="739354"/>
                    <a:pt x="575867" y="722513"/>
                  </a:cubicBezTo>
                  <a:cubicBezTo>
                    <a:pt x="571718" y="718798"/>
                    <a:pt x="565774" y="714192"/>
                    <a:pt x="560670" y="708618"/>
                  </a:cubicBezTo>
                  <a:cubicBezTo>
                    <a:pt x="531466" y="677348"/>
                    <a:pt x="519772" y="641620"/>
                    <a:pt x="534291" y="600031"/>
                  </a:cubicBezTo>
                  <a:cubicBezTo>
                    <a:pt x="540848" y="581504"/>
                    <a:pt x="552919" y="567458"/>
                    <a:pt x="572231" y="560631"/>
                  </a:cubicBezTo>
                  <a:cubicBezTo>
                    <a:pt x="582540" y="556892"/>
                    <a:pt x="593183" y="557167"/>
                    <a:pt x="603475" y="559950"/>
                  </a:cubicBezTo>
                  <a:cubicBezTo>
                    <a:pt x="609267" y="561527"/>
                    <a:pt x="614846" y="564164"/>
                    <a:pt x="618559" y="565514"/>
                  </a:cubicBezTo>
                  <a:cubicBezTo>
                    <a:pt x="629322" y="557618"/>
                    <a:pt x="638415" y="548400"/>
                    <a:pt x="649454" y="543101"/>
                  </a:cubicBezTo>
                  <a:cubicBezTo>
                    <a:pt x="672605" y="531694"/>
                    <a:pt x="692487" y="542279"/>
                    <a:pt x="697970" y="567543"/>
                  </a:cubicBezTo>
                  <a:cubicBezTo>
                    <a:pt x="699586" y="575189"/>
                    <a:pt x="699788" y="582892"/>
                    <a:pt x="700456" y="590917"/>
                  </a:cubicBezTo>
                  <a:cubicBezTo>
                    <a:pt x="706933" y="593998"/>
                    <a:pt x="713927" y="596576"/>
                    <a:pt x="720550" y="600445"/>
                  </a:cubicBezTo>
                  <a:cubicBezTo>
                    <a:pt x="735858" y="609431"/>
                    <a:pt x="747467" y="621545"/>
                    <a:pt x="751604" y="639520"/>
                  </a:cubicBezTo>
                  <a:cubicBezTo>
                    <a:pt x="755595" y="656708"/>
                    <a:pt x="750549" y="671289"/>
                    <a:pt x="738347" y="683525"/>
                  </a:cubicBezTo>
                  <a:cubicBezTo>
                    <a:pt x="729932" y="692006"/>
                    <a:pt x="719754" y="697554"/>
                    <a:pt x="707956" y="700956"/>
                  </a:cubicBezTo>
                  <a:cubicBezTo>
                    <a:pt x="693641" y="669787"/>
                    <a:pt x="669443" y="653481"/>
                    <a:pt x="634896" y="651717"/>
                  </a:cubicBezTo>
                  <a:cubicBezTo>
                    <a:pt x="634543" y="659726"/>
                    <a:pt x="634350" y="667503"/>
                    <a:pt x="633997" y="675512"/>
                  </a:cubicBezTo>
                  <a:cubicBezTo>
                    <a:pt x="660271" y="678805"/>
                    <a:pt x="681371" y="689369"/>
                    <a:pt x="687058" y="716835"/>
                  </a:cubicBezTo>
                  <a:cubicBezTo>
                    <a:pt x="692854" y="744894"/>
                    <a:pt x="679387" y="765716"/>
                    <a:pt x="656986" y="782282"/>
                  </a:cubicBezTo>
                  <a:cubicBezTo>
                    <a:pt x="661091" y="789060"/>
                    <a:pt x="665158" y="795641"/>
                    <a:pt x="669532" y="802778"/>
                  </a:cubicBezTo>
                  <a:cubicBezTo>
                    <a:pt x="693852" y="786673"/>
                    <a:pt x="709290" y="765487"/>
                    <a:pt x="712109" y="736651"/>
                  </a:cubicBezTo>
                  <a:cubicBezTo>
                    <a:pt x="712907" y="727745"/>
                    <a:pt x="715710" y="724171"/>
                    <a:pt x="723692" y="721066"/>
                  </a:cubicBezTo>
                  <a:cubicBezTo>
                    <a:pt x="753809" y="708779"/>
                    <a:pt x="773689" y="687383"/>
                    <a:pt x="776459" y="653872"/>
                  </a:cubicBezTo>
                  <a:cubicBezTo>
                    <a:pt x="779084" y="619572"/>
                    <a:pt x="762709" y="594895"/>
                    <a:pt x="733368" y="578317"/>
                  </a:cubicBezTo>
                  <a:cubicBezTo>
                    <a:pt x="727912" y="575252"/>
                    <a:pt x="725127" y="572303"/>
                    <a:pt x="723890" y="565605"/>
                  </a:cubicBezTo>
                  <a:cubicBezTo>
                    <a:pt x="720505" y="547287"/>
                    <a:pt x="710304" y="532876"/>
                    <a:pt x="694098" y="523444"/>
                  </a:cubicBezTo>
                  <a:cubicBezTo>
                    <a:pt x="690671" y="521430"/>
                    <a:pt x="689446" y="519211"/>
                    <a:pt x="690243" y="515805"/>
                  </a:cubicBezTo>
                  <a:cubicBezTo>
                    <a:pt x="692866" y="505747"/>
                    <a:pt x="694394" y="495279"/>
                    <a:pt x="698774" y="485914"/>
                  </a:cubicBezTo>
                  <a:cubicBezTo>
                    <a:pt x="710120" y="462428"/>
                    <a:pt x="731075" y="453464"/>
                    <a:pt x="755797" y="452765"/>
                  </a:cubicBezTo>
                  <a:cubicBezTo>
                    <a:pt x="771597" y="452290"/>
                    <a:pt x="787712" y="454610"/>
                    <a:pt x="802978" y="455658"/>
                  </a:cubicBezTo>
                  <a:cubicBezTo>
                    <a:pt x="800042" y="449682"/>
                    <a:pt x="795827" y="442313"/>
                    <a:pt x="792796" y="434725"/>
                  </a:cubicBezTo>
                  <a:cubicBezTo>
                    <a:pt x="780108" y="402441"/>
                    <a:pt x="795007" y="375039"/>
                    <a:pt x="828778" y="368188"/>
                  </a:cubicBezTo>
                  <a:close/>
                  <a:moveTo>
                    <a:pt x="80732" y="236718"/>
                  </a:moveTo>
                  <a:cubicBezTo>
                    <a:pt x="82386" y="239060"/>
                    <a:pt x="84041" y="241402"/>
                    <a:pt x="85733" y="243941"/>
                  </a:cubicBezTo>
                  <a:cubicBezTo>
                    <a:pt x="105038" y="272355"/>
                    <a:pt x="132213" y="289334"/>
                    <a:pt x="165483" y="295204"/>
                  </a:cubicBezTo>
                  <a:cubicBezTo>
                    <a:pt x="183391" y="298413"/>
                    <a:pt x="193256" y="308813"/>
                    <a:pt x="199590" y="324345"/>
                  </a:cubicBezTo>
                  <a:cubicBezTo>
                    <a:pt x="208088" y="344979"/>
                    <a:pt x="200922" y="370136"/>
                    <a:pt x="183395" y="381115"/>
                  </a:cubicBezTo>
                  <a:cubicBezTo>
                    <a:pt x="178799" y="383798"/>
                    <a:pt x="173231" y="385642"/>
                    <a:pt x="167577" y="388113"/>
                  </a:cubicBezTo>
                  <a:cubicBezTo>
                    <a:pt x="171406" y="392294"/>
                    <a:pt x="175861" y="396564"/>
                    <a:pt x="179565" y="401175"/>
                  </a:cubicBezTo>
                  <a:cubicBezTo>
                    <a:pt x="191398" y="416711"/>
                    <a:pt x="191808" y="434357"/>
                    <a:pt x="179992" y="449781"/>
                  </a:cubicBezTo>
                  <a:cubicBezTo>
                    <a:pt x="161928" y="473286"/>
                    <a:pt x="138040" y="484014"/>
                    <a:pt x="108044" y="482632"/>
                  </a:cubicBezTo>
                  <a:cubicBezTo>
                    <a:pt x="70199" y="480662"/>
                    <a:pt x="58475" y="484458"/>
                    <a:pt x="27201" y="505923"/>
                  </a:cubicBezTo>
                  <a:cubicBezTo>
                    <a:pt x="7335" y="488816"/>
                    <a:pt x="-2562" y="467219"/>
                    <a:pt x="570" y="441177"/>
                  </a:cubicBezTo>
                  <a:cubicBezTo>
                    <a:pt x="5466" y="399329"/>
                    <a:pt x="29111" y="372959"/>
                    <a:pt x="70413" y="361661"/>
                  </a:cubicBezTo>
                  <a:cubicBezTo>
                    <a:pt x="68706" y="360143"/>
                    <a:pt x="67197" y="358588"/>
                    <a:pt x="65724" y="357231"/>
                  </a:cubicBezTo>
                  <a:cubicBezTo>
                    <a:pt x="47471" y="340029"/>
                    <a:pt x="37055" y="318936"/>
                    <a:pt x="36050" y="293659"/>
                  </a:cubicBezTo>
                  <a:cubicBezTo>
                    <a:pt x="35113" y="266537"/>
                    <a:pt x="51607" y="245563"/>
                    <a:pt x="80732" y="236718"/>
                  </a:cubicBezTo>
                  <a:close/>
                  <a:moveTo>
                    <a:pt x="734063" y="115786"/>
                  </a:moveTo>
                  <a:cubicBezTo>
                    <a:pt x="769312" y="112531"/>
                    <a:pt x="794903" y="133062"/>
                    <a:pt x="800039" y="168575"/>
                  </a:cubicBezTo>
                  <a:cubicBezTo>
                    <a:pt x="802927" y="188615"/>
                    <a:pt x="799667" y="207347"/>
                    <a:pt x="790133" y="225202"/>
                  </a:cubicBezTo>
                  <a:cubicBezTo>
                    <a:pt x="789688" y="226098"/>
                    <a:pt x="789279" y="227193"/>
                    <a:pt x="788636" y="228126"/>
                  </a:cubicBezTo>
                  <a:cubicBezTo>
                    <a:pt x="788673" y="228323"/>
                    <a:pt x="788709" y="228520"/>
                    <a:pt x="788782" y="228914"/>
                  </a:cubicBezTo>
                  <a:cubicBezTo>
                    <a:pt x="828453" y="224231"/>
                    <a:pt x="859115" y="239140"/>
                    <a:pt x="879477" y="273265"/>
                  </a:cubicBezTo>
                  <a:cubicBezTo>
                    <a:pt x="893897" y="297285"/>
                    <a:pt x="893683" y="322583"/>
                    <a:pt x="880462" y="348046"/>
                  </a:cubicBezTo>
                  <a:cubicBezTo>
                    <a:pt x="878741" y="347548"/>
                    <a:pt x="877093" y="347446"/>
                    <a:pt x="875371" y="346949"/>
                  </a:cubicBezTo>
                  <a:cubicBezTo>
                    <a:pt x="850156" y="338368"/>
                    <a:pt x="825797" y="341036"/>
                    <a:pt x="802289" y="352714"/>
                  </a:cubicBezTo>
                  <a:cubicBezTo>
                    <a:pt x="779174" y="364318"/>
                    <a:pt x="755458" y="366052"/>
                    <a:pt x="731227" y="357290"/>
                  </a:cubicBezTo>
                  <a:cubicBezTo>
                    <a:pt x="714189" y="351067"/>
                    <a:pt x="701420" y="340390"/>
                    <a:pt x="699035" y="320868"/>
                  </a:cubicBezTo>
                  <a:cubicBezTo>
                    <a:pt x="697732" y="310516"/>
                    <a:pt x="701091" y="301136"/>
                    <a:pt x="705546" y="292165"/>
                  </a:cubicBezTo>
                  <a:cubicBezTo>
                    <a:pt x="706115" y="290837"/>
                    <a:pt x="706882" y="289474"/>
                    <a:pt x="707611" y="287913"/>
                  </a:cubicBezTo>
                  <a:cubicBezTo>
                    <a:pt x="702111" y="287911"/>
                    <a:pt x="696917" y="288463"/>
                    <a:pt x="691898" y="287761"/>
                  </a:cubicBezTo>
                  <a:cubicBezTo>
                    <a:pt x="673669" y="285018"/>
                    <a:pt x="662761" y="273386"/>
                    <a:pt x="656836" y="256759"/>
                  </a:cubicBezTo>
                  <a:cubicBezTo>
                    <a:pt x="652880" y="245268"/>
                    <a:pt x="652504" y="233319"/>
                    <a:pt x="657076" y="221678"/>
                  </a:cubicBezTo>
                  <a:cubicBezTo>
                    <a:pt x="660099" y="213786"/>
                    <a:pt x="664631" y="207448"/>
                    <a:pt x="672162" y="203002"/>
                  </a:cubicBezTo>
                  <a:cubicBezTo>
                    <a:pt x="704464" y="183791"/>
                    <a:pt x="725615" y="156050"/>
                    <a:pt x="732996" y="118834"/>
                  </a:cubicBezTo>
                  <a:cubicBezTo>
                    <a:pt x="733405" y="117741"/>
                    <a:pt x="733851" y="116844"/>
                    <a:pt x="734063" y="115786"/>
                  </a:cubicBezTo>
                  <a:close/>
                  <a:moveTo>
                    <a:pt x="234805" y="54681"/>
                  </a:moveTo>
                  <a:cubicBezTo>
                    <a:pt x="244119" y="50796"/>
                    <a:pt x="254214" y="48930"/>
                    <a:pt x="265378" y="49820"/>
                  </a:cubicBezTo>
                  <a:cubicBezTo>
                    <a:pt x="285431" y="51412"/>
                    <a:pt x="301834" y="60807"/>
                    <a:pt x="314937" y="75496"/>
                  </a:cubicBezTo>
                  <a:cubicBezTo>
                    <a:pt x="346284" y="110647"/>
                    <a:pt x="354358" y="152137"/>
                    <a:pt x="345601" y="197347"/>
                  </a:cubicBezTo>
                  <a:cubicBezTo>
                    <a:pt x="343095" y="210236"/>
                    <a:pt x="338042" y="222577"/>
                    <a:pt x="334083" y="235327"/>
                  </a:cubicBezTo>
                  <a:cubicBezTo>
                    <a:pt x="396552" y="283468"/>
                    <a:pt x="397932" y="358175"/>
                    <a:pt x="353353" y="413468"/>
                  </a:cubicBezTo>
                  <a:cubicBezTo>
                    <a:pt x="386181" y="433475"/>
                    <a:pt x="408834" y="461271"/>
                    <a:pt x="418223" y="498850"/>
                  </a:cubicBezTo>
                  <a:cubicBezTo>
                    <a:pt x="424422" y="523575"/>
                    <a:pt x="422771" y="547713"/>
                    <a:pt x="414075" y="570097"/>
                  </a:cubicBezTo>
                  <a:cubicBezTo>
                    <a:pt x="400353" y="570800"/>
                    <a:pt x="387201" y="570175"/>
                    <a:pt x="374791" y="572468"/>
                  </a:cubicBezTo>
                  <a:cubicBezTo>
                    <a:pt x="365336" y="574215"/>
                    <a:pt x="356339" y="579545"/>
                    <a:pt x="347212" y="583064"/>
                  </a:cubicBezTo>
                  <a:cubicBezTo>
                    <a:pt x="345118" y="583858"/>
                    <a:pt x="342703" y="585119"/>
                    <a:pt x="340945" y="584425"/>
                  </a:cubicBezTo>
                  <a:cubicBezTo>
                    <a:pt x="320158" y="576656"/>
                    <a:pt x="306706" y="577716"/>
                    <a:pt x="286621" y="583668"/>
                  </a:cubicBezTo>
                  <a:cubicBezTo>
                    <a:pt x="275089" y="560947"/>
                    <a:pt x="258734" y="542988"/>
                    <a:pt x="233948" y="534531"/>
                  </a:cubicBezTo>
                  <a:cubicBezTo>
                    <a:pt x="209361" y="526039"/>
                    <a:pt x="185309" y="529261"/>
                    <a:pt x="162779" y="538517"/>
                  </a:cubicBezTo>
                  <a:cubicBezTo>
                    <a:pt x="157261" y="526295"/>
                    <a:pt x="151853" y="514665"/>
                    <a:pt x="146371" y="502641"/>
                  </a:cubicBezTo>
                  <a:cubicBezTo>
                    <a:pt x="166223" y="496529"/>
                    <a:pt x="183874" y="485119"/>
                    <a:pt x="196829" y="467040"/>
                  </a:cubicBezTo>
                  <a:cubicBezTo>
                    <a:pt x="227102" y="489760"/>
                    <a:pt x="261161" y="489985"/>
                    <a:pt x="291634" y="464187"/>
                  </a:cubicBezTo>
                  <a:cubicBezTo>
                    <a:pt x="303898" y="479847"/>
                    <a:pt x="319250" y="491269"/>
                    <a:pt x="339848" y="495814"/>
                  </a:cubicBezTo>
                  <a:cubicBezTo>
                    <a:pt x="341456" y="487981"/>
                    <a:pt x="343137" y="480540"/>
                    <a:pt x="344709" y="472509"/>
                  </a:cubicBezTo>
                  <a:cubicBezTo>
                    <a:pt x="322528" y="466016"/>
                    <a:pt x="308439" y="451508"/>
                    <a:pt x="302160" y="429650"/>
                  </a:cubicBezTo>
                  <a:cubicBezTo>
                    <a:pt x="295916" y="407989"/>
                    <a:pt x="301505" y="388623"/>
                    <a:pt x="317151" y="371880"/>
                  </a:cubicBezTo>
                  <a:cubicBezTo>
                    <a:pt x="311383" y="366020"/>
                    <a:pt x="305921" y="360715"/>
                    <a:pt x="300153" y="354855"/>
                  </a:cubicBezTo>
                  <a:cubicBezTo>
                    <a:pt x="284879" y="370308"/>
                    <a:pt x="276797" y="388301"/>
                    <a:pt x="275979" y="409229"/>
                  </a:cubicBezTo>
                  <a:cubicBezTo>
                    <a:pt x="275646" y="418457"/>
                    <a:pt x="277948" y="427606"/>
                    <a:pt x="278835" y="436812"/>
                  </a:cubicBezTo>
                  <a:cubicBezTo>
                    <a:pt x="279002" y="438818"/>
                    <a:pt x="278688" y="441524"/>
                    <a:pt x="277330" y="442997"/>
                  </a:cubicBezTo>
                  <a:cubicBezTo>
                    <a:pt x="260099" y="463292"/>
                    <a:pt x="230451" y="464901"/>
                    <a:pt x="211427" y="446824"/>
                  </a:cubicBezTo>
                  <a:cubicBezTo>
                    <a:pt x="209954" y="445467"/>
                    <a:pt x="208941" y="442191"/>
                    <a:pt x="209401" y="440273"/>
                  </a:cubicBezTo>
                  <a:cubicBezTo>
                    <a:pt x="212477" y="426056"/>
                    <a:pt x="211775" y="412334"/>
                    <a:pt x="206434" y="398858"/>
                  </a:cubicBezTo>
                  <a:cubicBezTo>
                    <a:pt x="205748" y="397356"/>
                    <a:pt x="205990" y="394255"/>
                    <a:pt x="207223" y="393213"/>
                  </a:cubicBezTo>
                  <a:cubicBezTo>
                    <a:pt x="231524" y="370389"/>
                    <a:pt x="232881" y="331435"/>
                    <a:pt x="213263" y="300227"/>
                  </a:cubicBezTo>
                  <a:cubicBezTo>
                    <a:pt x="212417" y="298958"/>
                    <a:pt x="211768" y="297651"/>
                    <a:pt x="210849" y="295987"/>
                  </a:cubicBezTo>
                  <a:cubicBezTo>
                    <a:pt x="217525" y="293531"/>
                    <a:pt x="224114" y="291704"/>
                    <a:pt x="230359" y="289124"/>
                  </a:cubicBezTo>
                  <a:cubicBezTo>
                    <a:pt x="263644" y="275232"/>
                    <a:pt x="282205" y="244506"/>
                    <a:pt x="278448" y="208737"/>
                  </a:cubicBezTo>
                  <a:cubicBezTo>
                    <a:pt x="277932" y="203741"/>
                    <a:pt x="278998" y="200692"/>
                    <a:pt x="283559" y="197812"/>
                  </a:cubicBezTo>
                  <a:cubicBezTo>
                    <a:pt x="302800" y="185089"/>
                    <a:pt x="313049" y="166696"/>
                    <a:pt x="314933" y="142718"/>
                  </a:cubicBezTo>
                  <a:cubicBezTo>
                    <a:pt x="306726" y="142401"/>
                    <a:pt x="299111" y="141975"/>
                    <a:pt x="291729" y="141710"/>
                  </a:cubicBezTo>
                  <a:cubicBezTo>
                    <a:pt x="288305" y="184917"/>
                    <a:pt x="240257" y="198277"/>
                    <a:pt x="204653" y="172059"/>
                  </a:cubicBezTo>
                  <a:cubicBezTo>
                    <a:pt x="199850" y="178039"/>
                    <a:pt x="195085" y="184217"/>
                    <a:pt x="190282" y="190196"/>
                  </a:cubicBezTo>
                  <a:cubicBezTo>
                    <a:pt x="203291" y="203274"/>
                    <a:pt x="223160" y="209381"/>
                    <a:pt x="254302" y="210348"/>
                  </a:cubicBezTo>
                  <a:cubicBezTo>
                    <a:pt x="258834" y="241492"/>
                    <a:pt x="238558" y="268460"/>
                    <a:pt x="206445" y="272154"/>
                  </a:cubicBezTo>
                  <a:cubicBezTo>
                    <a:pt x="171144" y="276232"/>
                    <a:pt x="139743" y="266146"/>
                    <a:pt x="114462" y="240670"/>
                  </a:cubicBezTo>
                  <a:cubicBezTo>
                    <a:pt x="86234" y="212479"/>
                    <a:pt x="89402" y="167894"/>
                    <a:pt x="120246" y="146306"/>
                  </a:cubicBezTo>
                  <a:cubicBezTo>
                    <a:pt x="131958" y="138030"/>
                    <a:pt x="145083" y="135198"/>
                    <a:pt x="159117" y="137290"/>
                  </a:cubicBezTo>
                  <a:cubicBezTo>
                    <a:pt x="163311" y="137940"/>
                    <a:pt x="165136" y="136789"/>
                    <a:pt x="166880" y="133004"/>
                  </a:cubicBezTo>
                  <a:cubicBezTo>
                    <a:pt x="177313" y="110095"/>
                    <a:pt x="189847" y="88630"/>
                    <a:pt x="208914" y="71662"/>
                  </a:cubicBezTo>
                  <a:cubicBezTo>
                    <a:pt x="216957" y="64472"/>
                    <a:pt x="225490" y="58567"/>
                    <a:pt x="234805" y="54681"/>
                  </a:cubicBezTo>
                  <a:close/>
                  <a:moveTo>
                    <a:pt x="518054" y="685"/>
                  </a:moveTo>
                  <a:cubicBezTo>
                    <a:pt x="535695" y="-1964"/>
                    <a:pt x="551960" y="3383"/>
                    <a:pt x="567481" y="11310"/>
                  </a:cubicBezTo>
                  <a:cubicBezTo>
                    <a:pt x="586392" y="21056"/>
                    <a:pt x="602181" y="34843"/>
                    <a:pt x="617166" y="49796"/>
                  </a:cubicBezTo>
                  <a:cubicBezTo>
                    <a:pt x="619412" y="52029"/>
                    <a:pt x="621119" y="53546"/>
                    <a:pt x="624803" y="51439"/>
                  </a:cubicBezTo>
                  <a:cubicBezTo>
                    <a:pt x="645553" y="40272"/>
                    <a:pt x="666213" y="40732"/>
                    <a:pt x="685335" y="54921"/>
                  </a:cubicBezTo>
                  <a:cubicBezTo>
                    <a:pt x="704960" y="69628"/>
                    <a:pt x="713618" y="90027"/>
                    <a:pt x="709531" y="114208"/>
                  </a:cubicBezTo>
                  <a:cubicBezTo>
                    <a:pt x="704617" y="143838"/>
                    <a:pt x="686008" y="164388"/>
                    <a:pt x="661812" y="180063"/>
                  </a:cubicBezTo>
                  <a:cubicBezTo>
                    <a:pt x="646343" y="190051"/>
                    <a:pt x="629358" y="196244"/>
                    <a:pt x="610202" y="195099"/>
                  </a:cubicBezTo>
                  <a:cubicBezTo>
                    <a:pt x="586961" y="193894"/>
                    <a:pt x="565244" y="174481"/>
                    <a:pt x="562692" y="152954"/>
                  </a:cubicBezTo>
                  <a:cubicBezTo>
                    <a:pt x="585571" y="146688"/>
                    <a:pt x="602749" y="132718"/>
                    <a:pt x="615624" y="112005"/>
                  </a:cubicBezTo>
                  <a:cubicBezTo>
                    <a:pt x="608733" y="107779"/>
                    <a:pt x="602074" y="103714"/>
                    <a:pt x="594985" y="99523"/>
                  </a:cubicBezTo>
                  <a:cubicBezTo>
                    <a:pt x="584014" y="116217"/>
                    <a:pt x="569428" y="127672"/>
                    <a:pt x="549403" y="129539"/>
                  </a:cubicBezTo>
                  <a:cubicBezTo>
                    <a:pt x="528196" y="131624"/>
                    <a:pt x="513136" y="121778"/>
                    <a:pt x="503638" y="102348"/>
                  </a:cubicBezTo>
                  <a:cubicBezTo>
                    <a:pt x="496480" y="105504"/>
                    <a:pt x="489322" y="108659"/>
                    <a:pt x="481968" y="111852"/>
                  </a:cubicBezTo>
                  <a:cubicBezTo>
                    <a:pt x="491757" y="132858"/>
                    <a:pt x="507348" y="146680"/>
                    <a:pt x="529275" y="151795"/>
                  </a:cubicBezTo>
                  <a:cubicBezTo>
                    <a:pt x="536517" y="153512"/>
                    <a:pt x="538661" y="157394"/>
                    <a:pt x="540380" y="163391"/>
                  </a:cubicBezTo>
                  <a:cubicBezTo>
                    <a:pt x="547848" y="187270"/>
                    <a:pt x="562876" y="204659"/>
                    <a:pt x="586552" y="213729"/>
                  </a:cubicBezTo>
                  <a:cubicBezTo>
                    <a:pt x="601672" y="219490"/>
                    <a:pt x="617458" y="220036"/>
                    <a:pt x="633128" y="217751"/>
                  </a:cubicBezTo>
                  <a:cubicBezTo>
                    <a:pt x="632490" y="226425"/>
                    <a:pt x="631028" y="235047"/>
                    <a:pt x="631375" y="243538"/>
                  </a:cubicBezTo>
                  <a:cubicBezTo>
                    <a:pt x="632531" y="271842"/>
                    <a:pt x="644151" y="293936"/>
                    <a:pt x="670400" y="307011"/>
                  </a:cubicBezTo>
                  <a:cubicBezTo>
                    <a:pt x="672391" y="307865"/>
                    <a:pt x="674389" y="310959"/>
                    <a:pt x="674359" y="313002"/>
                  </a:cubicBezTo>
                  <a:cubicBezTo>
                    <a:pt x="674507" y="327029"/>
                    <a:pt x="678128" y="340009"/>
                    <a:pt x="686366" y="351523"/>
                  </a:cubicBezTo>
                  <a:cubicBezTo>
                    <a:pt x="688597" y="354777"/>
                    <a:pt x="688444" y="357250"/>
                    <a:pt x="686786" y="360408"/>
                  </a:cubicBezTo>
                  <a:cubicBezTo>
                    <a:pt x="674346" y="383485"/>
                    <a:pt x="647586" y="391893"/>
                    <a:pt x="624276" y="379293"/>
                  </a:cubicBezTo>
                  <a:cubicBezTo>
                    <a:pt x="622212" y="378045"/>
                    <a:pt x="620696" y="374251"/>
                    <a:pt x="620186" y="371494"/>
                  </a:cubicBezTo>
                  <a:cubicBezTo>
                    <a:pt x="616003" y="343340"/>
                    <a:pt x="601859" y="321918"/>
                    <a:pt x="577039" y="307763"/>
                  </a:cubicBezTo>
                  <a:cubicBezTo>
                    <a:pt x="575443" y="306837"/>
                    <a:pt x="573488" y="306179"/>
                    <a:pt x="571263" y="305164"/>
                  </a:cubicBezTo>
                  <a:cubicBezTo>
                    <a:pt x="567934" y="312501"/>
                    <a:pt x="564766" y="319605"/>
                    <a:pt x="561472" y="327139"/>
                  </a:cubicBezTo>
                  <a:cubicBezTo>
                    <a:pt x="582070" y="337186"/>
                    <a:pt x="594443" y="353436"/>
                    <a:pt x="596193" y="376131"/>
                  </a:cubicBezTo>
                  <a:cubicBezTo>
                    <a:pt x="598066" y="398396"/>
                    <a:pt x="590093" y="416979"/>
                    <a:pt x="571697" y="430972"/>
                  </a:cubicBezTo>
                  <a:cubicBezTo>
                    <a:pt x="575998" y="437714"/>
                    <a:pt x="580263" y="444259"/>
                    <a:pt x="584565" y="451001"/>
                  </a:cubicBezTo>
                  <a:cubicBezTo>
                    <a:pt x="602215" y="439591"/>
                    <a:pt x="612471" y="423437"/>
                    <a:pt x="618292" y="404232"/>
                  </a:cubicBezTo>
                  <a:cubicBezTo>
                    <a:pt x="656636" y="417720"/>
                    <a:pt x="688185" y="404353"/>
                    <a:pt x="707017" y="373985"/>
                  </a:cubicBezTo>
                  <a:cubicBezTo>
                    <a:pt x="717097" y="377826"/>
                    <a:pt x="726965" y="382724"/>
                    <a:pt x="737381" y="385077"/>
                  </a:cubicBezTo>
                  <a:cubicBezTo>
                    <a:pt x="747600" y="387467"/>
                    <a:pt x="758243" y="387740"/>
                    <a:pt x="767814" y="388823"/>
                  </a:cubicBezTo>
                  <a:cubicBezTo>
                    <a:pt x="767007" y="400991"/>
                    <a:pt x="766309" y="413750"/>
                    <a:pt x="765487" y="426939"/>
                  </a:cubicBezTo>
                  <a:cubicBezTo>
                    <a:pt x="708784" y="427639"/>
                    <a:pt x="673764" y="455296"/>
                    <a:pt x="665711" y="514227"/>
                  </a:cubicBezTo>
                  <a:cubicBezTo>
                    <a:pt x="646576" y="514301"/>
                    <a:pt x="629861" y="520852"/>
                    <a:pt x="615799" y="534043"/>
                  </a:cubicBezTo>
                  <a:cubicBezTo>
                    <a:pt x="614762" y="535049"/>
                    <a:pt x="612633" y="535647"/>
                    <a:pt x="611378" y="535471"/>
                  </a:cubicBezTo>
                  <a:cubicBezTo>
                    <a:pt x="587569" y="530093"/>
                    <a:pt x="565924" y="535315"/>
                    <a:pt x="545354" y="547467"/>
                  </a:cubicBezTo>
                  <a:cubicBezTo>
                    <a:pt x="544800" y="547774"/>
                    <a:pt x="544172" y="547686"/>
                    <a:pt x="543618" y="547992"/>
                  </a:cubicBezTo>
                  <a:cubicBezTo>
                    <a:pt x="504751" y="508527"/>
                    <a:pt x="497966" y="435430"/>
                    <a:pt x="543114" y="378809"/>
                  </a:cubicBezTo>
                  <a:cubicBezTo>
                    <a:pt x="513284" y="360692"/>
                    <a:pt x="490336" y="336822"/>
                    <a:pt x="481297" y="302233"/>
                  </a:cubicBezTo>
                  <a:cubicBezTo>
                    <a:pt x="471988" y="267287"/>
                    <a:pt x="479922" y="235266"/>
                    <a:pt x="497521" y="205940"/>
                  </a:cubicBezTo>
                  <a:cubicBezTo>
                    <a:pt x="488494" y="194571"/>
                    <a:pt x="478826" y="184135"/>
                    <a:pt x="471375" y="172476"/>
                  </a:cubicBezTo>
                  <a:cubicBezTo>
                    <a:pt x="446267" y="132505"/>
                    <a:pt x="440053" y="90061"/>
                    <a:pt x="460261" y="46197"/>
                  </a:cubicBezTo>
                  <a:cubicBezTo>
                    <a:pt x="471621" y="21691"/>
                    <a:pt x="490099" y="4833"/>
                    <a:pt x="518054" y="685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8F7E8B-57C9-4ED9-B7B7-92FBF59185E4}"/>
              </a:ext>
            </a:extLst>
          </p:cNvPr>
          <p:cNvSpPr txBox="1"/>
          <p:nvPr/>
        </p:nvSpPr>
        <p:spPr>
          <a:xfrm>
            <a:off x="1033397" y="2620545"/>
            <a:ext cx="318571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cs-CZ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Obsa</a:t>
            </a:r>
            <a:r>
              <a:rPr lang="cs-CZ" altLang="ko-KR" sz="4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h</a:t>
            </a:r>
            <a:endParaRPr lang="en-US" altLang="ko-KR" sz="4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cs-CZ" sz="4400" dirty="0">
                <a:solidFill>
                  <a:schemeClr val="bg1"/>
                </a:solidFill>
                <a:latin typeface="+mj-lt"/>
              </a:rPr>
              <a:t>přednášky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521AAE-ED6D-4EC7-8D03-044FD9F27918}"/>
              </a:ext>
            </a:extLst>
          </p:cNvPr>
          <p:cNvGrpSpPr/>
          <p:nvPr/>
        </p:nvGrpSpPr>
        <p:grpSpPr>
          <a:xfrm>
            <a:off x="4450439" y="885516"/>
            <a:ext cx="3324746" cy="1076365"/>
            <a:chOff x="3846616" y="872817"/>
            <a:chExt cx="3324746" cy="1076365"/>
          </a:xfrm>
        </p:grpSpPr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DBEADA4-2BCE-4833-94FE-E9D5C6637633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8FD17-C66D-4952-8635-D7BA6745963D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cs-CZ" altLang="ko-KR" sz="2400" b="1" dirty="0">
                  <a:solidFill>
                    <a:schemeClr val="bg1"/>
                  </a:solidFill>
                  <a:cs typeface="Arial" pitchFamily="34" charset="0"/>
                </a:rPr>
                <a:t>Opakování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FEEC3-C759-4303-9F9F-F44D299BA414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cs-CZ" altLang="ko-KR" sz="1200" dirty="0">
                  <a:solidFill>
                    <a:schemeClr val="bg1"/>
                  </a:solidFill>
                  <a:cs typeface="Arial" pitchFamily="34" charset="0"/>
                </a:rPr>
                <a:t>Interakce buněk se </a:t>
              </a:r>
              <a:r>
                <a:rPr lang="cs-CZ" altLang="ko-KR" sz="1200" dirty="0" err="1">
                  <a:solidFill>
                    <a:schemeClr val="bg1"/>
                  </a:solidFill>
                  <a:cs typeface="Arial" pitchFamily="34" charset="0"/>
                </a:rPr>
                <a:t>scaffoldy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0C52A-E40E-46E7-B2AF-990C01B3428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6C3FF8-DB51-4539-9376-35B1196A03E7}"/>
              </a:ext>
            </a:extLst>
          </p:cNvPr>
          <p:cNvGrpSpPr/>
          <p:nvPr/>
        </p:nvGrpSpPr>
        <p:grpSpPr>
          <a:xfrm>
            <a:off x="8177058" y="885516"/>
            <a:ext cx="3324746" cy="1076365"/>
            <a:chOff x="3846616" y="872817"/>
            <a:chExt cx="3324746" cy="1076365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207EF506-F2EA-4E70-BD9E-B8571F46D50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413A35-13F5-4F72-AC4C-9FA0D3D9496E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cs-CZ" altLang="ko-KR" sz="2400" b="1" dirty="0">
                  <a:solidFill>
                    <a:schemeClr val="bg1"/>
                  </a:solidFill>
                  <a:cs typeface="Arial" pitchFamily="34" charset="0"/>
                </a:rPr>
                <a:t>Typy buněk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FBC79-AF2E-4DBC-8A6D-4EE546DD9C8C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cs-CZ" altLang="ko-KR" sz="1200" dirty="0">
                  <a:solidFill>
                    <a:schemeClr val="bg1"/>
                  </a:solidFill>
                  <a:cs typeface="Arial" pitchFamily="34" charset="0"/>
                </a:rPr>
                <a:t>Různá dělení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D5BB11-53F8-4F98-89BC-16A91B2703D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64DFB-D88E-43F7-862F-9820B5925BAD}"/>
              </a:ext>
            </a:extLst>
          </p:cNvPr>
          <p:cNvGrpSpPr/>
          <p:nvPr/>
        </p:nvGrpSpPr>
        <p:grpSpPr>
          <a:xfrm>
            <a:off x="4450439" y="3758788"/>
            <a:ext cx="3324746" cy="1540951"/>
            <a:chOff x="3846616" y="872817"/>
            <a:chExt cx="3324746" cy="1540951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8A4CDE25-21D5-451D-83B1-54E25F36081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F5893-3667-49FA-99E3-240754F3F776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cs-CZ" altLang="ko-KR" sz="2400" b="1" dirty="0">
                  <a:solidFill>
                    <a:schemeClr val="bg1"/>
                  </a:solidFill>
                  <a:cs typeface="Arial" pitchFamily="34" charset="0"/>
                </a:rPr>
                <a:t>Kultivace buněk </a:t>
              </a:r>
              <a:r>
                <a:rPr lang="cs-CZ" altLang="ko-KR" sz="2400" b="1" i="1" dirty="0">
                  <a:solidFill>
                    <a:schemeClr val="bg1"/>
                  </a:solidFill>
                  <a:cs typeface="Arial" pitchFamily="34" charset="0"/>
                </a:rPr>
                <a:t>in vitro</a:t>
              </a:r>
              <a:endParaRPr lang="ko-KR" altLang="en-US" sz="24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DCDFFF-362B-487E-87AA-7E8AFBAED89E}"/>
                </a:ext>
              </a:extLst>
            </p:cNvPr>
            <p:cNvSpPr txBox="1"/>
            <p:nvPr/>
          </p:nvSpPr>
          <p:spPr>
            <a:xfrm>
              <a:off x="4531726" y="1952103"/>
              <a:ext cx="2639636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cs-CZ" altLang="ko-KR" sz="1200" dirty="0">
                  <a:solidFill>
                    <a:schemeClr val="bg1"/>
                  </a:solidFill>
                  <a:cs typeface="Arial" pitchFamily="34" charset="0"/>
                </a:rPr>
                <a:t>Statické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cs-CZ" altLang="ko-KR" sz="1200" dirty="0">
                  <a:solidFill>
                    <a:schemeClr val="bg1"/>
                  </a:solidFill>
                  <a:cs typeface="Arial" pitchFamily="34" charset="0"/>
                </a:rPr>
                <a:t>Dynamické podmínky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A1C244-188F-42EB-BEFF-C2F12A33763A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50B335-E5C6-4EAC-A11F-2F09D111E623}"/>
              </a:ext>
            </a:extLst>
          </p:cNvPr>
          <p:cNvGrpSpPr/>
          <p:nvPr/>
        </p:nvGrpSpPr>
        <p:grpSpPr>
          <a:xfrm>
            <a:off x="8177058" y="3758788"/>
            <a:ext cx="3324746" cy="799366"/>
            <a:chOff x="3846616" y="872817"/>
            <a:chExt cx="3324746" cy="799366"/>
          </a:xfrm>
        </p:grpSpPr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13E025DE-1D91-439B-9A97-7D148D1B8004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FE47D2-C5DA-4F82-9F85-EDD78275A858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cs-CZ" altLang="ko-KR" sz="2400" b="1" dirty="0">
                  <a:solidFill>
                    <a:schemeClr val="bg1"/>
                  </a:solidFill>
                  <a:cs typeface="Arial" pitchFamily="34" charset="0"/>
                </a:rPr>
                <a:t>Shrnutí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541001-1A80-40CE-818B-CF21DBBB4D2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3E183A-8E39-43CC-989E-06F3566EE608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22C1503C-435D-499A-9ACA-0C3A35F94C88}"/>
                </a:ext>
              </a:extLst>
            </p:cNvPr>
            <p:cNvSpPr/>
            <p:nvPr/>
          </p:nvSpPr>
          <p:spPr>
            <a:xfrm>
              <a:off x="3268738" y="2309739"/>
              <a:ext cx="2598977" cy="2031775"/>
            </a:xfrm>
            <a:custGeom>
              <a:avLst/>
              <a:gdLst>
                <a:gd name="connsiteX0" fmla="*/ 0 w 2897024"/>
                <a:gd name="connsiteY0" fmla="*/ 0 h 2264776"/>
                <a:gd name="connsiteX1" fmla="*/ 2897024 w 2897024"/>
                <a:gd name="connsiteY1" fmla="*/ 0 h 2264776"/>
                <a:gd name="connsiteX2" fmla="*/ 2897024 w 2897024"/>
                <a:gd name="connsiteY2" fmla="*/ 1891127 h 2264776"/>
                <a:gd name="connsiteX3" fmla="*/ 2606215 w 2897024"/>
                <a:gd name="connsiteY3" fmla="*/ 1863893 h 2264776"/>
                <a:gd name="connsiteX4" fmla="*/ 1449884 w 2897024"/>
                <a:gd name="connsiteY4" fmla="*/ 2264776 h 2264776"/>
                <a:gd name="connsiteX5" fmla="*/ 462219 w 2897024"/>
                <a:gd name="connsiteY5" fmla="*/ 1863893 h 2264776"/>
                <a:gd name="connsiteX6" fmla="*/ 0 w 2897024"/>
                <a:gd name="connsiteY6" fmla="*/ 1931001 h 2264776"/>
                <a:gd name="connsiteX7" fmla="*/ 0 w 2897024"/>
                <a:gd name="connsiteY7" fmla="*/ 0 h 22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847405" y="1801618"/>
                    <a:pt x="2606215" y="1863893"/>
                  </a:cubicBezTo>
                  <a:cubicBezTo>
                    <a:pt x="2365025" y="1926168"/>
                    <a:pt x="1736930" y="2014603"/>
                    <a:pt x="1449884" y="2264776"/>
                  </a:cubicBezTo>
                  <a:cubicBezTo>
                    <a:pt x="1164010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76F48300-FCD3-4E60-BD9D-5534635ECAA1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9783271-0C06-40FC-B794-21318E279C2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223A0A-28A7-4390-BE61-0FC043A7C4F3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BF22D9-B275-45EE-80EF-176A049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B50F87-B224-4D7B-9BE1-81DCAA02EFFF}"/>
              </a:ext>
            </a:extLst>
          </p:cNvPr>
          <p:cNvCxnSpPr>
            <a:cxnSpLocks/>
          </p:cNvCxnSpPr>
          <p:nvPr/>
        </p:nvCxnSpPr>
        <p:spPr>
          <a:xfrm flipH="1" flipV="1">
            <a:off x="3969916" y="576056"/>
            <a:ext cx="7726785" cy="105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2FEC449-1B88-4A6D-AB31-941DA8EE5CA7}"/>
              </a:ext>
            </a:extLst>
          </p:cNvPr>
          <p:cNvSpPr/>
          <p:nvPr/>
        </p:nvSpPr>
        <p:spPr>
          <a:xfrm flipH="1">
            <a:off x="3852369" y="2038055"/>
            <a:ext cx="235095" cy="429805"/>
          </a:xfrm>
          <a:custGeom>
            <a:avLst/>
            <a:gdLst>
              <a:gd name="connsiteX0" fmla="*/ 235095 w 235095"/>
              <a:gd name="connsiteY0" fmla="*/ 429805 h 429805"/>
              <a:gd name="connsiteX1" fmla="*/ 142960 w 235095"/>
              <a:gd name="connsiteY1" fmla="*/ 109986 h 429805"/>
              <a:gd name="connsiteX2" fmla="*/ 160155 w 235095"/>
              <a:gd name="connsiteY2" fmla="*/ 102863 h 429805"/>
              <a:gd name="connsiteX3" fmla="*/ 177804 w 235095"/>
              <a:gd name="connsiteY3" fmla="*/ 60256 h 429805"/>
              <a:gd name="connsiteX4" fmla="*/ 117548 w 235095"/>
              <a:gd name="connsiteY4" fmla="*/ 0 h 429805"/>
              <a:gd name="connsiteX5" fmla="*/ 57292 w 235095"/>
              <a:gd name="connsiteY5" fmla="*/ 60256 h 429805"/>
              <a:gd name="connsiteX6" fmla="*/ 74941 w 235095"/>
              <a:gd name="connsiteY6" fmla="*/ 102863 h 429805"/>
              <a:gd name="connsiteX7" fmla="*/ 92135 w 235095"/>
              <a:gd name="connsiteY7" fmla="*/ 109985 h 429805"/>
              <a:gd name="connsiteX8" fmla="*/ 0 w 235095"/>
              <a:gd name="connsiteY8" fmla="*/ 429805 h 4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95" h="429805">
                <a:moveTo>
                  <a:pt x="235095" y="429805"/>
                </a:moveTo>
                <a:lnTo>
                  <a:pt x="142960" y="109986"/>
                </a:lnTo>
                <a:lnTo>
                  <a:pt x="160155" y="102863"/>
                </a:lnTo>
                <a:cubicBezTo>
                  <a:pt x="171060" y="91959"/>
                  <a:pt x="177804" y="76895"/>
                  <a:pt x="177804" y="60256"/>
                </a:cubicBezTo>
                <a:cubicBezTo>
                  <a:pt x="177804" y="26978"/>
                  <a:pt x="150826" y="0"/>
                  <a:pt x="117548" y="0"/>
                </a:cubicBezTo>
                <a:cubicBezTo>
                  <a:pt x="84270" y="0"/>
                  <a:pt x="57292" y="26978"/>
                  <a:pt x="57292" y="60256"/>
                </a:cubicBezTo>
                <a:cubicBezTo>
                  <a:pt x="57292" y="76895"/>
                  <a:pt x="64037" y="91959"/>
                  <a:pt x="74941" y="102863"/>
                </a:cubicBezTo>
                <a:lnTo>
                  <a:pt x="92135" y="109985"/>
                </a:lnTo>
                <a:lnTo>
                  <a:pt x="0" y="4298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8868CC-DBF1-4BBA-B2B6-435B2C4AB141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49D88A-9C39-4C00-B90A-4806B6B00545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75DAE8-427A-4958-8199-CE6C0E8671E3}"/>
              </a:ext>
            </a:extLst>
          </p:cNvPr>
          <p:cNvCxnSpPr>
            <a:cxnSpLocks/>
          </p:cNvCxnSpPr>
          <p:nvPr/>
        </p:nvCxnSpPr>
        <p:spPr>
          <a:xfrm>
            <a:off x="3969916" y="586598"/>
            <a:ext cx="0" cy="14609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90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332347" cy="2682906"/>
            <a:chOff x="3672524" y="1681227"/>
            <a:chExt cx="6332347" cy="26829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E7AE8-7963-48E3-81F1-3ED7E4A370F6}"/>
                </a:ext>
              </a:extLst>
            </p:cNvPr>
            <p:cNvGrpSpPr/>
            <p:nvPr/>
          </p:nvGrpSpPr>
          <p:grpSpPr>
            <a:xfrm>
              <a:off x="5207626" y="3205586"/>
              <a:ext cx="4797245" cy="1142740"/>
              <a:chOff x="3707424" y="2799264"/>
              <a:chExt cx="4797245" cy="114274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5BDA4-10C7-46A6-AC30-523A3FC438AC}"/>
                  </a:ext>
                </a:extLst>
              </p:cNvPr>
              <p:cNvSpPr txBox="1"/>
              <p:nvPr/>
            </p:nvSpPr>
            <p:spPr>
              <a:xfrm>
                <a:off x="3707424" y="2799264"/>
                <a:ext cx="477715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altLang="ko-KR" sz="4800" b="1" dirty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1) </a:t>
                </a:r>
                <a:r>
                  <a:rPr lang="cs-CZ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Opakování</a:t>
                </a:r>
                <a:endParaRPr lang="ko-KR" altLang="en-US" sz="48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2103B-F514-4BE9-B5B2-C13878D2FE7C}"/>
                  </a:ext>
                </a:extLst>
              </p:cNvPr>
              <p:cNvSpPr txBox="1"/>
              <p:nvPr/>
            </p:nvSpPr>
            <p:spPr>
              <a:xfrm>
                <a:off x="3727573" y="3562348"/>
                <a:ext cx="4777096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altLang="ko-KR" sz="1867" dirty="0">
                    <a:solidFill>
                      <a:schemeClr val="bg1"/>
                    </a:solidFill>
                    <a:cs typeface="Arial" pitchFamily="34" charset="0"/>
                  </a:rPr>
                  <a:t>Interakce buněk se </a:t>
                </a:r>
                <a:r>
                  <a:rPr lang="cs-CZ" altLang="ko-KR" sz="1867" dirty="0" err="1">
                    <a:solidFill>
                      <a:schemeClr val="bg1"/>
                    </a:solidFill>
                    <a:cs typeface="Arial" pitchFamily="34" charset="0"/>
                  </a:rPr>
                  <a:t>scaffoldy</a:t>
                </a:r>
                <a:endParaRPr lang="ko-KR" altLang="en-US" sz="1867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99" y="0"/>
            <a:ext cx="9046002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44824" y="718457"/>
            <a:ext cx="1408923" cy="561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897224" y="870857"/>
            <a:ext cx="1408923" cy="561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677275" y="3429000"/>
            <a:ext cx="2017926" cy="325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 rot="17002251">
            <a:off x="7584741" y="5300304"/>
            <a:ext cx="1880267" cy="10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1274" y="3200400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jádro</a:t>
            </a:r>
          </a:p>
        </p:txBody>
      </p:sp>
      <p:sp>
        <p:nvSpPr>
          <p:cNvPr id="8" name="Obdélník 7"/>
          <p:cNvSpPr/>
          <p:nvPr/>
        </p:nvSpPr>
        <p:spPr>
          <a:xfrm>
            <a:off x="8829675" y="3581400"/>
            <a:ext cx="2017926" cy="325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8000" y="5210855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jadérko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374" y="130288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ribozom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686238" y="89976"/>
            <a:ext cx="2417413" cy="137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Drsné endoplazmatické retikulum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9686238" y="1697746"/>
            <a:ext cx="2417413" cy="1374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Hladké endoplazmatické retikulum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1411" y="1231106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mitochondrie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1274" y="2213031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lysozom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522501" y="4025146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Golgiho aparát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38" y="4141505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centrioly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0522501" y="3128963"/>
            <a:ext cx="1581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Cytoskelet (mikrotubuly)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2B56D40-AD5A-4813-8C13-95980133BCB9}"/>
              </a:ext>
            </a:extLst>
          </p:cNvPr>
          <p:cNvCxnSpPr>
            <a:cxnSpLocks/>
          </p:cNvCxnSpPr>
          <p:nvPr/>
        </p:nvCxnSpPr>
        <p:spPr>
          <a:xfrm flipH="1">
            <a:off x="8145624" y="513184"/>
            <a:ext cx="214605" cy="2827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0B739A3B-B86C-FFB9-778A-9401931EC885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81D17E69-6758-CF7F-E774-6231D3DFCCE8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5D826C96-8984-D216-52CD-F5733CEE6283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1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70755 0.2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69427 0.26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14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9427 0.1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60612 0.22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9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72005 0.359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3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71159 0.276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86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71393 0.397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0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15846 0.3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22222E-6 L 0.15781 -0.6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7018 -0.4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Scaffoldy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0547" y="1315616"/>
            <a:ext cx="112900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Vlákenné: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planární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tubulární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vícevrstvé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/>
              <a:t>Hydrogely</a:t>
            </a:r>
            <a:endParaRPr lang="cs-CZ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Modifikované a </a:t>
            </a:r>
            <a:r>
              <a:rPr lang="cs-CZ" b="1" dirty="0" err="1"/>
              <a:t>funkcionalizované</a:t>
            </a:r>
            <a:r>
              <a:rPr lang="cs-CZ" b="1" dirty="0"/>
              <a:t> </a:t>
            </a:r>
            <a:r>
              <a:rPr lang="cs-CZ" b="1" dirty="0" err="1"/>
              <a:t>scaffoldy</a:t>
            </a:r>
            <a:r>
              <a:rPr lang="cs-CZ" b="1" dirty="0"/>
              <a:t> (úprava heparinem, polypyrolem, inkorporace růstových faktorů)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3D tištěné struktury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err="1"/>
              <a:t>Electrospinning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err="1"/>
              <a:t>Drawing</a:t>
            </a:r>
            <a:r>
              <a:rPr lang="cs-CZ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Příprava </a:t>
            </a:r>
            <a:r>
              <a:rPr lang="cs-CZ" b="1" dirty="0" err="1"/>
              <a:t>hydrogelů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3D tisk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err="1">
                <a:solidFill>
                  <a:srgbClr val="7030A0"/>
                </a:solidFill>
              </a:rPr>
              <a:t>Decelularizace</a:t>
            </a:r>
            <a:r>
              <a:rPr lang="cs-CZ" b="1" dirty="0">
                <a:solidFill>
                  <a:srgbClr val="7030A0"/>
                </a:solidFill>
              </a:rPr>
              <a:t> tkáně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7030A0"/>
                </a:solidFill>
              </a:rPr>
              <a:t>Příprava polymerních fólií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96" y="3561565"/>
            <a:ext cx="1585473" cy="15818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061"/>
          <a:stretch/>
        </p:blipFill>
        <p:spPr>
          <a:xfrm>
            <a:off x="3727044" y="5189704"/>
            <a:ext cx="1878175" cy="9114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30" y="1315616"/>
            <a:ext cx="3381696" cy="15777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262" y="1428053"/>
            <a:ext cx="3061700" cy="12164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82E32F-1DD4-4067-810C-9A65C11EF7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18" y="4084092"/>
            <a:ext cx="3067007" cy="15360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35" y="4084092"/>
            <a:ext cx="2463863" cy="171930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52" y="1110050"/>
            <a:ext cx="2728310" cy="1820201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4916C75C-E14B-6EAF-519D-3FE8109CAAA1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DDBF7F76-94A5-8AC9-9A6B-DA99BBD05917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24D214EE-833E-6C51-C89E-5DBEF4F9E7B5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52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Scaffoldy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4825" y="1209675"/>
            <a:ext cx="11391901" cy="503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4825" y="1177784"/>
            <a:ext cx="1122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err="1">
                <a:solidFill>
                  <a:srgbClr val="7030A0"/>
                </a:solidFill>
              </a:rPr>
              <a:t>Decelularizace</a:t>
            </a:r>
            <a:r>
              <a:rPr lang="cs-CZ" b="1" dirty="0">
                <a:solidFill>
                  <a:srgbClr val="7030A0"/>
                </a:solidFill>
              </a:rPr>
              <a:t> tkáně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7030A0"/>
                </a:solidFill>
              </a:rPr>
              <a:t>Příprava polymerních fólií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7030A0"/>
              </a:solidFill>
            </a:endParaRPr>
          </a:p>
          <a:p>
            <a:endParaRPr lang="cs-CZ" b="1" dirty="0">
              <a:solidFill>
                <a:srgbClr val="7030A0"/>
              </a:solidFill>
            </a:endParaRPr>
          </a:p>
          <a:p>
            <a:r>
              <a:rPr lang="cs-CZ" b="1" dirty="0" err="1">
                <a:solidFill>
                  <a:srgbClr val="7030A0"/>
                </a:solidFill>
              </a:rPr>
              <a:t>Decelularizace</a:t>
            </a:r>
            <a:r>
              <a:rPr lang="cs-CZ" b="1" dirty="0">
                <a:solidFill>
                  <a:srgbClr val="7030A0"/>
                </a:solidFill>
              </a:rPr>
              <a:t>: </a:t>
            </a:r>
            <a:r>
              <a:rPr lang="cs-CZ" b="1" dirty="0"/>
              <a:t>izolace ECM (</a:t>
            </a:r>
            <a:r>
              <a:rPr lang="cs-CZ" b="1" dirty="0" err="1"/>
              <a:t>mezibuněč</a:t>
            </a:r>
            <a:r>
              <a:rPr lang="cs-CZ" b="1" dirty="0"/>
              <a:t>. hmota) z nativní tkáně</a:t>
            </a:r>
            <a:r>
              <a:rPr lang="cs-CZ" dirty="0"/>
              <a:t>, většinou </a:t>
            </a:r>
            <a:r>
              <a:rPr lang="cs-CZ" b="1" dirty="0" err="1"/>
              <a:t>lyofilizací</a:t>
            </a:r>
            <a:r>
              <a:rPr lang="cs-CZ" dirty="0"/>
              <a:t> – šetrné sušení mrazem, princip: sublimace zmrzlé vody při nízké teplotě a tlaku, nedochází k přímému přechodu vody z kapalného do plynného skupenství (to bývá normálně důvodem poškození)</a:t>
            </a:r>
            <a:endParaRPr lang="cs-CZ" dirty="0">
              <a:solidFill>
                <a:srgbClr val="7030A0"/>
              </a:solidFill>
            </a:endParaRPr>
          </a:p>
          <a:p>
            <a:endParaRPr lang="cs-CZ" b="1" dirty="0">
              <a:solidFill>
                <a:srgbClr val="7030A0"/>
              </a:solidFill>
            </a:endParaRPr>
          </a:p>
          <a:p>
            <a:r>
              <a:rPr lang="cs-CZ" b="1" dirty="0"/>
              <a:t>                                                   Nejen pro </a:t>
            </a:r>
            <a:r>
              <a:rPr lang="cs-CZ" b="1" dirty="0" err="1"/>
              <a:t>biomateriály</a:t>
            </a:r>
            <a:r>
              <a:rPr lang="cs-CZ" b="1" dirty="0"/>
              <a:t> </a:t>
            </a:r>
            <a:r>
              <a:rPr lang="cs-CZ" b="1" dirty="0">
                <a:sym typeface="Symbol" panose="05050102010706020507" pitchFamily="18" charset="2"/>
              </a:rPr>
              <a:t></a:t>
            </a:r>
          </a:p>
          <a:p>
            <a:endParaRPr lang="cs-CZ" b="1" dirty="0">
              <a:sym typeface="Symbol" panose="05050102010706020507" pitchFamily="18" charset="2"/>
            </a:endParaRPr>
          </a:p>
          <a:p>
            <a:endParaRPr lang="cs-CZ" b="1" dirty="0">
              <a:sym typeface="Symbol" panose="05050102010706020507" pitchFamily="18" charset="2"/>
            </a:endParaRPr>
          </a:p>
          <a:p>
            <a:endParaRPr lang="cs-CZ" b="1" dirty="0">
              <a:sym typeface="Symbol" panose="05050102010706020507" pitchFamily="18" charset="2"/>
            </a:endParaRPr>
          </a:p>
          <a:p>
            <a:endParaRPr lang="cs-CZ" b="1" dirty="0">
              <a:sym typeface="Symbol" panose="05050102010706020507" pitchFamily="18" charset="2"/>
            </a:endParaRPr>
          </a:p>
          <a:p>
            <a:endParaRPr lang="cs-CZ" b="1" dirty="0">
              <a:sym typeface="Symbol" panose="05050102010706020507" pitchFamily="18" charset="2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7" y="3311385"/>
            <a:ext cx="1113980" cy="1514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202" y="3382822"/>
            <a:ext cx="1028701" cy="13716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34" y="3382822"/>
            <a:ext cx="1028811" cy="13721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3382822"/>
            <a:ext cx="1976137" cy="266485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A527937-C606-B1C1-5993-B64E6FA3FEC9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9AADEF77-F7F0-A292-ADC0-72ED9664723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46638F20-4DE1-2DA7-D177-85736F7332D6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14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Scaffoldy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4825" y="1209675"/>
            <a:ext cx="11391901" cy="503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4825" y="1177784"/>
            <a:ext cx="1122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Příprava polymerních fólií</a:t>
            </a:r>
            <a:endParaRPr lang="cs-CZ" b="1" dirty="0">
              <a:sym typeface="Symbol" panose="05050102010706020507" pitchFamily="18" charset="2"/>
            </a:endParaRPr>
          </a:p>
          <a:p>
            <a:r>
              <a:rPr lang="cs-CZ" b="1" dirty="0">
                <a:sym typeface="Symbol" panose="05050102010706020507" pitchFamily="18" charset="2"/>
              </a:rPr>
              <a:t>- můžeme klasicky litím a následným odpařením rozpouštědla, ale pamatujete?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468" y="2750922"/>
            <a:ext cx="9657184" cy="335476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500" b="1" dirty="0"/>
              <a:t>Co je všeobecně důležité u materiálů, když jsou pro medicínské aplikace?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Biokompatibilní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Biodegradabilní – </a:t>
            </a:r>
            <a:r>
              <a:rPr lang="cs-CZ" i="1" dirty="0"/>
              <a:t>může i nemusí být v závislosti na aplikaci, ale pro TE většinou 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Porézní s propojenými póry – </a:t>
            </a:r>
            <a:r>
              <a:rPr lang="cs-CZ" i="1" dirty="0"/>
              <a:t>migrace buněk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Netoxické produkty případného rozkladu (vadí i příliš kyselé!)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Pozor na residuální rozpouštědla – </a:t>
            </a:r>
            <a:r>
              <a:rPr lang="cs-CZ" i="1" dirty="0"/>
              <a:t>většinou zvlákňujeme z nějakých roztoků, které mohou být toxické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Odpovídající mechanické vlastnosti pro danou aplikaci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Opakovatelnost přípravy – </a:t>
            </a:r>
            <a:r>
              <a:rPr lang="cs-CZ" i="1" dirty="0"/>
              <a:t>vždycky musím připravit stejný </a:t>
            </a:r>
            <a:r>
              <a:rPr lang="cs-CZ" i="1" dirty="0" err="1"/>
              <a:t>scaffold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Znát povrchové vlastnosti jako </a:t>
            </a:r>
            <a:r>
              <a:rPr lang="cs-CZ" dirty="0" err="1"/>
              <a:t>smáčivost</a:t>
            </a:r>
            <a:r>
              <a:rPr lang="cs-CZ" dirty="0"/>
              <a:t> </a:t>
            </a:r>
            <a:r>
              <a:rPr lang="cs-CZ" i="1" dirty="0"/>
              <a:t>(výrazně ovlivní adhezi proteinů)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2" y="1331859"/>
            <a:ext cx="1701800" cy="127635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3529" y="4114800"/>
            <a:ext cx="6086796" cy="313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D008D5D-3A6E-9ACF-947F-2256461C6B80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5258407A-393B-E7BA-295F-55A8E615781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E762D9E9-5AE8-D6AD-CC77-91163F997D4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6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Scaffoldy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4825" y="1209675"/>
            <a:ext cx="11391901" cy="503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4825" y="1177784"/>
            <a:ext cx="1122045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Příprava polymerních fólií</a:t>
            </a:r>
            <a:endParaRPr lang="cs-CZ" b="1" dirty="0"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ym typeface="Symbol" panose="05050102010706020507" pitchFamily="18" charset="2"/>
              </a:rPr>
              <a:t>můžeme klasicky litím a následným odpařením rozpouštědla, ale pamatujete?</a:t>
            </a:r>
          </a:p>
          <a:p>
            <a:endParaRPr lang="cs-CZ" b="1" dirty="0">
              <a:sym typeface="Symbol" panose="05050102010706020507" pitchFamily="18" charset="2"/>
            </a:endParaRPr>
          </a:p>
          <a:p>
            <a:pPr algn="ctr"/>
            <a:r>
              <a:rPr lang="cs-CZ" sz="2500" b="1" i="1" dirty="0">
                <a:sym typeface="Symbol" panose="05050102010706020507" pitchFamily="18" charset="2"/>
              </a:rPr>
              <a:t>Takže jak to uděláme?  </a:t>
            </a:r>
            <a:endParaRPr lang="cs-CZ" sz="2500" b="1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2" y="1331859"/>
            <a:ext cx="1701800" cy="1276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17" y="2608209"/>
            <a:ext cx="6459166" cy="4059291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31B0A90F-2F87-7985-F492-FD199A3D5C2B}"/>
              </a:ext>
            </a:extLst>
          </p:cNvPr>
          <p:cNvGrpSpPr/>
          <p:nvPr/>
        </p:nvGrpSpPr>
        <p:grpSpPr>
          <a:xfrm>
            <a:off x="278363" y="5879451"/>
            <a:ext cx="11825273" cy="859790"/>
            <a:chOff x="278363" y="5879451"/>
            <a:chExt cx="11825273" cy="85979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EF385B55-7435-BE00-7036-23E8CC4D60C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75" b="68311"/>
            <a:stretch/>
          </p:blipFill>
          <p:spPr>
            <a:xfrm>
              <a:off x="278363" y="6466784"/>
              <a:ext cx="3797889" cy="272457"/>
            </a:xfrm>
            <a:prstGeom prst="rect">
              <a:avLst/>
            </a:prstGeom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7CE8ED3B-6B9C-D8E5-5A6D-8E90F11895B2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2"/>
            <a:stretch/>
          </p:blipFill>
          <p:spPr>
            <a:xfrm>
              <a:off x="11148413" y="5879451"/>
              <a:ext cx="955223" cy="859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2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1177</Words>
  <Application>Microsoft Office PowerPoint</Application>
  <PresentationFormat>Širokoúhlá obrazovka</PresentationFormat>
  <Paragraphs>160</Paragraphs>
  <Slides>27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Söhne</vt:lpstr>
      <vt:lpstr>Wingdings</vt:lpstr>
      <vt:lpstr>Cover and End Slide Master</vt:lpstr>
      <vt:lpstr>Contents Slide Master</vt:lpstr>
      <vt:lpstr>Section Break Slide Master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Markéta Klíčová</cp:lastModifiedBy>
  <cp:revision>104</cp:revision>
  <dcterms:created xsi:type="dcterms:W3CDTF">2020-01-20T05:08:25Z</dcterms:created>
  <dcterms:modified xsi:type="dcterms:W3CDTF">2023-12-11T17:03:57Z</dcterms:modified>
</cp:coreProperties>
</file>