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2"/>
  </p:notesMasterIdLst>
  <p:sldIdLst>
    <p:sldId id="274" r:id="rId2"/>
    <p:sldId id="256" r:id="rId3"/>
    <p:sldId id="258" r:id="rId4"/>
    <p:sldId id="259" r:id="rId5"/>
    <p:sldId id="264" r:id="rId6"/>
    <p:sldId id="265" r:id="rId7"/>
    <p:sldId id="266" r:id="rId8"/>
    <p:sldId id="260" r:id="rId9"/>
    <p:sldId id="267" r:id="rId10"/>
    <p:sldId id="261" r:id="rId11"/>
    <p:sldId id="257" r:id="rId12"/>
    <p:sldId id="271" r:id="rId13"/>
    <p:sldId id="273" r:id="rId14"/>
    <p:sldId id="262" r:id="rId15"/>
    <p:sldId id="268" r:id="rId16"/>
    <p:sldId id="269" r:id="rId17"/>
    <p:sldId id="272" r:id="rId18"/>
    <p:sldId id="270" r:id="rId19"/>
    <p:sldId id="263" r:id="rId20"/>
    <p:sldId id="275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51D"/>
    <a:srgbClr val="7E1A4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60"/>
  </p:normalViewPr>
  <p:slideViewPr>
    <p:cSldViewPr>
      <p:cViewPr varScale="1">
        <p:scale>
          <a:sx n="155" d="100"/>
          <a:sy n="155" d="100"/>
        </p:scale>
        <p:origin x="1896" y="138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52B96-8F7F-4CBB-B800-51390AB682EC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6E96EA-E9FC-4CED-800E-CD7D2F847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0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9EC83-E084-48D0-9568-8C6C2AD14F5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3886200"/>
            <a:ext cx="7921625" cy="62292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vložíte Jméno Příjmení </a:t>
            </a:r>
            <a:r>
              <a:rPr lang="en-US" dirty="0" smtClean="0"/>
              <a:t>|</a:t>
            </a:r>
            <a:r>
              <a:rPr lang="cs-CZ" dirty="0" smtClean="0"/>
              <a:t> Datum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11188" y="2276872"/>
            <a:ext cx="7921625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684" r:id="rId12"/>
    <p:sldLayoutId id="214748374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0.png"/><Relationship Id="rId5" Type="http://schemas.openxmlformats.org/officeDocument/2006/relationships/image" Target="../media/image201.png"/><Relationship Id="rId4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siemens.com/cz/cs.html" TargetMode="External"/><Relationship Id="rId2" Type="http://schemas.openxmlformats.org/officeDocument/2006/relationships/hyperlink" Target="https://etul.publi.cz/book/1275-uvod-do-automatizace-a-robotizace-ve-strojirenstv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5" y="2603309"/>
            <a:ext cx="6400800" cy="109129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Automatizace a robotizace ve strojírenství  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479771" cy="143810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411560" y="4797152"/>
            <a:ext cx="6400800" cy="80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Marie Stará, Ph.D.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9672" y="1268760"/>
            <a:ext cx="5628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</a:t>
            </a:r>
            <a:r>
              <a:rPr lang="cs-CZ" b="1" dirty="0"/>
              <a:t>Rozvoj lidských zdrojů TUL pro zvyšování relevance, </a:t>
            </a:r>
          </a:p>
          <a:p>
            <a:r>
              <a:rPr lang="cs-CZ" b="1" dirty="0"/>
              <a:t>kvality a přístupu ke vzdělání v podmínkách Průmyslu 4.0</a:t>
            </a:r>
            <a:endParaRPr lang="cs-CZ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59832" y="1916832"/>
            <a:ext cx="26997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 descr="varianta-a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949280"/>
            <a:ext cx="4972060" cy="64807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802125D-FE7F-4C06-B9CE-E99C00101DB5}"/>
              </a:ext>
            </a:extLst>
          </p:cNvPr>
          <p:cNvSpPr/>
          <p:nvPr/>
        </p:nvSpPr>
        <p:spPr>
          <a:xfrm>
            <a:off x="3785703" y="3837801"/>
            <a:ext cx="157261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3390" indent="-22669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324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Strojírenství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4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alt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Možnosti řízení počtu otáček</a:t>
            </a:r>
            <a:endParaRPr lang="cs-CZ" alt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126876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cs typeface="Calibri" panose="020F0502020204030204" pitchFamily="34" charset="0"/>
              </a:rPr>
              <a:t>Regulace změnou skluzu – v oblasti automatizace nevhodné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cs typeface="Calibri" panose="020F0502020204030204" pitchFamily="34" charset="0"/>
              </a:rPr>
              <a:t>Změnou počtu pólových dvojic – skoková regulace ve dvou stupních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cs typeface="Calibri" panose="020F0502020204030204" pitchFamily="34" charset="0"/>
              </a:rPr>
              <a:t>Změnou napájecího kmitočtu </a:t>
            </a:r>
            <a:r>
              <a:rPr lang="cs-CZ" dirty="0" smtClean="0">
                <a:cs typeface="Calibri" panose="020F0502020204030204" pitchFamily="34" charset="0"/>
              </a:rPr>
              <a:t>– nejčastější užití pomocí tranzistorových měničů frekvence pro motory s výkony 0,25 – 80 kW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4122" y="5157192"/>
            <a:ext cx="756084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Protože lze otáčky pomocí třífázových motorů s frekvenčním měničem ovládat lépe, jednodušeji a s menší údržbou, ztrácejí stejnosměrné motory a třífázové motory s kroužkovou kotvou stále více na významu.</a:t>
            </a:r>
            <a:endParaRPr lang="cs-CZ" b="1" i="1" dirty="0">
              <a:cs typeface="Calibri" panose="020F0502020204030204" pitchFamily="34" charset="0"/>
            </a:endParaRPr>
          </a:p>
          <a:p>
            <a:pPr algn="just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133865"/>
            <a:ext cx="6205832" cy="17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r>
              <a:rPr 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Řízení elektrických pohonů</a:t>
            </a:r>
            <a:endParaRPr 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>
            <a:spLocks/>
          </p:cNvSpPr>
          <p:nvPr/>
        </p:nvSpPr>
        <p:spPr bwMode="auto">
          <a:xfrm>
            <a:off x="534988" y="1398589"/>
            <a:ext cx="7990367" cy="296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 řízení elektromotorů (regulace rychlosti, rotační síly nebo točivého momentu) se u strojů a zařízení využívají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frekvenční měniče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Obecně platí, že tyto pohonné jednotky jsou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spojeny s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potenciálně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nebezpečným pohybem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který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musí umožňovat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bezpečné vypnutí a řízení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použití vhodných ochranných prostředků a zařízení.</a:t>
            </a:r>
          </a:p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se obecně provádí pomocí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externích bezpečnostních obvodů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nebo je možné využít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frekvenční měniče s integrovanými bezpečnostními funkcemi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(např. Siemens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Sinamics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G120,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Sinamics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ET200S FC, …).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899592" y="4869160"/>
            <a:ext cx="2088232" cy="1080120"/>
            <a:chOff x="899592" y="4869160"/>
            <a:chExt cx="2088232" cy="1080120"/>
          </a:xfrm>
        </p:grpSpPr>
        <p:sp>
          <p:nvSpPr>
            <p:cNvPr id="3" name="TextovéPole 2"/>
            <p:cNvSpPr txBox="1"/>
            <p:nvPr/>
          </p:nvSpPr>
          <p:spPr>
            <a:xfrm>
              <a:off x="971600" y="4941168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FM</a:t>
              </a:r>
            </a:p>
            <a:p>
              <a:pPr marL="342900" indent="-342900">
                <a:buAutoNum type="alphaLcParenR"/>
              </a:pPr>
              <a:r>
                <a:rPr lang="cs-CZ" dirty="0" smtClean="0"/>
                <a:t>Přímé</a:t>
              </a:r>
            </a:p>
            <a:p>
              <a:pPr marL="342900" indent="-342900">
                <a:buAutoNum type="alphaLcParenR"/>
              </a:pPr>
              <a:r>
                <a:rPr lang="cs-CZ" dirty="0" smtClean="0"/>
                <a:t>Nepřímé</a:t>
              </a:r>
              <a:endParaRPr lang="cs-CZ" dirty="0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899592" y="4869160"/>
              <a:ext cx="1584176" cy="10801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81128"/>
            <a:ext cx="3192016" cy="17905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34153"/>
            <a:ext cx="4392488" cy="247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r>
              <a:rPr 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Frekvenční měniče</a:t>
            </a:r>
            <a:endParaRPr 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>
            <a:spLocks/>
          </p:cNvSpPr>
          <p:nvPr/>
        </p:nvSpPr>
        <p:spPr bwMode="auto">
          <a:xfrm>
            <a:off x="534988" y="1268761"/>
            <a:ext cx="7990367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hangingPunct="0">
              <a:spcBef>
                <a:spcPct val="20000"/>
              </a:spcBef>
              <a:spcAft>
                <a:spcPts val="1200"/>
              </a:spcAft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FM je vybaven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základními funkcemi pro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plynulou regulaci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otáček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třífázových asynchronních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motorů v různých průmyslových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aplikacích. Jedná se o nejšetrnější  metodu řízení rozběhu, doběhu motorů bez proudových a mechanických rázů.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Nejznámější a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nejpoužívanější jsou nepřímé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ěniče kmitočtu.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953" y="5077893"/>
            <a:ext cx="3642229" cy="173555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34988" y="3155483"/>
            <a:ext cx="25281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cs typeface="Calibri" panose="020F0502020204030204" pitchFamily="34" charset="0"/>
              </a:rPr>
              <a:t>Na vstupu je měnič napájen střídavým napětím (jednofázovým nebo třífázovým), ve vnitřních obvodech je napětí </a:t>
            </a:r>
            <a:r>
              <a:rPr lang="cs-CZ" b="1" dirty="0">
                <a:cs typeface="Calibri" panose="020F0502020204030204" pitchFamily="34" charset="0"/>
              </a:rPr>
              <a:t>usměrněno</a:t>
            </a:r>
            <a:r>
              <a:rPr lang="cs-CZ" dirty="0">
                <a:cs typeface="Calibri" panose="020F0502020204030204" pitchFamily="34" charset="0"/>
              </a:rPr>
              <a:t> a na výstupu měniče střídačem převedeno na třífázové střídavé napětí o požadované frekvenci</a:t>
            </a:r>
            <a:r>
              <a:rPr lang="cs-CZ" dirty="0" smtClean="0">
                <a:cs typeface="Calibri" panose="020F0502020204030204" pitchFamily="34" charset="0"/>
              </a:rPr>
              <a:t>.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563888" y="2708920"/>
            <a:ext cx="5472608" cy="2304792"/>
            <a:chOff x="3491880" y="4234651"/>
            <a:chExt cx="5472608" cy="2304792"/>
          </a:xfrm>
        </p:grpSpPr>
        <p:pic>
          <p:nvPicPr>
            <p:cNvPr id="6" name="Obrázek 5" descr="Image result for princip frekvenčního měniče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4797152"/>
              <a:ext cx="5472608" cy="174229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Skupina 9"/>
            <p:cNvGrpSpPr/>
            <p:nvPr/>
          </p:nvGrpSpPr>
          <p:grpSpPr>
            <a:xfrm>
              <a:off x="4788024" y="4234651"/>
              <a:ext cx="2304256" cy="490493"/>
              <a:chOff x="4788024" y="4234651"/>
              <a:chExt cx="2304256" cy="490493"/>
            </a:xfrm>
          </p:grpSpPr>
          <p:sp>
            <p:nvSpPr>
              <p:cNvPr id="8" name="TextovéPole 7"/>
              <p:cNvSpPr txBox="1"/>
              <p:nvPr/>
            </p:nvSpPr>
            <p:spPr>
              <a:xfrm>
                <a:off x="4883126" y="4309938"/>
                <a:ext cx="21300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Blokové schéma FM</a:t>
                </a:r>
                <a:endParaRPr lang="cs-CZ" dirty="0"/>
              </a:p>
            </p:txBody>
          </p:sp>
          <p:sp>
            <p:nvSpPr>
              <p:cNvPr id="9" name="Obdélník 8"/>
              <p:cNvSpPr/>
              <p:nvPr/>
            </p:nvSpPr>
            <p:spPr>
              <a:xfrm>
                <a:off x="4788024" y="4234651"/>
                <a:ext cx="2304256" cy="49049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2" name="TextovéPole 11"/>
          <p:cNvSpPr txBox="1"/>
          <p:nvPr/>
        </p:nvSpPr>
        <p:spPr>
          <a:xfrm>
            <a:off x="7058182" y="5215637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Řídicí obvod</a:t>
            </a:r>
            <a:r>
              <a:rPr lang="cs-CZ" dirty="0" smtClean="0"/>
              <a:t> zahrnuje rozběhy, doběhy, brzdné rampy.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9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r>
              <a:rPr 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Schéma nepřímého FM</a:t>
            </a:r>
            <a:endParaRPr 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 descr="Image result for princip činnosti frekvenčního měnič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5760720" cy="43440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676402" y="1268760"/>
            <a:ext cx="2239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/>
              <a:t>Usměrňovač</a:t>
            </a:r>
            <a:r>
              <a:rPr lang="cs-CZ" dirty="0" smtClean="0"/>
              <a:t> řešený pomocí tyristorů či diod.</a:t>
            </a:r>
          </a:p>
          <a:p>
            <a:pPr algn="just"/>
            <a:endParaRPr lang="cs-CZ" dirty="0"/>
          </a:p>
          <a:p>
            <a:pPr algn="just"/>
            <a:r>
              <a:rPr lang="cs-CZ" b="1" dirty="0" smtClean="0"/>
              <a:t>Meziobvod</a:t>
            </a:r>
            <a:r>
              <a:rPr lang="cs-CZ" dirty="0" smtClean="0"/>
              <a:t> je L-C obvod, který slouží k vyhlazení průběhu.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3730" y="548611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Regulace měničem se používá všude tam, kde je třeba dosáhnout jiných trvalých otáček elektromotoru, kde je třeba plynule či skokově měnit rychlost otáčení, případně přímo řídit výstupní moment</a:t>
            </a:r>
            <a:r>
              <a:rPr lang="cs-CZ" b="1" dirty="0" smtClean="0"/>
              <a:t>. Motor pak neběží na síťovou frekvenci.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76402" y="364502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Střídač</a:t>
            </a:r>
            <a:r>
              <a:rPr lang="cs-CZ" dirty="0"/>
              <a:t> je tvořen tranzistory používající</a:t>
            </a:r>
          </a:p>
          <a:p>
            <a:pPr algn="just"/>
            <a:r>
              <a:rPr lang="cs-CZ" dirty="0"/>
              <a:t>sinusovou pulzně šířkovou modulaci (PWM). </a:t>
            </a:r>
            <a:r>
              <a:rPr lang="cs-CZ" dirty="0" smtClean="0"/>
              <a:t>Obdélníkový průběh převede na střídavý harmonický průběh (rozdělí na pulzy, které nemají stejnou šířku).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0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r>
              <a:rPr 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Bezkartáčové motory (BLDC a EC motory)</a:t>
            </a:r>
            <a:endParaRPr 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48118" y="1268760"/>
            <a:ext cx="7632847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Nejmodernější pohony PR využívají nejčastěji bezkartáčové motory. Na pohony PR jsou kladeny mimořádné nároky, které s sebou přinášejí tyto specifické požadavky:</a:t>
            </a:r>
          </a:p>
          <a:p>
            <a:pPr marL="723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 největší rychlost pohybu: 3,5 až 5 m.s</a:t>
            </a:r>
            <a:r>
              <a:rPr lang="cs-CZ" sz="2000" i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 více,</a:t>
            </a:r>
          </a:p>
          <a:p>
            <a:pPr marL="723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plynulý bez rázový rozběh a brzdění,</a:t>
            </a:r>
          </a:p>
          <a:p>
            <a:pPr marL="723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vysoká přesnost polohování: - ±0,01 až ±0,03 mm,</a:t>
            </a:r>
          </a:p>
          <a:p>
            <a:pPr marL="723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dostatečná polohová tuhost,</a:t>
            </a:r>
          </a:p>
          <a:p>
            <a:pPr marL="723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bezvůlový</a:t>
            </a: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 chod při reverzacích,</a:t>
            </a:r>
          </a:p>
          <a:p>
            <a:pPr marL="723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minimální hmotnost a rozměry,</a:t>
            </a:r>
          </a:p>
          <a:p>
            <a:pPr marL="723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Zvýšení spolehlivosti a životnosti.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</a:pPr>
            <a:endParaRPr lang="cs-CZ" sz="80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2000" i="0" dirty="0">
                <a:latin typeface="Calibri" panose="020F0502020204030204" pitchFamily="34" charset="0"/>
                <a:cs typeface="Calibri" panose="020F0502020204030204" pitchFamily="34" charset="0"/>
              </a:rPr>
              <a:t>Specifický moment </a:t>
            </a: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EC </a:t>
            </a:r>
            <a:r>
              <a:rPr lang="cs-CZ" sz="2000" i="0" dirty="0">
                <a:latin typeface="Calibri" panose="020F0502020204030204" pitchFamily="34" charset="0"/>
                <a:cs typeface="Calibri" panose="020F0502020204030204" pitchFamily="34" charset="0"/>
              </a:rPr>
              <a:t>motorů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</a:pPr>
            <a:endParaRPr lang="cs-CZ" sz="20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</a:pPr>
            <a:endParaRPr lang="cs-CZ" sz="200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</a:pPr>
            <a:endParaRPr lang="cs-CZ" sz="200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</a:pPr>
            <a:endParaRPr lang="cs-CZ" sz="200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514332" cy="82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4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r>
              <a:rPr 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Bezkartáčové motory (BLDC, EC motory)</a:t>
            </a:r>
            <a:endParaRPr 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48118" y="1268760"/>
            <a:ext cx="7632847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Bezkartáčový motor je hybrid, který v konstrukčním provedení kombinuje nejlepší vlastnosti klasických DC kartáčových motorů a asynchronních motorů s kotvou na krátko.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i="0" dirty="0">
                <a:latin typeface="Calibri" panose="020F0502020204030204" pitchFamily="34" charset="0"/>
                <a:cs typeface="Calibri" panose="020F0502020204030204" pitchFamily="34" charset="0"/>
              </a:rPr>
              <a:t>Jsou to elektronicky komutované (zkratka EC) třífázové synchronní motory. Někdy jsou také nazývány jako </a:t>
            </a:r>
            <a:r>
              <a:rPr lang="cs-CZ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stejnosměrné bezkartáčové motory</a:t>
            </a:r>
            <a:r>
              <a:rPr lang="cs-CZ" sz="2000" i="0" dirty="0">
                <a:latin typeface="Calibri" panose="020F0502020204030204" pitchFamily="34" charset="0"/>
                <a:cs typeface="Calibri" panose="020F0502020204030204" pitchFamily="34" charset="0"/>
              </a:rPr>
              <a:t> (zkratka BLDC</a:t>
            </a: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Při </a:t>
            </a:r>
            <a:r>
              <a:rPr lang="cs-CZ" sz="2000" i="0" dirty="0">
                <a:latin typeface="Calibri" panose="020F0502020204030204" pitchFamily="34" charset="0"/>
                <a:cs typeface="Calibri" panose="020F0502020204030204" pitchFamily="34" charset="0"/>
              </a:rPr>
              <a:t>malých rozměrech dosahují relativně velkého výkonu a dynamiky, mají tichý a plynulý chod.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Rotor je tvořen permanentním magnetem ze vzácných </a:t>
            </a:r>
            <a:r>
              <a:rPr lang="cs-CZ" sz="2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zemin a vinutí je ve statoru.</a:t>
            </a:r>
          </a:p>
          <a:p>
            <a:pPr marL="342900" indent="-342900" algn="just" fontAlgn="auto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Elektronický komutátor umožní </a:t>
            </a:r>
            <a:r>
              <a:rPr lang="cs-CZ" sz="2000" i="0" dirty="0">
                <a:latin typeface="Calibri" panose="020F0502020204030204" pitchFamily="34" charset="0"/>
                <a:cs typeface="Calibri" panose="020F0502020204030204" pitchFamily="34" charset="0"/>
              </a:rPr>
              <a:t>dosahovat vyšších otáček, maximálního kroutícího momentu již při nulových </a:t>
            </a: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otáčkách.</a:t>
            </a:r>
          </a:p>
          <a:p>
            <a:pPr marL="342900" indent="-342900" algn="just" fontAlgn="auto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Nemají komutátor </a:t>
            </a:r>
            <a:r>
              <a: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životnost dána životností ložisek.</a:t>
            </a:r>
            <a:endParaRPr lang="cs-CZ" sz="20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</a:pPr>
            <a:endParaRPr lang="cs-CZ" sz="20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</a:pPr>
            <a:endParaRPr lang="cs-CZ" sz="20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</a:pPr>
            <a:endParaRPr lang="cs-CZ" sz="200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</a:pPr>
            <a:endParaRPr lang="cs-CZ" sz="200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</a:pPr>
            <a:endParaRPr lang="cs-CZ" sz="200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r>
              <a:rPr 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Řízení EC motoru</a:t>
            </a:r>
            <a:endParaRPr 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83568" y="1042781"/>
            <a:ext cx="7632847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EC motor nemá mechanický komutátor, tak se musí statorový proud řídit.</a:t>
            </a:r>
          </a:p>
          <a:p>
            <a:pPr marL="342900" indent="-342900" algn="just" fontAlgn="auto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Komutace je realizována elektronicky prostřednictvím logického obvodu, který na základě informace o poloze rotoru zajišťuje přepínání proudu do jednotlivých fází statorového vinutí.</a:t>
            </a: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07" y="2636912"/>
            <a:ext cx="5616624" cy="3462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683568" y="2348880"/>
            <a:ext cx="2520280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cs typeface="Calibri" panose="020F0502020204030204" pitchFamily="34" charset="0"/>
              </a:rPr>
              <a:t>Řízení EC motoru je rozděleno do tří částí – </a:t>
            </a:r>
            <a:r>
              <a:rPr lang="cs-CZ" sz="1600" b="1" dirty="0">
                <a:cs typeface="Calibri" panose="020F0502020204030204" pitchFamily="34" charset="0"/>
              </a:rPr>
              <a:t>logický obvod</a:t>
            </a:r>
            <a:r>
              <a:rPr lang="cs-CZ" sz="1600" dirty="0">
                <a:cs typeface="Calibri" panose="020F0502020204030204" pitchFamily="34" charset="0"/>
              </a:rPr>
              <a:t>, </a:t>
            </a:r>
            <a:r>
              <a:rPr lang="cs-CZ" sz="1600" b="1" dirty="0">
                <a:cs typeface="Calibri" panose="020F0502020204030204" pitchFamily="34" charset="0"/>
              </a:rPr>
              <a:t>výkonový obvod</a:t>
            </a:r>
            <a:r>
              <a:rPr lang="cs-CZ" sz="1600" dirty="0">
                <a:cs typeface="Calibri" panose="020F0502020204030204" pitchFamily="34" charset="0"/>
              </a:rPr>
              <a:t> a </a:t>
            </a:r>
            <a:r>
              <a:rPr lang="cs-CZ" sz="1600" b="1" dirty="0">
                <a:cs typeface="Calibri" panose="020F0502020204030204" pitchFamily="34" charset="0"/>
              </a:rPr>
              <a:t>vlastní EC motor </a:t>
            </a:r>
            <a:r>
              <a:rPr lang="cs-CZ" sz="1600" dirty="0">
                <a:cs typeface="Calibri" panose="020F0502020204030204" pitchFamily="34" charset="0"/>
              </a:rPr>
              <a:t>osazený snímači pro snímání okamžité polohy rotoru.</a:t>
            </a:r>
          </a:p>
          <a:p>
            <a:pPr marL="342900" indent="-342900" algn="just" fontAlgn="auto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Calibri" panose="020F0502020204030204" pitchFamily="34" charset="0"/>
              </a:rPr>
              <a:t>Z EC motoru vedou dva kabely do řídicí jednotky – silový (napájecí) a datový. Rovněž je realizováno zapojení PC s řídicí jednotkou přes klasický sériový kabel.</a:t>
            </a:r>
            <a:endParaRPr lang="cs-CZ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39" y="3645024"/>
            <a:ext cx="3703515" cy="3045654"/>
          </a:xfrm>
          <a:prstGeom prst="rect">
            <a:avLst/>
          </a:prstGeom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r>
              <a:rPr 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Řízení EC motoru</a:t>
            </a:r>
            <a:endParaRPr 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28763" y="1124744"/>
            <a:ext cx="7632847" cy="658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Výkonový obvod je v případě menších výkonů motorů tvořen tranzistorovým měničem, ten zajišťuje obdélníkové napájení motoru.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41756" y="3997631"/>
            <a:ext cx="3871229" cy="2535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Výrazným zlepšením chování EC motoru je </a:t>
            </a:r>
            <a:r>
              <a:rPr lang="cs-CZ" sz="16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pulzní šířková modulace</a:t>
            </a:r>
            <a:r>
              <a:rPr lang="cs-CZ" sz="16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(PWM) proudu přiváděného do statoru, prostřednictvím níž je přiváděný proud do statoru vyhlazen (do statoru vstupuje hladký sinusový průběh). Výsledkem je klidný chod motoru v celém regulačním rozsahu rychlostí, zejména v oblasti nízkých rychlostí.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59995"/>
            <a:ext cx="4176464" cy="18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r>
              <a:rPr 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Výhody, nevýhody elektrických pohonů</a:t>
            </a:r>
            <a:endParaRPr 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755576" y="1126072"/>
            <a:ext cx="1512168" cy="792088"/>
            <a:chOff x="2555776" y="1124744"/>
            <a:chExt cx="1512168" cy="792088"/>
          </a:xfrm>
        </p:grpSpPr>
        <p:sp>
          <p:nvSpPr>
            <p:cNvPr id="8" name="Zástupný symbol pro obsah 2"/>
            <p:cNvSpPr txBox="1">
              <a:spLocks/>
            </p:cNvSpPr>
            <p:nvPr/>
          </p:nvSpPr>
          <p:spPr>
            <a:xfrm>
              <a:off x="2612869" y="1196752"/>
              <a:ext cx="1383067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800"/>
                </a:spcBef>
                <a:spcAft>
                  <a:spcPts val="800"/>
                </a:spcAft>
              </a:pPr>
              <a:r>
                <a:rPr lang="cs-CZ" sz="1800" b="1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Asynchronní motory</a:t>
              </a:r>
            </a:p>
            <a:p>
              <a:pPr fontAlgn="auto">
                <a:spcBef>
                  <a:spcPts val="800"/>
                </a:spcBef>
                <a:spcAft>
                  <a:spcPts val="800"/>
                </a:spcAft>
              </a:pPr>
              <a:endPara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auto">
                <a:spcAft>
                  <a:spcPts val="0"/>
                </a:spcAft>
              </a:pPr>
              <a:endPara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auto">
                <a:spcAft>
                  <a:spcPts val="0"/>
                </a:spcAft>
              </a:pPr>
              <a:endPara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Obdélník 2"/>
            <p:cNvSpPr/>
            <p:nvPr/>
          </p:nvSpPr>
          <p:spPr>
            <a:xfrm>
              <a:off x="2555776" y="1124744"/>
              <a:ext cx="1512168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738335" y="1270088"/>
            <a:ext cx="1512168" cy="504056"/>
            <a:chOff x="2612869" y="1268760"/>
            <a:chExt cx="1512168" cy="504056"/>
          </a:xfrm>
        </p:grpSpPr>
        <p:sp>
          <p:nvSpPr>
            <p:cNvPr id="7" name="Zástupný symbol pro obsah 2"/>
            <p:cNvSpPr txBox="1">
              <a:spLocks/>
            </p:cNvSpPr>
            <p:nvPr/>
          </p:nvSpPr>
          <p:spPr>
            <a:xfrm>
              <a:off x="2677419" y="1340768"/>
              <a:ext cx="1383067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800"/>
                </a:spcBef>
                <a:spcAft>
                  <a:spcPts val="800"/>
                </a:spcAft>
              </a:pPr>
              <a:r>
                <a:rPr lang="cs-CZ" sz="1800" b="1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DC motory</a:t>
              </a:r>
            </a:p>
            <a:p>
              <a:pPr fontAlgn="auto">
                <a:spcBef>
                  <a:spcPts val="800"/>
                </a:spcBef>
                <a:spcAft>
                  <a:spcPts val="800"/>
                </a:spcAft>
              </a:pPr>
              <a:endPara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auto">
                <a:spcAft>
                  <a:spcPts val="0"/>
                </a:spcAft>
              </a:pPr>
              <a:endPara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auto">
                <a:spcAft>
                  <a:spcPts val="0"/>
                </a:spcAft>
              </a:pPr>
              <a:endPara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2612869" y="1268760"/>
              <a:ext cx="1512168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852332" y="1270088"/>
            <a:ext cx="1512168" cy="504056"/>
            <a:chOff x="2612869" y="1268760"/>
            <a:chExt cx="1512168" cy="504056"/>
          </a:xfrm>
        </p:grpSpPr>
        <p:sp>
          <p:nvSpPr>
            <p:cNvPr id="14" name="Zástupný symbol pro obsah 2"/>
            <p:cNvSpPr txBox="1">
              <a:spLocks/>
            </p:cNvSpPr>
            <p:nvPr/>
          </p:nvSpPr>
          <p:spPr>
            <a:xfrm>
              <a:off x="2677419" y="1340768"/>
              <a:ext cx="1383067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i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800"/>
                </a:spcBef>
                <a:spcAft>
                  <a:spcPts val="800"/>
                </a:spcAft>
              </a:pPr>
              <a:r>
                <a:rPr lang="cs-CZ" sz="1800" b="1" i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EC motory</a:t>
              </a:r>
            </a:p>
            <a:p>
              <a:pPr fontAlgn="auto">
                <a:spcBef>
                  <a:spcPts val="800"/>
                </a:spcBef>
                <a:spcAft>
                  <a:spcPts val="800"/>
                </a:spcAft>
              </a:pPr>
              <a:endPara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auto">
                <a:spcAft>
                  <a:spcPts val="0"/>
                </a:spcAft>
              </a:pPr>
              <a:endPara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auto">
                <a:spcAft>
                  <a:spcPts val="0"/>
                </a:spcAft>
              </a:pPr>
              <a:endParaRPr lang="cs-CZ" sz="2000" i="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2612869" y="1268760"/>
              <a:ext cx="1512168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529567" y="2060533"/>
            <a:ext cx="2746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Dobré provozní vlastnosti,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Široké výkonové spektrum,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Jednoduchá konstrukce,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Sériová výroba – cena.</a:t>
            </a:r>
            <a:endParaRPr lang="cs-CZ" sz="1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2991" y="3807225"/>
            <a:ext cx="223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Problémy s regulací rychlostí – nutno FM</a:t>
            </a:r>
            <a:endParaRPr lang="cs-CZ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26713" y="5586269"/>
            <a:ext cx="2533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Pohony pil, ventilátorů,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Zemědělské, strojírenské stroje</a:t>
            </a:r>
            <a:endParaRPr lang="cs-CZ" sz="1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381147" y="2060533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Malá hmotnost,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Konstantní moment v široké škále otáček,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Velký rozsah otáček,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Jednoduché řízení rychlosti,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Nižší pořizovací cena než u EC.</a:t>
            </a:r>
            <a:endParaRPr lang="cs-CZ" sz="16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384571" y="3798822"/>
            <a:ext cx="2861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Mechanický komutátor – omezení životnosti,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Rychlost otáčení omezena komutátorem,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Magnety na statoru – horší chlazení rotorového vinutí.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381147" y="5590959"/>
            <a:ext cx="286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Automobilový průmysl,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Pohony lodí, ponorek, elektromobilů, trolejbusů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660232" y="2060533"/>
            <a:ext cx="2272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Vyšší účinnost, chybí komutátor,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Životnost omezena na životnost ložisek,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Pouze jeden regulátor proudu,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660232" y="3801793"/>
            <a:ext cx="2276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Vyšší pořizovací cena,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Malé výstupní momenty – použít převodovky,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Výkon omezen zahřátím statorového vinutí.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685241" y="5593930"/>
            <a:ext cx="206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Automatizace, robotizace,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Lékařství,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RC modely.</a:t>
            </a:r>
            <a:endParaRPr lang="cs-CZ" sz="1600" dirty="0"/>
          </a:p>
        </p:txBody>
      </p:sp>
      <p:sp>
        <p:nvSpPr>
          <p:cNvPr id="25" name="Plus 24"/>
          <p:cNvSpPr/>
          <p:nvPr/>
        </p:nvSpPr>
        <p:spPr>
          <a:xfrm>
            <a:off x="22086" y="2296397"/>
            <a:ext cx="504056" cy="538609"/>
          </a:xfrm>
          <a:prstGeom prst="mathPl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Minus 25"/>
          <p:cNvSpPr/>
          <p:nvPr/>
        </p:nvSpPr>
        <p:spPr>
          <a:xfrm>
            <a:off x="63789" y="3816215"/>
            <a:ext cx="420649" cy="575785"/>
          </a:xfrm>
          <a:prstGeom prst="mathMin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9" name="Skupina 28"/>
          <p:cNvGrpSpPr/>
          <p:nvPr/>
        </p:nvGrpSpPr>
        <p:grpSpPr>
          <a:xfrm>
            <a:off x="1187624" y="5157192"/>
            <a:ext cx="1362496" cy="504056"/>
            <a:chOff x="1187624" y="5157192"/>
            <a:chExt cx="1362496" cy="504056"/>
          </a:xfrm>
        </p:grpSpPr>
        <p:sp>
          <p:nvSpPr>
            <p:cNvPr id="27" name="TextovéPole 26"/>
            <p:cNvSpPr txBox="1"/>
            <p:nvPr/>
          </p:nvSpPr>
          <p:spPr>
            <a:xfrm>
              <a:off x="1263898" y="5224598"/>
              <a:ext cx="1219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/>
                <a:t>APLIKACE</a:t>
              </a:r>
              <a:endParaRPr lang="cs-CZ" b="1" dirty="0"/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1187624" y="5157192"/>
              <a:ext cx="1362496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67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r>
              <a:rPr 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Výpočet otáček</a:t>
            </a:r>
            <a:endParaRPr 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28" y="1124744"/>
            <a:ext cx="7591425" cy="26289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43608" y="4077072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Co vyčteme ze štítku motoru?</a:t>
            </a:r>
          </a:p>
          <a:p>
            <a:r>
              <a:rPr lang="cs-CZ" dirty="0" smtClean="0"/>
              <a:t>2. Stanovte synchronní otáčky a synchronní úhlovou rychlost?</a:t>
            </a:r>
          </a:p>
          <a:p>
            <a:endParaRPr lang="cs-CZ" dirty="0" smtClean="0"/>
          </a:p>
          <a:p>
            <a:r>
              <a:rPr lang="cs-CZ" dirty="0" smtClean="0"/>
              <a:t>3. Jmenovité otáčky rotoru?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4. Jmenovitý moment motoru?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283968" y="4957408"/>
                <a:ext cx="1691810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b="0" i="1" baseline="-2500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)∙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cs-CZ" baseline="-25000" dirty="0"/>
                        <m:t>s</m:t>
                      </m:r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957408"/>
                <a:ext cx="1691810" cy="270652"/>
              </a:xfrm>
              <a:prstGeom prst="rect">
                <a:avLst/>
              </a:prstGeom>
              <a:blipFill>
                <a:blip r:embed="rId3"/>
                <a:stretch>
                  <a:fillRect l="-361" b="-3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188201" y="4221088"/>
                <a:ext cx="1172052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b="0" i="1" baseline="-2500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201" y="4221088"/>
                <a:ext cx="1172052" cy="573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188201" y="4966273"/>
                <a:ext cx="1338572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cs-CZ" baseline="-25000" dirty="0" smtClean="0"/>
                  <a:t>s</a:t>
                </a:r>
                <a:endParaRPr lang="cs-CZ" baseline="-250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201" y="4966273"/>
                <a:ext cx="1338572" cy="270652"/>
              </a:xfrm>
              <a:prstGeom prst="rect">
                <a:avLst/>
              </a:prstGeom>
              <a:blipFill>
                <a:blip r:embed="rId5"/>
                <a:stretch>
                  <a:fillRect l="-4545" r="-6364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355976" y="5589953"/>
                <a:ext cx="884794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b="0" i="1" baseline="-2500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cs-CZ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589953"/>
                <a:ext cx="884794" cy="518540"/>
              </a:xfrm>
              <a:prstGeom prst="rect">
                <a:avLst/>
              </a:prstGeom>
              <a:blipFill>
                <a:blip r:embed="rId6"/>
                <a:stretch>
                  <a:fillRect b="-94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9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Elektrické pohony</a:t>
            </a:r>
            <a:r>
              <a:rPr lang="cs-CZ" altLang="cs-CZ" sz="800" dirty="0"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800" dirty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412"/>
            <a:ext cx="4176464" cy="92691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251520" y="5805264"/>
            <a:ext cx="8424935" cy="4854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Rozvoj lidských zdrojů TUL pro zvy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relevance, kvality a př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stupu ke vzděl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 podm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nk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 Průmyslu 4.0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41729"/>
            <a:ext cx="18473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494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Literatura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188887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NOVOTNÝ, František, Vlastimil HOTAŘ, Marcel HORÁK, Marie STARÁ a Michal STARÝ. </a:t>
            </a:r>
            <a:r>
              <a:rPr lang="cs-CZ" sz="1600" i="1" dirty="0"/>
              <a:t>Úvod do automatizace a robotizace ve strojírenství</a:t>
            </a:r>
            <a:r>
              <a:rPr lang="cs-CZ" sz="1600" dirty="0"/>
              <a:t> [online]. Liberec: Technická univerzita v Liberci, 2020 [cit. </a:t>
            </a:r>
            <a:r>
              <a:rPr lang="cs-CZ" sz="1600" dirty="0" smtClean="0"/>
              <a:t>2021-10-19</a:t>
            </a:r>
            <a:r>
              <a:rPr lang="cs-CZ" sz="1600" dirty="0"/>
              <a:t>]. ISBN 978-80-7494-545-8. Dostupné z: </a:t>
            </a: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etul.publi.cz/</a:t>
            </a:r>
            <a:r>
              <a:rPr lang="cs-CZ" sz="1600" dirty="0" err="1" smtClean="0">
                <a:hlinkClick r:id="rId2"/>
              </a:rPr>
              <a:t>book</a:t>
            </a:r>
            <a:r>
              <a:rPr lang="cs-CZ" sz="1600" dirty="0" smtClean="0">
                <a:hlinkClick r:id="rId2"/>
              </a:rPr>
              <a:t>/1275-uvod-do-automatizace-a-robotizace-ve-strojirenstvi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r>
              <a:rPr lang="cs-CZ" sz="1600" dirty="0" smtClean="0"/>
              <a:t>NOVOTNÝ</a:t>
            </a:r>
            <a:r>
              <a:rPr lang="cs-CZ" sz="1600" dirty="0"/>
              <a:t>, F. a M. HORÁK. Konstrukce robotů. Liberec: Technická univerzita v Liberci, </a:t>
            </a:r>
            <a:r>
              <a:rPr lang="cs-CZ" sz="1600" dirty="0" smtClean="0"/>
              <a:t>2015. ISBN</a:t>
            </a:r>
            <a:r>
              <a:rPr lang="cs-CZ" sz="1600" dirty="0"/>
              <a:t>: 978-80-7494-216-7.</a:t>
            </a:r>
            <a:endParaRPr lang="cs-CZ" sz="1600" dirty="0" smtClean="0"/>
          </a:p>
          <a:p>
            <a:pPr algn="just"/>
            <a:endParaRPr lang="cs-CZ" sz="1600" dirty="0" smtClean="0"/>
          </a:p>
          <a:p>
            <a:r>
              <a:rPr lang="cs-CZ" sz="1600" dirty="0"/>
              <a:t>SOUČEK, P. Pohony výrobních zařízení (Servomechanismy). Praha: ČVUT, 1994. ISBN </a:t>
            </a:r>
            <a:r>
              <a:rPr lang="cs-CZ" sz="1600" dirty="0" smtClean="0"/>
              <a:t>80-01-01159-3.</a:t>
            </a:r>
          </a:p>
          <a:p>
            <a:endParaRPr lang="cs-CZ" sz="1600" dirty="0" smtClean="0"/>
          </a:p>
          <a:p>
            <a:r>
              <a:rPr lang="cs-CZ" sz="1600" dirty="0" smtClean="0"/>
              <a:t>SOUČEK</a:t>
            </a:r>
            <a:r>
              <a:rPr lang="cs-CZ" sz="1600" dirty="0"/>
              <a:t>, P. Servomechanismy ve výrobních strojích. Praha: ČVUT, 2004. ISBN 80-01-02902-6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i="1" dirty="0" smtClean="0"/>
              <a:t>SIEMENS: Pohony</a:t>
            </a:r>
            <a:r>
              <a:rPr lang="cs-CZ" sz="1600" dirty="0" smtClean="0"/>
              <a:t> </a:t>
            </a:r>
            <a:r>
              <a:rPr lang="cs-CZ" sz="1600" dirty="0"/>
              <a:t>[online]. [cit. 2019-01-19]. Dostupné z: </a:t>
            </a:r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new.siemens.com/cz/cs.html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i="1" dirty="0" smtClean="0"/>
              <a:t>GOOGLE</a:t>
            </a:r>
            <a:r>
              <a:rPr lang="cs-CZ" sz="1600" i="1" dirty="0"/>
              <a:t>: Picture</a:t>
            </a:r>
            <a:r>
              <a:rPr lang="cs-CZ" sz="1600" dirty="0"/>
              <a:t> [online]. [cit. </a:t>
            </a:r>
            <a:r>
              <a:rPr lang="cs-CZ" sz="1600" dirty="0" smtClean="0"/>
              <a:t>2019-02-17]. </a:t>
            </a:r>
            <a:r>
              <a:rPr lang="cs-CZ" sz="1600" dirty="0"/>
              <a:t>Dostupné z: </a:t>
            </a:r>
            <a:r>
              <a:rPr lang="cs-CZ" sz="1600" dirty="0">
                <a:hlinkClick r:id="rId4"/>
              </a:rPr>
              <a:t>https://www.google.com</a:t>
            </a:r>
            <a:r>
              <a:rPr lang="cs-CZ" sz="1600" dirty="0" smtClean="0">
                <a:hlinkClick r:id="rId4"/>
              </a:rPr>
              <a:t>/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190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r>
              <a:rPr 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Elektropohony v průmyslových aplikacích</a:t>
            </a:r>
            <a:endParaRPr 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>
            <a:spLocks/>
          </p:cNvSpPr>
          <p:nvPr/>
        </p:nvSpPr>
        <p:spPr bwMode="auto">
          <a:xfrm>
            <a:off x="534988" y="1398589"/>
            <a:ext cx="8141468" cy="462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hangingPunct="0">
              <a:spcBef>
                <a:spcPct val="20000"/>
              </a:spcBef>
              <a:spcAft>
                <a:spcPts val="1200"/>
              </a:spcAft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Elektrické pohony jsou efektním prostředkem v oblasti automatizace výroby, speciální elektropohony postupně vytlačují tekutinové pohony.</a:t>
            </a:r>
          </a:p>
          <a:p>
            <a:pPr marL="0" indent="0" algn="just" eaLnBrk="0" hangingPunct="0">
              <a:spcBef>
                <a:spcPct val="20000"/>
              </a:spcBef>
              <a:spcAft>
                <a:spcPts val="1200"/>
              </a:spcAft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Elektropohony s asynchronními motory</a:t>
            </a:r>
          </a:p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Elektropohony se stejnosměrnými motory (DC pohony)</a:t>
            </a:r>
          </a:p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Elektropohony s bezkartáčovými motory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(BLDC motory,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Brushless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servo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Elektropohony s krokovými motory</a:t>
            </a:r>
          </a:p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Elektropohony s lineárními motory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alt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Asynchronní (indukční) motor</a:t>
            </a:r>
            <a:endParaRPr lang="cs-CZ" alt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>
            <a:spLocks/>
          </p:cNvSpPr>
          <p:nvPr/>
        </p:nvSpPr>
        <p:spPr bwMode="auto">
          <a:xfrm>
            <a:off x="534988" y="1268760"/>
            <a:ext cx="799036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hangingPunct="0">
              <a:spcBef>
                <a:spcPct val="20000"/>
              </a:spcBef>
              <a:spcAft>
                <a:spcPts val="1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Jedná se o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nejrozšířenější a nejjednodušší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typ pohonu ve strojírenství díky své jednoduché konstrukci a provozní spolehlivosti. Snadno se obsluhuje a vhodný pro sériovou výrobu.</a:t>
            </a:r>
          </a:p>
          <a:p>
            <a:pPr marL="0" indent="0" algn="just" eaLnBrk="0" hangingPunct="0">
              <a:spcBef>
                <a:spcPct val="20000"/>
              </a:spcBef>
              <a:spcAft>
                <a:spcPts val="1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Asynchronní stroj je točivý elektrický stroj, jehož magnetický obvod je malou mezerou rozdělen na dvě části: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stator a rotor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Obě části jsou opatřeny vinutím.</a:t>
            </a:r>
          </a:p>
          <a:p>
            <a:pPr marL="0" indent="0" algn="just" eaLnBrk="0" hangingPunct="0">
              <a:spcBef>
                <a:spcPct val="20000"/>
              </a:spcBef>
              <a:spcAft>
                <a:spcPts val="1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Statorové vinutí je připojeno na zdroj střídavého proudu a druhé rotorové je spojeno nakrátko a proud v něm vzniká elektromagnetickou indukcí. Odtud název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indukční stroj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495" y="3933056"/>
            <a:ext cx="4302693" cy="14927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03730" y="5661248"/>
            <a:ext cx="8072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cs typeface="Calibri" panose="020F0502020204030204" pitchFamily="34" charset="0"/>
              </a:rPr>
              <a:t>Nejčastějším druhem indukčního stroje je </a:t>
            </a:r>
            <a:r>
              <a:rPr lang="cs-CZ" altLang="cs-CZ" b="1" dirty="0">
                <a:cs typeface="Calibri" panose="020F0502020204030204" pitchFamily="34" charset="0"/>
              </a:rPr>
              <a:t>třífázový indukční motor</a:t>
            </a:r>
            <a:r>
              <a:rPr lang="cs-CZ" altLang="cs-CZ" dirty="0">
                <a:cs typeface="Calibri" panose="020F0502020204030204" pitchFamily="34" charset="0"/>
              </a:rPr>
              <a:t>, který využívá silového působení statorového proudu (ze sítě) a rotorového proudu (indukovaného ve vinutí spojeném nakrátko</a:t>
            </a:r>
            <a:r>
              <a:rPr lang="cs-CZ" altLang="cs-CZ" dirty="0" smtClean="0">
                <a:cs typeface="Calibri" panose="020F0502020204030204" pitchFamily="34" charset="0"/>
              </a:rPr>
              <a:t>).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899592" y="4437112"/>
            <a:ext cx="3240360" cy="504056"/>
            <a:chOff x="899592" y="4437112"/>
            <a:chExt cx="3240360" cy="504056"/>
          </a:xfrm>
        </p:grpSpPr>
        <p:sp>
          <p:nvSpPr>
            <p:cNvPr id="7" name="TextovéPole 6"/>
            <p:cNvSpPr txBox="1"/>
            <p:nvPr/>
          </p:nvSpPr>
          <p:spPr>
            <a:xfrm>
              <a:off x="971600" y="4494775"/>
              <a:ext cx="312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Průběh </a:t>
              </a:r>
              <a:r>
                <a:rPr lang="cs-CZ" dirty="0"/>
                <a:t>proudu ve třífázové síti</a:t>
              </a:r>
            </a:p>
          </p:txBody>
        </p:sp>
        <p:sp>
          <p:nvSpPr>
            <p:cNvPr id="8" name="Obdélník 7"/>
            <p:cNvSpPr/>
            <p:nvPr/>
          </p:nvSpPr>
          <p:spPr>
            <a:xfrm>
              <a:off x="899592" y="4437112"/>
              <a:ext cx="324036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676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alt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Asynchronní motor</a:t>
            </a:r>
            <a:endParaRPr lang="cs-CZ" alt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>
            <a:spLocks/>
          </p:cNvSpPr>
          <p:nvPr/>
        </p:nvSpPr>
        <p:spPr bwMode="auto">
          <a:xfrm>
            <a:off x="534988" y="1196752"/>
            <a:ext cx="799036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hangingPunct="0">
              <a:spcBef>
                <a:spcPct val="20000"/>
              </a:spcBef>
              <a:spcAft>
                <a:spcPts val="1200"/>
              </a:spcAft>
            </a:pP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Indukční motor může být podle statorového vinutí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 eaLnBrk="0" hangingPunct="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Třífázový (pro širší rozsah výkonů)</a:t>
            </a:r>
          </a:p>
          <a:p>
            <a:pPr marL="342900" indent="-342900" algn="just" eaLnBrk="0" hangingPunct="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Jednofázové (nižší výkony)</a:t>
            </a:r>
          </a:p>
          <a:p>
            <a:pPr marL="0" indent="0" algn="just" eaLnBrk="0" hangingPunct="0">
              <a:spcBef>
                <a:spcPct val="20000"/>
              </a:spcBef>
              <a:spcAft>
                <a:spcPts val="1200"/>
              </a:spcAft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Nejčastěji se využívají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třífázové asynchronní motory, které jsou jednoduché, v provozu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spolehlivé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nevyžadují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žádnou zvláštní obsluhu a údržbu.</a:t>
            </a:r>
          </a:p>
          <a:p>
            <a:pPr marL="0" indent="0" algn="just" eaLnBrk="0" hangingPunct="0">
              <a:spcBef>
                <a:spcPct val="20000"/>
              </a:spcBef>
              <a:spcAft>
                <a:spcPts val="1200"/>
              </a:spcAft>
            </a:pP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Indukční motor může být dle rotorového vinutí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 eaLnBrk="0" hangingPunct="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Nakrátko</a:t>
            </a:r>
          </a:p>
          <a:p>
            <a:pPr marL="342900" indent="-342900" algn="just" eaLnBrk="0" hangingPunct="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Kroužkový</a:t>
            </a:r>
          </a:p>
          <a:p>
            <a:pPr marL="0" indent="0" algn="just" eaLnBrk="0" hangingPunct="0">
              <a:spcBef>
                <a:spcPct val="20000"/>
              </a:spcBef>
              <a:spcAft>
                <a:spcPts val="1200"/>
              </a:spcAft>
            </a:pPr>
            <a:endParaRPr lang="cs-CZ" altLang="cs-CZ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0" hangingPunct="0">
              <a:spcBef>
                <a:spcPct val="20000"/>
              </a:spcBef>
              <a:spcAft>
                <a:spcPts val="1200"/>
              </a:spcAft>
            </a:pP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Aplikace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pohony výrobních strojů, pohony dopravníků, zdvihací zařízení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čerpadla, kompresory,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různá pomocná zařízení a periférie RTP.</a:t>
            </a:r>
          </a:p>
        </p:txBody>
      </p:sp>
    </p:spTree>
    <p:extLst>
      <p:ext uri="{BB962C8B-B14F-4D97-AF65-F5344CB8AC3E}">
        <p14:creationId xmlns:p14="http://schemas.microsoft.com/office/powerpoint/2010/main" val="14385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alt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 třífázového indukčního motoru s kotvou nakrátko</a:t>
            </a:r>
            <a:endParaRPr lang="cs-CZ" alt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obsah 2"/>
          <p:cNvSpPr>
            <a:spLocks/>
          </p:cNvSpPr>
          <p:nvPr/>
        </p:nvSpPr>
        <p:spPr bwMode="auto">
          <a:xfrm>
            <a:off x="603730" y="1268760"/>
            <a:ext cx="267212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hangingPunct="0">
              <a:spcBef>
                <a:spcPts val="200"/>
              </a:spcBef>
              <a:spcAft>
                <a:spcPts val="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statorový svazek</a:t>
            </a:r>
          </a:p>
          <a:p>
            <a:pPr marL="0" indent="0" algn="just" eaLnBrk="0" hangingPunct="0">
              <a:spcBef>
                <a:spcPts val="200"/>
              </a:spcBef>
              <a:spcAft>
                <a:spcPts val="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 – statorové vinutí</a:t>
            </a:r>
          </a:p>
          <a:p>
            <a:pPr marL="0" indent="0" algn="just" eaLnBrk="0" hangingPunct="0">
              <a:spcBef>
                <a:spcPts val="200"/>
              </a:spcBef>
              <a:spcAft>
                <a:spcPts val="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3 – žebrovaná kostra</a:t>
            </a:r>
          </a:p>
          <a:p>
            <a:pPr marL="0" indent="0" algn="just" eaLnBrk="0" hangingPunct="0">
              <a:spcBef>
                <a:spcPts val="200"/>
              </a:spcBef>
              <a:spcAft>
                <a:spcPts val="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 – rotor s klecí</a:t>
            </a:r>
          </a:p>
          <a:p>
            <a:pPr marL="0" indent="0" algn="just" eaLnBrk="0" hangingPunct="0">
              <a:spcBef>
                <a:spcPts val="200"/>
              </a:spcBef>
              <a:spcAft>
                <a:spcPts val="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5 – tyče klece</a:t>
            </a:r>
          </a:p>
          <a:p>
            <a:pPr marL="0" indent="0" algn="just" eaLnBrk="0" hangingPunct="0">
              <a:spcBef>
                <a:spcPts val="200"/>
              </a:spcBef>
              <a:spcAft>
                <a:spcPts val="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6 – kruhy klece</a:t>
            </a:r>
          </a:p>
          <a:p>
            <a:pPr marL="0" indent="0" algn="just" eaLnBrk="0" hangingPunct="0">
              <a:spcBef>
                <a:spcPts val="200"/>
              </a:spcBef>
              <a:spcAft>
                <a:spcPts val="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7 – přední ložiskový štít</a:t>
            </a:r>
          </a:p>
          <a:p>
            <a:pPr marL="0" indent="0" algn="just" eaLnBrk="0" hangingPunct="0">
              <a:spcBef>
                <a:spcPts val="200"/>
              </a:spcBef>
              <a:spcAft>
                <a:spcPts val="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8 - zadní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ložiskový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štít</a:t>
            </a:r>
          </a:p>
          <a:p>
            <a:pPr marL="0" indent="0" algn="just" eaLnBrk="0" hangingPunct="0">
              <a:spcBef>
                <a:spcPts val="200"/>
              </a:spcBef>
              <a:spcAft>
                <a:spcPts val="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9 – vnější ventilátor</a:t>
            </a:r>
          </a:p>
          <a:p>
            <a:pPr marL="0" indent="0" algn="just" eaLnBrk="0" hangingPunct="0">
              <a:spcBef>
                <a:spcPts val="200"/>
              </a:spcBef>
              <a:spcAft>
                <a:spcPts val="200"/>
              </a:spcAft>
            </a:pP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– statorová svorkovnice</a:t>
            </a:r>
          </a:p>
          <a:p>
            <a:pPr marL="0" indent="0" algn="just" eaLnBrk="0" hangingPunct="0">
              <a:spcBef>
                <a:spcPct val="20000"/>
              </a:spcBef>
              <a:spcAft>
                <a:spcPts val="1200"/>
              </a:spcAft>
            </a:pP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451" t="2001"/>
          <a:stretch/>
        </p:blipFill>
        <p:spPr>
          <a:xfrm>
            <a:off x="3563888" y="1340768"/>
            <a:ext cx="4891914" cy="352610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75738" y="5085184"/>
            <a:ext cx="7780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Ve </a:t>
            </a:r>
            <a:r>
              <a:rPr lang="cs-CZ" b="1" dirty="0" smtClean="0"/>
              <a:t>statorovém svazku</a:t>
            </a:r>
            <a:r>
              <a:rPr lang="cs-CZ" dirty="0" smtClean="0"/>
              <a:t> (1) je uloženo třífázové </a:t>
            </a:r>
            <a:r>
              <a:rPr lang="cs-CZ" b="1" dirty="0" smtClean="0"/>
              <a:t>statorové vinutí</a:t>
            </a:r>
            <a:r>
              <a:rPr lang="cs-CZ" dirty="0" smtClean="0"/>
              <a:t> (2), které po připojení na třífázovou síť  vybudí točivé magnetické pole. Toto pole vytváří točivý moment motoru. </a:t>
            </a:r>
            <a:r>
              <a:rPr lang="cs-CZ" b="1" dirty="0" smtClean="0"/>
              <a:t>Rotor</a:t>
            </a:r>
            <a:r>
              <a:rPr lang="cs-CZ" dirty="0" smtClean="0"/>
              <a:t> (4) tvoří válec a na vnějším obvodu má drážky vyplněné </a:t>
            </a:r>
            <a:r>
              <a:rPr lang="cs-CZ" b="1" dirty="0" smtClean="0"/>
              <a:t>vodivými tyčemi </a:t>
            </a:r>
            <a:r>
              <a:rPr lang="cs-CZ" dirty="0" smtClean="0"/>
              <a:t>(5). Tyče jsou po stranách spojeny </a:t>
            </a:r>
            <a:r>
              <a:rPr lang="cs-CZ" b="1" dirty="0" smtClean="0"/>
              <a:t>vodivými kruhy</a:t>
            </a:r>
            <a:r>
              <a:rPr lang="cs-CZ" dirty="0" smtClean="0"/>
              <a:t> (6) a tvoří dohromady </a:t>
            </a:r>
            <a:r>
              <a:rPr lang="cs-CZ" b="1" dirty="0" smtClean="0"/>
              <a:t>rotorovou klec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7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alt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Řez moderním asynchronním strojem</a:t>
            </a:r>
            <a:endParaRPr lang="cs-CZ" alt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732240" y="1124744"/>
            <a:ext cx="21170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Statorové vinutí napájené trojfázovým proudem budí točivé magnetické pole. Cívky </a:t>
            </a:r>
            <a:r>
              <a:rPr lang="cs-CZ" sz="1600" dirty="0" smtClean="0"/>
              <a:t>jsou </a:t>
            </a:r>
            <a:r>
              <a:rPr lang="cs-CZ" sz="1600" dirty="0"/>
              <a:t>proti sobě natočeny o 120°. Točivý moment vzniká působením točivého magnetického pole na magnetické pole rotoru, vytvořené proudem indukovaným v rotoru. Rotor se otáčí ve směru točivého </a:t>
            </a:r>
            <a:r>
              <a:rPr lang="cs-CZ" sz="1600" dirty="0" smtClean="0"/>
              <a:t>pole. Aby </a:t>
            </a:r>
            <a:r>
              <a:rPr lang="cs-CZ" sz="1600" dirty="0"/>
              <a:t>se proud indukoval ve vinutí rotoru, musí točivé pole stále protínat vinutí rotoru a rotor se musí točit pomaleji než točivé magnetické pole.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395536" y="1124744"/>
            <a:ext cx="6120680" cy="5674935"/>
            <a:chOff x="395536" y="1124744"/>
            <a:chExt cx="6120680" cy="567493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1124744"/>
              <a:ext cx="5832648" cy="3876300"/>
            </a:xfrm>
            <a:prstGeom prst="rect">
              <a:avLst/>
            </a:prstGeom>
          </p:spPr>
        </p:pic>
        <p:grpSp>
          <p:nvGrpSpPr>
            <p:cNvPr id="9" name="Skupina 8"/>
            <p:cNvGrpSpPr/>
            <p:nvPr/>
          </p:nvGrpSpPr>
          <p:grpSpPr>
            <a:xfrm>
              <a:off x="395536" y="4797152"/>
              <a:ext cx="5184576" cy="2002527"/>
              <a:chOff x="395536" y="4797152"/>
              <a:chExt cx="5184576" cy="2002527"/>
            </a:xfrm>
          </p:grpSpPr>
          <p:pic>
            <p:nvPicPr>
              <p:cNvPr id="3" name="Obrázek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" y="4797152"/>
                <a:ext cx="2107528" cy="2002527"/>
              </a:xfrm>
              <a:prstGeom prst="rect">
                <a:avLst/>
              </a:prstGeom>
            </p:spPr>
          </p:pic>
          <p:grpSp>
            <p:nvGrpSpPr>
              <p:cNvPr id="8" name="Skupina 7"/>
              <p:cNvGrpSpPr/>
              <p:nvPr/>
            </p:nvGrpSpPr>
            <p:grpSpPr>
              <a:xfrm>
                <a:off x="2491025" y="5789956"/>
                <a:ext cx="3089087" cy="830997"/>
                <a:chOff x="2491025" y="5789956"/>
                <a:chExt cx="3089087" cy="830997"/>
              </a:xfrm>
            </p:grpSpPr>
            <p:sp>
              <p:nvSpPr>
                <p:cNvPr id="4" name="TextovéPole 3"/>
                <p:cNvSpPr txBox="1"/>
                <p:nvPr/>
              </p:nvSpPr>
              <p:spPr>
                <a:xfrm>
                  <a:off x="2491025" y="5789956"/>
                  <a:ext cx="308908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cs-CZ" sz="1600" dirty="0" smtClean="0"/>
                    <a:t>Uspořádání cívek v točivém stroji</a:t>
                  </a:r>
                </a:p>
                <a:p>
                  <a:pPr algn="just"/>
                  <a:r>
                    <a:rPr lang="cs-CZ" sz="1600" dirty="0" smtClean="0"/>
                    <a:t>U1/2, V1/2, W1/2 – označení cívek</a:t>
                  </a:r>
                </a:p>
                <a:p>
                  <a:pPr algn="just"/>
                  <a:r>
                    <a:rPr lang="cs-CZ" sz="1600" dirty="0" smtClean="0"/>
                    <a:t>1/2 - vstup/výstup</a:t>
                  </a:r>
                  <a:endParaRPr lang="cs-CZ" sz="1600" dirty="0"/>
                </a:p>
              </p:txBody>
            </p:sp>
            <p:sp>
              <p:nvSpPr>
                <p:cNvPr id="5" name="Obdélník 4"/>
                <p:cNvSpPr/>
                <p:nvPr/>
              </p:nvSpPr>
              <p:spPr>
                <a:xfrm>
                  <a:off x="2503064" y="5789956"/>
                  <a:ext cx="3005040" cy="83099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11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Skupina 32"/>
          <p:cNvGrpSpPr/>
          <p:nvPr/>
        </p:nvGrpSpPr>
        <p:grpSpPr>
          <a:xfrm>
            <a:off x="467544" y="1196752"/>
            <a:ext cx="5494020" cy="3437890"/>
            <a:chOff x="467544" y="1196752"/>
            <a:chExt cx="5494020" cy="3437890"/>
          </a:xfrm>
        </p:grpSpPr>
        <p:grpSp>
          <p:nvGrpSpPr>
            <p:cNvPr id="32" name="Skupina 31"/>
            <p:cNvGrpSpPr/>
            <p:nvPr/>
          </p:nvGrpSpPr>
          <p:grpSpPr>
            <a:xfrm>
              <a:off x="467544" y="1196752"/>
              <a:ext cx="5494020" cy="3437890"/>
              <a:chOff x="467544" y="980728"/>
              <a:chExt cx="5494020" cy="3437890"/>
            </a:xfrm>
          </p:grpSpPr>
          <p:grpSp>
            <p:nvGrpSpPr>
              <p:cNvPr id="15" name="Skupina 14"/>
              <p:cNvGrpSpPr/>
              <p:nvPr/>
            </p:nvGrpSpPr>
            <p:grpSpPr>
              <a:xfrm>
                <a:off x="467544" y="980728"/>
                <a:ext cx="5494020" cy="3437890"/>
                <a:chOff x="467544" y="980728"/>
                <a:chExt cx="5494020" cy="3437890"/>
              </a:xfrm>
            </p:grpSpPr>
            <p:pic>
              <p:nvPicPr>
                <p:cNvPr id="4" name="Obrázek 3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544" y="980728"/>
                  <a:ext cx="5494020" cy="34378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" name="Volný tvar 12"/>
                <p:cNvSpPr/>
                <p:nvPr/>
              </p:nvSpPr>
              <p:spPr>
                <a:xfrm>
                  <a:off x="4149378" y="2189950"/>
                  <a:ext cx="192101" cy="891347"/>
                </a:xfrm>
                <a:custGeom>
                  <a:avLst/>
                  <a:gdLst>
                    <a:gd name="connsiteX0" fmla="*/ 0 w 192101"/>
                    <a:gd name="connsiteY0" fmla="*/ 0 h 891347"/>
                    <a:gd name="connsiteX1" fmla="*/ 61472 w 192101"/>
                    <a:gd name="connsiteY1" fmla="*/ 161364 h 891347"/>
                    <a:gd name="connsiteX2" fmla="*/ 107577 w 192101"/>
                    <a:gd name="connsiteY2" fmla="*/ 353465 h 891347"/>
                    <a:gd name="connsiteX3" fmla="*/ 153681 w 192101"/>
                    <a:gd name="connsiteY3" fmla="*/ 591670 h 891347"/>
                    <a:gd name="connsiteX4" fmla="*/ 192101 w 192101"/>
                    <a:gd name="connsiteY4" fmla="*/ 891347 h 891347"/>
                    <a:gd name="connsiteX5" fmla="*/ 192101 w 192101"/>
                    <a:gd name="connsiteY5" fmla="*/ 891347 h 89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101" h="891347">
                      <a:moveTo>
                        <a:pt x="0" y="0"/>
                      </a:moveTo>
                      <a:cubicBezTo>
                        <a:pt x="21771" y="51226"/>
                        <a:pt x="43543" y="102453"/>
                        <a:pt x="61472" y="161364"/>
                      </a:cubicBezTo>
                      <a:cubicBezTo>
                        <a:pt x="79402" y="220275"/>
                        <a:pt x="92209" y="281747"/>
                        <a:pt x="107577" y="353465"/>
                      </a:cubicBezTo>
                      <a:cubicBezTo>
                        <a:pt x="122945" y="425183"/>
                        <a:pt x="139594" y="502023"/>
                        <a:pt x="153681" y="591670"/>
                      </a:cubicBezTo>
                      <a:cubicBezTo>
                        <a:pt x="167768" y="681317"/>
                        <a:pt x="192101" y="891347"/>
                        <a:pt x="192101" y="891347"/>
                      </a:cubicBezTo>
                      <a:lnTo>
                        <a:pt x="192101" y="891347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" name="TextovéPole 13"/>
                <p:cNvSpPr txBox="1"/>
                <p:nvPr/>
              </p:nvSpPr>
              <p:spPr>
                <a:xfrm>
                  <a:off x="4344340" y="2189950"/>
                  <a:ext cx="8640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b="1" dirty="0" smtClean="0">
                      <a:solidFill>
                        <a:srgbClr val="FF0000"/>
                      </a:solidFill>
                    </a:rPr>
                    <a:t>Pracovní oblast</a:t>
                  </a:r>
                  <a:endParaRPr lang="cs-CZ" sz="1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0" name="TextovéPole 29"/>
              <p:cNvSpPr txBox="1"/>
              <p:nvPr/>
            </p:nvSpPr>
            <p:spPr>
              <a:xfrm>
                <a:off x="1907704" y="1032991"/>
                <a:ext cx="15121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/>
                  <a:t>Nestabilní oblast</a:t>
                </a:r>
                <a:endParaRPr lang="cs-CZ" sz="1400" dirty="0"/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3782608" y="1032991"/>
                <a:ext cx="15121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/>
                  <a:t>Stabilní oblast</a:t>
                </a:r>
                <a:endParaRPr lang="cs-CZ" sz="1400" dirty="0"/>
              </a:p>
            </p:txBody>
          </p:sp>
        </p:grpSp>
        <p:grpSp>
          <p:nvGrpSpPr>
            <p:cNvPr id="29" name="Skupina 28"/>
            <p:cNvGrpSpPr/>
            <p:nvPr/>
          </p:nvGrpSpPr>
          <p:grpSpPr>
            <a:xfrm>
              <a:off x="1979712" y="1548022"/>
              <a:ext cx="2952328" cy="360040"/>
              <a:chOff x="1979712" y="1340768"/>
              <a:chExt cx="2952328" cy="360040"/>
            </a:xfrm>
          </p:grpSpPr>
          <p:cxnSp>
            <p:nvCxnSpPr>
              <p:cNvPr id="19" name="Přímá spojnice 18"/>
              <p:cNvCxnSpPr/>
              <p:nvPr/>
            </p:nvCxnSpPr>
            <p:spPr>
              <a:xfrm flipV="1">
                <a:off x="3635896" y="1340768"/>
                <a:ext cx="0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>
                <a:off x="3635896" y="1412776"/>
                <a:ext cx="129614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se šipkou 25"/>
              <p:cNvCxnSpPr/>
              <p:nvPr/>
            </p:nvCxnSpPr>
            <p:spPr>
              <a:xfrm flipH="1">
                <a:off x="1979712" y="1412776"/>
                <a:ext cx="165618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alt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Otáčko momentová charakteristika AM</a:t>
            </a:r>
            <a:endParaRPr lang="cs-CZ" alt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24128" y="1784061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Poměr </a:t>
            </a:r>
            <a:r>
              <a:rPr lang="cs-CZ" dirty="0"/>
              <a:t>rozdílu otáček točivého magnetického pole statoru (tzv. synchronních otáček) a skutečných otáček rotoru je </a:t>
            </a:r>
            <a:r>
              <a:rPr lang="cs-CZ" b="1" dirty="0" smtClean="0"/>
              <a:t>skluz</a:t>
            </a:r>
            <a:r>
              <a:rPr lang="cs-CZ" dirty="0" smtClean="0"/>
              <a:t>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U </a:t>
            </a:r>
            <a:r>
              <a:rPr lang="cs-CZ" dirty="0"/>
              <a:t>malých motorů bývá skluz až 10%, u největších motorů i pod 1%. </a:t>
            </a:r>
            <a:r>
              <a:rPr lang="cs-CZ" b="1" dirty="0"/>
              <a:t>Rotor má skluz a otáčí se tedy </a:t>
            </a:r>
            <a:r>
              <a:rPr lang="cs-CZ" b="1" dirty="0" smtClean="0"/>
              <a:t>asynchronně</a:t>
            </a:r>
            <a:r>
              <a:rPr lang="cs-CZ" b="1" dirty="0"/>
              <a:t>.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30933" y="5400442"/>
            <a:ext cx="288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otáčky asynchronního motoru platí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5724128" y="5700555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s</a:t>
            </a:r>
            <a:r>
              <a:rPr lang="cs-CZ" sz="1600" dirty="0" smtClean="0"/>
              <a:t> – skluz</a:t>
            </a:r>
          </a:p>
          <a:p>
            <a:r>
              <a:rPr lang="cs-CZ" sz="1600" i="1" dirty="0"/>
              <a:t>f</a:t>
            </a:r>
            <a:r>
              <a:rPr lang="cs-CZ" sz="1600" dirty="0" smtClean="0"/>
              <a:t> – frekvence napětí statoru</a:t>
            </a:r>
          </a:p>
          <a:p>
            <a:r>
              <a:rPr lang="cs-CZ" sz="1600" i="1" dirty="0" smtClean="0"/>
              <a:t>p</a:t>
            </a:r>
            <a:r>
              <a:rPr lang="cs-CZ" sz="1600" dirty="0" smtClean="0"/>
              <a:t> – počet pólových dvojic statoru</a:t>
            </a:r>
            <a:endParaRPr lang="cs-CZ" sz="1600" dirty="0"/>
          </a:p>
        </p:txBody>
      </p:sp>
      <p:grpSp>
        <p:nvGrpSpPr>
          <p:cNvPr id="41" name="Skupina 40"/>
          <p:cNvGrpSpPr/>
          <p:nvPr/>
        </p:nvGrpSpPr>
        <p:grpSpPr>
          <a:xfrm>
            <a:off x="6732241" y="2996952"/>
            <a:ext cx="1152128" cy="648072"/>
            <a:chOff x="6732241" y="2996952"/>
            <a:chExt cx="1152128" cy="648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ovéPole 35"/>
                <p:cNvSpPr txBox="1"/>
                <p:nvPr/>
              </p:nvSpPr>
              <p:spPr>
                <a:xfrm>
                  <a:off x="6840386" y="3112014"/>
                  <a:ext cx="817468" cy="3706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cs-CZ" i="1" dirty="0"/>
                    <a:t>s</a:t>
                  </a:r>
                  <a:r>
                    <a:rPr lang="cs-CZ" i="1" dirty="0" smtClean="0"/>
                    <a:t> </a:t>
                  </a:r>
                  <a14:m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b="0" i="1" baseline="-2500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b="0" i="1" baseline="-2500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a14:m>
                  <a:endParaRPr lang="cs-CZ" i="1" dirty="0"/>
                </a:p>
              </p:txBody>
            </p:sp>
          </mc:Choice>
          <mc:Fallback xmlns="">
            <p:sp>
              <p:nvSpPr>
                <p:cNvPr id="36" name="TextovéPol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386" y="3112014"/>
                  <a:ext cx="817468" cy="370614"/>
                </a:xfrm>
                <a:prstGeom prst="rect">
                  <a:avLst/>
                </a:prstGeom>
                <a:blipFill>
                  <a:blip r:embed="rId3"/>
                  <a:stretch>
                    <a:fillRect l="-17164" t="-11667" r="-5224" b="-2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bdélník 39"/>
            <p:cNvSpPr/>
            <p:nvPr/>
          </p:nvSpPr>
          <p:spPr>
            <a:xfrm>
              <a:off x="6732241" y="2996952"/>
              <a:ext cx="1152128" cy="6480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3203848" y="5373216"/>
            <a:ext cx="2376264" cy="720080"/>
            <a:chOff x="3203848" y="5373216"/>
            <a:chExt cx="2376264" cy="720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>
                  <a:off x="3329984" y="5413938"/>
                  <a:ext cx="1977529" cy="5732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=(1−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)∙</m:t>
                        </m:r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60 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9984" y="5413938"/>
                  <a:ext cx="1977529" cy="5732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bdélník 41"/>
            <p:cNvSpPr/>
            <p:nvPr/>
          </p:nvSpPr>
          <p:spPr>
            <a:xfrm>
              <a:off x="3203848" y="5373216"/>
              <a:ext cx="2376264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4978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03730" y="476672"/>
            <a:ext cx="7921625" cy="504056"/>
          </a:xfrm>
        </p:spPr>
        <p:txBody>
          <a:bodyPr>
            <a:norm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altLang="cs-CZ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Způsob zapojení třífázového statorového vinutí</a:t>
            </a:r>
            <a:endParaRPr lang="cs-CZ" altLang="cs-CZ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6148" y="126876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/>
              <a:t>Šest konců cívek  statorového vinutí je </a:t>
            </a:r>
            <a:r>
              <a:rPr lang="cs-CZ" sz="1600" dirty="0"/>
              <a:t>vyvedeno na </a:t>
            </a:r>
            <a:r>
              <a:rPr lang="cs-CZ" sz="1600" dirty="0" smtClean="0"/>
              <a:t>svorkovnici. Začátky </a:t>
            </a:r>
            <a:r>
              <a:rPr lang="cs-CZ" sz="1600" dirty="0"/>
              <a:t>vinutí jsou označeny U1, V1, W1 a konce U2, V2, W2. Pomocí vodivých spojek lze spojit </a:t>
            </a:r>
            <a:r>
              <a:rPr lang="cs-CZ" sz="1600" dirty="0" smtClean="0"/>
              <a:t>statorové vinutí </a:t>
            </a:r>
            <a:r>
              <a:rPr lang="cs-CZ" sz="1600" dirty="0"/>
              <a:t>buď do hvězdy </a:t>
            </a:r>
            <a:r>
              <a:rPr lang="cs-CZ" sz="1600" dirty="0" smtClean="0"/>
              <a:t>nebo </a:t>
            </a:r>
            <a:r>
              <a:rPr lang="cs-CZ" sz="1600" dirty="0"/>
              <a:t>do </a:t>
            </a:r>
            <a:r>
              <a:rPr lang="cs-CZ" sz="1600" dirty="0" smtClean="0"/>
              <a:t>trojúhelníka.</a:t>
            </a:r>
            <a:endParaRPr lang="cs-CZ" sz="160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971600" y="2188745"/>
            <a:ext cx="7563420" cy="2554628"/>
            <a:chOff x="994808" y="2564904"/>
            <a:chExt cx="7563420" cy="255462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4808" y="3009274"/>
              <a:ext cx="6768752" cy="2110258"/>
            </a:xfrm>
            <a:prstGeom prst="rect">
              <a:avLst/>
            </a:prstGeom>
          </p:spPr>
        </p:pic>
        <p:grpSp>
          <p:nvGrpSpPr>
            <p:cNvPr id="11" name="Skupina 10"/>
            <p:cNvGrpSpPr/>
            <p:nvPr/>
          </p:nvGrpSpPr>
          <p:grpSpPr>
            <a:xfrm>
              <a:off x="1354848" y="2567482"/>
              <a:ext cx="1728192" cy="369332"/>
              <a:chOff x="1115616" y="4819178"/>
              <a:chExt cx="1728192" cy="369332"/>
            </a:xfrm>
          </p:grpSpPr>
          <p:sp>
            <p:nvSpPr>
              <p:cNvPr id="9" name="TextovéPole 8"/>
              <p:cNvSpPr txBox="1"/>
              <p:nvPr/>
            </p:nvSpPr>
            <p:spPr>
              <a:xfrm>
                <a:off x="1115616" y="4819178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Připojení vinutí</a:t>
                </a:r>
                <a:endParaRPr lang="cs-CZ" dirty="0"/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1115616" y="4819178"/>
                <a:ext cx="1584176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3659104" y="2564904"/>
              <a:ext cx="2497292" cy="369332"/>
              <a:chOff x="1115616" y="4819178"/>
              <a:chExt cx="1793160" cy="369332"/>
            </a:xfrm>
          </p:grpSpPr>
          <p:sp>
            <p:nvSpPr>
              <p:cNvPr id="13" name="TextovéPole 12"/>
              <p:cNvSpPr txBox="1"/>
              <p:nvPr/>
            </p:nvSpPr>
            <p:spPr>
              <a:xfrm>
                <a:off x="1115616" y="4819178"/>
                <a:ext cx="1793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D</a:t>
                </a:r>
                <a:r>
                  <a:rPr lang="cs-CZ" dirty="0" smtClean="0"/>
                  <a:t>o hvězdy (Y)</a:t>
                </a:r>
                <a:endParaRPr lang="cs-CZ" dirty="0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115617" y="4819178"/>
                <a:ext cx="1069293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8" name="Skupina 17"/>
            <p:cNvGrpSpPr/>
            <p:nvPr/>
          </p:nvGrpSpPr>
          <p:grpSpPr>
            <a:xfrm>
              <a:off x="5613078" y="2564904"/>
              <a:ext cx="2945150" cy="369332"/>
              <a:chOff x="1115616" y="4819178"/>
              <a:chExt cx="1728192" cy="369332"/>
            </a:xfrm>
          </p:grpSpPr>
          <p:sp>
            <p:nvSpPr>
              <p:cNvPr id="19" name="TextovéPole 18"/>
              <p:cNvSpPr txBox="1"/>
              <p:nvPr/>
            </p:nvSpPr>
            <p:spPr>
              <a:xfrm>
                <a:off x="1115616" y="4819178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D</a:t>
                </a:r>
                <a:r>
                  <a:rPr lang="cs-CZ" dirty="0" smtClean="0"/>
                  <a:t>o trojúhelníka (</a:t>
                </a:r>
                <a:r>
                  <a:rPr lang="el-GR" dirty="0" smtClean="0"/>
                  <a:t>Δ</a:t>
                </a:r>
                <a:r>
                  <a:rPr lang="cs-CZ" dirty="0" smtClean="0"/>
                  <a:t>)</a:t>
                </a:r>
                <a:endParaRPr lang="cs-CZ" dirty="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1115617" y="4819178"/>
                <a:ext cx="1108771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29" name="Skupina 28"/>
          <p:cNvGrpSpPr/>
          <p:nvPr/>
        </p:nvGrpSpPr>
        <p:grpSpPr>
          <a:xfrm>
            <a:off x="3316763" y="4804863"/>
            <a:ext cx="4495597" cy="1346405"/>
            <a:chOff x="3316763" y="4804863"/>
            <a:chExt cx="4495597" cy="1346405"/>
          </a:xfrm>
        </p:grpSpPr>
        <p:grpSp>
          <p:nvGrpSpPr>
            <p:cNvPr id="25" name="Skupina 24"/>
            <p:cNvGrpSpPr/>
            <p:nvPr/>
          </p:nvGrpSpPr>
          <p:grpSpPr>
            <a:xfrm>
              <a:off x="3316763" y="4815833"/>
              <a:ext cx="2078426" cy="410301"/>
              <a:chOff x="3316763" y="4962915"/>
              <a:chExt cx="2078426" cy="410301"/>
            </a:xfrm>
          </p:grpSpPr>
          <p:sp>
            <p:nvSpPr>
              <p:cNvPr id="23" name="TextovéPole 22"/>
              <p:cNvSpPr txBox="1"/>
              <p:nvPr/>
            </p:nvSpPr>
            <p:spPr>
              <a:xfrm>
                <a:off x="3316763" y="4962915"/>
                <a:ext cx="20784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sz="1600" dirty="0" smtClean="0"/>
                  <a:t>Každé vinutí na 230 V.</a:t>
                </a:r>
                <a:endParaRPr lang="cs-CZ" sz="1600" dirty="0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3316763" y="4962915"/>
                <a:ext cx="1956451" cy="41030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7" name="Skupina 26"/>
            <p:cNvGrpSpPr/>
            <p:nvPr/>
          </p:nvGrpSpPr>
          <p:grpSpPr>
            <a:xfrm>
              <a:off x="5273214" y="4804863"/>
              <a:ext cx="2539146" cy="1346405"/>
              <a:chOff x="5273214" y="4962915"/>
              <a:chExt cx="2539146" cy="1346405"/>
            </a:xfrm>
          </p:grpSpPr>
          <p:sp>
            <p:nvSpPr>
              <p:cNvPr id="21" name="TextovéPole 20"/>
              <p:cNvSpPr txBox="1"/>
              <p:nvPr/>
            </p:nvSpPr>
            <p:spPr>
              <a:xfrm>
                <a:off x="5273214" y="4962915"/>
                <a:ext cx="252286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sz="1600" dirty="0" smtClean="0"/>
                  <a:t>Jedno vinutí mezi dvěma fázemi. Mezi dvěma fázemi je 400 V. Toto zapojení dosáhne vyššího výkonu a točivého momentu motoru.</a:t>
                </a:r>
                <a:endParaRPr lang="cs-CZ" sz="1600" dirty="0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5273214" y="4975968"/>
                <a:ext cx="2539146" cy="13333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28" name="TextovéPole 27"/>
          <p:cNvSpPr txBox="1"/>
          <p:nvPr/>
        </p:nvSpPr>
        <p:spPr>
          <a:xfrm>
            <a:off x="513428" y="5298594"/>
            <a:ext cx="458400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700" b="1" dirty="0" smtClean="0"/>
              <a:t>U motorů nad 3 kW je rozběh řešen pomocí přepínače hvězda – trojúhelník. Motor rozběhne přes nízký výkon na hvězdu a pak pomocí stykačů přepojí na trojúhelník. Dosáhne se plného točivého momentu, start měkčí.</a:t>
            </a:r>
            <a:endParaRPr lang="cs-CZ" sz="1700" b="1" dirty="0"/>
          </a:p>
        </p:txBody>
      </p:sp>
    </p:spTree>
    <p:extLst>
      <p:ext uri="{BB962C8B-B14F-4D97-AF65-F5344CB8AC3E}">
        <p14:creationId xmlns:p14="http://schemas.microsoft.com/office/powerpoint/2010/main" val="27477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-prezentace-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fs-prezentace-cz</Template>
  <TotalTime>19003</TotalTime>
  <Words>1789</Words>
  <Application>Microsoft Office PowerPoint</Application>
  <PresentationFormat>Předvádění na obrazovce (4:3)</PresentationFormat>
  <Paragraphs>189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Myriad Pro</vt:lpstr>
      <vt:lpstr>Times New Roman</vt:lpstr>
      <vt:lpstr>fs-prezentace-cz</vt:lpstr>
      <vt:lpstr>Prezentace aplikace PowerPoint</vt:lpstr>
      <vt:lpstr>Elektrické pohony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zuzana.horcickova</dc:creator>
  <cp:keywords>TUL</cp:keywords>
  <cp:lastModifiedBy>LRS</cp:lastModifiedBy>
  <cp:revision>229</cp:revision>
  <dcterms:created xsi:type="dcterms:W3CDTF">2018-11-26T09:19:37Z</dcterms:created>
  <dcterms:modified xsi:type="dcterms:W3CDTF">2021-10-26T09:00:27Z</dcterms:modified>
</cp:coreProperties>
</file>