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5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51D"/>
    <a:srgbClr val="7E1A47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60"/>
  </p:normalViewPr>
  <p:slideViewPr>
    <p:cSldViewPr>
      <p:cViewPr varScale="1">
        <p:scale>
          <a:sx n="109" d="100"/>
          <a:sy n="109" d="100"/>
        </p:scale>
        <p:origin x="810" y="102"/>
      </p:cViewPr>
      <p:guideLst>
        <p:guide orient="horz" pos="2160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E52B96-8F7F-4CBB-B800-51390AB682EC}" type="datetimeFigureOut">
              <a:rPr lang="cs-CZ"/>
              <a:pPr>
                <a:defRPr/>
              </a:pPr>
              <a:t>14.11.2021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6E96EA-E9FC-4CED-800E-CD7D2F847C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062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9EC83-E084-48D0-9568-8C6C2AD14F5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E96EA-E9FC-4CED-800E-CD7D2F847C81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51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3886200"/>
            <a:ext cx="7921625" cy="622920"/>
          </a:xfrm>
        </p:spPr>
        <p:txBody>
          <a:bodyPr/>
          <a:lstStyle>
            <a:lvl1pPr marL="0" indent="0" algn="ctr">
              <a:buNone/>
              <a:defRPr i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vložíte Jméno Příjmení </a:t>
            </a:r>
            <a:r>
              <a:rPr lang="en-US" dirty="0" smtClean="0"/>
              <a:t>|</a:t>
            </a:r>
            <a:r>
              <a:rPr lang="cs-CZ" dirty="0" smtClean="0"/>
              <a:t> Datum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611188" y="2276872"/>
            <a:ext cx="7921625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 smtClean="0"/>
              <a:t>Klepnutím vložíte název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 smtClean="0"/>
              <a:t>Klepnutím vložíte nadpis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0" hasCustomPrompt="1"/>
          </p:nvPr>
        </p:nvSpPr>
        <p:spPr>
          <a:xfrm>
            <a:off x="539750" y="1844824"/>
            <a:ext cx="8064500" cy="4392613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cs-CZ" dirty="0" smtClean="0"/>
              <a:t>Klepnutím vložíte text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8F9B-1931-4F52-AD9E-88EBCF6B3CE2}" type="datetimeFigureOut">
              <a:rPr lang="cs-CZ" smtClean="0"/>
              <a:pPr/>
              <a:t>14.11.2021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684" r:id="rId12"/>
    <p:sldLayoutId id="2147483740" r:id="rId13"/>
    <p:sldLayoutId id="214748374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riom.cz/" TargetMode="External"/><Relationship Id="rId2" Type="http://schemas.openxmlformats.org/officeDocument/2006/relationships/hyperlink" Target="https://etul.publi.cz/book/1275-uvod-do-automatizace-a-robotizace-ve-strojirenstv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5" y="2603309"/>
            <a:ext cx="6400800" cy="1091295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Automatizace a robotizace ve strojírenství  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479771" cy="1438102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1411560" y="4797152"/>
            <a:ext cx="6400800" cy="803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Marie Stará, Ph.D.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19672" y="1268760"/>
            <a:ext cx="5628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</a:t>
            </a:r>
            <a:r>
              <a:rPr lang="cs-CZ" b="1" dirty="0"/>
              <a:t>Rozvoj lidských zdrojů TUL pro zvyšování relevance, </a:t>
            </a:r>
          </a:p>
          <a:p>
            <a:r>
              <a:rPr lang="cs-CZ" b="1" dirty="0"/>
              <a:t>kvality a přístupu ke vzdělání v podmínkách Průmyslu 4.0</a:t>
            </a:r>
            <a:endParaRPr lang="cs-CZ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59832" y="1916832"/>
            <a:ext cx="26997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CZ.02.2.69/0.0/0.0/16_015/0002329</a:t>
            </a:r>
            <a:r>
              <a:rPr kumimoji="0" lang="cs-CZ" altLang="cs-CZ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 descr="varianta-a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5949280"/>
            <a:ext cx="4972060" cy="64807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802125D-FE7F-4C06-B9CE-E99C00101DB5}"/>
              </a:ext>
            </a:extLst>
          </p:cNvPr>
          <p:cNvSpPr/>
          <p:nvPr/>
        </p:nvSpPr>
        <p:spPr>
          <a:xfrm>
            <a:off x="3785703" y="3837801"/>
            <a:ext cx="157261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3390" indent="-226695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324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Strojírenství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NÁZEV </a:t>
            </a:r>
            <a:r>
              <a:rPr lang="cs-CZ" sz="900" b="1" dirty="0" smtClean="0">
                <a:latin typeface="Myriad Pro" pitchFamily="34" charset="0"/>
              </a:rPr>
              <a:t>PREZENTACE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 smtClean="0">
                <a:latin typeface="Myriad Pro" pitchFamily="34" charset="0"/>
              </a:rPr>
              <a:t>DATUM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34989" y="908720"/>
            <a:ext cx="8064896" cy="72008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Základní dělení chapadel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35"/>
            <a:ext cx="3599926" cy="798957"/>
          </a:xfr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534989" y="1751534"/>
            <a:ext cx="8064897" cy="15263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600"/>
              </a:spcAft>
              <a:buFont typeface="Arial" pitchFamily="34" charset="0"/>
              <a:buNone/>
            </a:pP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cs-CZ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podle místa kontaktu úchopného prvku s objektem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a) vnější uchopení				b) vnitřní uchopení.</a:t>
            </a:r>
          </a:p>
          <a:p>
            <a:pPr marL="0" indent="0" fontAlgn="auto">
              <a:spcAft>
                <a:spcPts val="600"/>
              </a:spcAft>
              <a:buFont typeface="Arial" pitchFamily="34" charset="0"/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1782812" cy="341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74" y="3055805"/>
            <a:ext cx="1718998" cy="327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4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NÁZEV </a:t>
            </a:r>
            <a:r>
              <a:rPr lang="cs-CZ" sz="900" b="1" dirty="0" smtClean="0">
                <a:latin typeface="Myriad Pro" pitchFamily="34" charset="0"/>
              </a:rPr>
              <a:t>PREZENTACE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 smtClean="0">
                <a:latin typeface="Myriad Pro" pitchFamily="34" charset="0"/>
              </a:rPr>
              <a:t>DATUM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34989" y="908720"/>
            <a:ext cx="8064896" cy="72008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Základní dělení chapadel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35"/>
            <a:ext cx="3599926" cy="798957"/>
          </a:xfrm>
        </p:spPr>
      </p:pic>
      <p:sp>
        <p:nvSpPr>
          <p:cNvPr id="19" name="Zástupný symbol pro obsah 2"/>
          <p:cNvSpPr txBox="1">
            <a:spLocks/>
          </p:cNvSpPr>
          <p:nvPr/>
        </p:nvSpPr>
        <p:spPr>
          <a:xfrm>
            <a:off x="534989" y="1718729"/>
            <a:ext cx="8064896" cy="17102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600"/>
              </a:spcAft>
              <a:buFont typeface="Arial" pitchFamily="34" charset="0"/>
              <a:buNone/>
            </a:pP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cs-CZ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podle polohy těžiště objektu oproti rovině uchopení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lphaLcParenR"/>
            </a:pP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symetrické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uchopení – body kontaktu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jsou rozmístěny symetricky oproti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rovině procházející těžištěm</a:t>
            </a:r>
          </a:p>
          <a:p>
            <a:pPr marL="0" indent="0" fontAlgn="auto">
              <a:spcAft>
                <a:spcPts val="600"/>
              </a:spcAft>
              <a:buFont typeface="Arial" pitchFamily="34" charset="0"/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24" y="3537481"/>
            <a:ext cx="1576687" cy="215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73" y="3441347"/>
            <a:ext cx="1556855" cy="212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3"/>
          <a:stretch/>
        </p:blipFill>
        <p:spPr bwMode="auto">
          <a:xfrm>
            <a:off x="4716611" y="3895175"/>
            <a:ext cx="1854342" cy="242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825" y="3914575"/>
            <a:ext cx="1844426" cy="2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971762" y="3080834"/>
            <a:ext cx="403244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cs-CZ" b="1" dirty="0">
                <a:cs typeface="Calibri" panose="020F0502020204030204" pitchFamily="34" charset="0"/>
              </a:rPr>
              <a:t>b) nesymetrické </a:t>
            </a:r>
            <a:r>
              <a:rPr lang="cs-CZ" dirty="0">
                <a:cs typeface="Calibri" panose="020F0502020204030204" pitchFamily="34" charset="0"/>
              </a:rPr>
              <a:t>uchopení – těžiště leží mimo rovinu </a:t>
            </a:r>
            <a:r>
              <a:rPr lang="cs-CZ" dirty="0" smtClean="0">
                <a:cs typeface="Calibri" panose="020F0502020204030204" pitchFamily="34" charset="0"/>
              </a:rPr>
              <a:t>uchopení</a:t>
            </a:r>
            <a:endParaRPr lang="cs-CZ" dirty="0">
              <a:cs typeface="Calibri" panose="020F0502020204030204" pitchFamily="34" charset="0"/>
            </a:endParaRPr>
          </a:p>
          <a:p>
            <a:pPr marL="0" indent="0" fontAlgn="auto">
              <a:spcAft>
                <a:spcPts val="600"/>
              </a:spcAft>
              <a:buFont typeface="Arial" pitchFamily="34" charset="0"/>
              <a:buNone/>
            </a:pPr>
            <a:endParaRPr lang="cs-CZ" dirty="0"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83907" y="5608273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cs typeface="Calibri" panose="020F0502020204030204" pitchFamily="34" charset="0"/>
              </a:rPr>
              <a:t>1 rovina</a:t>
            </a:r>
            <a:endParaRPr lang="cs-CZ" sz="2000" dirty="0">
              <a:cs typeface="Calibri" panose="020F0502020204030204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676476" y="5608273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cs typeface="Calibri" panose="020F0502020204030204" pitchFamily="34" charset="0"/>
              </a:rPr>
              <a:t>2</a:t>
            </a:r>
            <a:r>
              <a:rPr lang="cs-CZ" sz="2000" dirty="0" smtClean="0">
                <a:cs typeface="Calibri" panose="020F0502020204030204" pitchFamily="34" charset="0"/>
              </a:rPr>
              <a:t> roviny</a:t>
            </a:r>
            <a:endParaRPr lang="cs-CZ" sz="2000" dirty="0">
              <a:cs typeface="Calibri" panose="020F050202020403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103722" y="572021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cs typeface="Calibri" panose="020F0502020204030204" pitchFamily="34" charset="0"/>
              </a:rPr>
              <a:t>1 rovina</a:t>
            </a:r>
            <a:endParaRPr lang="cs-CZ" sz="2000" dirty="0">
              <a:cs typeface="Calibri" panose="020F0502020204030204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7633978" y="5701341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cs typeface="Calibri" panose="020F0502020204030204" pitchFamily="34" charset="0"/>
              </a:rPr>
              <a:t>2</a:t>
            </a:r>
            <a:r>
              <a:rPr lang="cs-CZ" sz="2000" dirty="0" smtClean="0">
                <a:cs typeface="Calibri" panose="020F0502020204030204" pitchFamily="34" charset="0"/>
              </a:rPr>
              <a:t> roviny</a:t>
            </a:r>
            <a:endParaRPr lang="cs-CZ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NÁZEV </a:t>
            </a:r>
            <a:r>
              <a:rPr lang="cs-CZ" sz="900" b="1" dirty="0" smtClean="0">
                <a:latin typeface="Myriad Pro" pitchFamily="34" charset="0"/>
              </a:rPr>
              <a:t>PREZENTACE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 smtClean="0">
                <a:latin typeface="Myriad Pro" pitchFamily="34" charset="0"/>
              </a:rPr>
              <a:t>DATUM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34989" y="908720"/>
            <a:ext cx="8064896" cy="72008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Základní dělení chapadel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35"/>
            <a:ext cx="3599926" cy="798957"/>
          </a:xfrm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534988" y="1718728"/>
            <a:ext cx="8064897" cy="14543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600"/>
              </a:spcAft>
              <a:buFont typeface="Arial" pitchFamily="34" charset="0"/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podle polohy roviny uchopení oproti rovině pohybu čelistí</a:t>
            </a:r>
          </a:p>
          <a:p>
            <a:pPr marL="304800" indent="-304800" fontAlgn="auto">
              <a:spcAft>
                <a:spcPts val="0"/>
              </a:spcAft>
              <a:buFont typeface="Arial" pitchFamily="34" charset="0"/>
              <a:buNone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a) centrické uchopení			b) excentrické uchopení</a:t>
            </a:r>
          </a:p>
          <a:p>
            <a:pPr marL="0" indent="0" fontAlgn="auto">
              <a:spcAft>
                <a:spcPts val="600"/>
              </a:spcAft>
              <a:buFont typeface="Arial" pitchFamily="34" charset="0"/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35454"/>
            <a:ext cx="3545555" cy="169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27" y="4506787"/>
            <a:ext cx="3754387" cy="190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70938"/>
            <a:ext cx="3822668" cy="163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7773980" y="474157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cs typeface="Calibri" panose="020F0502020204030204" pitchFamily="34" charset="0"/>
              </a:rPr>
              <a:t>vnější</a:t>
            </a:r>
            <a:endParaRPr lang="cs-CZ" sz="2000" dirty="0">
              <a:cs typeface="Calibri" panose="020F050202020403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736697" y="283545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cs typeface="Calibri" panose="020F0502020204030204" pitchFamily="34" charset="0"/>
              </a:rPr>
              <a:t>vnitřní</a:t>
            </a:r>
            <a:endParaRPr lang="cs-CZ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494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Literatura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188887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/>
              <a:t>NOVOTNÝ, František, Vlastimil HOTAŘ, Marcel HORÁK, Marie STARÁ a Michal STARÝ. </a:t>
            </a:r>
            <a:r>
              <a:rPr lang="cs-CZ" sz="1600" i="1" dirty="0"/>
              <a:t>Úvod do automatizace a robotizace ve strojírenství</a:t>
            </a:r>
            <a:r>
              <a:rPr lang="cs-CZ" sz="1600" dirty="0"/>
              <a:t> [online]. Liberec: Technická univerzita v Liberci, 2020 [cit. </a:t>
            </a:r>
            <a:r>
              <a:rPr lang="cs-CZ" sz="1600" dirty="0" smtClean="0"/>
              <a:t>2021-10-19</a:t>
            </a:r>
            <a:r>
              <a:rPr lang="cs-CZ" sz="1600" dirty="0"/>
              <a:t>]. ISBN 978-80-7494-545-8. Dostupné z: </a:t>
            </a:r>
            <a:r>
              <a:rPr lang="cs-CZ" sz="1600" dirty="0">
                <a:hlinkClick r:id="rId2"/>
              </a:rPr>
              <a:t>https://</a:t>
            </a:r>
            <a:r>
              <a:rPr lang="cs-CZ" sz="1600" dirty="0" smtClean="0">
                <a:hlinkClick r:id="rId2"/>
              </a:rPr>
              <a:t>etul.publi.cz/</a:t>
            </a:r>
            <a:r>
              <a:rPr lang="cs-CZ" sz="1600" dirty="0" err="1" smtClean="0">
                <a:hlinkClick r:id="rId2"/>
              </a:rPr>
              <a:t>book</a:t>
            </a:r>
            <a:r>
              <a:rPr lang="cs-CZ" sz="1600" dirty="0" smtClean="0">
                <a:hlinkClick r:id="rId2"/>
              </a:rPr>
              <a:t>/1275-uvod-do-automatizace-a-robotizace-ve-strojirenstvi</a:t>
            </a:r>
            <a:r>
              <a:rPr lang="cs-CZ" sz="1600" dirty="0" smtClean="0"/>
              <a:t>.</a:t>
            </a:r>
          </a:p>
          <a:p>
            <a:endParaRPr lang="cs-CZ" sz="1600" dirty="0" smtClean="0"/>
          </a:p>
          <a:p>
            <a:r>
              <a:rPr lang="cs-CZ" sz="1600" dirty="0"/>
              <a:t>NOVOTNÝ, F. a M. HORÁK. Efektory průmyslových robotů. Liberec: Technická univerzita</a:t>
            </a:r>
          </a:p>
          <a:p>
            <a:r>
              <a:rPr lang="it-IT" sz="1600" dirty="0"/>
              <a:t>v Liberci, 2015. ISBN: 978-80-7494-195-5</a:t>
            </a:r>
            <a:r>
              <a:rPr lang="it-IT" sz="1600" dirty="0" smtClean="0"/>
              <a:t>.</a:t>
            </a:r>
            <a:endParaRPr lang="cs-CZ" sz="1600" dirty="0" smtClean="0"/>
          </a:p>
          <a:p>
            <a:endParaRPr lang="cs-CZ" sz="1600" dirty="0"/>
          </a:p>
          <a:p>
            <a:r>
              <a:rPr lang="pl-PL" sz="1600" i="1" dirty="0" smtClean="0"/>
              <a:t>SCHUNK: Uchopovací systémy </a:t>
            </a:r>
            <a:r>
              <a:rPr lang="pl-PL" sz="1600" dirty="0" smtClean="0"/>
              <a:t>[online</a:t>
            </a:r>
            <a:r>
              <a:rPr lang="pl-PL" sz="1600" dirty="0"/>
              <a:t>]. [cit. </a:t>
            </a:r>
            <a:r>
              <a:rPr lang="pl-PL" sz="1600" dirty="0" smtClean="0"/>
              <a:t>2019-11-01]. </a:t>
            </a:r>
            <a:r>
              <a:rPr lang="pl-PL" sz="1600" dirty="0"/>
              <a:t>Dostupné z: </a:t>
            </a:r>
            <a:r>
              <a:rPr lang="pl-PL" sz="1600" dirty="0">
                <a:hlinkClick r:id="rId3"/>
              </a:rPr>
              <a:t>http://triom.cz</a:t>
            </a:r>
            <a:r>
              <a:rPr lang="pl-PL" sz="1600" dirty="0" smtClean="0">
                <a:hlinkClick r:id="rId3"/>
              </a:rPr>
              <a:t>/</a:t>
            </a:r>
            <a:endParaRPr lang="pl-PL" sz="1600" dirty="0"/>
          </a:p>
          <a:p>
            <a:pPr algn="just"/>
            <a:endParaRPr lang="cs-CZ" sz="1600" i="1" dirty="0" smtClean="0"/>
          </a:p>
          <a:p>
            <a:r>
              <a:rPr lang="cs-CZ" sz="1600" i="1" dirty="0" smtClean="0"/>
              <a:t>GOOGLE</a:t>
            </a:r>
            <a:r>
              <a:rPr lang="cs-CZ" sz="1600" i="1" dirty="0"/>
              <a:t>: Picture</a:t>
            </a:r>
            <a:r>
              <a:rPr lang="cs-CZ" sz="1600" dirty="0"/>
              <a:t> [online]. [cit. </a:t>
            </a:r>
            <a:r>
              <a:rPr lang="cs-CZ" sz="1600" dirty="0" smtClean="0"/>
              <a:t>2019-02-17]. </a:t>
            </a:r>
            <a:r>
              <a:rPr lang="cs-CZ" sz="1600" dirty="0"/>
              <a:t>Dostupné z: </a:t>
            </a:r>
            <a:r>
              <a:rPr lang="cs-CZ" sz="1600" dirty="0">
                <a:hlinkClick r:id="rId4"/>
              </a:rPr>
              <a:t>https://www.google.com</a:t>
            </a:r>
            <a:r>
              <a:rPr lang="cs-CZ" sz="1600" dirty="0" smtClean="0">
                <a:hlinkClick r:id="rId4"/>
              </a:rPr>
              <a:t>/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803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Chapadla s pneumatickým a elektrickým pohonem - teorie</a:t>
            </a:r>
            <a:r>
              <a:rPr lang="cs-CZ" altLang="cs-CZ" sz="800" dirty="0"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800" dirty="0">
                <a:latin typeface="Arial" pitchFamily="34" charset="0"/>
                <a:cs typeface="Arial" pitchFamily="34" charset="0"/>
              </a:rPr>
            </a:br>
            <a:r>
              <a:rPr lang="cs-CZ" altLang="cs-CZ" sz="800" dirty="0"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800" dirty="0"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4412"/>
            <a:ext cx="4176464" cy="92691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 pole 2"/>
          <p:cNvSpPr txBox="1">
            <a:spLocks noChangeArrowheads="1"/>
          </p:cNvSpPr>
          <p:nvPr/>
        </p:nvSpPr>
        <p:spPr bwMode="auto">
          <a:xfrm>
            <a:off x="251520" y="5805264"/>
            <a:ext cx="8424935" cy="4854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Rozvoj lidských zdrojů TUL pro zvy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relevance, kvality a př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stupu ke vzděl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 podm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nk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 Průmyslu 4.0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CZ.02.2.69/0.0/0.0/16_015/0002329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41729"/>
            <a:ext cx="18473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alt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NÁZEV </a:t>
            </a:r>
            <a:r>
              <a:rPr lang="cs-CZ" sz="900" b="1" dirty="0" smtClean="0">
                <a:latin typeface="Myriad Pro" pitchFamily="34" charset="0"/>
              </a:rPr>
              <a:t>PREZENTACE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 smtClean="0">
                <a:latin typeface="Myriad Pro" pitchFamily="34" charset="0"/>
              </a:rPr>
              <a:t>DATUM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Efektory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35"/>
            <a:ext cx="3599926" cy="798957"/>
          </a:xfrm>
        </p:spPr>
      </p:pic>
      <p:sp>
        <p:nvSpPr>
          <p:cNvPr id="6" name="Zástupný symbol pro obsah 2"/>
          <p:cNvSpPr>
            <a:spLocks noGrp="1"/>
          </p:cNvSpPr>
          <p:nvPr/>
        </p:nvSpPr>
        <p:spPr bwMode="auto">
          <a:xfrm>
            <a:off x="433589" y="1718728"/>
            <a:ext cx="8170860" cy="46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46138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40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Efektor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je koncový člen průmyslového robotu, resp. manipulátoru, který slouží ke komunikaci PR s okolím.</a:t>
            </a:r>
          </a:p>
          <a:p>
            <a:pPr algn="just"/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Podle aplikačního nasazení lze efektory rozdělit na:</a:t>
            </a:r>
          </a:p>
          <a:p>
            <a:pPr marL="803275" algn="just">
              <a:buFont typeface="Calibri" panose="020F0502020204030204" pitchFamily="34" charset="0"/>
              <a:buChar char="–"/>
            </a:pPr>
            <a:r>
              <a:rPr lang="cs-CZ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Ú</a:t>
            </a:r>
            <a:r>
              <a:rPr lang="cs-CZ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chopné hlavice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(chapadla, …) – slouží k uchopení (tuhému fixování) objektů před následnou manipulací prostřednictvím PR</a:t>
            </a:r>
          </a:p>
          <a:p>
            <a:pPr marL="803275" algn="just">
              <a:buFont typeface="Calibri" panose="020F0502020204030204" pitchFamily="34" charset="0"/>
              <a:buChar char="–"/>
            </a:pP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Technologické hlavice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(stříkací pistole, brusné vřeteno...) – k provádění technologické operace</a:t>
            </a:r>
          </a:p>
          <a:p>
            <a:pPr marL="803275" algn="just">
              <a:buFont typeface="Calibri" panose="020F0502020204030204" pitchFamily="34" charset="0"/>
              <a:buChar char="–"/>
            </a:pP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Kontrolní hlavice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(měřicí zařízení, …) – vybaveny senzorikou</a:t>
            </a:r>
            <a:endParaRPr lang="cs-CZ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3275" algn="just">
              <a:buFont typeface="Calibri" panose="020F0502020204030204" pitchFamily="34" charset="0"/>
              <a:buChar char="–"/>
            </a:pP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Speciální hlavice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(chirurgické nástroje, …)</a:t>
            </a:r>
          </a:p>
          <a:p>
            <a:pPr marL="803275" algn="just">
              <a:buFont typeface="Calibri" panose="020F0502020204030204" pitchFamily="34" charset="0"/>
              <a:buChar char="–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Rozhraní pro připojení efektoru k robotu je běžně tvořeno přírubou, přičemž efektor zajišťuje většinou nepohyblivost uchopeného objektu, popř. nástroje vůči lokálnímu souřadnému systému s počátkem v ose příruby robotu.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NÁZEV </a:t>
            </a:r>
            <a:r>
              <a:rPr lang="cs-CZ" sz="900" b="1" dirty="0" smtClean="0">
                <a:latin typeface="Myriad Pro" pitchFamily="34" charset="0"/>
              </a:rPr>
              <a:t>PREZENTACE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 smtClean="0">
                <a:latin typeface="Myriad Pro" pitchFamily="34" charset="0"/>
              </a:rPr>
              <a:t>DATUM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Základní charakteristika chapadel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35"/>
            <a:ext cx="3599926" cy="798957"/>
          </a:xfr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534989" y="1844824"/>
            <a:ext cx="8069460" cy="49099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1200"/>
              </a:spcAft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Úchopné hlavice (chapadla) slouží k 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tuhému fixování objektu před následnou manipulací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prostřednictvím pohybového systému PR.</a:t>
            </a:r>
          </a:p>
          <a:p>
            <a:pPr algn="just" fontAlgn="auto">
              <a:spcAft>
                <a:spcPts val="1200"/>
              </a:spcAft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Uchopení objektu je spojeno s 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mechanickým kontaktem úchopných prvků s povrchem objektu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auto">
              <a:spcAft>
                <a:spcPts val="1200"/>
              </a:spcAft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Při držení objektu v úchopné hlavici jsou 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 rovnováze vnější síly působící na objekt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(hmotové, tj. setrvačné a gravitační, úchopné síly, příp. technologické)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NÁZEV </a:t>
            </a:r>
            <a:r>
              <a:rPr lang="cs-CZ" sz="900" b="1" dirty="0" smtClean="0">
                <a:latin typeface="Myriad Pro" pitchFamily="34" charset="0"/>
              </a:rPr>
              <a:t>PREZENTACE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 smtClean="0">
                <a:latin typeface="Myriad Pro" pitchFamily="34" charset="0"/>
              </a:rPr>
              <a:t>DATUM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34989" y="908720"/>
            <a:ext cx="8064896" cy="72008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Chapadla, základní pojmy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35"/>
            <a:ext cx="3599926" cy="798957"/>
          </a:xfr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534988" y="1916832"/>
            <a:ext cx="8064897" cy="48379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600"/>
              </a:spcAft>
              <a:buNone/>
            </a:pPr>
            <a:r>
              <a:rPr lang="cs-CZ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Kontaktní síla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je síla kterou působí hlavice pomocí svých uchopovacích prvků na objekt manipulace v kontaktních bodech, příp. přímkách či rovinách. Síla zahrnuje rovněž třecí a kolmé síly.</a:t>
            </a:r>
          </a:p>
          <a:p>
            <a:pPr marL="0" indent="0" algn="just" fontAlgn="auto">
              <a:spcAft>
                <a:spcPts val="600"/>
              </a:spcAft>
              <a:buNone/>
            </a:pPr>
            <a:r>
              <a:rPr lang="cs-CZ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Uchopovací síla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konkrétní případ kontaktní síly, kdy je manipulovaný objekt držen ve dvou kontaktních bodech a je splněna podmínka, že ostatní síly a momenty jsou nulové.</a:t>
            </a:r>
          </a:p>
          <a:p>
            <a:pPr marL="0" indent="0" algn="just" fontAlgn="auto">
              <a:spcAft>
                <a:spcPts val="600"/>
              </a:spcAft>
              <a:buNone/>
            </a:pPr>
            <a:r>
              <a:rPr lang="cs-CZ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Manipulační síla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je vektorový součet všech kontaktních sil, které vyvozuje hlavice na uchopený předmět.</a:t>
            </a:r>
          </a:p>
          <a:p>
            <a:pPr marL="0" indent="0" algn="just" fontAlgn="auto">
              <a:spcAft>
                <a:spcPts val="600"/>
              </a:spcAft>
              <a:buNone/>
            </a:pPr>
            <a:r>
              <a:rPr lang="cs-CZ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Stabilita sevření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je stav, ve kterém předmět manipulace obnoví svou počáteční polohu v chapadle potom, co se jeho poloha změní následkem rušivých sil. Rovněž je to stav kdy prsty chapadla udržují kontakt s předmětem po celý proces jeho sevření bez proklouznutí, přičemž předmět manipulace je vystaven působení rušivých sil.</a:t>
            </a:r>
          </a:p>
          <a:p>
            <a:pPr algn="just" fontAlgn="auto">
              <a:spcAft>
                <a:spcPts val="600"/>
              </a:spcAft>
            </a:pPr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NÁZEV </a:t>
            </a:r>
            <a:r>
              <a:rPr lang="cs-CZ" sz="900" b="1" dirty="0" smtClean="0">
                <a:latin typeface="Myriad Pro" pitchFamily="34" charset="0"/>
              </a:rPr>
              <a:t>PREZENTACE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 smtClean="0">
                <a:latin typeface="Myriad Pro" pitchFamily="34" charset="0"/>
              </a:rPr>
              <a:t>DATUM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34989" y="908720"/>
            <a:ext cx="8064896" cy="72008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Základní dělení chapadel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35"/>
            <a:ext cx="3599926" cy="798957"/>
          </a:xfr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534989" y="1916832"/>
            <a:ext cx="4541067" cy="48379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fontAlgn="auto">
              <a:spcAft>
                <a:spcPts val="600"/>
              </a:spcAft>
              <a:buFont typeface="Arial" pitchFamily="34" charset="0"/>
              <a:buAutoNum type="arabicParenR"/>
            </a:pP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Podle způsobu vyvozování </a:t>
            </a:r>
          </a:p>
          <a:p>
            <a:pPr marL="457200" indent="-457200" algn="just" fontAlgn="auto">
              <a:spcAft>
                <a:spcPts val="600"/>
              </a:spcAft>
              <a:buFont typeface="Arial" pitchFamily="34" charset="0"/>
              <a:buAutoNum type="alphaLcParenR"/>
            </a:pPr>
            <a:r>
              <a:rPr lang="cs-CZ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Aktivní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úchopná síla je vyvozována aktivně prostřednictvím pohonu.</a:t>
            </a:r>
          </a:p>
          <a:p>
            <a:pPr marL="457200" indent="-457200" algn="just" fontAlgn="auto">
              <a:spcAft>
                <a:spcPts val="600"/>
              </a:spcAft>
              <a:buFont typeface="Arial" pitchFamily="34" charset="0"/>
              <a:buAutoNum type="alphaLcParenR"/>
            </a:pPr>
            <a:r>
              <a:rPr lang="cs-CZ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Pasivní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způsob vyvozování úchopné síly je vázán na úchopné prvky, které dovolují uchopení (např. silou pružiny), avšak úchopnou sílu nelze ovládat přímo řídícím systémem.</a:t>
            </a:r>
            <a:endParaRPr lang="cs-CZ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034" y="1552417"/>
            <a:ext cx="2953394" cy="254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43681"/>
            <a:ext cx="2476128" cy="222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1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NÁZEV </a:t>
            </a:r>
            <a:r>
              <a:rPr lang="cs-CZ" sz="900" b="1" dirty="0" smtClean="0">
                <a:latin typeface="Myriad Pro" pitchFamily="34" charset="0"/>
              </a:rPr>
              <a:t>PREZENTACE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 smtClean="0">
                <a:latin typeface="Myriad Pro" pitchFamily="34" charset="0"/>
              </a:rPr>
              <a:t>DATUM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34989" y="908720"/>
            <a:ext cx="8064896" cy="72008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Základní dělení chapadel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35"/>
            <a:ext cx="3599926" cy="798957"/>
          </a:xfr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534988" y="1628800"/>
            <a:ext cx="8064897" cy="26784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fontAlgn="auto">
              <a:spcAft>
                <a:spcPts val="600"/>
              </a:spcAft>
              <a:buFont typeface="+mj-lt"/>
              <a:buAutoNum type="arabicParenR" startAt="2"/>
            </a:pP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Podle struktury uchopení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(tj. počet, kvalita, rozmístění kontaktů úchopných prvků s objektem) kde s přihlédnutím k jednotlivým aspektům lze rozlišovat:</a:t>
            </a:r>
          </a:p>
          <a:p>
            <a:pPr marL="0" indent="0" fontAlgn="auto">
              <a:spcAft>
                <a:spcPts val="600"/>
              </a:spcAft>
              <a:buFont typeface="Arial" pitchFamily="34" charset="0"/>
              <a:buNone/>
            </a:pP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cs-CZ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podle charakteru uchopení a držení objektu</a:t>
            </a:r>
            <a:endParaRPr lang="cs-CZ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a) silové uchopení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b) tvarové uchopení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c) kombinované silové a tvarové uchopení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1" y="4307284"/>
            <a:ext cx="8441850" cy="202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5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NÁZEV </a:t>
            </a:r>
            <a:r>
              <a:rPr lang="cs-CZ" sz="900" b="1" dirty="0" smtClean="0">
                <a:latin typeface="Myriad Pro" pitchFamily="34" charset="0"/>
              </a:rPr>
              <a:t>PREZENTACE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 smtClean="0">
                <a:latin typeface="Myriad Pro" pitchFamily="34" charset="0"/>
              </a:rPr>
              <a:t>DATUM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34989" y="908720"/>
            <a:ext cx="8064896" cy="72008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Základní dělení chapadel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35"/>
            <a:ext cx="3599926" cy="798957"/>
          </a:xfr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534988" y="1650616"/>
            <a:ext cx="8064897" cy="23904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600"/>
              </a:spcAft>
              <a:buFont typeface="Arial" pitchFamily="34" charset="0"/>
              <a:buNone/>
            </a:pP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cs-CZ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podle umístění kontaktní roviny úchopných prvků oproti objektu</a:t>
            </a:r>
            <a:endParaRPr lang="cs-CZ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a) jednostranné uchopení</a:t>
            </a:r>
          </a:p>
          <a:p>
            <a:pPr marL="450850" indent="0" fontAlgn="auto">
              <a:spcAft>
                <a:spcPts val="0"/>
              </a:spcAft>
              <a:buNone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Typy: gravitační, magnetické, podtlakové, adhezní, zaháknutím;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b) oboustranné uchopení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c) třístranné uchopení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d) plošné tvarové uchopení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8" y="4062884"/>
            <a:ext cx="8393488" cy="199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7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NÁZEV </a:t>
            </a:r>
            <a:r>
              <a:rPr lang="cs-CZ" sz="900" b="1" dirty="0" smtClean="0">
                <a:latin typeface="Myriad Pro" pitchFamily="34" charset="0"/>
              </a:rPr>
              <a:t>PREZENTACE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 smtClean="0">
                <a:latin typeface="Myriad Pro" pitchFamily="34" charset="0"/>
              </a:rPr>
              <a:t>DATUM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34989" y="908720"/>
            <a:ext cx="8064896" cy="72008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Základní dělení chapadel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35"/>
            <a:ext cx="3599926" cy="798957"/>
          </a:xfr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537548" y="1715942"/>
            <a:ext cx="8064897" cy="20304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600"/>
              </a:spcAft>
              <a:buFont typeface="Arial" pitchFamily="34" charset="0"/>
              <a:buNone/>
            </a:pP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cs-CZ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podle počtu úchopných prvků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lphaLcParenR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dvěma úchopnými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prvky		b) s třemi úchopnými prvky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lphaLcParenR"/>
            </a:pPr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	c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s více úchopnými prvky</a:t>
            </a:r>
          </a:p>
          <a:p>
            <a:pPr marL="0" indent="0" fontAlgn="auto">
              <a:spcAft>
                <a:spcPts val="600"/>
              </a:spcAft>
              <a:buFont typeface="Arial" pitchFamily="34" charset="0"/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639127"/>
            <a:ext cx="1770443" cy="30160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3284984"/>
            <a:ext cx="1973961" cy="300494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2639127"/>
            <a:ext cx="194881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-prezentace-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UL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fs-prezentace-cz</Template>
  <TotalTime>304</TotalTime>
  <Words>795</Words>
  <Application>Microsoft Office PowerPoint</Application>
  <PresentationFormat>Předvádění na obrazovce (4:3)</PresentationFormat>
  <Paragraphs>90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Myriad Pro</vt:lpstr>
      <vt:lpstr>Times New Roman</vt:lpstr>
      <vt:lpstr>fs-prezentace-cz</vt:lpstr>
      <vt:lpstr>Prezentace aplikace PowerPoint</vt:lpstr>
      <vt:lpstr>Chapadla s pneumatickým a elektrickým pohonem - teorie  </vt:lpstr>
      <vt:lpstr>Efektory</vt:lpstr>
      <vt:lpstr>Základní charakteristika chapadel</vt:lpstr>
      <vt:lpstr>Chapadla, základní pojmy</vt:lpstr>
      <vt:lpstr>Základní dělení chapadel</vt:lpstr>
      <vt:lpstr>Základní dělení chapadel</vt:lpstr>
      <vt:lpstr>Základní dělení chapadel</vt:lpstr>
      <vt:lpstr>Základní dělení chapadel</vt:lpstr>
      <vt:lpstr>Základní dělení chapadel</vt:lpstr>
      <vt:lpstr>Základní dělení chapadel</vt:lpstr>
      <vt:lpstr>Základní dělení chapadel</vt:lpstr>
      <vt:lpstr>Literatura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zuzana.horcickova</dc:creator>
  <cp:keywords>TUL</cp:keywords>
  <cp:lastModifiedBy>LRS</cp:lastModifiedBy>
  <cp:revision>33</cp:revision>
  <dcterms:created xsi:type="dcterms:W3CDTF">2018-11-26T09:19:37Z</dcterms:created>
  <dcterms:modified xsi:type="dcterms:W3CDTF">2021-11-14T20:15:39Z</dcterms:modified>
</cp:coreProperties>
</file>