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47"/>
  </p:notesMasterIdLst>
  <p:sldIdLst>
    <p:sldId id="331" r:id="rId2"/>
    <p:sldId id="256" r:id="rId3"/>
    <p:sldId id="267" r:id="rId4"/>
    <p:sldId id="268" r:id="rId5"/>
    <p:sldId id="270" r:id="rId6"/>
    <p:sldId id="313" r:id="rId7"/>
    <p:sldId id="295" r:id="rId8"/>
    <p:sldId id="314" r:id="rId9"/>
    <p:sldId id="317" r:id="rId10"/>
    <p:sldId id="315" r:id="rId11"/>
    <p:sldId id="316" r:id="rId12"/>
    <p:sldId id="318" r:id="rId13"/>
    <p:sldId id="297" r:id="rId14"/>
    <p:sldId id="298" r:id="rId15"/>
    <p:sldId id="299" r:id="rId16"/>
    <p:sldId id="300" r:id="rId17"/>
    <p:sldId id="301" r:id="rId18"/>
    <p:sldId id="319" r:id="rId19"/>
    <p:sldId id="302" r:id="rId20"/>
    <p:sldId id="303" r:id="rId21"/>
    <p:sldId id="320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283" r:id="rId30"/>
    <p:sldId id="286" r:id="rId31"/>
    <p:sldId id="321" r:id="rId32"/>
    <p:sldId id="322" r:id="rId33"/>
    <p:sldId id="323" r:id="rId34"/>
    <p:sldId id="296" r:id="rId35"/>
    <p:sldId id="324" r:id="rId36"/>
    <p:sldId id="327" r:id="rId37"/>
    <p:sldId id="328" r:id="rId38"/>
    <p:sldId id="288" r:id="rId39"/>
    <p:sldId id="325" r:id="rId40"/>
    <p:sldId id="329" r:id="rId41"/>
    <p:sldId id="326" r:id="rId42"/>
    <p:sldId id="330" r:id="rId43"/>
    <p:sldId id="292" r:id="rId44"/>
    <p:sldId id="293" r:id="rId45"/>
    <p:sldId id="332" r:id="rId4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51D"/>
    <a:srgbClr val="7E1A47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3" autoAdjust="0"/>
    <p:restoredTop sz="94660"/>
  </p:normalViewPr>
  <p:slideViewPr>
    <p:cSldViewPr>
      <p:cViewPr varScale="1">
        <p:scale>
          <a:sx n="155" d="100"/>
          <a:sy n="155" d="100"/>
        </p:scale>
        <p:origin x="1896" y="138"/>
      </p:cViewPr>
      <p:guideLst>
        <p:guide orient="horz" pos="2160"/>
        <p:guide pos="3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4E52B96-8F7F-4CBB-B800-51390AB682EC}" type="datetimeFigureOut">
              <a:rPr lang="cs-CZ"/>
              <a:pPr>
                <a:defRPr/>
              </a:pPr>
              <a:t>26.10.2021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D6E96EA-E9FC-4CED-800E-CD7D2F847C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90622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A9EC83-E084-48D0-9568-8C6C2AD14F59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A9EC83-E084-48D0-9568-8C6C2AD14F59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0798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51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A9EC83-E084-48D0-9568-8C6C2AD14F59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012772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521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0506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26.10.2021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26.10.2021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26.10.2021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26.10.2021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L - 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11188" y="3886200"/>
            <a:ext cx="7921625" cy="622920"/>
          </a:xfrm>
        </p:spPr>
        <p:txBody>
          <a:bodyPr/>
          <a:lstStyle>
            <a:lvl1pPr marL="0" indent="0" algn="ctr">
              <a:buNone/>
              <a:defRPr i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vložíte Jméno Příjmení </a:t>
            </a:r>
            <a:r>
              <a:rPr lang="en-US" dirty="0" smtClean="0"/>
              <a:t>|</a:t>
            </a:r>
            <a:r>
              <a:rPr lang="cs-CZ" dirty="0" smtClean="0"/>
              <a:t> Datum</a:t>
            </a:r>
            <a:endParaRPr 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611188" y="2276872"/>
            <a:ext cx="7921625" cy="1143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smtClean="0"/>
              <a:t>Klepnutím vložíte název prezentace</a:t>
            </a:r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26.10.2021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26.10.2021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26.10.2021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26.10.2021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26.10.2021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26.10.2021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26.10.2021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F8F9B-1931-4F52-AD9E-88EBCF6B3CE2}" type="datetimeFigureOut">
              <a:rPr lang="cs-CZ" smtClean="0"/>
              <a:pPr/>
              <a:t>26.10.2021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F8F9B-1931-4F52-AD9E-88EBCF6B3CE2}" type="datetimeFigureOut">
              <a:rPr lang="cs-CZ" smtClean="0"/>
              <a:pPr/>
              <a:t>26.10.2021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5A274-92B4-42A2-8855-12FC36CD99B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684" r:id="rId12"/>
    <p:sldLayoutId id="214748374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triom.cz/" TargetMode="External"/><Relationship Id="rId2" Type="http://schemas.openxmlformats.org/officeDocument/2006/relationships/hyperlink" Target="https://etul.publi.cz/book/1275-uvod-do-automatizace-a-robotizace-ve-strojirenstvi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/" TargetMode="External"/><Relationship Id="rId4" Type="http://schemas.openxmlformats.org/officeDocument/2006/relationships/hyperlink" Target="https://www.festo.com/cms/cs_cz/54764.ht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5" y="2603309"/>
            <a:ext cx="6400800" cy="1091295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</a:rPr>
              <a:t>Automatizace a robotizace ve strojírenství  </a:t>
            </a:r>
            <a:endParaRPr lang="cs-CZ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0"/>
            <a:ext cx="6479771" cy="1438102"/>
          </a:xfrm>
          <a:prstGeom prst="rect">
            <a:avLst/>
          </a:prstGeom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1411560" y="4797152"/>
            <a:ext cx="6400800" cy="803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smtClean="0">
                <a:solidFill>
                  <a:schemeClr val="tx1"/>
                </a:solidFill>
              </a:rPr>
              <a:t>Ing. Marie Stará, Ph.D.</a:t>
            </a:r>
            <a:endParaRPr lang="cs-CZ" sz="2000" dirty="0">
              <a:solidFill>
                <a:schemeClr val="tx1"/>
              </a:solidFill>
            </a:endParaRPr>
          </a:p>
          <a:p>
            <a:pPr algn="l"/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619672" y="1268760"/>
            <a:ext cx="5628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   </a:t>
            </a:r>
            <a:r>
              <a:rPr lang="cs-CZ" b="1" dirty="0"/>
              <a:t>Rozvoj lidských zdrojů TUL pro zvyšování relevance, </a:t>
            </a:r>
          </a:p>
          <a:p>
            <a:r>
              <a:rPr lang="cs-CZ" b="1" dirty="0"/>
              <a:t>kvality a přístupu ke vzdělání v podmínkách Průmyslu 4.0</a:t>
            </a:r>
            <a:endParaRPr lang="cs-CZ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59832" y="1916832"/>
            <a:ext cx="269979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CZ.02.2.69/0.0/0.0/16_015/0002329</a:t>
            </a:r>
            <a:r>
              <a:rPr kumimoji="0" lang="cs-CZ" altLang="cs-CZ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55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https://www.tul.cz/document/2325"/>
          <p:cNvSpPr>
            <a:spLocks noChangeAspect="1" noChangeArrowheads="1"/>
          </p:cNvSpPr>
          <p:nvPr/>
        </p:nvSpPr>
        <p:spPr bwMode="auto">
          <a:xfrm>
            <a:off x="155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55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" name="Obrázek 10" descr="varianta-a-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5949280"/>
            <a:ext cx="4972060" cy="648072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9802125D-FE7F-4C06-B9CE-E99C00101DB5}"/>
              </a:ext>
            </a:extLst>
          </p:cNvPr>
          <p:cNvSpPr/>
          <p:nvPr/>
        </p:nvSpPr>
        <p:spPr>
          <a:xfrm>
            <a:off x="3785703" y="3837801"/>
            <a:ext cx="1572611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3390" indent="-226695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6324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Strojírenství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748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–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pneumatické 2prsté paralelní chapadlo</a:t>
            </a:r>
            <a:endParaRPr lang="cs-CZ" sz="2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83568" y="1484784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 smtClean="0"/>
              <a:t>Typ: SPG</a:t>
            </a:r>
          </a:p>
          <a:p>
            <a:pPr algn="just"/>
            <a:r>
              <a:rPr lang="cs-CZ" dirty="0"/>
              <a:t>Masivní 2prsté paralelní chapadlo pro manipulaci s těžkými </a:t>
            </a:r>
            <a:r>
              <a:rPr lang="cs-CZ" dirty="0" smtClean="0"/>
              <a:t>objekty </a:t>
            </a:r>
            <a:r>
              <a:rPr lang="cs-CZ" dirty="0"/>
              <a:t>a široký sortiment dílů, vybavené robustními </a:t>
            </a:r>
            <a:r>
              <a:rPr lang="cs-CZ" dirty="0" smtClean="0"/>
              <a:t>vedeními.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068960"/>
            <a:ext cx="2815010" cy="313053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308" y="2176061"/>
            <a:ext cx="3215652" cy="402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8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19" y="2679430"/>
            <a:ext cx="2550852" cy="380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Skupina 1"/>
          <p:cNvGrpSpPr/>
          <p:nvPr/>
        </p:nvGrpSpPr>
        <p:grpSpPr>
          <a:xfrm>
            <a:off x="5575502" y="3511453"/>
            <a:ext cx="2403670" cy="2976542"/>
            <a:chOff x="4846087" y="1417699"/>
            <a:chExt cx="2403670" cy="2976542"/>
          </a:xfrm>
        </p:grpSpPr>
        <p:pic>
          <p:nvPicPr>
            <p:cNvPr id="1638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6087" y="1417699"/>
              <a:ext cx="2032553" cy="2976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ovéPole 20"/>
            <p:cNvSpPr txBox="1"/>
            <p:nvPr/>
          </p:nvSpPr>
          <p:spPr>
            <a:xfrm>
              <a:off x="6850258" y="1494864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1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6850258" y="2074361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2</a:t>
              </a: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6850258" y="2469134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3</a:t>
              </a: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6850258" y="2905970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4</a:t>
              </a: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6850258" y="3317033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5</a:t>
              </a: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6850258" y="3798448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6</a:t>
              </a:r>
            </a:p>
          </p:txBody>
        </p:sp>
      </p:grpSp>
      <p:sp>
        <p:nvSpPr>
          <p:cNvPr id="15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FESTO 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2prsté paralelní chapadlo</a:t>
            </a:r>
            <a:endParaRPr lang="cs-CZ" sz="24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639412" y="1556381"/>
            <a:ext cx="4178293" cy="987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13"/>
              </a:spcAft>
            </a:pPr>
            <a:r>
              <a:rPr lang="cs-CZ" i="1" dirty="0">
                <a:cs typeface="Calibri" panose="020F0502020204030204" pitchFamily="34" charset="0"/>
              </a:rPr>
              <a:t>Typ: </a:t>
            </a:r>
            <a:r>
              <a:rPr lang="cs-CZ" dirty="0" smtClean="0">
                <a:cs typeface="Calibri" panose="020F0502020204030204" pitchFamily="34" charset="0"/>
              </a:rPr>
              <a:t>DHPS</a:t>
            </a:r>
          </a:p>
          <a:p>
            <a:pPr>
              <a:spcAft>
                <a:spcPts val="513"/>
              </a:spcAft>
            </a:pPr>
            <a:r>
              <a:rPr lang="cs-CZ" dirty="0" smtClean="0">
                <a:cs typeface="Calibri" panose="020F0502020204030204" pitchFamily="34" charset="0"/>
              </a:rPr>
              <a:t>Oválný píst pro velkou úchopnou sílu v malém prostoru.</a:t>
            </a:r>
            <a:endParaRPr lang="cs-CZ" dirty="0">
              <a:cs typeface="Calibri" panose="020F050202020403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691573" y="4716664"/>
            <a:ext cx="22213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 – Čelist</a:t>
            </a:r>
          </a:p>
          <a:p>
            <a:r>
              <a:rPr lang="cs-CZ" dirty="0" smtClean="0"/>
              <a:t>2 – Záslepka</a:t>
            </a:r>
          </a:p>
          <a:p>
            <a:r>
              <a:rPr lang="cs-CZ" dirty="0" smtClean="0"/>
              <a:t>3 – Převodní páka</a:t>
            </a:r>
          </a:p>
          <a:p>
            <a:r>
              <a:rPr lang="cs-CZ" dirty="0" smtClean="0"/>
              <a:t>4 – Pístnice</a:t>
            </a:r>
          </a:p>
          <a:p>
            <a:r>
              <a:rPr lang="cs-CZ" dirty="0" smtClean="0"/>
              <a:t>5 – Oválný píst</a:t>
            </a:r>
          </a:p>
          <a:p>
            <a:r>
              <a:rPr lang="cs-CZ" dirty="0" smtClean="0"/>
              <a:t>6 - Tělo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892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" y="2948051"/>
            <a:ext cx="2305828" cy="349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Skupina 2"/>
          <p:cNvGrpSpPr/>
          <p:nvPr/>
        </p:nvGrpSpPr>
        <p:grpSpPr>
          <a:xfrm>
            <a:off x="5901050" y="2973657"/>
            <a:ext cx="2985630" cy="3486014"/>
            <a:chOff x="5249320" y="1212317"/>
            <a:chExt cx="2985630" cy="3486014"/>
          </a:xfrm>
        </p:grpSpPr>
        <p:sp>
          <p:nvSpPr>
            <p:cNvPr id="13" name="TextovéPole 12"/>
            <p:cNvSpPr txBox="1"/>
            <p:nvPr/>
          </p:nvSpPr>
          <p:spPr>
            <a:xfrm>
              <a:off x="7835451" y="1335466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1</a:t>
              </a:r>
            </a:p>
          </p:txBody>
        </p:sp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9320" y="1212317"/>
              <a:ext cx="2606366" cy="3486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ovéPole 19"/>
            <p:cNvSpPr txBox="1"/>
            <p:nvPr/>
          </p:nvSpPr>
          <p:spPr>
            <a:xfrm>
              <a:off x="7835451" y="1889637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2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7835451" y="2246846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3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7835451" y="3088536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4</a:t>
              </a: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7835451" y="3670823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5</a:t>
              </a:r>
            </a:p>
          </p:txBody>
        </p:sp>
      </p:grpSp>
      <p:sp>
        <p:nvSpPr>
          <p:cNvPr id="14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FESTO 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3prsté paralelní chapadlo</a:t>
            </a:r>
            <a:endParaRPr lang="cs-CZ" sz="24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639412" y="1556381"/>
            <a:ext cx="4178293" cy="987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13"/>
              </a:spcAft>
            </a:pPr>
            <a:r>
              <a:rPr lang="cs-CZ" i="1" dirty="0">
                <a:cs typeface="Calibri" panose="020F0502020204030204" pitchFamily="34" charset="0"/>
              </a:rPr>
              <a:t>Typ: </a:t>
            </a:r>
            <a:r>
              <a:rPr lang="cs-CZ" dirty="0" smtClean="0">
                <a:cs typeface="Calibri" panose="020F0502020204030204" pitchFamily="34" charset="0"/>
              </a:rPr>
              <a:t>DHDS</a:t>
            </a:r>
          </a:p>
          <a:p>
            <a:pPr>
              <a:spcAft>
                <a:spcPts val="513"/>
              </a:spcAft>
            </a:pPr>
            <a:r>
              <a:rPr lang="cs-CZ" dirty="0"/>
              <a:t>P</a:t>
            </a:r>
            <a:r>
              <a:rPr lang="cs-CZ" dirty="0" smtClean="0"/>
              <a:t>řesné </a:t>
            </a:r>
            <a:r>
              <a:rPr lang="cs-CZ" dirty="0"/>
              <a:t>vedení čelistí v drážce T s velkou </a:t>
            </a:r>
            <a:r>
              <a:rPr lang="cs-CZ" dirty="0" smtClean="0"/>
              <a:t>nosností, silný </a:t>
            </a:r>
            <a:r>
              <a:rPr lang="cs-CZ" dirty="0"/>
              <a:t>úchop v malém </a:t>
            </a:r>
            <a:r>
              <a:rPr lang="cs-CZ" dirty="0" smtClean="0"/>
              <a:t>prostoru.</a:t>
            </a:r>
            <a:endParaRPr lang="cs-CZ" dirty="0" smtClean="0">
              <a:cs typeface="Calibri" panose="020F0502020204030204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691573" y="4716664"/>
            <a:ext cx="22213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 – Čelist</a:t>
            </a:r>
          </a:p>
          <a:p>
            <a:r>
              <a:rPr lang="cs-CZ" dirty="0" smtClean="0"/>
              <a:t>2 – Záslepka</a:t>
            </a:r>
          </a:p>
          <a:p>
            <a:r>
              <a:rPr lang="cs-CZ" dirty="0" smtClean="0"/>
              <a:t>3 – Převodní páka</a:t>
            </a:r>
          </a:p>
          <a:p>
            <a:r>
              <a:rPr lang="cs-CZ" dirty="0" smtClean="0"/>
              <a:t>4 – Tělo</a:t>
            </a:r>
          </a:p>
          <a:p>
            <a:r>
              <a:rPr lang="cs-CZ" dirty="0" smtClean="0"/>
              <a:t>5 – Píst s magnetem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982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–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středicí chapadla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827584" y="1700808"/>
            <a:ext cx="2775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 smtClean="0"/>
              <a:t>Typ: MPZ</a:t>
            </a:r>
          </a:p>
          <a:p>
            <a:pPr algn="just"/>
            <a:r>
              <a:rPr lang="cs-CZ" dirty="0"/>
              <a:t>Malé středicí chapadlo se 3 prsty se základními čelistmi vedenými v T </a:t>
            </a:r>
            <a:r>
              <a:rPr lang="cs-CZ" dirty="0" smtClean="0"/>
              <a:t>drážkách.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160" y="3249643"/>
            <a:ext cx="1731640" cy="304239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635" y="2901137"/>
            <a:ext cx="2424113" cy="339090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918330" y="1700808"/>
            <a:ext cx="27752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/>
              <a:t>S</a:t>
            </a:r>
            <a:r>
              <a:rPr lang="cs-CZ" dirty="0" smtClean="0"/>
              <a:t>tandardní </a:t>
            </a:r>
            <a:r>
              <a:rPr lang="cs-CZ" dirty="0"/>
              <a:t>středicí </a:t>
            </a:r>
            <a:r>
              <a:rPr lang="cs-CZ" dirty="0" smtClean="0"/>
              <a:t>hlavice </a:t>
            </a:r>
            <a:r>
              <a:rPr lang="cs-CZ" dirty="0"/>
              <a:t>jsou </a:t>
            </a:r>
            <a:r>
              <a:rPr lang="cs-CZ" dirty="0" smtClean="0"/>
              <a:t>obecně k </a:t>
            </a:r>
            <a:r>
              <a:rPr lang="cs-CZ" dirty="0"/>
              <a:t>dispozici jako </a:t>
            </a:r>
            <a:r>
              <a:rPr lang="cs-CZ" b="1" dirty="0"/>
              <a:t>chapadla pro malé díly</a:t>
            </a:r>
            <a:r>
              <a:rPr lang="cs-CZ" dirty="0"/>
              <a:t>, </a:t>
            </a:r>
            <a:r>
              <a:rPr lang="cs-CZ" b="1" dirty="0"/>
              <a:t>univerzální</a:t>
            </a:r>
            <a:r>
              <a:rPr lang="cs-CZ" dirty="0"/>
              <a:t> a </a:t>
            </a:r>
            <a:r>
              <a:rPr lang="cs-CZ" b="1" dirty="0"/>
              <a:t>utěsněná chapadla</a:t>
            </a:r>
            <a:r>
              <a:rPr lang="cs-CZ" dirty="0"/>
              <a:t> se třemi </a:t>
            </a:r>
            <a:r>
              <a:rPr lang="cs-CZ" dirty="0" smtClean="0"/>
              <a:t>prsty.  Jsou určeny pro </a:t>
            </a:r>
            <a:r>
              <a:rPr lang="cs-CZ" dirty="0"/>
              <a:t>bezpečné a přesné uchopování vnějšího a vnitřního průměru </a:t>
            </a:r>
            <a:r>
              <a:rPr lang="cs-CZ" dirty="0" smtClean="0"/>
              <a:t>dílu </a:t>
            </a:r>
            <a:r>
              <a:rPr lang="cs-CZ" dirty="0"/>
              <a:t>o váze od několika gramů do více než 100 kilogramů. Jsou </a:t>
            </a:r>
            <a:r>
              <a:rPr lang="cs-CZ" dirty="0" smtClean="0"/>
              <a:t>široce uplatnitelné, lze je využít i za vysoké teploty.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918330" y="5664535"/>
            <a:ext cx="2775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 – T drážkové vedení</a:t>
            </a:r>
          </a:p>
          <a:p>
            <a:r>
              <a:rPr lang="cs-CZ" dirty="0" smtClean="0"/>
              <a:t>2 – Klínový hák</a:t>
            </a:r>
          </a:p>
          <a:p>
            <a:r>
              <a:rPr lang="cs-CZ" dirty="0" smtClean="0"/>
              <a:t>3 – Pouzdro, 4 - Pohon</a:t>
            </a:r>
          </a:p>
        </p:txBody>
      </p:sp>
    </p:spTree>
    <p:extLst>
      <p:ext uri="{BB962C8B-B14F-4D97-AF65-F5344CB8AC3E}">
        <p14:creationId xmlns:p14="http://schemas.microsoft.com/office/powerpoint/2010/main" val="119218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–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středicí chapadla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3568" y="1525553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/>
              <a:t>Typ: </a:t>
            </a:r>
            <a:r>
              <a:rPr lang="cs-CZ" i="1" dirty="0" smtClean="0"/>
              <a:t>PZH plus</a:t>
            </a:r>
            <a:endParaRPr lang="cs-CZ" i="1" dirty="0"/>
          </a:p>
          <a:p>
            <a:pPr algn="just"/>
            <a:r>
              <a:rPr lang="cs-CZ" dirty="0" smtClean="0"/>
              <a:t>Univerzální </a:t>
            </a:r>
            <a:r>
              <a:rPr lang="cs-CZ" dirty="0"/>
              <a:t>chapadlo s dlouhým pojezdem a vysokým maximálním momentem díky </a:t>
            </a:r>
            <a:r>
              <a:rPr lang="cs-CZ" dirty="0" smtClean="0"/>
              <a:t>více zubovému vedení, až pro 22 kg hmotnosti objektu.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73" y="3274657"/>
            <a:ext cx="3095134" cy="32355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1982" t="4097"/>
          <a:stretch/>
        </p:blipFill>
        <p:spPr>
          <a:xfrm>
            <a:off x="4173809" y="3274657"/>
            <a:ext cx="3561425" cy="33714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1224216"/>
            <a:ext cx="3312368" cy="206229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804248" y="3501008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 – Více </a:t>
            </a:r>
            <a:r>
              <a:rPr lang="cs-CZ" dirty="0" err="1" smtClean="0"/>
              <a:t>zubé</a:t>
            </a:r>
            <a:r>
              <a:rPr lang="cs-CZ" dirty="0" smtClean="0"/>
              <a:t> vedení</a:t>
            </a:r>
          </a:p>
          <a:p>
            <a:r>
              <a:rPr lang="cs-CZ" dirty="0" smtClean="0"/>
              <a:t>2 – Čelisti</a:t>
            </a:r>
          </a:p>
          <a:p>
            <a:r>
              <a:rPr lang="cs-CZ" dirty="0" smtClean="0"/>
              <a:t>4 – Ozubený hřeben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301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–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středicí chapadla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3567" y="1525553"/>
            <a:ext cx="3526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/>
              <a:t>Typ: </a:t>
            </a:r>
            <a:r>
              <a:rPr lang="cs-CZ" i="1" dirty="0" smtClean="0"/>
              <a:t>SGW</a:t>
            </a:r>
            <a:endParaRPr lang="cs-CZ" i="1" dirty="0"/>
          </a:p>
          <a:p>
            <a:pPr algn="just"/>
            <a:r>
              <a:rPr lang="cs-CZ" dirty="0"/>
              <a:t>Malé, snadno ovládatelné, </a:t>
            </a:r>
            <a:r>
              <a:rPr lang="cs-CZ" dirty="0" smtClean="0"/>
              <a:t>plastové (odolnost vůči korozi), </a:t>
            </a:r>
            <a:r>
              <a:rPr lang="cs-CZ" b="1" dirty="0"/>
              <a:t>úhlové chapadlo</a:t>
            </a:r>
            <a:r>
              <a:rPr lang="cs-CZ" dirty="0"/>
              <a:t> s vratnou </a:t>
            </a:r>
            <a:r>
              <a:rPr lang="cs-CZ" dirty="0" smtClean="0"/>
              <a:t>pružinou.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17" y="2852936"/>
            <a:ext cx="2841351" cy="374441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511" y="1291597"/>
            <a:ext cx="2129826" cy="532456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842" y="3152713"/>
            <a:ext cx="2692147" cy="3444639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255" y="1291597"/>
            <a:ext cx="1088742" cy="100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7060879" y="2288860"/>
            <a:ext cx="1975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n-lt"/>
              </a:rPr>
              <a:t>1 - 20</a:t>
            </a:r>
            <a:r>
              <a:rPr lang="cs-CZ" dirty="0">
                <a:latin typeface="+mn-lt"/>
              </a:rPr>
              <a:t>°/</a:t>
            </a:r>
            <a:r>
              <a:rPr lang="cs-CZ" dirty="0" smtClean="0">
                <a:latin typeface="+mn-lt"/>
              </a:rPr>
              <a:t>čelist</a:t>
            </a:r>
          </a:p>
          <a:p>
            <a:r>
              <a:rPr lang="cs-CZ" dirty="0" smtClean="0">
                <a:latin typeface="+mn-lt"/>
              </a:rPr>
              <a:t>2 – Pákový mechanismus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415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–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úhlové chapadla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3568" y="1525553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/>
              <a:t>Typ: </a:t>
            </a:r>
            <a:r>
              <a:rPr lang="cs-CZ" i="1" dirty="0" smtClean="0"/>
              <a:t>GAP</a:t>
            </a:r>
            <a:endParaRPr lang="cs-CZ" i="1" dirty="0"/>
          </a:p>
          <a:p>
            <a:pPr algn="just"/>
            <a:r>
              <a:rPr lang="cs-CZ" dirty="0"/>
              <a:t>2prsté úhlové paralelní chapadlo s aktivací uchopovacích prstů až do 90 stupňů na každé </a:t>
            </a:r>
            <a:r>
              <a:rPr lang="cs-CZ" dirty="0" smtClean="0"/>
              <a:t>čelisti (úhel rozevření až 180 °C). Pro malé a střední objekty.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743733"/>
            <a:ext cx="1789073" cy="387379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2852936"/>
            <a:ext cx="2329010" cy="351053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573" y="2256419"/>
            <a:ext cx="3368006" cy="410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2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–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úhlové chapadlo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3568" y="1525553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/>
              <a:t>Typ: </a:t>
            </a:r>
            <a:r>
              <a:rPr lang="cs-CZ" i="1" dirty="0" smtClean="0"/>
              <a:t>PWG plus</a:t>
            </a:r>
            <a:endParaRPr lang="cs-CZ" i="1" dirty="0"/>
          </a:p>
          <a:p>
            <a:pPr algn="just"/>
            <a:r>
              <a:rPr lang="cs-CZ" dirty="0"/>
              <a:t>Robustní úhlové 2prsté chapadlo s oválným pístem a </a:t>
            </a:r>
            <a:r>
              <a:rPr lang="cs-CZ" dirty="0" smtClean="0"/>
              <a:t>pohonem, univerzální použití.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792" y="2764068"/>
            <a:ext cx="1831012" cy="37059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869" y="4180462"/>
            <a:ext cx="2813259" cy="247965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472" y="1017632"/>
            <a:ext cx="3324751" cy="327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9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/>
          <p:cNvSpPr txBox="1"/>
          <p:nvPr/>
        </p:nvSpPr>
        <p:spPr>
          <a:xfrm>
            <a:off x="3340764" y="5030152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23" y="1583635"/>
            <a:ext cx="1009967" cy="100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173748" y="2580899"/>
            <a:ext cx="1169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cs typeface="Calibri" panose="020F0502020204030204" pitchFamily="34" charset="0"/>
              </a:rPr>
              <a:t>20°/čelist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7376091" y="1300595"/>
            <a:ext cx="399499" cy="3312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" name="Skupina 2"/>
          <p:cNvGrpSpPr/>
          <p:nvPr/>
        </p:nvGrpSpPr>
        <p:grpSpPr>
          <a:xfrm>
            <a:off x="5796136" y="3240807"/>
            <a:ext cx="2795809" cy="3286829"/>
            <a:chOff x="5036259" y="1458378"/>
            <a:chExt cx="2795809" cy="3286829"/>
          </a:xfrm>
        </p:grpSpPr>
        <p:sp>
          <p:nvSpPr>
            <p:cNvPr id="23" name="TextovéPole 22"/>
            <p:cNvSpPr txBox="1"/>
            <p:nvPr/>
          </p:nvSpPr>
          <p:spPr>
            <a:xfrm>
              <a:off x="7376091" y="1583143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1</a:t>
              </a: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7376091" y="2273125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2</a:t>
              </a: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7376091" y="2693668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3</a:t>
              </a: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7376091" y="3332556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4</a:t>
              </a: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7376091" y="4009875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5</a:t>
              </a:r>
            </a:p>
          </p:txBody>
        </p:sp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6259" y="1458378"/>
              <a:ext cx="2795809" cy="3286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90" y="2626153"/>
            <a:ext cx="2496641" cy="392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FESTO 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2prsté angulární chapadlo</a:t>
            </a:r>
            <a:endParaRPr lang="cs-CZ" sz="2400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639413" y="1556381"/>
            <a:ext cx="3572548" cy="987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13"/>
              </a:spcAft>
            </a:pPr>
            <a:r>
              <a:rPr lang="cs-CZ" i="1" dirty="0">
                <a:cs typeface="Calibri" panose="020F0502020204030204" pitchFamily="34" charset="0"/>
              </a:rPr>
              <a:t>Typ: </a:t>
            </a:r>
            <a:r>
              <a:rPr lang="cs-CZ" dirty="0" smtClean="0">
                <a:cs typeface="Calibri" panose="020F0502020204030204" pitchFamily="34" charset="0"/>
              </a:rPr>
              <a:t>DHWS</a:t>
            </a:r>
          </a:p>
          <a:p>
            <a:pPr>
              <a:spcAft>
                <a:spcPts val="513"/>
              </a:spcAft>
            </a:pPr>
            <a:r>
              <a:rPr lang="cs-CZ" dirty="0" smtClean="0"/>
              <a:t>Vylepšené </a:t>
            </a:r>
            <a:r>
              <a:rPr lang="cs-CZ" dirty="0"/>
              <a:t>vedení čelistí </a:t>
            </a:r>
            <a:r>
              <a:rPr lang="cs-CZ" dirty="0" smtClean="0"/>
              <a:t>chapadla, vedení kulisou.</a:t>
            </a:r>
            <a:endParaRPr lang="cs-CZ" dirty="0" smtClean="0">
              <a:cs typeface="Calibri" panose="020F0502020204030204" pitchFamily="3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3691573" y="4716664"/>
            <a:ext cx="22213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 – Čelist</a:t>
            </a:r>
          </a:p>
          <a:p>
            <a:r>
              <a:rPr lang="cs-CZ" dirty="0" smtClean="0"/>
              <a:t>2 – Záslepka</a:t>
            </a:r>
          </a:p>
          <a:p>
            <a:r>
              <a:rPr lang="cs-CZ" dirty="0" smtClean="0"/>
              <a:t>3 – Kulisa</a:t>
            </a:r>
          </a:p>
          <a:p>
            <a:r>
              <a:rPr lang="cs-CZ" dirty="0" smtClean="0"/>
              <a:t>4 – Píst s magnetem</a:t>
            </a:r>
          </a:p>
          <a:p>
            <a:r>
              <a:rPr lang="cs-CZ" dirty="0" smtClean="0"/>
              <a:t>5 – Tělo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044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–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úhlové chapadla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3568" y="1525553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/>
              <a:t>Typ: </a:t>
            </a:r>
            <a:r>
              <a:rPr lang="cs-CZ" i="1" dirty="0" smtClean="0"/>
              <a:t>DRG</a:t>
            </a:r>
            <a:endParaRPr lang="cs-CZ" i="1" dirty="0"/>
          </a:p>
          <a:p>
            <a:pPr algn="just"/>
            <a:r>
              <a:rPr lang="cs-CZ" dirty="0" smtClean="0"/>
              <a:t>Utěsněné </a:t>
            </a:r>
            <a:r>
              <a:rPr lang="cs-CZ" dirty="0"/>
              <a:t>úhlové chapadlo 180° k použití ve znečištěném prostředí. Pro použití vyžadující velký úhel otevření.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12" y="2725882"/>
            <a:ext cx="1828691" cy="392083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1525553"/>
            <a:ext cx="2894199" cy="47590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161" y="3463078"/>
            <a:ext cx="3197062" cy="2787474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2517005" y="6358408"/>
            <a:ext cx="1034257" cy="3554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710" dirty="0"/>
              <a:t>90°/čelist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747" y="5373216"/>
            <a:ext cx="1009967" cy="100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49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cs-CZ" altLang="cs-CZ" dirty="0" smtClean="0">
                <a:latin typeface="Arial" pitchFamily="34" charset="0"/>
                <a:cs typeface="Arial" pitchFamily="34" charset="0"/>
              </a:rPr>
              <a:t>Chapadla s pneumatickým a elektrickým pohonem - příklady</a:t>
            </a:r>
            <a:r>
              <a:rPr lang="cs-CZ" altLang="cs-CZ" sz="800" dirty="0">
                <a:latin typeface="Arial" pitchFamily="34" charset="0"/>
                <a:cs typeface="Arial" pitchFamily="34" charset="0"/>
              </a:rPr>
              <a:t/>
            </a:r>
            <a:br>
              <a:rPr lang="cs-CZ" altLang="cs-CZ" sz="800" dirty="0">
                <a:latin typeface="Arial" pitchFamily="34" charset="0"/>
                <a:cs typeface="Arial" pitchFamily="34" charset="0"/>
              </a:rPr>
            </a:br>
            <a:r>
              <a:rPr lang="cs-CZ" altLang="cs-CZ" sz="800" dirty="0">
                <a:latin typeface="Arial" pitchFamily="34" charset="0"/>
                <a:cs typeface="Arial" pitchFamily="34" charset="0"/>
              </a:rPr>
              <a:t/>
            </a:r>
            <a:br>
              <a:rPr lang="cs-CZ" altLang="cs-CZ" sz="800" dirty="0">
                <a:latin typeface="Arial" pitchFamily="34" charset="0"/>
                <a:cs typeface="Arial" pitchFamily="34" charset="0"/>
              </a:rPr>
            </a:b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64412"/>
            <a:ext cx="4176464" cy="926913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ové pole 2"/>
          <p:cNvSpPr txBox="1">
            <a:spLocks noChangeArrowheads="1"/>
          </p:cNvSpPr>
          <p:nvPr/>
        </p:nvSpPr>
        <p:spPr bwMode="auto">
          <a:xfrm>
            <a:off x="251520" y="5805264"/>
            <a:ext cx="8424935" cy="48540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Rozvoj lidských zdrojů TUL pro zvy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š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ov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í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relevance, kvality a př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í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stupu ke vzděl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í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v podm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í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nk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á</a:t>
            </a: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ch Průmyslu 4.0</a:t>
            </a:r>
            <a:endParaRPr kumimoji="0" lang="cs-CZ" alt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CZ.02.2.69/0.0/0.0/16_015/0002329</a:t>
            </a:r>
            <a:endParaRPr kumimoji="0" lang="cs-CZ" alt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41729"/>
            <a:ext cx="184731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cs-CZ" altLang="cs-CZ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–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Rotačně uchopovací modul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3567" y="1525553"/>
            <a:ext cx="77759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/>
              <a:t>Typ: </a:t>
            </a:r>
            <a:r>
              <a:rPr lang="cs-CZ" i="1" dirty="0" smtClean="0"/>
              <a:t>EGS</a:t>
            </a:r>
            <a:endParaRPr lang="cs-CZ" i="1" dirty="0"/>
          </a:p>
          <a:p>
            <a:pPr algn="just"/>
            <a:r>
              <a:rPr lang="cs-CZ" dirty="0"/>
              <a:t>Elektrický paralelní uchopovací a otočný modul se 2 prsty s hladce se pohybujícími základními čelistmi vedenými na valivých </a:t>
            </a:r>
            <a:r>
              <a:rPr lang="cs-CZ" dirty="0" smtClean="0"/>
              <a:t>ložiscích,</a:t>
            </a:r>
            <a:r>
              <a:rPr lang="pl-PL" dirty="0"/>
              <a:t> </a:t>
            </a:r>
            <a:r>
              <a:rPr lang="pl-PL" dirty="0" smtClean="0"/>
              <a:t>doba </a:t>
            </a:r>
            <a:r>
              <a:rPr lang="pl-PL" dirty="0"/>
              <a:t>otáčení 0,18 s / 180</a:t>
            </a:r>
            <a:r>
              <a:rPr lang="pl-PL" dirty="0" smtClean="0"/>
              <a:t>°. </a:t>
            </a:r>
            <a:r>
              <a:rPr lang="cs-CZ" dirty="0"/>
              <a:t>Uchopování a přesunování malých až středních obrobků s pružnou silou a </a:t>
            </a:r>
            <a:r>
              <a:rPr lang="cs-CZ" dirty="0" smtClean="0"/>
              <a:t>vysokou </a:t>
            </a:r>
            <a:r>
              <a:rPr lang="cs-CZ" dirty="0"/>
              <a:t>rychlostí v čistých prostředích, např. v montážních, zkušebních, laboratorních a farmaceutických </a:t>
            </a:r>
            <a:r>
              <a:rPr lang="cs-CZ" dirty="0" smtClean="0"/>
              <a:t>provozech.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72" y="3233688"/>
            <a:ext cx="1944216" cy="36243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3267639"/>
            <a:ext cx="3843655" cy="336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9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2" y="3189881"/>
            <a:ext cx="3348851" cy="244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3586807" y="1183322"/>
            <a:ext cx="985193" cy="184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6346458" y="2524165"/>
            <a:ext cx="1080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90°/čelist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538973"/>
            <a:ext cx="1009967" cy="100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Skupina 3"/>
          <p:cNvGrpSpPr/>
          <p:nvPr/>
        </p:nvGrpSpPr>
        <p:grpSpPr>
          <a:xfrm>
            <a:off x="6300192" y="3245140"/>
            <a:ext cx="2123586" cy="3062480"/>
            <a:chOff x="5588715" y="1350419"/>
            <a:chExt cx="2123586" cy="3062480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8715" y="1350419"/>
              <a:ext cx="1726717" cy="3062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véPole 22"/>
            <p:cNvSpPr txBox="1"/>
            <p:nvPr/>
          </p:nvSpPr>
          <p:spPr>
            <a:xfrm>
              <a:off x="7312802" y="1459040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1</a:t>
              </a: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7312802" y="2320659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2</a:t>
              </a: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7312802" y="3034228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3</a:t>
              </a: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7312802" y="3465250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4</a:t>
              </a: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7312802" y="3957846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5</a:t>
              </a:r>
            </a:p>
          </p:txBody>
        </p:sp>
      </p:grpSp>
      <p:sp>
        <p:nvSpPr>
          <p:cNvPr id="16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FESTO 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2prsté radiální chapadlo</a:t>
            </a:r>
            <a:endParaRPr lang="cs-CZ" sz="24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639412" y="1556381"/>
            <a:ext cx="4508652" cy="1264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13"/>
              </a:spcAft>
            </a:pPr>
            <a:r>
              <a:rPr lang="cs-CZ" i="1" dirty="0">
                <a:cs typeface="Calibri" panose="020F0502020204030204" pitchFamily="34" charset="0"/>
              </a:rPr>
              <a:t>Typ: </a:t>
            </a:r>
            <a:r>
              <a:rPr lang="cs-CZ" dirty="0" smtClean="0">
                <a:cs typeface="Calibri" panose="020F0502020204030204" pitchFamily="34" charset="0"/>
              </a:rPr>
              <a:t>DHRS</a:t>
            </a:r>
          </a:p>
          <a:p>
            <a:pPr algn="just">
              <a:spcAft>
                <a:spcPts val="513"/>
              </a:spcAft>
            </a:pPr>
            <a:r>
              <a:rPr lang="cs-CZ" dirty="0" smtClean="0"/>
              <a:t>Schopnost </a:t>
            </a:r>
            <a:r>
              <a:rPr lang="cs-CZ" dirty="0"/>
              <a:t>přenášet velké krouticí momenty díky bočnímu vedení čelistí </a:t>
            </a:r>
            <a:r>
              <a:rPr lang="cs-CZ" dirty="0" smtClean="0"/>
              <a:t>chapadla,  </a:t>
            </a:r>
            <a:r>
              <a:rPr lang="cs-CZ" dirty="0"/>
              <a:t>samočinně se </a:t>
            </a:r>
            <a:r>
              <a:rPr lang="cs-CZ" dirty="0" smtClean="0"/>
              <a:t>středí. </a:t>
            </a:r>
            <a:endParaRPr lang="cs-CZ" dirty="0" smtClean="0">
              <a:cs typeface="Calibri" panose="020F0502020204030204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691573" y="4716664"/>
            <a:ext cx="22213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 – Čelist</a:t>
            </a:r>
          </a:p>
          <a:p>
            <a:r>
              <a:rPr lang="cs-CZ" dirty="0" smtClean="0"/>
              <a:t>2 – Záslepka</a:t>
            </a:r>
          </a:p>
          <a:p>
            <a:r>
              <a:rPr lang="cs-CZ" dirty="0" smtClean="0"/>
              <a:t>3 – Kulisa</a:t>
            </a:r>
          </a:p>
          <a:p>
            <a:r>
              <a:rPr lang="cs-CZ" dirty="0" smtClean="0"/>
              <a:t>4 – Píst s magnetem</a:t>
            </a:r>
          </a:p>
          <a:p>
            <a:r>
              <a:rPr lang="cs-CZ" dirty="0" smtClean="0"/>
              <a:t>5 – Tělo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330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–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Rotačně uchopovací modul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3567" y="1525553"/>
            <a:ext cx="7848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/>
              <a:t>Typ: </a:t>
            </a:r>
            <a:r>
              <a:rPr lang="cs-CZ" i="1" dirty="0" smtClean="0"/>
              <a:t>GSM-P</a:t>
            </a:r>
            <a:endParaRPr lang="cs-CZ" i="1" dirty="0"/>
          </a:p>
          <a:p>
            <a:pPr algn="just"/>
            <a:r>
              <a:rPr lang="cs-CZ" dirty="0"/>
              <a:t>Kompaktní kombinace otočného </a:t>
            </a:r>
            <a:r>
              <a:rPr lang="cs-CZ" dirty="0" smtClean="0"/>
              <a:t>chapadla a </a:t>
            </a:r>
            <a:r>
              <a:rPr lang="cs-CZ" dirty="0"/>
              <a:t>paralelního chapadla se 2 </a:t>
            </a:r>
            <a:r>
              <a:rPr lang="cs-CZ" dirty="0" smtClean="0"/>
              <a:t>prsty, úhel natočení až 180 °C. </a:t>
            </a:r>
            <a:r>
              <a:rPr lang="cs-CZ" dirty="0"/>
              <a:t>Uchopení a otočení v jednom kompaktním modulu pro automatickou montáž v místech s omezeným </a:t>
            </a:r>
            <a:r>
              <a:rPr lang="cs-CZ" dirty="0" smtClean="0"/>
              <a:t>prostorem. Hmotnost pouze 0,37 kg.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761832"/>
            <a:ext cx="1554214" cy="402314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2852936"/>
            <a:ext cx="1658491" cy="369248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237" y="2874195"/>
            <a:ext cx="4031928" cy="372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6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 4prsté chapadlo 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3567" y="1525553"/>
            <a:ext cx="295232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/>
              <a:t>Typ: </a:t>
            </a:r>
            <a:r>
              <a:rPr lang="cs-CZ" i="1" dirty="0" smtClean="0"/>
              <a:t>PZV</a:t>
            </a:r>
            <a:endParaRPr lang="cs-CZ" i="1" dirty="0"/>
          </a:p>
          <a:p>
            <a:pPr algn="just"/>
            <a:r>
              <a:rPr lang="cs-CZ" dirty="0"/>
              <a:t>P</a:t>
            </a:r>
            <a:r>
              <a:rPr lang="cs-CZ" dirty="0" smtClean="0"/>
              <a:t>neumatické </a:t>
            </a:r>
            <a:r>
              <a:rPr lang="cs-CZ" dirty="0"/>
              <a:t>univerzální chapadla se 4 prsty jsou navrženy pro spolehlivou a přesnou paletizaci / </a:t>
            </a:r>
            <a:r>
              <a:rPr lang="cs-CZ" dirty="0" err="1"/>
              <a:t>depaletizaci</a:t>
            </a:r>
            <a:r>
              <a:rPr lang="cs-CZ" dirty="0"/>
              <a:t> a nastavení polohy válcových obrobků v montážních a výrobních procesech. </a:t>
            </a:r>
            <a:r>
              <a:rPr lang="cs-CZ" b="1" dirty="0"/>
              <a:t>Středicí chapadla se 4 prsty</a:t>
            </a:r>
            <a:r>
              <a:rPr lang="cs-CZ" dirty="0"/>
              <a:t> mají výhodu oproti běžným středicím chapadlům například při ukládání válcových obrobků do beden. PZV manipuluje s obrobky řízeným, z pohledu procesu spolehlivým způsobem navzdory rušivým konturám.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100" y="2790084"/>
            <a:ext cx="2477076" cy="36004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1679996"/>
            <a:ext cx="2897684" cy="449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6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 Chapadlo O-kroužků 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3567" y="1525553"/>
            <a:ext cx="309634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/>
              <a:t>Typ: </a:t>
            </a:r>
            <a:r>
              <a:rPr lang="cs-CZ" i="1" dirty="0" smtClean="0"/>
              <a:t>ORG</a:t>
            </a:r>
            <a:endParaRPr lang="cs-CZ" i="1" dirty="0"/>
          </a:p>
          <a:p>
            <a:pPr algn="just"/>
            <a:r>
              <a:rPr lang="cs-CZ" dirty="0"/>
              <a:t>P</a:t>
            </a:r>
            <a:r>
              <a:rPr lang="cs-CZ" dirty="0" smtClean="0"/>
              <a:t>neumatické </a:t>
            </a:r>
            <a:r>
              <a:rPr lang="cs-CZ" dirty="0"/>
              <a:t>chapadla O-kroužků jsou předurčeny k spolehlivému a automatickému uchopování a montáži O-kroužků, čtvercových kroužků a dalších kroužků pro hřídele a v otvorech. Mohou pracovat s kroužky o průměru 5 až 160 milimetrů v případě vnější montáže a o průměru 10 až 120 milimetrů v případě vnitřní montáže.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187330"/>
            <a:ext cx="2417340" cy="328344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3645024"/>
            <a:ext cx="2098011" cy="288032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347864" y="5157192"/>
            <a:ext cx="3065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 – Trojitá čelist A (dvojčinný)</a:t>
            </a:r>
          </a:p>
          <a:p>
            <a:r>
              <a:rPr lang="cs-CZ" dirty="0" smtClean="0"/>
              <a:t>2 – Trojitá čelist B (jednočinný)</a:t>
            </a:r>
          </a:p>
          <a:p>
            <a:r>
              <a:rPr lang="cs-CZ" dirty="0" smtClean="0"/>
              <a:t>3, 4, 5 -  Pohony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142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 Chapadlo O-kroužků 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3567" y="1525553"/>
            <a:ext cx="30963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/>
              <a:t>Typ: </a:t>
            </a:r>
            <a:r>
              <a:rPr lang="cs-CZ" i="1" dirty="0" smtClean="0"/>
              <a:t>ORG</a:t>
            </a:r>
          </a:p>
          <a:p>
            <a:pPr algn="just"/>
            <a:r>
              <a:rPr lang="cs-CZ" dirty="0"/>
              <a:t>Chapadla osazená příslušnými prsty umožňují montáž O-kroužků, včetně čtvercových kroužků a dalších, jak na hřídelích (vnější montáž), tak i v otvorech (vnitřní montáž</a:t>
            </a:r>
            <a:r>
              <a:rPr lang="cs-CZ" dirty="0" smtClean="0"/>
              <a:t>).</a:t>
            </a:r>
            <a:endParaRPr lang="cs-CZ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2420888"/>
            <a:ext cx="4897363" cy="410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5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 Chapadlo s rozhraním hřídele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3567" y="1525553"/>
            <a:ext cx="4032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/>
              <a:t>Typ: </a:t>
            </a:r>
            <a:r>
              <a:rPr lang="cs-CZ" i="1" dirty="0" smtClean="0"/>
              <a:t>GSW-B</a:t>
            </a:r>
          </a:p>
          <a:p>
            <a:pPr algn="just"/>
            <a:r>
              <a:rPr lang="cs-CZ" dirty="0"/>
              <a:t>Univerzální chapadlo </a:t>
            </a:r>
            <a:r>
              <a:rPr lang="cs-CZ" dirty="0" smtClean="0"/>
              <a:t>PGN-plus/PZN-plus </a:t>
            </a:r>
            <a:r>
              <a:rPr lang="cs-CZ" dirty="0"/>
              <a:t>s rozhraním stopkového nástroje </a:t>
            </a:r>
            <a:r>
              <a:rPr lang="cs-CZ" dirty="0" smtClean="0"/>
              <a:t>GSW-B. </a:t>
            </a:r>
            <a:r>
              <a:rPr lang="pt-BR" dirty="0"/>
              <a:t>Uchopovací síla až 1 740 </a:t>
            </a:r>
            <a:r>
              <a:rPr lang="pt-BR" dirty="0" smtClean="0"/>
              <a:t>N</a:t>
            </a:r>
            <a:r>
              <a:rPr lang="cs-CZ" dirty="0" smtClean="0"/>
              <a:t>.</a:t>
            </a:r>
            <a:endParaRPr lang="cs-CZ" i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725882"/>
            <a:ext cx="2088233" cy="397463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180166"/>
            <a:ext cx="2489344" cy="453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9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 Chapadlo k uchopování za otvor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3567" y="1525553"/>
            <a:ext cx="52565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/>
              <a:t>Typ: </a:t>
            </a:r>
            <a:r>
              <a:rPr lang="cs-CZ" i="1" dirty="0" smtClean="0"/>
              <a:t>LOG</a:t>
            </a:r>
          </a:p>
          <a:p>
            <a:pPr algn="just"/>
            <a:r>
              <a:rPr lang="cs-CZ" dirty="0"/>
              <a:t>Lehké chapadlo vyrobené z velmi odolného </a:t>
            </a:r>
            <a:r>
              <a:rPr lang="cs-CZ" dirty="0" smtClean="0"/>
              <a:t>polyamidu (o 60 % lehčí než pryžová) </a:t>
            </a:r>
            <a:r>
              <a:rPr lang="cs-CZ" dirty="0"/>
              <a:t>se systémem uzavřené membrány. Obzvláště vhodný pro vysoce dynamické aplikace s nízkou hmotností obrobku, pro manipulaci s malými </a:t>
            </a:r>
            <a:r>
              <a:rPr lang="cs-CZ" dirty="0" smtClean="0"/>
              <a:t>a </a:t>
            </a:r>
            <a:r>
              <a:rPr lang="cs-CZ" dirty="0"/>
              <a:t>plastovými </a:t>
            </a:r>
            <a:r>
              <a:rPr lang="cs-CZ" dirty="0" smtClean="0"/>
              <a:t>díly, např. s </a:t>
            </a:r>
            <a:r>
              <a:rPr lang="cs-CZ" dirty="0"/>
              <a:t>pískovým </a:t>
            </a:r>
            <a:r>
              <a:rPr lang="cs-CZ" dirty="0" smtClean="0"/>
              <a:t>jádrem.</a:t>
            </a:r>
            <a:endParaRPr lang="cs-CZ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361013"/>
            <a:ext cx="4629150" cy="32004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1187330"/>
            <a:ext cx="2290320" cy="361224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652120" y="5085184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 – Přívod tlakového vzduchu</a:t>
            </a:r>
          </a:p>
          <a:p>
            <a:r>
              <a:rPr lang="cs-CZ" dirty="0" smtClean="0"/>
              <a:t>5 - Membrána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757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 Chapadlo k uchopování za otvor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3567" y="1525553"/>
            <a:ext cx="27363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/>
              <a:t>Typ: </a:t>
            </a:r>
            <a:r>
              <a:rPr lang="cs-CZ" i="1" dirty="0" smtClean="0"/>
              <a:t>LOG</a:t>
            </a:r>
          </a:p>
          <a:p>
            <a:pPr algn="just"/>
            <a:r>
              <a:rPr lang="cs-CZ" dirty="0"/>
              <a:t>P</a:t>
            </a:r>
            <a:r>
              <a:rPr lang="cs-CZ" dirty="0" smtClean="0"/>
              <a:t>neumatická </a:t>
            </a:r>
            <a:r>
              <a:rPr lang="cs-CZ" dirty="0"/>
              <a:t>chapadla k uchopování za otvor se standardizovanými průměry od 20 do 99 </a:t>
            </a:r>
            <a:r>
              <a:rPr lang="cs-CZ" dirty="0" smtClean="0"/>
              <a:t>mm </a:t>
            </a:r>
            <a:r>
              <a:rPr lang="cs-CZ" dirty="0"/>
              <a:t>jsou určena pro bezpečné automatické uchopování a </a:t>
            </a:r>
            <a:r>
              <a:rPr lang="cs-CZ" dirty="0" smtClean="0"/>
              <a:t>především manipulaci </a:t>
            </a:r>
            <a:r>
              <a:rPr lang="cs-CZ" dirty="0"/>
              <a:t>s křehkými díly, jako např</a:t>
            </a:r>
            <a:r>
              <a:rPr lang="cs-CZ" dirty="0" smtClean="0"/>
              <a:t>. písková </a:t>
            </a:r>
            <a:r>
              <a:rPr lang="cs-CZ" dirty="0"/>
              <a:t>zrna ve slévárnách. Při vyvinutí tlaku se membrána roztahuje, čímž generuje synchronizovaný pohyb uchopovacích ploch. </a:t>
            </a:r>
            <a:endParaRPr lang="cs-CZ" i="1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1484784"/>
            <a:ext cx="4509691" cy="463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6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/>
          <p:cNvSpPr txBox="1"/>
          <p:nvPr/>
        </p:nvSpPr>
        <p:spPr>
          <a:xfrm>
            <a:off x="3340764" y="5030152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3586807" y="1183322"/>
            <a:ext cx="985193" cy="184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5" name="Skupina 4"/>
          <p:cNvGrpSpPr/>
          <p:nvPr/>
        </p:nvGrpSpPr>
        <p:grpSpPr>
          <a:xfrm>
            <a:off x="5202240" y="2916642"/>
            <a:ext cx="3348069" cy="3600043"/>
            <a:chOff x="5010030" y="1337396"/>
            <a:chExt cx="3348069" cy="3600043"/>
          </a:xfrm>
        </p:grpSpPr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10030" y="1337396"/>
              <a:ext cx="2955578" cy="3600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ovéPole 12"/>
            <p:cNvSpPr txBox="1"/>
            <p:nvPr/>
          </p:nvSpPr>
          <p:spPr>
            <a:xfrm>
              <a:off x="7958600" y="1371715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1</a:t>
              </a: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7958600" y="1712168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2</a:t>
              </a: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7958600" y="2320659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3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7958600" y="2907451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4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7958600" y="3353956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5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7958600" y="3921597"/>
              <a:ext cx="399499" cy="408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6</a:t>
              </a:r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926688" y="2412350"/>
            <a:ext cx="2572618" cy="4104335"/>
            <a:chOff x="738188" y="1374750"/>
            <a:chExt cx="3456384" cy="5197933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88" y="1548383"/>
              <a:ext cx="3024336" cy="502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3546500" y="1374750"/>
              <a:ext cx="648072" cy="6289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6" name="TextovéPole 25"/>
          <p:cNvSpPr txBox="1"/>
          <p:nvPr/>
        </p:nvSpPr>
        <p:spPr>
          <a:xfrm>
            <a:off x="639412" y="1556381"/>
            <a:ext cx="4178293" cy="710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13"/>
              </a:spcAft>
            </a:pPr>
            <a:r>
              <a:rPr lang="cs-CZ" i="1" dirty="0">
                <a:cs typeface="Calibri" panose="020F0502020204030204" pitchFamily="34" charset="0"/>
              </a:rPr>
              <a:t>Typ: </a:t>
            </a:r>
            <a:r>
              <a:rPr lang="cs-CZ" dirty="0" smtClean="0">
                <a:cs typeface="Calibri" panose="020F0502020204030204" pitchFamily="34" charset="0"/>
              </a:rPr>
              <a:t>HGDS</a:t>
            </a:r>
          </a:p>
          <a:p>
            <a:pPr>
              <a:spcAft>
                <a:spcPts val="513"/>
              </a:spcAft>
            </a:pPr>
            <a:r>
              <a:rPr lang="cs-CZ" dirty="0" smtClean="0"/>
              <a:t>Úchop a otáčení </a:t>
            </a:r>
            <a:r>
              <a:rPr lang="cs-CZ" dirty="0"/>
              <a:t>v jednom </a:t>
            </a:r>
            <a:r>
              <a:rPr lang="cs-CZ" dirty="0" smtClean="0"/>
              <a:t>pohonu.</a:t>
            </a:r>
            <a:endParaRPr lang="cs-CZ" dirty="0" smtClean="0">
              <a:cs typeface="Calibri" panose="020F0502020204030204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691573" y="4716664"/>
            <a:ext cx="22213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 – Čelist</a:t>
            </a:r>
          </a:p>
          <a:p>
            <a:r>
              <a:rPr lang="cs-CZ" dirty="0" smtClean="0"/>
              <a:t>2 – Páka</a:t>
            </a:r>
          </a:p>
          <a:p>
            <a:r>
              <a:rPr lang="cs-CZ" dirty="0" smtClean="0"/>
              <a:t>3 – Doraz</a:t>
            </a:r>
          </a:p>
          <a:p>
            <a:r>
              <a:rPr lang="cs-CZ" dirty="0" smtClean="0"/>
              <a:t>4 – Pístnice</a:t>
            </a:r>
          </a:p>
          <a:p>
            <a:r>
              <a:rPr lang="cs-CZ" dirty="0" smtClean="0"/>
              <a:t>5 – Tělo</a:t>
            </a:r>
          </a:p>
          <a:p>
            <a:r>
              <a:rPr lang="cs-CZ" dirty="0" smtClean="0"/>
              <a:t>6 - Píst</a:t>
            </a:r>
            <a:endParaRPr lang="cs-CZ" dirty="0"/>
          </a:p>
        </p:txBody>
      </p:sp>
      <p:sp>
        <p:nvSpPr>
          <p:cNvPr id="28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FESTO 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Kyvná jednotka s chapadlem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4816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179" y="1637817"/>
            <a:ext cx="7921625" cy="1080120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cs-CZ" alt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Řada renomovaných výrobců – výběr příkladů</a:t>
            </a:r>
            <a:r>
              <a:rPr lang="cs-CZ" altLang="cs-CZ" sz="800" dirty="0">
                <a:latin typeface="Arial" pitchFamily="34" charset="0"/>
                <a:cs typeface="Arial" pitchFamily="34" charset="0"/>
              </a:rPr>
              <a:t/>
            </a:r>
            <a:br>
              <a:rPr lang="cs-CZ" altLang="cs-CZ" sz="800" dirty="0">
                <a:latin typeface="Arial" pitchFamily="34" charset="0"/>
                <a:cs typeface="Arial" pitchFamily="34" charset="0"/>
              </a:rPr>
            </a:br>
            <a:r>
              <a:rPr lang="cs-CZ" altLang="cs-CZ" sz="800" dirty="0">
                <a:latin typeface="Arial" pitchFamily="34" charset="0"/>
                <a:cs typeface="Arial" pitchFamily="34" charset="0"/>
              </a:rPr>
              <a:t/>
            </a:r>
            <a:br>
              <a:rPr lang="cs-CZ" altLang="cs-CZ" sz="800" dirty="0">
                <a:latin typeface="Arial" pitchFamily="34" charset="0"/>
                <a:cs typeface="Arial" pitchFamily="34" charset="0"/>
              </a:rPr>
            </a:b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64412"/>
            <a:ext cx="4176464" cy="926913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41729"/>
            <a:ext cx="184731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cs-CZ" altLang="cs-CZ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96" y="3903906"/>
            <a:ext cx="3580657" cy="123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39" y="5346417"/>
            <a:ext cx="2758404" cy="73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039" y="3791646"/>
            <a:ext cx="1314859" cy="84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03" y="3971425"/>
            <a:ext cx="2158364" cy="116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69" y="5428004"/>
            <a:ext cx="3195590" cy="57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5" y="2417784"/>
            <a:ext cx="2306271" cy="91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497" y="2276872"/>
            <a:ext cx="2635869" cy="131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102" y="2330618"/>
            <a:ext cx="2200752" cy="93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82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/>
          <p:cNvSpPr txBox="1"/>
          <p:nvPr/>
        </p:nvSpPr>
        <p:spPr>
          <a:xfrm>
            <a:off x="3340764" y="5030152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68332" y="1212253"/>
            <a:ext cx="8208694" cy="147785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Elektrická 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chapadla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81" y="2566956"/>
            <a:ext cx="5090558" cy="175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150" y="4537342"/>
            <a:ext cx="3657057" cy="96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06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paralení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uchopovadlo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3567" y="1525553"/>
            <a:ext cx="47525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/>
              <a:t>Typ: </a:t>
            </a:r>
            <a:r>
              <a:rPr lang="cs-CZ" i="1" dirty="0" smtClean="0"/>
              <a:t>EGI</a:t>
            </a:r>
          </a:p>
          <a:p>
            <a:pPr algn="just"/>
            <a:r>
              <a:rPr lang="cs-CZ" dirty="0" err="1" smtClean="0"/>
              <a:t>Servoelektrické</a:t>
            </a:r>
            <a:r>
              <a:rPr lang="cs-CZ" dirty="0" smtClean="0"/>
              <a:t> 2prstové </a:t>
            </a:r>
            <a:r>
              <a:rPr lang="cs-CZ" dirty="0"/>
              <a:t>paralelní </a:t>
            </a:r>
            <a:r>
              <a:rPr lang="cs-CZ" dirty="0" smtClean="0"/>
              <a:t>chapadlo </a:t>
            </a:r>
            <a:r>
              <a:rPr lang="cs-CZ" dirty="0"/>
              <a:t>s citlivou regulací uchopovací síly a dlouhým zdvihem. </a:t>
            </a:r>
            <a:r>
              <a:rPr lang="cs-CZ" dirty="0" smtClean="0"/>
              <a:t>Při </a:t>
            </a:r>
            <a:r>
              <a:rPr lang="cs-CZ" dirty="0"/>
              <a:t>poklesu napětí je zachováno až 90% uchopovací síly. Univerzální velmi flexibilní </a:t>
            </a:r>
            <a:r>
              <a:rPr lang="cs-CZ" dirty="0" smtClean="0"/>
              <a:t>hlavice </a:t>
            </a:r>
            <a:r>
              <a:rPr lang="cs-CZ" dirty="0"/>
              <a:t>pro velmi rozmanité </a:t>
            </a:r>
            <a:r>
              <a:rPr lang="cs-CZ" dirty="0" smtClean="0"/>
              <a:t>díly, vhodné pro </a:t>
            </a:r>
            <a:r>
              <a:rPr lang="cs-CZ" dirty="0"/>
              <a:t>jemné uchopování citlivých </a:t>
            </a:r>
            <a:r>
              <a:rPr lang="cs-CZ" dirty="0" smtClean="0"/>
              <a:t>dílů.</a:t>
            </a:r>
            <a:endParaRPr lang="cs-CZ" i="1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672086"/>
            <a:ext cx="2367310" cy="317333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4509120"/>
            <a:ext cx="3303139" cy="216024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03848" y="4534726"/>
            <a:ext cx="30243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 – Integrovaná elektronika</a:t>
            </a:r>
          </a:p>
          <a:p>
            <a:r>
              <a:rPr lang="cs-CZ" dirty="0" smtClean="0"/>
              <a:t>2 – </a:t>
            </a:r>
            <a:r>
              <a:rPr lang="cs-CZ" dirty="0" err="1" smtClean="0"/>
              <a:t>Enkodér</a:t>
            </a:r>
            <a:endParaRPr lang="cs-CZ" dirty="0" smtClean="0"/>
          </a:p>
          <a:p>
            <a:r>
              <a:rPr lang="cs-CZ" dirty="0" smtClean="0"/>
              <a:t>3 – Pohon</a:t>
            </a:r>
          </a:p>
          <a:p>
            <a:r>
              <a:rPr lang="cs-CZ" dirty="0" smtClean="0"/>
              <a:t>4 – Brzda</a:t>
            </a:r>
          </a:p>
          <a:p>
            <a:r>
              <a:rPr lang="cs-CZ" dirty="0" smtClean="0"/>
              <a:t>5 – Kinematika</a:t>
            </a:r>
          </a:p>
          <a:p>
            <a:r>
              <a:rPr lang="cs-CZ" dirty="0" smtClean="0"/>
              <a:t>6 – Připojení prstů</a:t>
            </a:r>
          </a:p>
          <a:p>
            <a:r>
              <a:rPr lang="cs-CZ" dirty="0" smtClean="0"/>
              <a:t>7 – Elektrické připojení 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914" y="1493015"/>
            <a:ext cx="3240360" cy="241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7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paralení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uchopovadlo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3567" y="1525553"/>
            <a:ext cx="47525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/>
              <a:t>Typ: </a:t>
            </a:r>
            <a:r>
              <a:rPr lang="cs-CZ" i="1" dirty="0" smtClean="0"/>
              <a:t>EGN</a:t>
            </a:r>
          </a:p>
          <a:p>
            <a:pPr algn="just"/>
            <a:r>
              <a:rPr lang="cs-CZ" dirty="0" err="1"/>
              <a:t>Servoelektrické</a:t>
            </a:r>
            <a:r>
              <a:rPr lang="cs-CZ" dirty="0"/>
              <a:t> 2prstové paralelní chapadlo s vysokou uchopovací </a:t>
            </a:r>
            <a:r>
              <a:rPr lang="cs-CZ" dirty="0" smtClean="0"/>
              <a:t>silou až 1000 N </a:t>
            </a:r>
            <a:r>
              <a:rPr lang="cs-CZ" dirty="0"/>
              <a:t>a momentovým zatížením vlivem </a:t>
            </a:r>
            <a:r>
              <a:rPr lang="cs-CZ" dirty="0" err="1"/>
              <a:t>vícezubového</a:t>
            </a:r>
            <a:r>
              <a:rPr lang="cs-CZ" dirty="0"/>
              <a:t> </a:t>
            </a:r>
            <a:r>
              <a:rPr lang="cs-CZ" dirty="0" smtClean="0"/>
              <a:t>vedení</a:t>
            </a:r>
            <a:r>
              <a:rPr lang="cs-CZ" dirty="0"/>
              <a:t>. S</a:t>
            </a:r>
            <a:r>
              <a:rPr lang="cs-CZ" dirty="0" smtClean="0"/>
              <a:t>tandardní řešení hlavic má široké uplatnění, vysoká flexibilita použití </a:t>
            </a:r>
            <a:r>
              <a:rPr lang="cs-CZ" dirty="0"/>
              <a:t>díky regulovatelné uchopovací síle, poloze a </a:t>
            </a:r>
            <a:r>
              <a:rPr lang="cs-CZ" dirty="0" smtClean="0"/>
              <a:t>rychlosti.</a:t>
            </a:r>
            <a:endParaRPr lang="cs-CZ" i="1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3556878"/>
            <a:ext cx="1601277" cy="314096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1994709"/>
            <a:ext cx="3094580" cy="471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8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paralení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uchopovadlo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3567" y="1525553"/>
            <a:ext cx="35283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/>
              <a:t>Typ: </a:t>
            </a:r>
            <a:r>
              <a:rPr lang="cs-CZ" i="1" dirty="0" smtClean="0"/>
              <a:t>LEG</a:t>
            </a:r>
          </a:p>
          <a:p>
            <a:pPr algn="just"/>
            <a:r>
              <a:rPr lang="cs-CZ" dirty="0"/>
              <a:t>Elektrické 2prsté paralelní chapadlo s vedením z lehkých profilů a s přizpůsobitelným servomotorem. </a:t>
            </a:r>
            <a:r>
              <a:rPr lang="cs-CZ" dirty="0" smtClean="0"/>
              <a:t>Lehké chapadlo </a:t>
            </a:r>
            <a:r>
              <a:rPr lang="cs-CZ" dirty="0"/>
              <a:t>s dlouhým </a:t>
            </a:r>
            <a:r>
              <a:rPr lang="cs-CZ" dirty="0" smtClean="0"/>
              <a:t>zdvihem (až 281 mm) </a:t>
            </a:r>
            <a:r>
              <a:rPr lang="cs-CZ" dirty="0"/>
              <a:t>pro flexibilní a vysoce dynamickou manipulaci s různými komponenty.</a:t>
            </a:r>
            <a:endParaRPr lang="cs-CZ" i="1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374" y="3833877"/>
            <a:ext cx="2965283" cy="27363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95182"/>
            <a:ext cx="4056311" cy="377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6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–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univerzální 2prsté paralelní chapadlo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827584" y="1700808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 smtClean="0"/>
              <a:t>Typ: EGH</a:t>
            </a:r>
          </a:p>
          <a:p>
            <a:pPr algn="just"/>
            <a:r>
              <a:rPr lang="cs-CZ" dirty="0"/>
              <a:t>Flexibilní chapadlo s dlouhým, nastavitelným zdvihem pro jednoduchou automatizaci s </a:t>
            </a:r>
            <a:r>
              <a:rPr lang="cs-CZ" dirty="0" err="1" smtClean="0"/>
              <a:t>koboty</a:t>
            </a:r>
            <a:r>
              <a:rPr lang="cs-CZ" dirty="0" smtClean="0"/>
              <a:t>. Připraveno vykonávat práci během 30 </a:t>
            </a:r>
            <a:r>
              <a:rPr lang="cs-CZ" dirty="0"/>
              <a:t>min. Pružné </a:t>
            </a:r>
            <a:r>
              <a:rPr lang="cs-CZ" dirty="0" smtClean="0"/>
              <a:t>uchopování, přemisťování </a:t>
            </a:r>
            <a:r>
              <a:rPr lang="cs-CZ" dirty="0"/>
              <a:t>malých a středně velkých </a:t>
            </a:r>
            <a:r>
              <a:rPr lang="cs-CZ" dirty="0" smtClean="0"/>
              <a:t>dílů </a:t>
            </a:r>
            <a:r>
              <a:rPr lang="cs-CZ" dirty="0"/>
              <a:t>v oblastech manipulace, montáže a </a:t>
            </a:r>
            <a:r>
              <a:rPr lang="cs-CZ" dirty="0" smtClean="0"/>
              <a:t>elektroniky.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539763"/>
            <a:ext cx="1639782" cy="278598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1412776"/>
            <a:ext cx="1990299" cy="288250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l="34669"/>
          <a:stretch/>
        </p:blipFill>
        <p:spPr>
          <a:xfrm>
            <a:off x="2807804" y="3455134"/>
            <a:ext cx="3168352" cy="279826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172578" y="5202870"/>
            <a:ext cx="1990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Světelný LED pásek indikuje provozní stav chapadla.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641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–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Chapadlo Co-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Act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827584" y="1700808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 smtClean="0"/>
              <a:t>Typ: </a:t>
            </a:r>
            <a:r>
              <a:rPr lang="cs-CZ" i="1" dirty="0"/>
              <a:t>Co-</a:t>
            </a:r>
            <a:r>
              <a:rPr lang="cs-CZ" i="1" dirty="0" err="1"/>
              <a:t>act</a:t>
            </a:r>
            <a:r>
              <a:rPr lang="cs-CZ" i="1" dirty="0"/>
              <a:t> EGP-C</a:t>
            </a:r>
          </a:p>
          <a:p>
            <a:pPr algn="just"/>
            <a:r>
              <a:rPr lang="cs-CZ" dirty="0" smtClean="0"/>
              <a:t>Elektrické </a:t>
            </a:r>
            <a:r>
              <a:rPr lang="cs-CZ" dirty="0"/>
              <a:t>2prstové paralelní chapadlo certifikované pro spolupracující operaci </a:t>
            </a:r>
            <a:r>
              <a:rPr lang="cs-CZ" dirty="0" smtClean="0"/>
              <a:t>(</a:t>
            </a:r>
            <a:r>
              <a:rPr lang="cs-CZ" dirty="0" err="1" smtClean="0"/>
              <a:t>kolaborativní</a:t>
            </a:r>
            <a:r>
              <a:rPr lang="cs-CZ" dirty="0" smtClean="0"/>
              <a:t> činnosti) s 24 V </a:t>
            </a:r>
            <a:r>
              <a:rPr lang="cs-CZ" dirty="0"/>
              <a:t>ovládáním a digitálním </a:t>
            </a:r>
            <a:r>
              <a:rPr lang="cs-CZ" dirty="0" smtClean="0"/>
              <a:t>I/O.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908151"/>
            <a:ext cx="2094765" cy="352839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866" y="2896464"/>
            <a:ext cx="2294908" cy="371703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293" y="2896464"/>
            <a:ext cx="3479111" cy="288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5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942" y="2381765"/>
            <a:ext cx="3732661" cy="4287595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–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Středicí chapadlo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827584" y="1700808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 smtClean="0"/>
              <a:t>Typ: EZN</a:t>
            </a:r>
            <a:endParaRPr lang="cs-CZ" i="1" dirty="0"/>
          </a:p>
          <a:p>
            <a:pPr algn="just"/>
            <a:r>
              <a:rPr lang="cs-CZ" dirty="0" smtClean="0"/>
              <a:t>Jediné elektrické středicí </a:t>
            </a:r>
            <a:r>
              <a:rPr lang="cs-CZ" dirty="0"/>
              <a:t>chapadlo se 3 prsty a </a:t>
            </a:r>
            <a:r>
              <a:rPr lang="cs-CZ" dirty="0" err="1"/>
              <a:t>vícezubým</a:t>
            </a:r>
            <a:r>
              <a:rPr lang="cs-CZ" dirty="0"/>
              <a:t> </a:t>
            </a:r>
            <a:r>
              <a:rPr lang="cs-CZ" dirty="0" smtClean="0"/>
              <a:t>vedením, </a:t>
            </a:r>
            <a:r>
              <a:rPr lang="cs-CZ" dirty="0"/>
              <a:t>které zajišťuje </a:t>
            </a:r>
            <a:r>
              <a:rPr lang="cs-CZ" dirty="0" smtClean="0"/>
              <a:t>velkou </a:t>
            </a:r>
            <a:r>
              <a:rPr lang="cs-CZ" dirty="0"/>
              <a:t>uchopovací </a:t>
            </a:r>
            <a:r>
              <a:rPr lang="cs-CZ" dirty="0" smtClean="0"/>
              <a:t>sílu </a:t>
            </a:r>
            <a:r>
              <a:rPr lang="cs-CZ" dirty="0"/>
              <a:t>a vysoký maximální moment. </a:t>
            </a:r>
            <a:r>
              <a:rPr lang="cs-CZ" dirty="0" smtClean="0"/>
              <a:t>Jeho flexibilní </a:t>
            </a:r>
            <a:r>
              <a:rPr lang="cs-CZ" dirty="0"/>
              <a:t>použití </a:t>
            </a:r>
            <a:r>
              <a:rPr lang="cs-CZ" dirty="0" smtClean="0"/>
              <a:t>je díky </a:t>
            </a:r>
            <a:r>
              <a:rPr lang="cs-CZ" dirty="0"/>
              <a:t>regulovatelné uchopovací síle, poloze a </a:t>
            </a:r>
            <a:r>
              <a:rPr lang="cs-CZ" dirty="0" smtClean="0"/>
              <a:t>rychlosti.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573016"/>
            <a:ext cx="1676368" cy="316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1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–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Rotačně uchopovací modul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827584" y="1700808"/>
            <a:ext cx="50405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 smtClean="0"/>
              <a:t>Typ: EGS</a:t>
            </a:r>
            <a:endParaRPr lang="cs-CZ" i="1" dirty="0"/>
          </a:p>
          <a:p>
            <a:pPr algn="just"/>
            <a:r>
              <a:rPr lang="cs-CZ" dirty="0" smtClean="0"/>
              <a:t>Elektrický </a:t>
            </a:r>
            <a:r>
              <a:rPr lang="cs-CZ" dirty="0"/>
              <a:t>paralelní uchopovací a otočný modul se 2 prsty s hladce se pohybujícími základními čelistmi vedenými na valivých ložiscích. </a:t>
            </a:r>
            <a:r>
              <a:rPr lang="cs-CZ" dirty="0" smtClean="0"/>
              <a:t>Pro uchopování malých </a:t>
            </a:r>
            <a:r>
              <a:rPr lang="cs-CZ" dirty="0"/>
              <a:t>až středních </a:t>
            </a:r>
            <a:r>
              <a:rPr lang="cs-CZ" dirty="0" smtClean="0"/>
              <a:t>dílů </a:t>
            </a:r>
            <a:r>
              <a:rPr lang="cs-CZ" dirty="0"/>
              <a:t>s pružnou silou a </a:t>
            </a:r>
            <a:r>
              <a:rPr lang="cs-CZ" dirty="0" smtClean="0"/>
              <a:t>vysokou rychlostí, </a:t>
            </a:r>
            <a:r>
              <a:rPr lang="cs-CZ" dirty="0"/>
              <a:t>např. v montážních, zkušebních, laboratorních a farmaceutických </a:t>
            </a:r>
            <a:r>
              <a:rPr lang="cs-CZ" dirty="0" smtClean="0"/>
              <a:t>provozech.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130" y="1719173"/>
            <a:ext cx="2514600" cy="47720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235" y="3732133"/>
            <a:ext cx="1925658" cy="29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3586807" y="1183322"/>
            <a:ext cx="985193" cy="184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916" y="3564147"/>
            <a:ext cx="3668248" cy="226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Skupina 2"/>
          <p:cNvGrpSpPr/>
          <p:nvPr/>
        </p:nvGrpSpPr>
        <p:grpSpPr>
          <a:xfrm>
            <a:off x="779494" y="3689502"/>
            <a:ext cx="3765454" cy="2854168"/>
            <a:chOff x="522164" y="1154435"/>
            <a:chExt cx="4752528" cy="3994348"/>
          </a:xfrm>
        </p:grpSpPr>
        <p:pic>
          <p:nvPicPr>
            <p:cNvPr id="2253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2164" y="1262583"/>
              <a:ext cx="4581525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5073725" y="1154435"/>
              <a:ext cx="200967" cy="3994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3" name="TextovéPole 12"/>
          <p:cNvSpPr txBox="1"/>
          <p:nvPr/>
        </p:nvSpPr>
        <p:spPr>
          <a:xfrm>
            <a:off x="791811" y="1708781"/>
            <a:ext cx="7820093" cy="1541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13"/>
              </a:spcAft>
            </a:pPr>
            <a:r>
              <a:rPr lang="cs-CZ" i="1" dirty="0">
                <a:cs typeface="Calibri" panose="020F0502020204030204" pitchFamily="34" charset="0"/>
              </a:rPr>
              <a:t>Typ: </a:t>
            </a:r>
            <a:r>
              <a:rPr lang="cs-CZ" dirty="0" smtClean="0">
                <a:cs typeface="Calibri" panose="020F0502020204030204" pitchFamily="34" charset="0"/>
              </a:rPr>
              <a:t>HGPLE</a:t>
            </a:r>
          </a:p>
          <a:p>
            <a:pPr algn="just">
              <a:spcAft>
                <a:spcPts val="513"/>
              </a:spcAft>
            </a:pPr>
            <a:r>
              <a:rPr lang="cs-CZ" dirty="0"/>
              <a:t>P</a:t>
            </a:r>
            <a:r>
              <a:rPr lang="cs-CZ" dirty="0" smtClean="0"/>
              <a:t>olohy </a:t>
            </a:r>
            <a:r>
              <a:rPr lang="cs-CZ" dirty="0"/>
              <a:t>úchopu lze volit libovolně a řízenou rychlostí. Dlouhý </a:t>
            </a:r>
            <a:r>
              <a:rPr lang="cs-CZ" dirty="0" smtClean="0"/>
              <a:t>zdvih chapadla </a:t>
            </a:r>
            <a:r>
              <a:rPr lang="cs-CZ" dirty="0"/>
              <a:t>umožňuje uplatnění s </a:t>
            </a:r>
            <a:r>
              <a:rPr lang="cs-CZ" dirty="0" smtClean="0"/>
              <a:t>různě velkými </a:t>
            </a:r>
            <a:r>
              <a:rPr lang="cs-CZ" dirty="0"/>
              <a:t>výrobky. Sílu úchopu </a:t>
            </a:r>
            <a:r>
              <a:rPr lang="cs-CZ" dirty="0" smtClean="0"/>
              <a:t>chapadla lze </a:t>
            </a:r>
            <a:r>
              <a:rPr lang="cs-CZ" dirty="0"/>
              <a:t>regulovat, takže </a:t>
            </a:r>
            <a:r>
              <a:rPr lang="cs-CZ" dirty="0" smtClean="0"/>
              <a:t>chapadlo </a:t>
            </a:r>
            <a:r>
              <a:rPr lang="cs-CZ" dirty="0"/>
              <a:t>je velmi vhodné pro měkké </a:t>
            </a:r>
            <a:r>
              <a:rPr lang="cs-CZ" dirty="0" smtClean="0"/>
              <a:t>nebo velmi </a:t>
            </a:r>
            <a:r>
              <a:rPr lang="cs-CZ" dirty="0"/>
              <a:t>citlivé výrobky. Lze jej </a:t>
            </a:r>
            <a:r>
              <a:rPr lang="cs-CZ" dirty="0" smtClean="0"/>
              <a:t>také spolehlivě </a:t>
            </a:r>
            <a:r>
              <a:rPr lang="cs-CZ" dirty="0"/>
              <a:t>použít k úchopu velkých a těžkých výrobků.</a:t>
            </a:r>
            <a:endParaRPr lang="cs-CZ" dirty="0" smtClean="0">
              <a:cs typeface="Calibri" panose="020F0502020204030204" pitchFamily="34" charset="0"/>
            </a:endParaRPr>
          </a:p>
        </p:txBody>
      </p:sp>
      <p:sp>
        <p:nvSpPr>
          <p:cNvPr id="18" name="Nadpis 3"/>
          <p:cNvSpPr txBox="1">
            <a:spLocks/>
          </p:cNvSpPr>
          <p:nvPr/>
        </p:nvSpPr>
        <p:spPr>
          <a:xfrm>
            <a:off x="690280" y="6196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FESTO 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2prsté paralelní chapadlo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45965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 Magnetické chapadlo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3567" y="1525553"/>
            <a:ext cx="77759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/>
              <a:t>Typ: </a:t>
            </a:r>
            <a:r>
              <a:rPr lang="cs-CZ" i="1" dirty="0" smtClean="0"/>
              <a:t>GSW-M</a:t>
            </a:r>
          </a:p>
          <a:p>
            <a:pPr algn="just"/>
            <a:r>
              <a:rPr lang="cs-CZ" dirty="0"/>
              <a:t>V</a:t>
            </a:r>
            <a:r>
              <a:rPr lang="cs-CZ" dirty="0" smtClean="0"/>
              <a:t>elkoplošné </a:t>
            </a:r>
            <a:r>
              <a:rPr lang="cs-CZ" dirty="0"/>
              <a:t>elektricky spouštěné </a:t>
            </a:r>
            <a:r>
              <a:rPr lang="cs-CZ" dirty="0" smtClean="0"/>
              <a:t>chapadlo je navrženo </a:t>
            </a:r>
            <a:r>
              <a:rPr lang="cs-CZ" dirty="0"/>
              <a:t>pro spolehlivé a přesné nakládání a vykládání různých feromagnetických obrobků do a ze strojů. </a:t>
            </a:r>
            <a:r>
              <a:rPr lang="cs-CZ" dirty="0" smtClean="0"/>
              <a:t>Pro </a:t>
            </a:r>
            <a:r>
              <a:rPr lang="cs-CZ" dirty="0"/>
              <a:t>aktivaci a deaktivaci je zapotřebí jen </a:t>
            </a:r>
            <a:r>
              <a:rPr lang="cs-CZ" b="1" dirty="0"/>
              <a:t>krátký proudový impuls </a:t>
            </a:r>
            <a:r>
              <a:rPr lang="cs-CZ" dirty="0"/>
              <a:t>a obrobek je velmi spolehlivě přidržen i v situaci nouzového zastavení. </a:t>
            </a:r>
            <a:r>
              <a:rPr lang="cs-CZ" dirty="0" smtClean="0"/>
              <a:t>Požadavek </a:t>
            </a:r>
            <a:r>
              <a:rPr lang="cs-CZ" dirty="0"/>
              <a:t>na elektřinu je 0 W, spouštění prostřednictvím chladicího </a:t>
            </a:r>
            <a:r>
              <a:rPr lang="cs-CZ" dirty="0" smtClean="0"/>
              <a:t>maziva.</a:t>
            </a:r>
          </a:p>
          <a:p>
            <a:pPr algn="just"/>
            <a:r>
              <a:rPr lang="cs-CZ" dirty="0"/>
              <a:t>Magnetické chapadlo pro středy vřetene je ideální pro manipulaci s </a:t>
            </a:r>
            <a:r>
              <a:rPr lang="cs-CZ" dirty="0" smtClean="0"/>
              <a:t>plochými součástkami.</a:t>
            </a:r>
          </a:p>
          <a:p>
            <a:pPr algn="just"/>
            <a:r>
              <a:rPr lang="cs-CZ" dirty="0" smtClean="0"/>
              <a:t>Jednotka </a:t>
            </a:r>
            <a:r>
              <a:rPr lang="cs-CZ" dirty="0"/>
              <a:t>pro automatické nakládání a vykládání obráběcích center pomocí jejich zásobníků, která zajišťuje přívod stlačeného vzduchu a chladicí kapaliny prostřednictvím upínače nástroje.</a:t>
            </a:r>
            <a:endParaRPr lang="cs-CZ" i="1" dirty="0" smtClean="0"/>
          </a:p>
        </p:txBody>
      </p:sp>
    </p:spTree>
    <p:extLst>
      <p:ext uri="{BB962C8B-B14F-4D97-AF65-F5344CB8AC3E}">
        <p14:creationId xmlns:p14="http://schemas.microsoft.com/office/powerpoint/2010/main" val="30194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179" y="1637817"/>
            <a:ext cx="7921625" cy="1080120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cs-CZ" altLang="cs-CZ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Pneumatická chapadla</a:t>
            </a:r>
            <a:r>
              <a:rPr lang="cs-CZ" altLang="cs-CZ" sz="800" dirty="0">
                <a:latin typeface="Arial" pitchFamily="34" charset="0"/>
                <a:cs typeface="Arial" pitchFamily="34" charset="0"/>
              </a:rPr>
              <a:t/>
            </a:r>
            <a:br>
              <a:rPr lang="cs-CZ" altLang="cs-CZ" sz="800" dirty="0">
                <a:latin typeface="Arial" pitchFamily="34" charset="0"/>
                <a:cs typeface="Arial" pitchFamily="34" charset="0"/>
              </a:rPr>
            </a:br>
            <a:r>
              <a:rPr lang="cs-CZ" altLang="cs-CZ" sz="800" dirty="0">
                <a:latin typeface="Arial" pitchFamily="34" charset="0"/>
                <a:cs typeface="Arial" pitchFamily="34" charset="0"/>
              </a:rPr>
              <a:t/>
            </a:r>
            <a:br>
              <a:rPr lang="cs-CZ" altLang="cs-CZ" sz="800" dirty="0">
                <a:latin typeface="Arial" pitchFamily="34" charset="0"/>
                <a:cs typeface="Arial" pitchFamily="34" charset="0"/>
              </a:rPr>
            </a:b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64412"/>
            <a:ext cx="4176464" cy="926913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41729"/>
            <a:ext cx="184731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cs-CZ" altLang="cs-CZ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48880"/>
            <a:ext cx="3580657" cy="123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02082"/>
            <a:ext cx="2758404" cy="73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76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 Magnetické chapadlo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3567" y="1525553"/>
            <a:ext cx="4752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/>
              <a:t>Typ: </a:t>
            </a:r>
            <a:r>
              <a:rPr lang="cs-CZ" i="1" dirty="0" smtClean="0"/>
              <a:t>GSW-M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323" y="2233108"/>
            <a:ext cx="1745508" cy="380701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894885"/>
            <a:ext cx="1829217" cy="439248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321932" y="4251484"/>
            <a:ext cx="25922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/>
              <a:t>Typ: </a:t>
            </a:r>
            <a:r>
              <a:rPr lang="cs-CZ" i="1" dirty="0" smtClean="0"/>
              <a:t>GSW-M</a:t>
            </a:r>
          </a:p>
          <a:p>
            <a:pPr algn="just"/>
            <a:r>
              <a:rPr lang="cs-CZ" i="1" dirty="0" smtClean="0"/>
              <a:t>1 – Permanentní magnet</a:t>
            </a:r>
          </a:p>
          <a:p>
            <a:pPr algn="just"/>
            <a:r>
              <a:rPr lang="cs-CZ" i="1" dirty="0" smtClean="0"/>
              <a:t>2 – Přívod médií</a:t>
            </a:r>
          </a:p>
          <a:p>
            <a:pPr algn="just"/>
            <a:r>
              <a:rPr lang="cs-CZ" i="1" dirty="0" smtClean="0"/>
              <a:t>3 – Přetlakový ventil</a:t>
            </a:r>
          </a:p>
          <a:p>
            <a:pPr algn="just"/>
            <a:r>
              <a:rPr lang="cs-CZ" i="1" dirty="0" smtClean="0"/>
              <a:t>4 – Vypouštěcí ventil</a:t>
            </a:r>
          </a:p>
          <a:p>
            <a:pPr algn="just"/>
            <a:r>
              <a:rPr lang="cs-CZ" i="1" dirty="0" smtClean="0"/>
              <a:t>5 – Pryžový kroužek</a:t>
            </a:r>
          </a:p>
          <a:p>
            <a:pPr algn="just"/>
            <a:r>
              <a:rPr lang="cs-CZ" i="1" dirty="0" smtClean="0"/>
              <a:t>6 - Závit</a:t>
            </a:r>
          </a:p>
        </p:txBody>
      </p:sp>
    </p:spTree>
    <p:extLst>
      <p:ext uri="{BB962C8B-B14F-4D97-AF65-F5344CB8AC3E}">
        <p14:creationId xmlns:p14="http://schemas.microsoft.com/office/powerpoint/2010/main" val="12019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 Magnetické chapadlo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1187624" y="1525553"/>
            <a:ext cx="2448272" cy="2929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cs-CZ" sz="1600" dirty="0" smtClean="0"/>
              <a:t>1 – </a:t>
            </a:r>
            <a:r>
              <a:rPr lang="cs-CZ" sz="1600" dirty="0"/>
              <a:t>Vakuové chapadlo GSW-V </a:t>
            </a:r>
          </a:p>
          <a:p>
            <a:pPr algn="just">
              <a:spcBef>
                <a:spcPts val="200"/>
              </a:spcBef>
            </a:pPr>
            <a:r>
              <a:rPr lang="cs-CZ" sz="1600" dirty="0" smtClean="0"/>
              <a:t>2 – </a:t>
            </a:r>
            <a:r>
              <a:rPr lang="cs-CZ" sz="1600" dirty="0"/>
              <a:t>Magnetické chapadlo GSW-M </a:t>
            </a:r>
          </a:p>
          <a:p>
            <a:pPr algn="just">
              <a:spcBef>
                <a:spcPts val="200"/>
              </a:spcBef>
            </a:pPr>
            <a:r>
              <a:rPr lang="cs-CZ" sz="1600" dirty="0" smtClean="0"/>
              <a:t>3 – </a:t>
            </a:r>
            <a:r>
              <a:rPr lang="cs-CZ" sz="1600" dirty="0"/>
              <a:t>Chapadlo s rozhraním hřídele </a:t>
            </a:r>
            <a:r>
              <a:rPr lang="cs-CZ" sz="1600" dirty="0" smtClean="0"/>
              <a:t>GSW-B</a:t>
            </a:r>
          </a:p>
          <a:p>
            <a:pPr algn="just">
              <a:spcBef>
                <a:spcPts val="200"/>
              </a:spcBef>
            </a:pPr>
            <a:r>
              <a:rPr lang="cs-CZ" sz="1600" dirty="0" smtClean="0"/>
              <a:t>4 – </a:t>
            </a:r>
            <a:r>
              <a:rPr lang="cs-CZ" sz="1600" dirty="0"/>
              <a:t>Chapadlo s rozhraním hřídele GSW-B a </a:t>
            </a:r>
            <a:r>
              <a:rPr lang="cs-CZ" sz="1600" dirty="0" smtClean="0"/>
              <a:t>PZN-plus</a:t>
            </a:r>
          </a:p>
          <a:p>
            <a:pPr algn="just">
              <a:spcBef>
                <a:spcPts val="200"/>
              </a:spcBef>
            </a:pPr>
            <a:r>
              <a:rPr lang="cs-CZ" sz="1600" dirty="0" smtClean="0"/>
              <a:t>5 – </a:t>
            </a:r>
            <a:r>
              <a:rPr lang="cs-CZ" sz="1600" dirty="0"/>
              <a:t>Čisticí jednotka RGG </a:t>
            </a:r>
          </a:p>
          <a:p>
            <a:pPr algn="just">
              <a:spcBef>
                <a:spcPts val="200"/>
              </a:spcBef>
            </a:pPr>
            <a:r>
              <a:rPr lang="cs-CZ" sz="1600" dirty="0" smtClean="0"/>
              <a:t>6 – </a:t>
            </a:r>
            <a:r>
              <a:rPr lang="cs-CZ" sz="1600" dirty="0"/>
              <a:t>Bezdrátový senzorový systém </a:t>
            </a:r>
            <a:r>
              <a:rPr lang="cs-CZ" sz="1600" dirty="0" smtClean="0"/>
              <a:t>RSS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7514"/>
          <a:stretch/>
        </p:blipFill>
        <p:spPr>
          <a:xfrm>
            <a:off x="3851920" y="1340768"/>
            <a:ext cx="4745917" cy="513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2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 Magnetické chapadlo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3567" y="1525553"/>
            <a:ext cx="4752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/>
              <a:t>Typ: </a:t>
            </a:r>
            <a:r>
              <a:rPr lang="cs-CZ" i="1" dirty="0" smtClean="0"/>
              <a:t>EGM</a:t>
            </a:r>
          </a:p>
          <a:p>
            <a:pPr algn="just"/>
            <a:r>
              <a:rPr lang="cs-CZ" dirty="0"/>
              <a:t>Chapadlo s permanentním elektromagnetem pro energeticky úspornou manipulaci s feromagnetickými </a:t>
            </a:r>
            <a:r>
              <a:rPr lang="cs-CZ" dirty="0" smtClean="0"/>
              <a:t>díly až do hmotnosti 118 kg.</a:t>
            </a:r>
            <a:endParaRPr lang="cs-CZ" i="1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996952"/>
            <a:ext cx="3890873" cy="173616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67" y="4869160"/>
            <a:ext cx="4685705" cy="1750537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671128" y="1525553"/>
            <a:ext cx="1788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/>
              <a:t>Typ</a:t>
            </a:r>
            <a:r>
              <a:rPr lang="cs-CZ" i="1" dirty="0" smtClean="0"/>
              <a:t>: EMH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2233108"/>
            <a:ext cx="2887314" cy="418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3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/>
          <p:cNvSpPr txBox="1"/>
          <p:nvPr/>
        </p:nvSpPr>
        <p:spPr>
          <a:xfrm>
            <a:off x="3340764" y="5030152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4344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/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SCHUNK – základní příslušenství chapadel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3586807" y="1183322"/>
            <a:ext cx="985193" cy="184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1"/>
          <a:stretch/>
        </p:blipFill>
        <p:spPr bwMode="auto">
          <a:xfrm>
            <a:off x="370424" y="2261892"/>
            <a:ext cx="6679074" cy="152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6" y="4524504"/>
            <a:ext cx="1560443" cy="153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082" y="4556078"/>
            <a:ext cx="1507493" cy="150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636" y="4547218"/>
            <a:ext cx="1558867" cy="151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779" y="4556078"/>
            <a:ext cx="1544695" cy="152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81104" y="1544256"/>
            <a:ext cx="8435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cs typeface="Calibri" panose="020F0502020204030204" pitchFamily="34" charset="0"/>
              </a:rPr>
              <a:t>středicí pouzdra   indukční snímače   kabeláž senzorů     řídicí jednotka        prachový kryt</a:t>
            </a:r>
            <a:endParaRPr lang="cs-CZ" dirty="0">
              <a:cs typeface="Calibri" panose="020F0502020204030204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55916" y="3828888"/>
            <a:ext cx="8377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cs typeface="Calibri" panose="020F0502020204030204" pitchFamily="34" charset="0"/>
              </a:rPr>
              <a:t>SK upínací vložky    plastové vložky              palce                 NBR obložení        fitinky (</a:t>
            </a:r>
            <a:r>
              <a:rPr lang="cs-CZ" dirty="0" err="1" smtClean="0">
                <a:cs typeface="Calibri" panose="020F0502020204030204" pitchFamily="34" charset="0"/>
              </a:rPr>
              <a:t>pneu</a:t>
            </a:r>
            <a:r>
              <a:rPr lang="cs-CZ" dirty="0" smtClean="0">
                <a:cs typeface="Calibri" panose="020F0502020204030204" pitchFamily="34" charset="0"/>
              </a:rPr>
              <a:t>)</a:t>
            </a:r>
            <a:endParaRPr lang="cs-CZ" dirty="0">
              <a:cs typeface="Calibri" panose="020F0502020204030204" pitchFamily="34" charset="0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7197826" y="2261892"/>
            <a:ext cx="1488968" cy="1449791"/>
            <a:chOff x="8443044" y="1836415"/>
            <a:chExt cx="1724025" cy="1695450"/>
          </a:xfrm>
        </p:grpSpPr>
        <p:pic>
          <p:nvPicPr>
            <p:cNvPr id="1024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3044" y="1836415"/>
              <a:ext cx="1724025" cy="1695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8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7060" y="1984052"/>
              <a:ext cx="1524000" cy="1400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197" y="4585359"/>
            <a:ext cx="1474226" cy="147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207" y="4747077"/>
            <a:ext cx="1237630" cy="120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81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4344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/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FESTO – příklad základního příslušenství chapadel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290430" y="1335953"/>
            <a:ext cx="5820934" cy="4309730"/>
            <a:chOff x="234132" y="1116335"/>
            <a:chExt cx="7488832" cy="5544616"/>
          </a:xfrm>
        </p:grpSpPr>
        <p:sp>
          <p:nvSpPr>
            <p:cNvPr id="15" name="Obdélník 14"/>
            <p:cNvSpPr/>
            <p:nvPr/>
          </p:nvSpPr>
          <p:spPr>
            <a:xfrm>
              <a:off x="4194572" y="1154435"/>
              <a:ext cx="115212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355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4"/>
            <a:stretch/>
          </p:blipFill>
          <p:spPr bwMode="auto">
            <a:xfrm>
              <a:off x="234132" y="1158552"/>
              <a:ext cx="7012057" cy="5502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1881690" y="1637643"/>
              <a:ext cx="504056" cy="52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1</a:t>
              </a: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2250357" y="2268463"/>
              <a:ext cx="504056" cy="52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1</a:t>
              </a: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3643613" y="3448086"/>
              <a:ext cx="504056" cy="52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1</a:t>
              </a: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1242244" y="3538729"/>
              <a:ext cx="504056" cy="52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4</a:t>
              </a: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4194573" y="1188344"/>
              <a:ext cx="504056" cy="52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2</a:t>
              </a: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3690516" y="2501659"/>
              <a:ext cx="504056" cy="52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3</a:t>
              </a: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7218908" y="1116335"/>
              <a:ext cx="504056" cy="52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5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7213279" y="1578000"/>
              <a:ext cx="504056" cy="52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6</a:t>
              </a: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7218908" y="2111765"/>
              <a:ext cx="504056" cy="52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7</a:t>
              </a:r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7218908" y="2724260"/>
              <a:ext cx="504056" cy="52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8</a:t>
              </a: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1768145" y="6127279"/>
              <a:ext cx="734238" cy="525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10</a:t>
              </a:r>
            </a:p>
          </p:txBody>
        </p:sp>
      </p:grpSp>
      <p:sp>
        <p:nvSpPr>
          <p:cNvPr id="36" name="TextovéPole 35"/>
          <p:cNvSpPr txBox="1"/>
          <p:nvPr/>
        </p:nvSpPr>
        <p:spPr>
          <a:xfrm>
            <a:off x="6296087" y="1476983"/>
            <a:ext cx="25861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>
                <a:cs typeface="Calibri" panose="020F0502020204030204" pitchFamily="34" charset="0"/>
              </a:rPr>
              <a:t>Legenda:</a:t>
            </a:r>
          </a:p>
          <a:p>
            <a:pPr marL="390952" indent="-390952">
              <a:buAutoNum type="arabicPlain"/>
            </a:pPr>
            <a:r>
              <a:rPr lang="cs-CZ" sz="2000" dirty="0">
                <a:cs typeface="Calibri" panose="020F0502020204030204" pitchFamily="34" charset="0"/>
              </a:rPr>
              <a:t>spojovací kabel</a:t>
            </a:r>
          </a:p>
          <a:p>
            <a:pPr marL="390952" indent="-390952">
              <a:buAutoNum type="arabicPlain"/>
            </a:pPr>
            <a:r>
              <a:rPr lang="cs-CZ" sz="2000" dirty="0">
                <a:cs typeface="Calibri" panose="020F0502020204030204" pitchFamily="34" charset="0"/>
              </a:rPr>
              <a:t>řídící jednotka</a:t>
            </a:r>
          </a:p>
          <a:p>
            <a:pPr marL="390952" indent="-390952">
              <a:buAutoNum type="arabicPlain"/>
            </a:pPr>
            <a:r>
              <a:rPr lang="cs-CZ" sz="2000" dirty="0">
                <a:cs typeface="Calibri" panose="020F0502020204030204" pitchFamily="34" charset="0"/>
              </a:rPr>
              <a:t>převodník signálu</a:t>
            </a:r>
          </a:p>
          <a:p>
            <a:pPr marL="390952" indent="-390952">
              <a:buAutoNum type="arabicPlain"/>
            </a:pPr>
            <a:r>
              <a:rPr lang="cs-CZ" sz="2000" dirty="0">
                <a:cs typeface="Calibri" panose="020F0502020204030204" pitchFamily="34" charset="0"/>
              </a:rPr>
              <a:t>snímač polohy</a:t>
            </a:r>
          </a:p>
          <a:p>
            <a:pPr marL="390952" indent="-390952">
              <a:buAutoNum type="arabicPlain"/>
            </a:pPr>
            <a:r>
              <a:rPr lang="cs-CZ" sz="2000" dirty="0">
                <a:cs typeface="Calibri" panose="020F0502020204030204" pitchFamily="34" charset="0"/>
              </a:rPr>
              <a:t>středicí dutinka</a:t>
            </a:r>
          </a:p>
          <a:p>
            <a:pPr marL="390952" indent="-390952">
              <a:buAutoNum type="arabicPlain"/>
            </a:pPr>
            <a:r>
              <a:rPr lang="cs-CZ" sz="2000" dirty="0">
                <a:cs typeface="Calibri" panose="020F0502020204030204" pitchFamily="34" charset="0"/>
              </a:rPr>
              <a:t>šroubení</a:t>
            </a:r>
          </a:p>
          <a:p>
            <a:pPr marL="390952" indent="-390952">
              <a:buAutoNum type="arabicPlain"/>
            </a:pPr>
            <a:r>
              <a:rPr lang="cs-CZ" sz="2000" dirty="0">
                <a:cs typeface="Calibri" panose="020F0502020204030204" pitchFamily="34" charset="0"/>
              </a:rPr>
              <a:t>přibližovací čidlo</a:t>
            </a:r>
          </a:p>
          <a:p>
            <a:pPr marL="390952" indent="-390952">
              <a:buAutoNum type="arabicPlain"/>
            </a:pPr>
            <a:r>
              <a:rPr lang="cs-CZ" sz="2000" dirty="0">
                <a:cs typeface="Calibri" panose="020F0502020204030204" pitchFamily="34" charset="0"/>
              </a:rPr>
              <a:t>čidlo polohy</a:t>
            </a:r>
          </a:p>
          <a:p>
            <a:pPr marL="390952" indent="-390952">
              <a:buFontTx/>
              <a:buAutoNum type="arabicPlain"/>
            </a:pPr>
            <a:r>
              <a:rPr lang="cs-CZ" sz="2000" dirty="0">
                <a:cs typeface="Calibri" panose="020F0502020204030204" pitchFamily="34" charset="0"/>
              </a:rPr>
              <a:t>polotovar palců</a:t>
            </a:r>
          </a:p>
          <a:p>
            <a:pPr marL="390952" indent="-390952">
              <a:buAutoNum type="arabicPlain"/>
            </a:pPr>
            <a:r>
              <a:rPr lang="cs-CZ" sz="2000" dirty="0">
                <a:cs typeface="Calibri" panose="020F0502020204030204" pitchFamily="34" charset="0"/>
              </a:rPr>
              <a:t>adaptační sada</a:t>
            </a:r>
          </a:p>
          <a:p>
            <a:pPr marL="390952" indent="-390952">
              <a:buAutoNum type="arabicPlain"/>
            </a:pPr>
            <a:r>
              <a:rPr lang="cs-CZ" sz="2000" dirty="0">
                <a:cs typeface="Calibri" panose="020F0502020204030204" pitchFamily="34" charset="0"/>
              </a:rPr>
              <a:t>redukční ventil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274" y="4734888"/>
            <a:ext cx="1156575" cy="122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ovéPole 37"/>
          <p:cNvSpPr txBox="1"/>
          <p:nvPr/>
        </p:nvSpPr>
        <p:spPr>
          <a:xfrm>
            <a:off x="3179561" y="4399038"/>
            <a:ext cx="627441" cy="40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52" dirty="0">
                <a:latin typeface="+mn-lt"/>
              </a:rPr>
              <a:t>9</a:t>
            </a:r>
          </a:p>
        </p:txBody>
      </p:sp>
      <p:cxnSp>
        <p:nvCxnSpPr>
          <p:cNvPr id="41" name="Přímá spojnice 40"/>
          <p:cNvCxnSpPr/>
          <p:nvPr/>
        </p:nvCxnSpPr>
        <p:spPr>
          <a:xfrm>
            <a:off x="3564705" y="2109683"/>
            <a:ext cx="0" cy="2550808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 flipH="1">
            <a:off x="3564705" y="2109683"/>
            <a:ext cx="195897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délník 20"/>
          <p:cNvSpPr/>
          <p:nvPr/>
        </p:nvSpPr>
        <p:spPr>
          <a:xfrm>
            <a:off x="3724228" y="3860022"/>
            <a:ext cx="1463518" cy="1370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277" y="3763536"/>
            <a:ext cx="1352052" cy="156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5310894" y="3941184"/>
            <a:ext cx="492766" cy="40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52" dirty="0">
                <a:latin typeface="+mn-lt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74279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24942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Literatura</a:t>
            </a: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95536" y="1188887"/>
            <a:ext cx="83529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600" dirty="0"/>
              <a:t>NOVOTNÝ, František, Vlastimil HOTAŘ, Marcel HORÁK, Marie STARÁ a Michal STARÝ. </a:t>
            </a:r>
            <a:r>
              <a:rPr lang="cs-CZ" sz="1600" i="1" dirty="0"/>
              <a:t>Úvod do automatizace a robotizace ve strojírenství</a:t>
            </a:r>
            <a:r>
              <a:rPr lang="cs-CZ" sz="1600" dirty="0"/>
              <a:t> [online]. Liberec: Technická univerzita v Liberci, 2020 [cit. </a:t>
            </a:r>
            <a:r>
              <a:rPr lang="cs-CZ" sz="1600" dirty="0" smtClean="0"/>
              <a:t>2021-10-19</a:t>
            </a:r>
            <a:r>
              <a:rPr lang="cs-CZ" sz="1600" dirty="0"/>
              <a:t>]. ISBN 978-80-7494-545-8. Dostupné z: </a:t>
            </a:r>
            <a:r>
              <a:rPr lang="cs-CZ" sz="1600" dirty="0">
                <a:hlinkClick r:id="rId2"/>
              </a:rPr>
              <a:t>https://</a:t>
            </a:r>
            <a:r>
              <a:rPr lang="cs-CZ" sz="1600" dirty="0" smtClean="0">
                <a:hlinkClick r:id="rId2"/>
              </a:rPr>
              <a:t>etul.publi.cz/</a:t>
            </a:r>
            <a:r>
              <a:rPr lang="cs-CZ" sz="1600" dirty="0" err="1" smtClean="0">
                <a:hlinkClick r:id="rId2"/>
              </a:rPr>
              <a:t>book</a:t>
            </a:r>
            <a:r>
              <a:rPr lang="cs-CZ" sz="1600" dirty="0" smtClean="0">
                <a:hlinkClick r:id="rId2"/>
              </a:rPr>
              <a:t>/1275-uvod-do-automatizace-a-robotizace-ve-strojirenstvi</a:t>
            </a:r>
            <a:r>
              <a:rPr lang="cs-CZ" sz="1600" dirty="0" smtClean="0"/>
              <a:t>.</a:t>
            </a:r>
          </a:p>
          <a:p>
            <a:endParaRPr lang="cs-CZ" sz="1600" dirty="0" smtClean="0"/>
          </a:p>
          <a:p>
            <a:r>
              <a:rPr lang="cs-CZ" sz="1600" dirty="0"/>
              <a:t>NOVOTNÝ, F. a M. HORÁK. Efektory průmyslových robotů. Liberec: Technická univerzita</a:t>
            </a:r>
          </a:p>
          <a:p>
            <a:r>
              <a:rPr lang="it-IT" sz="1600" dirty="0"/>
              <a:t>v Liberci, 2015. ISBN: 978-80-7494-195-5</a:t>
            </a:r>
            <a:r>
              <a:rPr lang="it-IT" sz="1600" dirty="0" smtClean="0"/>
              <a:t>.</a:t>
            </a:r>
            <a:endParaRPr lang="cs-CZ" sz="1600" dirty="0" smtClean="0"/>
          </a:p>
          <a:p>
            <a:endParaRPr lang="cs-CZ" sz="1600" dirty="0"/>
          </a:p>
          <a:p>
            <a:r>
              <a:rPr lang="pl-PL" sz="1600" i="1" dirty="0" smtClean="0"/>
              <a:t>SCHUNK: Uchopovací systémy </a:t>
            </a:r>
            <a:r>
              <a:rPr lang="pl-PL" sz="1600" dirty="0" smtClean="0"/>
              <a:t>[online</a:t>
            </a:r>
            <a:r>
              <a:rPr lang="pl-PL" sz="1600" dirty="0"/>
              <a:t>]. [cit. </a:t>
            </a:r>
            <a:r>
              <a:rPr lang="pl-PL" sz="1600" dirty="0" smtClean="0"/>
              <a:t>2019-07-11</a:t>
            </a:r>
            <a:r>
              <a:rPr lang="pl-PL" sz="1600" dirty="0" smtClean="0"/>
              <a:t>]. </a:t>
            </a:r>
            <a:r>
              <a:rPr lang="pl-PL" sz="1600" dirty="0"/>
              <a:t>Dostupné z: </a:t>
            </a:r>
            <a:r>
              <a:rPr lang="pl-PL" sz="1600" dirty="0">
                <a:hlinkClick r:id="rId3"/>
              </a:rPr>
              <a:t>http://triom.cz</a:t>
            </a:r>
            <a:r>
              <a:rPr lang="pl-PL" sz="1600" dirty="0" smtClean="0">
                <a:hlinkClick r:id="rId3"/>
              </a:rPr>
              <a:t>/</a:t>
            </a:r>
            <a:endParaRPr lang="pl-PL" sz="1600" dirty="0" smtClean="0"/>
          </a:p>
          <a:p>
            <a:endParaRPr lang="pl-PL" sz="1600" dirty="0"/>
          </a:p>
          <a:p>
            <a:r>
              <a:rPr lang="pl-PL" sz="1600" i="1" dirty="0"/>
              <a:t>FESTO: </a:t>
            </a:r>
            <a:r>
              <a:rPr lang="pl-PL" sz="1600" i="1" dirty="0" smtClean="0"/>
              <a:t>Chapadla </a:t>
            </a:r>
            <a:r>
              <a:rPr lang="pl-PL" sz="1600" dirty="0"/>
              <a:t>[online]. [cit. </a:t>
            </a:r>
            <a:r>
              <a:rPr lang="pl-PL" sz="1600" dirty="0" smtClean="0"/>
              <a:t>2019-08-16]. </a:t>
            </a:r>
            <a:r>
              <a:rPr lang="pl-PL" sz="1600" dirty="0"/>
              <a:t>Dostupné z:</a:t>
            </a:r>
            <a:r>
              <a:rPr lang="pl-PL" sz="1600" dirty="0" smtClean="0"/>
              <a:t> </a:t>
            </a:r>
            <a:r>
              <a:rPr lang="pl-PL" sz="1600" dirty="0">
                <a:hlinkClick r:id="rId4"/>
              </a:rPr>
              <a:t>https://</a:t>
            </a:r>
            <a:r>
              <a:rPr lang="pl-PL" sz="1600" dirty="0" smtClean="0">
                <a:hlinkClick r:id="rId4"/>
              </a:rPr>
              <a:t>www.festo.com/cms/cs_cz/54764.htm</a:t>
            </a:r>
            <a:endParaRPr lang="pl-PL" sz="1600" dirty="0" smtClean="0"/>
          </a:p>
          <a:p>
            <a:pPr algn="just"/>
            <a:endParaRPr lang="cs-CZ" sz="1600" i="1" dirty="0" smtClean="0"/>
          </a:p>
          <a:p>
            <a:r>
              <a:rPr lang="cs-CZ" sz="1600" i="1" dirty="0" smtClean="0"/>
              <a:t>GOOGLE</a:t>
            </a:r>
            <a:r>
              <a:rPr lang="cs-CZ" sz="1600" i="1" dirty="0"/>
              <a:t>: Picture</a:t>
            </a:r>
            <a:r>
              <a:rPr lang="cs-CZ" sz="1600" dirty="0"/>
              <a:t> [online]. [cit. </a:t>
            </a:r>
            <a:r>
              <a:rPr lang="cs-CZ" sz="1600" dirty="0" smtClean="0"/>
              <a:t>2019-02-17]. </a:t>
            </a:r>
            <a:r>
              <a:rPr lang="cs-CZ" sz="1600" dirty="0"/>
              <a:t>Dostupné z: </a:t>
            </a:r>
            <a:r>
              <a:rPr lang="cs-CZ" sz="1600" dirty="0">
                <a:hlinkClick r:id="rId5"/>
              </a:rPr>
              <a:t>https://www.google.com</a:t>
            </a:r>
            <a:r>
              <a:rPr lang="cs-CZ" sz="1600" dirty="0" smtClean="0">
                <a:hlinkClick r:id="rId5"/>
              </a:rPr>
              <a:t>/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76609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/>
          <p:cNvSpPr txBox="1"/>
          <p:nvPr/>
        </p:nvSpPr>
        <p:spPr>
          <a:xfrm>
            <a:off x="3340764" y="5030152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 Paralelní chapadlo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37880" y="1424013"/>
            <a:ext cx="79216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/>
              <a:t>S</a:t>
            </a:r>
            <a:r>
              <a:rPr lang="cs-CZ" dirty="0" smtClean="0"/>
              <a:t>tandardní </a:t>
            </a:r>
            <a:r>
              <a:rPr lang="cs-CZ" dirty="0"/>
              <a:t>paralelní </a:t>
            </a:r>
            <a:r>
              <a:rPr lang="cs-CZ" dirty="0" smtClean="0"/>
              <a:t>uchopovací hlavice </a:t>
            </a:r>
            <a:r>
              <a:rPr lang="cs-CZ" dirty="0"/>
              <a:t>zahrnují </a:t>
            </a:r>
            <a:r>
              <a:rPr lang="cs-CZ" b="1" dirty="0" smtClean="0"/>
              <a:t>chapadla </a:t>
            </a:r>
            <a:r>
              <a:rPr lang="cs-CZ" b="1" dirty="0"/>
              <a:t>pro malé díly</a:t>
            </a:r>
            <a:r>
              <a:rPr lang="cs-CZ" dirty="0"/>
              <a:t>, </a:t>
            </a:r>
            <a:r>
              <a:rPr lang="cs-CZ" b="1" dirty="0"/>
              <a:t>univerzální </a:t>
            </a:r>
            <a:r>
              <a:rPr lang="cs-CZ" b="1" dirty="0" smtClean="0"/>
              <a:t>chapadla</a:t>
            </a:r>
            <a:r>
              <a:rPr lang="cs-CZ" dirty="0" smtClean="0"/>
              <a:t> </a:t>
            </a:r>
            <a:r>
              <a:rPr lang="cs-CZ" dirty="0"/>
              <a:t>a </a:t>
            </a:r>
            <a:r>
              <a:rPr lang="cs-CZ" b="1" dirty="0" smtClean="0"/>
              <a:t>chapadla </a:t>
            </a:r>
            <a:r>
              <a:rPr lang="cs-CZ" b="1" dirty="0"/>
              <a:t>s dlouhým zdvihem</a:t>
            </a:r>
            <a:r>
              <a:rPr lang="cs-CZ" dirty="0"/>
              <a:t> a </a:t>
            </a:r>
            <a:r>
              <a:rPr lang="cs-CZ" b="1" dirty="0"/>
              <a:t>utěsněné </a:t>
            </a:r>
            <a:r>
              <a:rPr lang="cs-CZ" b="1" dirty="0" smtClean="0"/>
              <a:t>chapadla</a:t>
            </a:r>
            <a:r>
              <a:rPr lang="cs-CZ" dirty="0" smtClean="0"/>
              <a:t> </a:t>
            </a:r>
            <a:r>
              <a:rPr lang="cs-CZ" dirty="0"/>
              <a:t>pro bezpečnou a přesnou manipulaci s </a:t>
            </a:r>
            <a:r>
              <a:rPr lang="cs-CZ" dirty="0" smtClean="0"/>
              <a:t>objekty.</a:t>
            </a:r>
          </a:p>
          <a:p>
            <a:pPr algn="just"/>
            <a:r>
              <a:rPr lang="cs-CZ" dirty="0" smtClean="0"/>
              <a:t>Lze je využít od mikro montáží až po manipulaci s těžkým břemenem, tedy manipulace s objekty </a:t>
            </a:r>
            <a:r>
              <a:rPr lang="cs-CZ" dirty="0"/>
              <a:t>o hmotnosti od několika gramů do 80 </a:t>
            </a:r>
            <a:r>
              <a:rPr lang="cs-CZ" dirty="0" smtClean="0"/>
              <a:t>kilogramů. Jsou všestranně využitelné, </a:t>
            </a:r>
            <a:r>
              <a:rPr lang="cs-CZ" dirty="0"/>
              <a:t>od čistých </a:t>
            </a:r>
            <a:r>
              <a:rPr lang="cs-CZ" dirty="0" smtClean="0"/>
              <a:t>prostor </a:t>
            </a:r>
            <a:r>
              <a:rPr lang="cs-CZ" dirty="0"/>
              <a:t>po potenciálně výbušné pracovní prostory</a:t>
            </a:r>
            <a:r>
              <a:rPr lang="cs-CZ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252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/>
          <p:cNvSpPr txBox="1"/>
          <p:nvPr/>
        </p:nvSpPr>
        <p:spPr>
          <a:xfrm>
            <a:off x="3340764" y="5030152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491880" y="4587914"/>
            <a:ext cx="3456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0952" indent="-390952">
              <a:buAutoNum type="arabicPlain"/>
            </a:pPr>
            <a:r>
              <a:rPr lang="cs-CZ" dirty="0" err="1" smtClean="0">
                <a:cs typeface="Calibri" panose="020F0502020204030204" pitchFamily="34" charset="0"/>
              </a:rPr>
              <a:t>Vícezubé</a:t>
            </a:r>
            <a:r>
              <a:rPr lang="cs-CZ" dirty="0" smtClean="0">
                <a:cs typeface="Calibri" panose="020F0502020204030204" pitchFamily="34" charset="0"/>
              </a:rPr>
              <a:t> vedení</a:t>
            </a:r>
            <a:endParaRPr lang="cs-CZ" dirty="0">
              <a:cs typeface="Calibri" panose="020F0502020204030204" pitchFamily="34" charset="0"/>
            </a:endParaRPr>
          </a:p>
          <a:p>
            <a:pPr marL="390952" indent="-390952">
              <a:buAutoNum type="arabicPlain"/>
            </a:pPr>
            <a:r>
              <a:rPr lang="cs-CZ" dirty="0" smtClean="0">
                <a:cs typeface="Calibri" panose="020F0502020204030204" pitchFamily="34" charset="0"/>
              </a:rPr>
              <a:t>Základní čelist</a:t>
            </a:r>
            <a:endParaRPr lang="cs-CZ" dirty="0">
              <a:cs typeface="Calibri" panose="020F0502020204030204" pitchFamily="34" charset="0"/>
            </a:endParaRPr>
          </a:p>
          <a:p>
            <a:pPr marL="390952" indent="-390952">
              <a:buAutoNum type="arabicPlain"/>
            </a:pPr>
            <a:r>
              <a:rPr lang="cs-CZ" dirty="0" smtClean="0">
                <a:cs typeface="Calibri" panose="020F0502020204030204" pitchFamily="34" charset="0"/>
              </a:rPr>
              <a:t>Systém čidel</a:t>
            </a:r>
            <a:endParaRPr lang="cs-CZ" dirty="0">
              <a:cs typeface="Calibri" panose="020F0502020204030204" pitchFamily="34" charset="0"/>
            </a:endParaRPr>
          </a:p>
          <a:p>
            <a:pPr marL="390952" indent="-390952">
              <a:buAutoNum type="arabicPlain"/>
            </a:pPr>
            <a:r>
              <a:rPr lang="cs-CZ" dirty="0" smtClean="0">
                <a:cs typeface="Calibri" panose="020F0502020204030204" pitchFamily="34" charset="0"/>
              </a:rPr>
              <a:t>Pouzdro</a:t>
            </a:r>
            <a:endParaRPr lang="cs-CZ" dirty="0">
              <a:cs typeface="Calibri" panose="020F0502020204030204" pitchFamily="34" charset="0"/>
            </a:endParaRPr>
          </a:p>
          <a:p>
            <a:pPr marL="390952" indent="-390952">
              <a:buAutoNum type="arabicPlain"/>
            </a:pPr>
            <a:r>
              <a:rPr lang="cs-CZ" dirty="0" smtClean="0">
                <a:cs typeface="Calibri" panose="020F0502020204030204" pitchFamily="34" charset="0"/>
              </a:rPr>
              <a:t>Středicí a montážní možnosti</a:t>
            </a:r>
            <a:endParaRPr lang="cs-CZ" dirty="0">
              <a:cs typeface="Calibri" panose="020F0502020204030204" pitchFamily="34" charset="0"/>
            </a:endParaRPr>
          </a:p>
        </p:txBody>
      </p:sp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–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univerzální pneumatické 2prsté paralelní chapadlo</a:t>
            </a:r>
            <a:endParaRPr lang="cs-CZ" sz="2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81590"/>
            <a:ext cx="2360949" cy="306742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249012"/>
            <a:ext cx="3090119" cy="24962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3501008"/>
            <a:ext cx="2924213" cy="262049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716016" y="1424013"/>
            <a:ext cx="32122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>
                <a:cs typeface="Calibri" panose="020F0502020204030204" pitchFamily="34" charset="0"/>
              </a:rPr>
              <a:t>Typ: PNG-plus</a:t>
            </a:r>
            <a:endParaRPr lang="cs-CZ" dirty="0">
              <a:cs typeface="Calibri" panose="020F0502020204030204" pitchFamily="34" charset="0"/>
            </a:endParaRPr>
          </a:p>
          <a:p>
            <a:pPr algn="just"/>
            <a:r>
              <a:rPr lang="cs-CZ" dirty="0" smtClean="0"/>
              <a:t>Chapadlo </a:t>
            </a:r>
            <a:r>
              <a:rPr lang="cs-CZ" dirty="0"/>
              <a:t>s velkou uchopovací silou a vysokými maximálními momenty vlivem používání </a:t>
            </a:r>
            <a:r>
              <a:rPr lang="cs-CZ" dirty="0" smtClean="0"/>
              <a:t>více zubového vedení.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7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–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pneumatické 2prsté paralelní chapadlo</a:t>
            </a: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83" y="2852936"/>
            <a:ext cx="2161912" cy="235715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323528" y="1506903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 smtClean="0"/>
              <a:t>Typ: MPC</a:t>
            </a:r>
          </a:p>
          <a:p>
            <a:pPr algn="just"/>
            <a:r>
              <a:rPr lang="cs-CZ" dirty="0" smtClean="0"/>
              <a:t>Pro uchopování malých </a:t>
            </a:r>
            <a:r>
              <a:rPr lang="cs-CZ" dirty="0"/>
              <a:t>součástek. 6 velikostí pro hmotnosti </a:t>
            </a:r>
            <a:r>
              <a:rPr lang="cs-CZ" dirty="0" smtClean="0"/>
              <a:t>manipulovaných objektů </a:t>
            </a:r>
            <a:r>
              <a:rPr lang="cs-CZ" dirty="0"/>
              <a:t>do 1,85 kg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724" y="4419571"/>
            <a:ext cx="2654449" cy="2081804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5185674" y="1506903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 smtClean="0"/>
              <a:t>Typ: KTG</a:t>
            </a:r>
          </a:p>
          <a:p>
            <a:pPr algn="just"/>
            <a:r>
              <a:rPr lang="cs-CZ" dirty="0" smtClean="0"/>
              <a:t>Chapadlo se středovým vývrtem.</a:t>
            </a:r>
          </a:p>
          <a:p>
            <a:pPr algn="just"/>
            <a:r>
              <a:rPr lang="cs-CZ" dirty="0" smtClean="0"/>
              <a:t>Pro uchopování </a:t>
            </a:r>
            <a:r>
              <a:rPr lang="cs-CZ" dirty="0"/>
              <a:t>a přemisťování malých až středně velkých </a:t>
            </a:r>
            <a:r>
              <a:rPr lang="cs-CZ" dirty="0" smtClean="0"/>
              <a:t>obrobků, </a:t>
            </a:r>
            <a:r>
              <a:rPr lang="cs-CZ" dirty="0"/>
              <a:t>vybaven středovým vývrtem pro podávání </a:t>
            </a:r>
            <a:r>
              <a:rPr lang="cs-CZ" dirty="0" smtClean="0"/>
              <a:t>obrobků.</a:t>
            </a:r>
            <a:endParaRPr lang="cs-CZ" dirty="0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723" y="3261229"/>
            <a:ext cx="1732980" cy="2290826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870" y="4143981"/>
            <a:ext cx="2128613" cy="263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6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1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SCHUNK –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pneumatické 2prsté paralelní chapadlo</a:t>
            </a:r>
            <a:endParaRPr lang="cs-CZ" sz="2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83568" y="1484784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 smtClean="0"/>
              <a:t>Typ: PHL</a:t>
            </a:r>
          </a:p>
          <a:p>
            <a:pPr algn="just"/>
            <a:r>
              <a:rPr lang="cs-CZ" dirty="0" smtClean="0"/>
              <a:t>S </a:t>
            </a:r>
            <a:r>
              <a:rPr lang="cs-CZ" dirty="0"/>
              <a:t>dlouhým zdvihem čelistí pro velké díly a/nebo pro široký rozsah </a:t>
            </a:r>
            <a:r>
              <a:rPr lang="cs-CZ" dirty="0" smtClean="0"/>
              <a:t>dílů. Zdvih 160 mm na jednu čelist.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75" y="2609750"/>
            <a:ext cx="2961480" cy="239151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/>
          <a:srcRect l="1961"/>
          <a:stretch/>
        </p:blipFill>
        <p:spPr>
          <a:xfrm>
            <a:off x="1154291" y="4875096"/>
            <a:ext cx="3600400" cy="1987003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932040" y="1484784"/>
            <a:ext cx="22117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 smtClean="0"/>
              <a:t>Typ: PFH</a:t>
            </a:r>
          </a:p>
          <a:p>
            <a:pPr algn="just"/>
            <a:r>
              <a:rPr lang="cs-CZ" dirty="0" smtClean="0"/>
              <a:t>Rovněž chapadlo s </a:t>
            </a:r>
            <a:r>
              <a:rPr lang="cs-CZ" dirty="0"/>
              <a:t>dlouhým zdvihem čelistí pro </a:t>
            </a:r>
            <a:r>
              <a:rPr lang="cs-CZ" dirty="0" smtClean="0"/>
              <a:t>manipulaci s velkými </a:t>
            </a:r>
            <a:r>
              <a:rPr lang="cs-CZ" dirty="0"/>
              <a:t>díly a/nebo pro široký rozsah </a:t>
            </a:r>
            <a:r>
              <a:rPr lang="cs-CZ" dirty="0" smtClean="0"/>
              <a:t>dílů.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674" y="3312371"/>
            <a:ext cx="2189143" cy="235216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7911" y="2207530"/>
            <a:ext cx="2006089" cy="345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/>
          <p:cNvSpPr txBox="1"/>
          <p:nvPr/>
        </p:nvSpPr>
        <p:spPr>
          <a:xfrm>
            <a:off x="3340764" y="5030152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340764" y="5460473"/>
            <a:ext cx="1476941" cy="4081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endParaRPr lang="cs-CZ" sz="2052" dirty="0">
              <a:latin typeface="+mn-lt"/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3958581" y="2780928"/>
            <a:ext cx="5110687" cy="3441002"/>
            <a:chOff x="3906838" y="1404367"/>
            <a:chExt cx="5976664" cy="4024061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838" y="1404367"/>
              <a:ext cx="5976664" cy="4024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Obdélník 17"/>
            <p:cNvSpPr/>
            <p:nvPr/>
          </p:nvSpPr>
          <p:spPr>
            <a:xfrm>
              <a:off x="9307140" y="1836415"/>
              <a:ext cx="467192" cy="2448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9307140" y="2268463"/>
              <a:ext cx="467192" cy="477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1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9307140" y="2670894"/>
              <a:ext cx="467192" cy="477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2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9307140" y="3246958"/>
              <a:ext cx="467192" cy="477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3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9307140" y="3679006"/>
              <a:ext cx="467192" cy="477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52" dirty="0">
                  <a:latin typeface="+mn-lt"/>
                </a:rPr>
                <a:t>4</a:t>
              </a:r>
            </a:p>
          </p:txBody>
        </p:sp>
      </p:grp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02" y="3107266"/>
            <a:ext cx="3127815" cy="225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ovéPole 24"/>
          <p:cNvSpPr txBox="1"/>
          <p:nvPr/>
        </p:nvSpPr>
        <p:spPr>
          <a:xfrm>
            <a:off x="639412" y="1556381"/>
            <a:ext cx="4178293" cy="1541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13"/>
              </a:spcAft>
            </a:pPr>
            <a:r>
              <a:rPr lang="cs-CZ" i="1" dirty="0">
                <a:cs typeface="Calibri" panose="020F0502020204030204" pitchFamily="34" charset="0"/>
              </a:rPr>
              <a:t>Typ: </a:t>
            </a:r>
            <a:r>
              <a:rPr lang="cs-CZ" dirty="0">
                <a:cs typeface="Calibri" panose="020F0502020204030204" pitchFamily="34" charset="0"/>
              </a:rPr>
              <a:t>HGPL</a:t>
            </a:r>
          </a:p>
          <a:p>
            <a:pPr algn="just"/>
            <a:r>
              <a:rPr lang="cs-CZ" dirty="0" smtClean="0">
                <a:cs typeface="Calibri" panose="020F0502020204030204" pitchFamily="34" charset="0"/>
              </a:rPr>
              <a:t>Robustní chapadlo s dlouhým zdvihem optimalizovaných </a:t>
            </a:r>
            <a:r>
              <a:rPr lang="cs-CZ" dirty="0" smtClean="0"/>
              <a:t>rozměrů </a:t>
            </a:r>
            <a:r>
              <a:rPr lang="cs-CZ" dirty="0"/>
              <a:t>a </a:t>
            </a:r>
            <a:r>
              <a:rPr lang="cs-CZ" dirty="0" smtClean="0"/>
              <a:t>velkých sil, dva </a:t>
            </a:r>
            <a:r>
              <a:rPr lang="cs-CZ" dirty="0"/>
              <a:t>paralelní a protiběžné </a:t>
            </a:r>
            <a:r>
              <a:rPr lang="cs-CZ" dirty="0" smtClean="0"/>
              <a:t>písty pohybují </a:t>
            </a:r>
            <a:r>
              <a:rPr lang="cs-CZ" dirty="0"/>
              <a:t>přímo a bez </a:t>
            </a:r>
            <a:r>
              <a:rPr lang="cs-CZ" dirty="0" smtClean="0"/>
              <a:t>silových ztrát čelistmi.</a:t>
            </a:r>
            <a:endParaRPr lang="cs-CZ" dirty="0">
              <a:cs typeface="Calibri" panose="020F0502020204030204" pitchFamily="34" charset="0"/>
            </a:endParaRPr>
          </a:p>
        </p:txBody>
      </p:sp>
      <p:sp>
        <p:nvSpPr>
          <p:cNvPr id="23" name="Nadpis 3"/>
          <p:cNvSpPr txBox="1">
            <a:spLocks/>
          </p:cNvSpPr>
          <p:nvPr/>
        </p:nvSpPr>
        <p:spPr>
          <a:xfrm>
            <a:off x="537880" y="467250"/>
            <a:ext cx="7921625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FESTO 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2prsté paralelní chapadlo</a:t>
            </a:r>
            <a:endParaRPr lang="cs-CZ" sz="2400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6539209" y="5510611"/>
            <a:ext cx="2517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cs typeface="Calibri" panose="020F0502020204030204" pitchFamily="34" charset="0"/>
              </a:rPr>
              <a:t>1 - Čelisti</a:t>
            </a:r>
            <a:endParaRPr lang="cs-CZ" dirty="0">
              <a:cs typeface="Calibri" panose="020F0502020204030204" pitchFamily="34" charset="0"/>
            </a:endParaRPr>
          </a:p>
          <a:p>
            <a:r>
              <a:rPr lang="cs-CZ" dirty="0" smtClean="0">
                <a:cs typeface="Calibri" panose="020F0502020204030204" pitchFamily="34" charset="0"/>
              </a:rPr>
              <a:t>2 - Synchronizační prvek</a:t>
            </a:r>
          </a:p>
          <a:p>
            <a:r>
              <a:rPr lang="cs-CZ" dirty="0" smtClean="0">
                <a:cs typeface="Calibri" panose="020F0502020204030204" pitchFamily="34" charset="0"/>
              </a:rPr>
              <a:t>3 – Píst s magnetem</a:t>
            </a:r>
          </a:p>
          <a:p>
            <a:r>
              <a:rPr lang="cs-CZ" dirty="0" smtClean="0">
                <a:cs typeface="Calibri" panose="020F0502020204030204" pitchFamily="34" charset="0"/>
              </a:rPr>
              <a:t>4 - Unášeč</a:t>
            </a:r>
            <a:endParaRPr lang="cs-CZ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01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s-prezentace-cz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UL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fs-prezentace-cz</Template>
  <TotalTime>14765</TotalTime>
  <Words>2067</Words>
  <Application>Microsoft Office PowerPoint</Application>
  <PresentationFormat>Předvádění na obrazovce (4:3)</PresentationFormat>
  <Paragraphs>281</Paragraphs>
  <Slides>45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0" baseType="lpstr">
      <vt:lpstr>Arial</vt:lpstr>
      <vt:lpstr>Calibri</vt:lpstr>
      <vt:lpstr>Myriad Pro</vt:lpstr>
      <vt:lpstr>Times New Roman</vt:lpstr>
      <vt:lpstr>fs-prezentace-cz</vt:lpstr>
      <vt:lpstr>Prezentace aplikace PowerPoint</vt:lpstr>
      <vt:lpstr>Chapadla s pneumatickým a elektrickým pohonem - příklady  </vt:lpstr>
      <vt:lpstr>Řada renomovaných výrobců – výběr příkladů  </vt:lpstr>
      <vt:lpstr>Pneumatická chapadla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Elektrická chapadla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SCHUNK – základní příslušenství chapadel</vt:lpstr>
      <vt:lpstr>FESTO – příklad základního příslušenství chapadel</vt:lpstr>
      <vt:lpstr>Literatura</vt:lpstr>
    </vt:vector>
  </TitlesOfParts>
  <Company>TUL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zuzana.horcickova</dc:creator>
  <cp:keywords>TUL</cp:keywords>
  <cp:lastModifiedBy>LRS</cp:lastModifiedBy>
  <cp:revision>129</cp:revision>
  <dcterms:created xsi:type="dcterms:W3CDTF">2018-11-26T09:19:37Z</dcterms:created>
  <dcterms:modified xsi:type="dcterms:W3CDTF">2021-10-26T09:24:51Z</dcterms:modified>
</cp:coreProperties>
</file>