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34"/>
  </p:notesMasterIdLst>
  <p:sldIdLst>
    <p:sldId id="291" r:id="rId2"/>
    <p:sldId id="256" r:id="rId3"/>
    <p:sldId id="257" r:id="rId4"/>
    <p:sldId id="273" r:id="rId5"/>
    <p:sldId id="259" r:id="rId6"/>
    <p:sldId id="258" r:id="rId7"/>
    <p:sldId id="260" r:id="rId8"/>
    <p:sldId id="261" r:id="rId9"/>
    <p:sldId id="264" r:id="rId10"/>
    <p:sldId id="265" r:id="rId11"/>
    <p:sldId id="262" r:id="rId12"/>
    <p:sldId id="293" r:id="rId13"/>
    <p:sldId id="263" r:id="rId14"/>
    <p:sldId id="268" r:id="rId15"/>
    <p:sldId id="267" r:id="rId16"/>
    <p:sldId id="269" r:id="rId17"/>
    <p:sldId id="270" r:id="rId18"/>
    <p:sldId id="271" r:id="rId19"/>
    <p:sldId id="272" r:id="rId20"/>
    <p:sldId id="274" r:id="rId21"/>
    <p:sldId id="295" r:id="rId22"/>
    <p:sldId id="281" r:id="rId23"/>
    <p:sldId id="290" r:id="rId24"/>
    <p:sldId id="282" r:id="rId25"/>
    <p:sldId id="284" r:id="rId26"/>
    <p:sldId id="285" r:id="rId27"/>
    <p:sldId id="286" r:id="rId28"/>
    <p:sldId id="288" r:id="rId29"/>
    <p:sldId id="287" r:id="rId30"/>
    <p:sldId id="296" r:id="rId31"/>
    <p:sldId id="289" r:id="rId32"/>
    <p:sldId id="292" r:id="rId3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51D"/>
    <a:srgbClr val="7E1A47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94660"/>
  </p:normalViewPr>
  <p:slideViewPr>
    <p:cSldViewPr>
      <p:cViewPr varScale="1">
        <p:scale>
          <a:sx n="155" d="100"/>
          <a:sy n="155" d="100"/>
        </p:scale>
        <p:origin x="1074" y="138"/>
      </p:cViewPr>
      <p:guideLst>
        <p:guide orient="horz" pos="2160"/>
        <p:guide pos="3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4E52B96-8F7F-4CBB-B800-51390AB682EC}" type="datetimeFigureOut">
              <a:rPr lang="cs-CZ"/>
              <a:pPr>
                <a:defRPr/>
              </a:pPr>
              <a:t>4.3.2022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D6E96EA-E9FC-4CED-800E-CD7D2F847C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90622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A9EC83-E084-48D0-9568-8C6C2AD14F59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4.3.2022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4.3.2022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4.3.2022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4.3.2022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L - 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11188" y="3886200"/>
            <a:ext cx="7921625" cy="622920"/>
          </a:xfrm>
        </p:spPr>
        <p:txBody>
          <a:bodyPr/>
          <a:lstStyle>
            <a:lvl1pPr marL="0" indent="0" algn="ctr">
              <a:buNone/>
              <a:defRPr i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vložíte Jméno Příjmení </a:t>
            </a:r>
            <a:r>
              <a:rPr lang="en-US" dirty="0" smtClean="0"/>
              <a:t>|</a:t>
            </a:r>
            <a:r>
              <a:rPr lang="cs-CZ" dirty="0" smtClean="0"/>
              <a:t> Datum</a:t>
            </a:r>
            <a:endParaRPr 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611188" y="2276872"/>
            <a:ext cx="7921625" cy="1143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smtClean="0"/>
              <a:t>Klepnutím vložíte název prezentace</a:t>
            </a:r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4.3.2022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4.3.2022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4.3.2022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4.3.2022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4.3.2022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4.3.2022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4.3.2022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4.3.2022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F8F9B-1931-4F52-AD9E-88EBCF6B3CE2}" type="datetimeFigureOut">
              <a:rPr lang="cs-CZ" smtClean="0"/>
              <a:pPr/>
              <a:t>4.3.2022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684" r:id="rId12"/>
    <p:sldLayoutId id="214748374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A18cdYKhDI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SBbWUhBHn0" TargetMode="External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www.youtube.com/watch?v=HnqCkobiQS0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74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0.emf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harmonicdrive.de/de/anwendungen/robotik-handling-automation" TargetMode="External"/><Relationship Id="rId3" Type="http://schemas.openxmlformats.org/officeDocument/2006/relationships/hyperlink" Target="http://triom.cz/" TargetMode="External"/><Relationship Id="rId7" Type="http://schemas.openxmlformats.org/officeDocument/2006/relationships/hyperlink" Target="https://new.abb.com/products/robotics?_ga=2.202486545.1417283177.1634636668-2120825869.1623753433" TargetMode="External"/><Relationship Id="rId2" Type="http://schemas.openxmlformats.org/officeDocument/2006/relationships/hyperlink" Target="https://etul.publi.cz/book/1275-uvod-do-automatizace-a-robotizace-ve-strojirenstv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nuc.eu/cz/cs/roboty" TargetMode="External"/><Relationship Id="rId5" Type="http://schemas.openxmlformats.org/officeDocument/2006/relationships/hyperlink" Target="https://www.kuka.com/" TargetMode="External"/><Relationship Id="rId10" Type="http://schemas.openxmlformats.org/officeDocument/2006/relationships/hyperlink" Target="https://www.google.com/" TargetMode="External"/><Relationship Id="rId4" Type="http://schemas.openxmlformats.org/officeDocument/2006/relationships/hyperlink" Target="https://www.festo.com/cms/cs_cz/54764.htm" TargetMode="External"/><Relationship Id="rId9" Type="http://schemas.openxmlformats.org/officeDocument/2006/relationships/hyperlink" Target="https://www.universal-robots.com/cs/produkty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5" y="2603309"/>
            <a:ext cx="6400800" cy="1091295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</a:rPr>
              <a:t>Automatizace a robotizace ve strojírenství  </a:t>
            </a:r>
            <a:endParaRPr lang="cs-CZ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6479771" cy="1438102"/>
          </a:xfrm>
          <a:prstGeom prst="rect">
            <a:avLst/>
          </a:prstGeom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1411560" y="4797152"/>
            <a:ext cx="6400800" cy="803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smtClean="0">
                <a:solidFill>
                  <a:schemeClr val="tx1"/>
                </a:solidFill>
              </a:rPr>
              <a:t>Ing. Marie Stará, Ph.D.</a:t>
            </a:r>
            <a:endParaRPr lang="cs-CZ" sz="2000" dirty="0">
              <a:solidFill>
                <a:schemeClr val="tx1"/>
              </a:solidFill>
            </a:endParaRPr>
          </a:p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619672" y="1268760"/>
            <a:ext cx="5628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  </a:t>
            </a:r>
            <a:r>
              <a:rPr lang="cs-CZ" b="1" dirty="0"/>
              <a:t>Rozvoj lidských zdrojů TUL pro zvyšování relevance, </a:t>
            </a:r>
          </a:p>
          <a:p>
            <a:r>
              <a:rPr lang="cs-CZ" b="1" dirty="0"/>
              <a:t>kvality a přístupu ke vzdělání v podmínkách Průmyslu 4.0</a:t>
            </a:r>
            <a:endParaRPr lang="cs-CZ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59832" y="1916832"/>
            <a:ext cx="269979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CZ.02.2.69/0.0/0.0/16_015/0002329</a:t>
            </a:r>
            <a:r>
              <a:rPr kumimoji="0" lang="cs-CZ" altLang="cs-CZ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" name="Obrázek 10" descr="varianta-a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5949280"/>
            <a:ext cx="4972060" cy="648072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802125D-FE7F-4C06-B9CE-E99C00101DB5}"/>
              </a:ext>
            </a:extLst>
          </p:cNvPr>
          <p:cNvSpPr/>
          <p:nvPr/>
        </p:nvSpPr>
        <p:spPr>
          <a:xfrm>
            <a:off x="3785703" y="3837801"/>
            <a:ext cx="1572611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3390" indent="-226695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6324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Strojírenství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760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 txBox="1">
            <a:spLocks/>
          </p:cNvSpPr>
          <p:nvPr/>
        </p:nvSpPr>
        <p:spPr>
          <a:xfrm>
            <a:off x="611560" y="404664"/>
            <a:ext cx="792162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Úloha robotů v procesu růstu flexibility a produktivity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85" y="1340768"/>
            <a:ext cx="8048774" cy="50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82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1625" cy="64807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Kolaborativní roboty v průmyslu 4.0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47936" y="1052736"/>
            <a:ext cx="78488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algn="just"/>
            <a:r>
              <a:rPr lang="cs-CZ" sz="2000" dirty="0"/>
              <a:t>Robotika se prosazuje pro nový typ </a:t>
            </a:r>
            <a:r>
              <a:rPr lang="cs-CZ" sz="2000" dirty="0" smtClean="0"/>
              <a:t>aplikací, úlohy </a:t>
            </a:r>
            <a:r>
              <a:rPr lang="cs-CZ" sz="2000" dirty="0"/>
              <a:t>mohou být řešeny na základě spolupráce </a:t>
            </a:r>
            <a:r>
              <a:rPr lang="cs-CZ" sz="2000" dirty="0" smtClean="0"/>
              <a:t>robotů. </a:t>
            </a:r>
            <a:endParaRPr lang="cs-CZ" sz="2000" dirty="0"/>
          </a:p>
        </p:txBody>
      </p:sp>
      <p:grpSp>
        <p:nvGrpSpPr>
          <p:cNvPr id="7" name="Skupina 6"/>
          <p:cNvGrpSpPr/>
          <p:nvPr/>
        </p:nvGrpSpPr>
        <p:grpSpPr>
          <a:xfrm>
            <a:off x="827584" y="2348880"/>
            <a:ext cx="3096344" cy="3816424"/>
            <a:chOff x="827584" y="2348880"/>
            <a:chExt cx="3096344" cy="3816424"/>
          </a:xfrm>
        </p:grpSpPr>
        <p:sp>
          <p:nvSpPr>
            <p:cNvPr id="3" name="TextovéPole 2"/>
            <p:cNvSpPr txBox="1"/>
            <p:nvPr/>
          </p:nvSpPr>
          <p:spPr>
            <a:xfrm>
              <a:off x="899592" y="2420888"/>
              <a:ext cx="2952328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Tradiční průmyslové roboty</a:t>
              </a:r>
            </a:p>
            <a:p>
              <a:pPr algn="just"/>
              <a:endParaRPr lang="cs-CZ" sz="1600" dirty="0"/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cs-CZ" sz="1600" dirty="0" smtClean="0"/>
                <a:t>Fixní </a:t>
              </a:r>
              <a:r>
                <a:rPr lang="cs-CZ" sz="1600" dirty="0"/>
                <a:t>instalace. Vždy  vyžadují bezpečnosti hrazení.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cs-CZ" sz="800" dirty="0" smtClean="0"/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cs-CZ" sz="1600" dirty="0" smtClean="0"/>
                <a:t>Umožňují </a:t>
              </a:r>
              <a:r>
                <a:rPr lang="cs-CZ" sz="1600" dirty="0"/>
                <a:t>zvednout výkon </a:t>
              </a:r>
              <a:r>
                <a:rPr lang="cs-CZ" sz="1600" dirty="0" smtClean="0"/>
                <a:t>výrobního stroje.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cs-CZ" sz="800" dirty="0"/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cs-CZ" sz="1600" dirty="0" smtClean="0"/>
                <a:t>Jsou </a:t>
              </a:r>
              <a:r>
                <a:rPr lang="cs-CZ" sz="1600" dirty="0"/>
                <a:t>velmi přesné a </a:t>
              </a:r>
              <a:r>
                <a:rPr lang="cs-CZ" sz="1600" dirty="0" smtClean="0"/>
                <a:t>rychlé.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cs-CZ" sz="800" dirty="0"/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cs-CZ" sz="1600" dirty="0" smtClean="0"/>
                <a:t>Komunikace </a:t>
              </a:r>
              <a:r>
                <a:rPr lang="cs-CZ" sz="1600" dirty="0"/>
                <a:t>s člověkem je možná při snížené pracovní rychlosti a s redukovanou hodnotou kroutícího momentu. </a:t>
              </a:r>
            </a:p>
            <a:p>
              <a:endParaRPr lang="cs-CZ" dirty="0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827584" y="2348880"/>
              <a:ext cx="3096344" cy="38164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4907214" y="2348880"/>
            <a:ext cx="3265186" cy="3816424"/>
            <a:chOff x="827584" y="2348880"/>
            <a:chExt cx="3265186" cy="3816424"/>
          </a:xfrm>
        </p:grpSpPr>
        <p:sp>
          <p:nvSpPr>
            <p:cNvPr id="9" name="TextovéPole 8"/>
            <p:cNvSpPr txBox="1"/>
            <p:nvPr/>
          </p:nvSpPr>
          <p:spPr>
            <a:xfrm>
              <a:off x="827584" y="2348880"/>
              <a:ext cx="3265186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Kolaborativní roboty</a:t>
              </a:r>
            </a:p>
            <a:p>
              <a:endParaRPr lang="cs-CZ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s-CZ" sz="1600" dirty="0" smtClean="0"/>
                <a:t>Flexibilní nasazení a práce v omezeném prostoru.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cs-CZ" sz="8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s-CZ" sz="1600" dirty="0" smtClean="0"/>
                <a:t>Podporují </a:t>
              </a:r>
              <a:r>
                <a:rPr lang="cs-CZ" sz="1600" dirty="0"/>
                <a:t>činnost </a:t>
              </a:r>
              <a:r>
                <a:rPr lang="cs-CZ" sz="1600" dirty="0" smtClean="0"/>
                <a:t>pracovníků.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cs-CZ" sz="8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s-CZ" sz="1600" dirty="0" smtClean="0"/>
                <a:t>Umožňují </a:t>
              </a:r>
              <a:r>
                <a:rPr lang="cs-CZ" sz="1600" dirty="0"/>
                <a:t>práci v </a:t>
              </a:r>
              <a:r>
                <a:rPr lang="cs-CZ" sz="1600" dirty="0" smtClean="0"/>
                <a:t>součinnosti – bok po boku s lidmi.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cs-CZ" sz="8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600" dirty="0" smtClean="0"/>
                <a:t>Bezpečnost </a:t>
              </a:r>
              <a:r>
                <a:rPr lang="pl-PL" sz="1600" dirty="0"/>
                <a:t>je na prvním </a:t>
              </a:r>
              <a:r>
                <a:rPr lang="pl-PL" sz="1600" dirty="0" smtClean="0"/>
                <a:t>místě.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pl-PL" sz="8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s-CZ" sz="1600" dirty="0" smtClean="0"/>
                <a:t>Je </a:t>
              </a:r>
              <a:r>
                <a:rPr lang="cs-CZ" sz="1600" dirty="0"/>
                <a:t>pomalý, snadno </a:t>
              </a:r>
              <a:r>
                <a:rPr lang="cs-CZ" sz="1600" dirty="0" smtClean="0"/>
                <a:t>ovladatelný, rychlé uvedení do provozu.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cs-CZ" sz="8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600" dirty="0" smtClean="0"/>
                <a:t>Člověk </a:t>
              </a:r>
              <a:r>
                <a:rPr lang="pl-PL" sz="1600" dirty="0"/>
                <a:t>může po celou dobu pracovat v kontaktu s </a:t>
              </a:r>
              <a:r>
                <a:rPr lang="pl-PL" sz="1600" dirty="0" smtClean="0"/>
                <a:t>robotem.</a:t>
              </a:r>
              <a:endParaRPr lang="cs-CZ" sz="1600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827584" y="2348880"/>
              <a:ext cx="3096344" cy="38164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645606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38" y="1772816"/>
            <a:ext cx="8652867" cy="3951515"/>
          </a:xfrm>
          <a:prstGeom prst="rect">
            <a:avLst/>
          </a:prstGeom>
        </p:spPr>
      </p:pic>
      <p:sp>
        <p:nvSpPr>
          <p:cNvPr id="5" name="Nadpis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1625" cy="64807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Od průmyslových robotů ke </a:t>
            </a:r>
            <a:r>
              <a:rPr 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kolaborativním</a:t>
            </a: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- KUKA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88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12776"/>
            <a:ext cx="7423547" cy="5329269"/>
          </a:xfrm>
          <a:prstGeom prst="rect">
            <a:avLst/>
          </a:prstGeom>
        </p:spPr>
      </p:pic>
      <p:sp>
        <p:nvSpPr>
          <p:cNvPr id="7" name="Nadpis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1625" cy="64807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Stavba robota – všichni výrobci aplikují dvouosé moduly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190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385932"/>
            <a:ext cx="3096344" cy="4202771"/>
          </a:xfrm>
          <a:prstGeom prst="rect">
            <a:avLst/>
          </a:prstGeom>
        </p:spPr>
      </p:pic>
      <p:sp>
        <p:nvSpPr>
          <p:cNvPr id="7" name="Nadpis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1625" cy="64807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Stavba robota – všichni výrobci aplikují dvouosé moduly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385932"/>
            <a:ext cx="3308654" cy="401858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329783" y="560673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Harmonic</a:t>
            </a:r>
            <a:r>
              <a:rPr lang="cs-CZ" b="1" dirty="0" smtClean="0"/>
              <a:t> Drive</a:t>
            </a:r>
            <a:endParaRPr lang="cs-CZ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202" y="1183714"/>
            <a:ext cx="2376264" cy="223549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338449" y="5606732"/>
            <a:ext cx="93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Schunk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595610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1625" cy="64807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Kolaborativní roboty – ABB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99" y="1211955"/>
            <a:ext cx="4297255" cy="209239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717032"/>
            <a:ext cx="4320480" cy="28959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002" y="3717032"/>
            <a:ext cx="3006183" cy="2488952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4932040" y="6205984"/>
            <a:ext cx="1512168" cy="406992"/>
            <a:chOff x="4932040" y="6205984"/>
            <a:chExt cx="1512168" cy="406992"/>
          </a:xfrm>
        </p:grpSpPr>
        <p:sp>
          <p:nvSpPr>
            <p:cNvPr id="7" name="TextovéPole 6"/>
            <p:cNvSpPr txBox="1"/>
            <p:nvPr/>
          </p:nvSpPr>
          <p:spPr>
            <a:xfrm>
              <a:off x="5004048" y="6241472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Robot YUMI</a:t>
              </a:r>
              <a:endParaRPr lang="cs-CZ" b="1" dirty="0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4932040" y="6205984"/>
              <a:ext cx="1440160" cy="4069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1211955"/>
            <a:ext cx="4205671" cy="211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63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1625" cy="64807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Kolaborativní roboty – KUKA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1"/>
            <a:ext cx="4427984" cy="249232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504" y="1196750"/>
            <a:ext cx="4189549" cy="249232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084" y="4005064"/>
            <a:ext cx="5184576" cy="261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0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1625" cy="64807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Kolaborativní roboty – UR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196753"/>
            <a:ext cx="3960440" cy="27872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4221088"/>
            <a:ext cx="4284936" cy="235003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412776"/>
            <a:ext cx="4248997" cy="23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28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1625" cy="648072"/>
          </a:xfrm>
        </p:spPr>
        <p:txBody>
          <a:bodyPr>
            <a:normAutofit/>
          </a:bodyPr>
          <a:lstStyle/>
          <a:p>
            <a:r>
              <a:rPr 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roboty – FANUC </a:t>
            </a: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(aplikace </a:t>
            </a: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pružného obložení)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74" y="4141454"/>
            <a:ext cx="3829541" cy="253746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213627"/>
            <a:ext cx="3799696" cy="27669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213627"/>
            <a:ext cx="2858443" cy="369878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1" y="5073306"/>
            <a:ext cx="3746237" cy="151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16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1625" cy="64807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Robotika pro logistické účely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084168" y="107988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DRONY</a:t>
            </a:r>
            <a:endParaRPr 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6084168" y="1074055"/>
            <a:ext cx="93610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4510230"/>
            <a:ext cx="4018776" cy="215245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177" y="1639586"/>
            <a:ext cx="4027089" cy="287064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03" y="4631724"/>
            <a:ext cx="4177613" cy="203625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27744"/>
            <a:ext cx="2453828" cy="169491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916832"/>
            <a:ext cx="3401309" cy="239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9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Aplikační nasazení robotů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4412"/>
            <a:ext cx="4176464" cy="926913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ové pole 2"/>
          <p:cNvSpPr txBox="1">
            <a:spLocks noChangeArrowheads="1"/>
          </p:cNvSpPr>
          <p:nvPr/>
        </p:nvSpPr>
        <p:spPr bwMode="auto">
          <a:xfrm>
            <a:off x="251520" y="5805264"/>
            <a:ext cx="8424935" cy="48540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Rozvoj lidských zdrojů TUL pro zvy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š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ov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í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relevance, kvality a př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í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stupu ke vzděl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í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v podm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í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nk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 Průmyslu 4.0</a:t>
            </a:r>
            <a:endParaRPr kumimoji="0" lang="cs-CZ" alt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CZ.02.2.69/0.0/0.0/16_015/0002329</a:t>
            </a:r>
            <a:endParaRPr kumimoji="0" lang="cs-CZ" alt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41729"/>
            <a:ext cx="184731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cs-CZ" altLang="cs-CZ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1625" cy="64807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Bin </a:t>
            </a:r>
            <a:r>
              <a:rPr 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Picking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37" y="4365104"/>
            <a:ext cx="2641596" cy="210535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720" y="4509120"/>
            <a:ext cx="2785602" cy="163845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196752"/>
            <a:ext cx="5054022" cy="299279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2323016"/>
            <a:ext cx="3240360" cy="18665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8322" y="430853"/>
            <a:ext cx="3112150" cy="179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27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1625" cy="64807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Bin </a:t>
            </a:r>
            <a:r>
              <a:rPr 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Picking</a:t>
            </a: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-  řešení firmy </a:t>
            </a:r>
            <a:r>
              <a:rPr 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Blumenbecker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42" y="1556792"/>
            <a:ext cx="8523660" cy="342190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51520" y="5143698"/>
            <a:ext cx="3097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youtu.be/KA18cdYKhDI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3712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611560" y="764704"/>
            <a:ext cx="7921625" cy="648072"/>
          </a:xfrm>
        </p:spPr>
        <p:txBody>
          <a:bodyPr>
            <a:normAutofit fontScale="90000"/>
          </a:bodyPr>
          <a:lstStyle/>
          <a:p>
            <a: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Servisní robotika</a:t>
            </a:r>
            <a:b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Pro inspekční a technologické funkce na hladkých vertikálních stěnách.</a:t>
            </a:r>
            <a:r>
              <a:rPr lang="cs-CZ" sz="2400" dirty="0"/>
              <a:t/>
            </a:r>
            <a:br>
              <a:rPr lang="cs-CZ" sz="2400" dirty="0"/>
            </a:b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665639"/>
            <a:ext cx="3240360" cy="4873060"/>
          </a:xfrm>
          <a:prstGeom prst="rect">
            <a:avLst/>
          </a:prstGeom>
        </p:spPr>
      </p:pic>
      <p:grpSp>
        <p:nvGrpSpPr>
          <p:cNvPr id="6" name="Skupina 5"/>
          <p:cNvGrpSpPr/>
          <p:nvPr/>
        </p:nvGrpSpPr>
        <p:grpSpPr>
          <a:xfrm>
            <a:off x="4283968" y="1655177"/>
            <a:ext cx="4523852" cy="3139321"/>
            <a:chOff x="4283968" y="1607986"/>
            <a:chExt cx="4523852" cy="3139321"/>
          </a:xfrm>
        </p:grpSpPr>
        <p:sp>
          <p:nvSpPr>
            <p:cNvPr id="3" name="TextovéPole 2"/>
            <p:cNvSpPr txBox="1"/>
            <p:nvPr/>
          </p:nvSpPr>
          <p:spPr>
            <a:xfrm>
              <a:off x="4283968" y="1607986"/>
              <a:ext cx="4523852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ROBOTUL</a:t>
              </a:r>
              <a:r>
                <a:rPr lang="cs-CZ" b="1" dirty="0" smtClean="0">
                  <a:sym typeface="Symbol" panose="05050102010706020507" pitchFamily="18" charset="2"/>
                </a:rPr>
                <a:t></a:t>
              </a:r>
              <a:r>
                <a:rPr lang="cs-CZ" b="1" dirty="0" smtClean="0"/>
                <a:t> </a:t>
              </a:r>
              <a:r>
                <a:rPr lang="cs-CZ" b="1" dirty="0" err="1" smtClean="0"/>
                <a:t>Vertical</a:t>
              </a:r>
              <a:r>
                <a:rPr lang="cs-CZ" b="1" dirty="0" smtClean="0"/>
                <a:t> </a:t>
              </a:r>
              <a:r>
                <a:rPr lang="cs-CZ" b="1" dirty="0" err="1" smtClean="0"/>
                <a:t>Climber</a:t>
              </a:r>
              <a:r>
                <a:rPr lang="cs-CZ" b="1" dirty="0" smtClean="0"/>
                <a:t> 02</a:t>
              </a:r>
            </a:p>
            <a:p>
              <a:endParaRPr lang="cs-CZ" dirty="0"/>
            </a:p>
            <a:p>
              <a:r>
                <a:rPr lang="cs-CZ" u="sng" dirty="0" smtClean="0"/>
                <a:t>Technické parametry:</a:t>
              </a:r>
            </a:p>
            <a:p>
              <a:r>
                <a:rPr lang="cs-CZ" dirty="0" smtClean="0"/>
                <a:t>Rozměry 1120 x 1120 x 300 mm</a:t>
              </a:r>
            </a:p>
            <a:p>
              <a:r>
                <a:rPr lang="cs-CZ" dirty="0" smtClean="0"/>
                <a:t>Vlastní hmotnost robotu 48 kg</a:t>
              </a:r>
            </a:p>
            <a:p>
              <a:r>
                <a:rPr lang="cs-CZ" dirty="0" smtClean="0"/>
                <a:t>Pracovní rychlosti 0,8 – 1,2 </a:t>
              </a:r>
              <a:r>
                <a:rPr lang="cs-CZ" dirty="0" smtClean="0"/>
                <a:t>m/min</a:t>
              </a:r>
            </a:p>
            <a:p>
              <a:endParaRPr lang="cs-CZ" dirty="0"/>
            </a:p>
            <a:p>
              <a:r>
                <a:rPr lang="cs-CZ" dirty="0">
                  <a:hlinkClick r:id="rId3"/>
                </a:rPr>
                <a:t>https://</a:t>
              </a:r>
              <a:r>
                <a:rPr lang="cs-CZ" dirty="0" smtClean="0">
                  <a:hlinkClick r:id="rId3"/>
                </a:rPr>
                <a:t>www.youtube.com/watch?v=ySBbWUhBHn0</a:t>
              </a:r>
              <a:endParaRPr lang="cs-CZ" dirty="0" smtClean="0"/>
            </a:p>
            <a:p>
              <a:endParaRPr lang="cs-CZ" dirty="0" smtClean="0"/>
            </a:p>
            <a:p>
              <a:endParaRPr lang="cs-CZ" dirty="0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4283968" y="1607986"/>
              <a:ext cx="3168352" cy="3808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799743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611559" y="684715"/>
            <a:ext cx="7921625" cy="775878"/>
          </a:xfrm>
        </p:spPr>
        <p:txBody>
          <a:bodyPr>
            <a:normAutofit fontScale="90000"/>
          </a:bodyPr>
          <a:lstStyle/>
          <a:p>
            <a: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Servisní robotika</a:t>
            </a:r>
            <a:b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Mobilní platforma pro odběr radioaktivních vzorků z povrchu 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potrubí</a:t>
            </a:r>
            <a:b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www.youtube.com/watch?v=HnqCkobiQS0</a:t>
            </a:r>
            <a:r>
              <a:rPr lang="cs-CZ" sz="2400" dirty="0" smtClean="0"/>
              <a:t/>
            </a:r>
            <a:br>
              <a:rPr lang="cs-CZ" sz="2400" dirty="0" smtClean="0"/>
            </a:b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t="2425"/>
          <a:stretch/>
        </p:blipFill>
        <p:spPr bwMode="auto">
          <a:xfrm>
            <a:off x="5940152" y="1412776"/>
            <a:ext cx="2800350" cy="2308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/>
          <p:cNvPicPr/>
          <p:nvPr/>
        </p:nvPicPr>
        <p:blipFill rotWithShape="1">
          <a:blip r:embed="rId4" cstate="print"/>
          <a:srcRect t="5157"/>
          <a:stretch/>
        </p:blipFill>
        <p:spPr bwMode="auto">
          <a:xfrm>
            <a:off x="282054" y="1607986"/>
            <a:ext cx="3960440" cy="2083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447" y="3789040"/>
            <a:ext cx="5765850" cy="2828095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4299235" y="1700808"/>
            <a:ext cx="1640917" cy="683205"/>
            <a:chOff x="4299235" y="1700808"/>
            <a:chExt cx="1640917" cy="683205"/>
          </a:xfrm>
        </p:grpSpPr>
        <p:sp>
          <p:nvSpPr>
            <p:cNvPr id="3" name="TextovéPole 2"/>
            <p:cNvSpPr txBox="1"/>
            <p:nvPr/>
          </p:nvSpPr>
          <p:spPr>
            <a:xfrm>
              <a:off x="4355976" y="1737682"/>
              <a:ext cx="1584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DECOMOLER</a:t>
              </a:r>
            </a:p>
            <a:p>
              <a:endParaRPr lang="cs-CZ" dirty="0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4299235" y="1700808"/>
              <a:ext cx="1640917" cy="4320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063037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611560" y="764704"/>
            <a:ext cx="7921625" cy="648072"/>
          </a:xfrm>
        </p:spPr>
        <p:txBody>
          <a:bodyPr>
            <a:normAutofit fontScale="90000"/>
          </a:bodyPr>
          <a:lstStyle/>
          <a:p>
            <a: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Servisní robotika</a:t>
            </a:r>
            <a:b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Pro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průmyslové a bezpečností aplikace</a:t>
            </a:r>
            <a:r>
              <a:rPr lang="cs-CZ" sz="2400" dirty="0"/>
              <a:t/>
            </a:r>
            <a:br>
              <a:rPr lang="cs-CZ" sz="2400" dirty="0"/>
            </a:b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96752"/>
            <a:ext cx="2080105" cy="304687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628800"/>
            <a:ext cx="2336714" cy="278674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32" y="4475218"/>
            <a:ext cx="2268768" cy="222998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4470543"/>
            <a:ext cx="2817837" cy="223224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/>
          <a:srcRect l="1483" t="1680" r="47" b="473"/>
          <a:stretch/>
        </p:blipFill>
        <p:spPr>
          <a:xfrm>
            <a:off x="6084000" y="4680000"/>
            <a:ext cx="2448000" cy="1836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/>
          <a:srcRect l="1852" t="2419" r="1173" b="2645"/>
          <a:stretch/>
        </p:blipFill>
        <p:spPr>
          <a:xfrm>
            <a:off x="5688000" y="2304000"/>
            <a:ext cx="280800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63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611560" y="544607"/>
            <a:ext cx="7921625" cy="648072"/>
          </a:xfrm>
        </p:spPr>
        <p:txBody>
          <a:bodyPr>
            <a:normAutofit/>
          </a:bodyPr>
          <a:lstStyle/>
          <a:p>
            <a: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Servisní </a:t>
            </a:r>
            <a: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robotika</a:t>
            </a:r>
            <a:endParaRPr lang="cs-CZ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944367"/>
            <a:ext cx="2878845" cy="38438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68760"/>
            <a:ext cx="2571022" cy="381642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4005064"/>
            <a:ext cx="3672408" cy="278236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004" y="1252577"/>
            <a:ext cx="43815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80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611560" y="764704"/>
            <a:ext cx="7921625" cy="648072"/>
          </a:xfrm>
        </p:spPr>
        <p:txBody>
          <a:bodyPr>
            <a:normAutofit fontScale="90000"/>
          </a:bodyPr>
          <a:lstStyle/>
          <a:p>
            <a: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Servisní robotika</a:t>
            </a:r>
            <a:b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Humanoidy s personifikačními vlastnostmi</a:t>
            </a:r>
            <a:endParaRPr lang="cs-CZ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628800"/>
            <a:ext cx="6113364" cy="403244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3" y="4454169"/>
            <a:ext cx="4325173" cy="240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77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2968439" y="282008"/>
            <a:ext cx="5852033" cy="648072"/>
          </a:xfrm>
        </p:spPr>
        <p:txBody>
          <a:bodyPr>
            <a:normAutofit fontScale="90000"/>
          </a:bodyPr>
          <a:lstStyle/>
          <a:p>
            <a: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Servisní </a:t>
            </a:r>
            <a: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robotika</a:t>
            </a:r>
            <a:b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Exoskeletony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pomoc  s těžkou prací</a:t>
            </a:r>
            <a:endParaRPr lang="cs-CZ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492" y="1044808"/>
            <a:ext cx="2231661" cy="20022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338" y="3047077"/>
            <a:ext cx="2476500" cy="37719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0688"/>
            <a:ext cx="2606998" cy="339794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470" y="5019873"/>
            <a:ext cx="1208287" cy="17991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7880" y="1044808"/>
            <a:ext cx="3282739" cy="32470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4599" y="4133360"/>
            <a:ext cx="2750018" cy="270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79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611560" y="764704"/>
            <a:ext cx="7921625" cy="648072"/>
          </a:xfrm>
        </p:spPr>
        <p:txBody>
          <a:bodyPr>
            <a:normAutofit fontScale="90000"/>
          </a:bodyPr>
          <a:lstStyle/>
          <a:p>
            <a: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Servisní robotika</a:t>
            </a:r>
            <a:b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Bionika</a:t>
            </a:r>
            <a:endParaRPr lang="cs-CZ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72816"/>
            <a:ext cx="4468401" cy="26517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772816"/>
            <a:ext cx="3687688" cy="218349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9" y="4094037"/>
            <a:ext cx="3687688" cy="210981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94" y="4506226"/>
            <a:ext cx="4212851" cy="169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07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611560" y="764704"/>
            <a:ext cx="7921625" cy="648072"/>
          </a:xfrm>
        </p:spPr>
        <p:txBody>
          <a:bodyPr>
            <a:normAutofit fontScale="90000"/>
          </a:bodyPr>
          <a:lstStyle/>
          <a:p>
            <a: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Servisní robotika</a:t>
            </a:r>
            <a:b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Bionika</a:t>
            </a:r>
            <a:endParaRPr lang="cs-CZ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1" y="1700810"/>
            <a:ext cx="2524886" cy="167729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700809"/>
            <a:ext cx="2664296" cy="16351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214" y="889746"/>
            <a:ext cx="2088232" cy="2446163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6876256" y="3212976"/>
            <a:ext cx="1296144" cy="648072"/>
            <a:chOff x="6876256" y="3212976"/>
            <a:chExt cx="1296144" cy="648072"/>
          </a:xfrm>
        </p:grpSpPr>
        <p:sp>
          <p:nvSpPr>
            <p:cNvPr id="11" name="TextovéPole 10"/>
            <p:cNvSpPr txBox="1"/>
            <p:nvPr/>
          </p:nvSpPr>
          <p:spPr>
            <a:xfrm>
              <a:off x="7164288" y="3335909"/>
              <a:ext cx="921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FESTO</a:t>
              </a:r>
              <a:endParaRPr lang="cs-CZ" dirty="0"/>
            </a:p>
          </p:txBody>
        </p:sp>
        <p:sp>
          <p:nvSpPr>
            <p:cNvPr id="3" name="Obdélník 2"/>
            <p:cNvSpPr/>
            <p:nvPr/>
          </p:nvSpPr>
          <p:spPr>
            <a:xfrm>
              <a:off x="6876256" y="3212976"/>
              <a:ext cx="1296144" cy="64807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2483768" y="1124744"/>
            <a:ext cx="1440160" cy="669155"/>
            <a:chOff x="2483768" y="1124744"/>
            <a:chExt cx="1440160" cy="669155"/>
          </a:xfrm>
        </p:grpSpPr>
        <p:sp>
          <p:nvSpPr>
            <p:cNvPr id="10" name="TextovéPole 9"/>
            <p:cNvSpPr txBox="1"/>
            <p:nvPr/>
          </p:nvSpPr>
          <p:spPr>
            <a:xfrm>
              <a:off x="2699792" y="1239901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Harward</a:t>
              </a:r>
              <a:endParaRPr lang="cs-CZ" dirty="0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2483768" y="1124744"/>
              <a:ext cx="1440160" cy="6691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52" y="4221088"/>
            <a:ext cx="3902832" cy="23934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873" y="3893574"/>
            <a:ext cx="2252914" cy="289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42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1625" cy="64807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Přehled oblastí robotiky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40768"/>
            <a:ext cx="1909330" cy="13735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340768"/>
            <a:ext cx="1907573" cy="130460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054" y="4145944"/>
            <a:ext cx="1564434" cy="249364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5061798"/>
            <a:ext cx="2790255" cy="144387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2924944"/>
            <a:ext cx="2287905" cy="170497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7"/>
          <a:srcRect t="723" r="1235" b="880"/>
          <a:stretch/>
        </p:blipFill>
        <p:spPr>
          <a:xfrm>
            <a:off x="3419872" y="2645372"/>
            <a:ext cx="2096799" cy="294525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352" y="4145944"/>
            <a:ext cx="1009650" cy="249364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9872" y="908720"/>
            <a:ext cx="2080937" cy="157299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4008" y="4743287"/>
            <a:ext cx="1249835" cy="189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60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755576" y="332656"/>
            <a:ext cx="7921625" cy="648072"/>
          </a:xfrm>
        </p:spPr>
        <p:txBody>
          <a:bodyPr>
            <a:normAutofit/>
          </a:bodyPr>
          <a:lstStyle/>
          <a:p>
            <a: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Servisní </a:t>
            </a:r>
            <a: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robotika </a:t>
            </a:r>
            <a:r>
              <a:rPr lang="cs-CZ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Bionika</a:t>
            </a:r>
            <a:endParaRPr lang="cs-CZ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77" y="4005064"/>
            <a:ext cx="3563888" cy="257973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999502"/>
            <a:ext cx="3984664" cy="257973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77" y="980728"/>
            <a:ext cx="2318134" cy="290073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1102066"/>
            <a:ext cx="3984664" cy="268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91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611560" y="764704"/>
            <a:ext cx="7921625" cy="720080"/>
          </a:xfrm>
        </p:spPr>
        <p:txBody>
          <a:bodyPr>
            <a:normAutofit fontScale="90000"/>
          </a:bodyPr>
          <a:lstStyle/>
          <a:p>
            <a: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Servisní </a:t>
            </a:r>
            <a: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robotika - </a:t>
            </a:r>
            <a:r>
              <a:rPr lang="cs-CZ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Bionika</a:t>
            </a:r>
            <a: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https://www.futurity.org/gecko-gripper-space-junk-international-space-station-2569422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b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4236018"/>
            <a:ext cx="2329307" cy="230425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949860"/>
            <a:ext cx="4561555" cy="20552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787667"/>
            <a:ext cx="3647306" cy="24978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4455611"/>
            <a:ext cx="3056459" cy="188974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4588402"/>
            <a:ext cx="2465636" cy="159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03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494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Literatura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95536" y="1188887"/>
            <a:ext cx="835292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200" dirty="0"/>
              <a:t>NOVOTNÝ, František, Vlastimil HOTAŘ, Marcel HORÁK, Marie STARÁ a Michal STARÝ. </a:t>
            </a:r>
            <a:r>
              <a:rPr lang="cs-CZ" sz="1200" i="1" dirty="0"/>
              <a:t>Úvod do automatizace a robotizace ve strojírenství</a:t>
            </a:r>
            <a:r>
              <a:rPr lang="cs-CZ" sz="1200" dirty="0"/>
              <a:t> [online]. Liberec: Technická univerzita v Liberci, 2020 [cit. </a:t>
            </a:r>
            <a:r>
              <a:rPr lang="cs-CZ" sz="1200" dirty="0" smtClean="0"/>
              <a:t>2021-10-19</a:t>
            </a:r>
            <a:r>
              <a:rPr lang="cs-CZ" sz="1200" dirty="0"/>
              <a:t>]. ISBN 978-80-7494-545-8. Dostupné z: </a:t>
            </a:r>
            <a:r>
              <a:rPr lang="cs-CZ" sz="1200" dirty="0">
                <a:hlinkClick r:id="rId2"/>
              </a:rPr>
              <a:t>https://</a:t>
            </a:r>
            <a:r>
              <a:rPr lang="cs-CZ" sz="1200" dirty="0" smtClean="0">
                <a:hlinkClick r:id="rId2"/>
              </a:rPr>
              <a:t>etul.publi.cz/</a:t>
            </a:r>
            <a:r>
              <a:rPr lang="cs-CZ" sz="1200" dirty="0" err="1" smtClean="0">
                <a:hlinkClick r:id="rId2"/>
              </a:rPr>
              <a:t>book</a:t>
            </a:r>
            <a:r>
              <a:rPr lang="cs-CZ" sz="1200" dirty="0" smtClean="0">
                <a:hlinkClick r:id="rId2"/>
              </a:rPr>
              <a:t>/1275-uvod-do-automatizace-a-robotizace-ve-strojirenstvi</a:t>
            </a:r>
            <a:r>
              <a:rPr lang="cs-CZ" sz="1200" dirty="0" smtClean="0"/>
              <a:t>.</a:t>
            </a:r>
          </a:p>
          <a:p>
            <a:endParaRPr lang="cs-CZ" sz="1200" dirty="0" smtClean="0"/>
          </a:p>
          <a:p>
            <a:r>
              <a:rPr lang="cs-CZ" sz="1200" dirty="0"/>
              <a:t>NOVOTNÝ, F. a M. HORÁK. Efektory průmyslových robotů. Liberec: Technická </a:t>
            </a:r>
            <a:r>
              <a:rPr lang="cs-CZ" sz="1200" dirty="0" smtClean="0"/>
              <a:t>univerzita </a:t>
            </a:r>
            <a:r>
              <a:rPr lang="it-IT" sz="1200" dirty="0" smtClean="0"/>
              <a:t>v </a:t>
            </a:r>
            <a:r>
              <a:rPr lang="it-IT" sz="1200" dirty="0"/>
              <a:t>Liberci, 2015. ISBN: 978-80-7494-195-5</a:t>
            </a:r>
            <a:r>
              <a:rPr lang="it-IT" sz="1200" dirty="0" smtClean="0"/>
              <a:t>.</a:t>
            </a:r>
            <a:endParaRPr lang="cs-CZ" sz="1200" dirty="0" smtClean="0"/>
          </a:p>
          <a:p>
            <a:endParaRPr lang="cs-CZ" sz="1200" dirty="0" smtClean="0"/>
          </a:p>
          <a:p>
            <a:r>
              <a:rPr lang="cs-CZ" sz="1200" dirty="0"/>
              <a:t>NOVOTNÝ, F. </a:t>
            </a:r>
            <a:r>
              <a:rPr lang="cs-CZ" sz="1200" dirty="0" smtClean="0"/>
              <a:t>Průmysl 4.0 Předurčuje novou úlohu robotům. </a:t>
            </a:r>
            <a:r>
              <a:rPr lang="cs-CZ" sz="1200" dirty="0"/>
              <a:t>Liberec: Technická </a:t>
            </a:r>
            <a:r>
              <a:rPr lang="cs-CZ" sz="1200" dirty="0" smtClean="0"/>
              <a:t>univerzita </a:t>
            </a:r>
            <a:r>
              <a:rPr lang="it-IT" sz="1200" dirty="0" smtClean="0"/>
              <a:t>v Liberci</a:t>
            </a:r>
            <a:r>
              <a:rPr lang="cs-CZ" sz="1200" dirty="0"/>
              <a:t>.</a:t>
            </a:r>
            <a:endParaRPr lang="cs-CZ" sz="1200" dirty="0" smtClean="0"/>
          </a:p>
          <a:p>
            <a:endParaRPr lang="cs-CZ" sz="1200" dirty="0"/>
          </a:p>
          <a:p>
            <a:r>
              <a:rPr lang="pl-PL" sz="1200" i="1" dirty="0" smtClean="0"/>
              <a:t>SCHUNK: Uchopovací systémy </a:t>
            </a:r>
            <a:r>
              <a:rPr lang="pl-PL" sz="1200" dirty="0" smtClean="0"/>
              <a:t>[online</a:t>
            </a:r>
            <a:r>
              <a:rPr lang="pl-PL" sz="1200" dirty="0"/>
              <a:t>]. [cit. </a:t>
            </a:r>
            <a:r>
              <a:rPr lang="pl-PL" sz="1200" dirty="0" smtClean="0"/>
              <a:t>2019-07-11]. </a:t>
            </a:r>
            <a:r>
              <a:rPr lang="pl-PL" sz="1200" dirty="0"/>
              <a:t>Dostupné z: </a:t>
            </a:r>
            <a:r>
              <a:rPr lang="pl-PL" sz="1200" dirty="0">
                <a:hlinkClick r:id="rId3"/>
              </a:rPr>
              <a:t>http://triom.cz</a:t>
            </a:r>
            <a:r>
              <a:rPr lang="pl-PL" sz="1200" dirty="0" smtClean="0">
                <a:hlinkClick r:id="rId3"/>
              </a:rPr>
              <a:t>/</a:t>
            </a:r>
            <a:endParaRPr lang="pl-PL" sz="1200" dirty="0" smtClean="0"/>
          </a:p>
          <a:p>
            <a:endParaRPr lang="pl-PL" sz="1200" dirty="0"/>
          </a:p>
          <a:p>
            <a:r>
              <a:rPr lang="pl-PL" sz="1200" i="1" dirty="0"/>
              <a:t>FESTO: </a:t>
            </a:r>
            <a:r>
              <a:rPr lang="pl-PL" sz="1200" i="1" dirty="0" smtClean="0"/>
              <a:t>Chapadla </a:t>
            </a:r>
            <a:r>
              <a:rPr lang="pl-PL" sz="1200" dirty="0"/>
              <a:t>[online]. [cit. </a:t>
            </a:r>
            <a:r>
              <a:rPr lang="pl-PL" sz="1200" dirty="0" smtClean="0"/>
              <a:t>2019-08-16]. </a:t>
            </a:r>
            <a:r>
              <a:rPr lang="pl-PL" sz="1200" dirty="0"/>
              <a:t>Dostupné z:</a:t>
            </a:r>
            <a:r>
              <a:rPr lang="pl-PL" sz="1200" dirty="0" smtClean="0"/>
              <a:t> </a:t>
            </a:r>
            <a:r>
              <a:rPr lang="pl-PL" sz="1200" dirty="0">
                <a:hlinkClick r:id="rId4"/>
              </a:rPr>
              <a:t>https://</a:t>
            </a:r>
            <a:r>
              <a:rPr lang="pl-PL" sz="1200" dirty="0" smtClean="0">
                <a:hlinkClick r:id="rId4"/>
              </a:rPr>
              <a:t>www.festo.com/cms/cs_cz/54764.htm</a:t>
            </a:r>
            <a:endParaRPr lang="pl-PL" sz="1200" dirty="0" smtClean="0"/>
          </a:p>
          <a:p>
            <a:pPr algn="just"/>
            <a:endParaRPr lang="cs-CZ" sz="1200" i="1" dirty="0"/>
          </a:p>
          <a:p>
            <a:r>
              <a:rPr lang="cs-CZ" sz="1200" i="1" dirty="0"/>
              <a:t>KUKA: Robotické systémy</a:t>
            </a:r>
            <a:r>
              <a:rPr lang="cs-CZ" sz="1200" dirty="0"/>
              <a:t> [online]. [cit. 2019-01-19]. Dostupné z: </a:t>
            </a:r>
            <a:r>
              <a:rPr lang="cs-CZ" sz="1200" dirty="0">
                <a:hlinkClick r:id="rId5"/>
              </a:rPr>
              <a:t>https://www.kuka.com/</a:t>
            </a:r>
            <a:endParaRPr lang="cs-CZ" sz="1200" dirty="0"/>
          </a:p>
          <a:p>
            <a:endParaRPr lang="cs-CZ" sz="1200" i="1" dirty="0"/>
          </a:p>
          <a:p>
            <a:r>
              <a:rPr lang="cs-CZ" sz="1200" i="1" dirty="0"/>
              <a:t>FANUC</a:t>
            </a:r>
            <a:r>
              <a:rPr lang="cs-CZ" sz="1200" dirty="0"/>
              <a:t>: </a:t>
            </a:r>
            <a:r>
              <a:rPr lang="cs-CZ" sz="1200" i="1" dirty="0"/>
              <a:t>Průmyslové roboty </a:t>
            </a:r>
            <a:r>
              <a:rPr lang="cs-CZ" sz="1200" dirty="0"/>
              <a:t>[online]. [cit. 2019-01-19]. Dostupné z: </a:t>
            </a:r>
            <a:r>
              <a:rPr lang="cs-CZ" sz="1200" dirty="0">
                <a:hlinkClick r:id="rId6"/>
              </a:rPr>
              <a:t>https://www.fanuc.eu/cz/cs/roboty</a:t>
            </a:r>
            <a:endParaRPr lang="cs-CZ" sz="1200" dirty="0"/>
          </a:p>
          <a:p>
            <a:endParaRPr lang="cs-CZ" sz="1200" dirty="0"/>
          </a:p>
          <a:p>
            <a:r>
              <a:rPr lang="it-IT" sz="1200" i="1" dirty="0"/>
              <a:t>ABB</a:t>
            </a:r>
            <a:r>
              <a:rPr lang="cs-CZ" sz="1200" i="1" dirty="0"/>
              <a:t>: Robotika</a:t>
            </a:r>
            <a:r>
              <a:rPr lang="it-IT" sz="1200" dirty="0"/>
              <a:t> [online]. [cit. 20</a:t>
            </a:r>
            <a:r>
              <a:rPr lang="cs-CZ" sz="1200" dirty="0"/>
              <a:t>19</a:t>
            </a:r>
            <a:r>
              <a:rPr lang="it-IT" sz="1200" dirty="0"/>
              <a:t>-</a:t>
            </a:r>
            <a:r>
              <a:rPr lang="cs-CZ" sz="1200" dirty="0"/>
              <a:t>02</a:t>
            </a:r>
            <a:r>
              <a:rPr lang="it-IT" sz="1200" dirty="0"/>
              <a:t>-19]. Dostupné z: </a:t>
            </a:r>
            <a:r>
              <a:rPr lang="it-IT" sz="1200" dirty="0">
                <a:hlinkClick r:id="rId7"/>
              </a:rPr>
              <a:t>https://new.abb.com/products/robotics?_</a:t>
            </a:r>
            <a:r>
              <a:rPr lang="it-IT" sz="1200" dirty="0" smtClean="0">
                <a:hlinkClick r:id="rId7"/>
              </a:rPr>
              <a:t>ga=2.202486545.1417283177.1634636668-2120825869.1623753433</a:t>
            </a:r>
            <a:endParaRPr lang="cs-CZ" sz="1200" dirty="0" smtClean="0"/>
          </a:p>
          <a:p>
            <a:endParaRPr lang="cs-CZ" sz="1200" i="1" dirty="0" smtClean="0"/>
          </a:p>
          <a:p>
            <a:r>
              <a:rPr lang="cs-CZ" sz="1200" i="1" dirty="0" smtClean="0"/>
              <a:t>BLUMENBECKER</a:t>
            </a:r>
            <a:r>
              <a:rPr lang="cs-CZ" sz="1200" i="1" dirty="0"/>
              <a:t>: </a:t>
            </a:r>
            <a:r>
              <a:rPr lang="cs-CZ" sz="1200" i="1" dirty="0" err="1" smtClean="0"/>
              <a:t>Industrial</a:t>
            </a:r>
            <a:r>
              <a:rPr lang="cs-CZ" sz="1200" i="1" dirty="0" smtClean="0"/>
              <a:t> – </a:t>
            </a:r>
            <a:r>
              <a:rPr lang="cs-CZ" sz="1200" i="1" dirty="0" err="1" smtClean="0"/>
              <a:t>Automation</a:t>
            </a:r>
            <a:r>
              <a:rPr lang="cs-CZ" sz="1200" dirty="0" smtClean="0"/>
              <a:t> </a:t>
            </a:r>
            <a:r>
              <a:rPr lang="cs-CZ" sz="1200" dirty="0"/>
              <a:t>[online]. [cit. </a:t>
            </a:r>
            <a:r>
              <a:rPr lang="cs-CZ" sz="1200" dirty="0" smtClean="0"/>
              <a:t>2019-05-13]. Dostupné </a:t>
            </a:r>
            <a:r>
              <a:rPr lang="cs-CZ" sz="1200" dirty="0"/>
              <a:t>z: https://www.blumenbecker.com/industrial-automation/industrial-robotics</a:t>
            </a:r>
            <a:endParaRPr lang="cs-CZ" sz="1200" dirty="0" smtClean="0"/>
          </a:p>
          <a:p>
            <a:endParaRPr lang="cs-CZ" sz="1200" dirty="0" smtClean="0"/>
          </a:p>
          <a:p>
            <a:r>
              <a:rPr lang="cs-CZ" sz="1200" i="1" dirty="0" smtClean="0"/>
              <a:t>HARMONIC DRIVE: </a:t>
            </a:r>
            <a:r>
              <a:rPr lang="cs-CZ" sz="1200" i="1" dirty="0" err="1" smtClean="0"/>
              <a:t>Robotic</a:t>
            </a:r>
            <a:r>
              <a:rPr lang="cs-CZ" sz="1200" i="1" dirty="0" smtClean="0"/>
              <a:t> </a:t>
            </a:r>
            <a:r>
              <a:rPr lang="cs-CZ" sz="1200" dirty="0"/>
              <a:t>[online]. [cit. </a:t>
            </a:r>
            <a:r>
              <a:rPr lang="cs-CZ" sz="1200" dirty="0" smtClean="0"/>
              <a:t>2019-06-11]. </a:t>
            </a:r>
            <a:r>
              <a:rPr lang="cs-CZ" sz="1200" dirty="0"/>
              <a:t>Dostupné z: </a:t>
            </a:r>
            <a:r>
              <a:rPr lang="cs-CZ" sz="1200" dirty="0" smtClean="0">
                <a:hlinkClick r:id="rId8"/>
              </a:rPr>
              <a:t>https</a:t>
            </a:r>
            <a:r>
              <a:rPr lang="cs-CZ" sz="1200" dirty="0">
                <a:hlinkClick r:id="rId8"/>
              </a:rPr>
              <a:t>://</a:t>
            </a:r>
            <a:r>
              <a:rPr lang="cs-CZ" sz="1200" dirty="0" smtClean="0">
                <a:hlinkClick r:id="rId8"/>
              </a:rPr>
              <a:t>harmonicdrive.de/de/anwendungen/robotik-handling-automation</a:t>
            </a:r>
            <a:endParaRPr lang="cs-CZ" sz="1200" dirty="0" smtClean="0"/>
          </a:p>
          <a:p>
            <a:endParaRPr lang="cs-CZ" sz="1200" dirty="0"/>
          </a:p>
          <a:p>
            <a:r>
              <a:rPr lang="cs-CZ" sz="1200" i="1" dirty="0" smtClean="0"/>
              <a:t>UNIVERSAL ROBOTS: Kolaborativní robotika </a:t>
            </a:r>
            <a:r>
              <a:rPr lang="it-IT" sz="1200" dirty="0"/>
              <a:t>[online]. [cit. 20</a:t>
            </a:r>
            <a:r>
              <a:rPr lang="cs-CZ" sz="1200" dirty="0" smtClean="0"/>
              <a:t>19-08</a:t>
            </a:r>
            <a:r>
              <a:rPr lang="it-IT" sz="1200" dirty="0" smtClean="0"/>
              <a:t>-</a:t>
            </a:r>
            <a:r>
              <a:rPr lang="cs-CZ" sz="1200" dirty="0" smtClean="0"/>
              <a:t>07</a:t>
            </a:r>
            <a:r>
              <a:rPr lang="it-IT" sz="1200" dirty="0" smtClean="0"/>
              <a:t>]. </a:t>
            </a:r>
            <a:r>
              <a:rPr lang="it-IT" sz="1200" dirty="0"/>
              <a:t>Dostupné z: </a:t>
            </a:r>
            <a:r>
              <a:rPr lang="cs-CZ" sz="1200" dirty="0" smtClean="0">
                <a:hlinkClick r:id="rId9"/>
              </a:rPr>
              <a:t>https</a:t>
            </a:r>
            <a:r>
              <a:rPr lang="cs-CZ" sz="1200" dirty="0">
                <a:hlinkClick r:id="rId9"/>
              </a:rPr>
              <a:t>://www.universal-robots.com/cs/produkty</a:t>
            </a:r>
            <a:r>
              <a:rPr lang="cs-CZ" sz="1200" dirty="0" smtClean="0">
                <a:hlinkClick r:id="rId9"/>
              </a:rPr>
              <a:t>/</a:t>
            </a:r>
            <a:endParaRPr lang="cs-CZ" sz="1200" dirty="0" smtClean="0"/>
          </a:p>
          <a:p>
            <a:endParaRPr lang="pl-PL" sz="1200" dirty="0" smtClean="0"/>
          </a:p>
          <a:p>
            <a:r>
              <a:rPr lang="cs-CZ" sz="1200" i="1" dirty="0" smtClean="0"/>
              <a:t>GOOGLE</a:t>
            </a:r>
            <a:r>
              <a:rPr lang="cs-CZ" sz="1200" i="1" dirty="0"/>
              <a:t>: Picture</a:t>
            </a:r>
            <a:r>
              <a:rPr lang="cs-CZ" sz="1200" dirty="0"/>
              <a:t> [online]. [cit. </a:t>
            </a:r>
            <a:r>
              <a:rPr lang="cs-CZ" sz="1200" dirty="0" smtClean="0"/>
              <a:t>2019-02-17]. </a:t>
            </a:r>
            <a:r>
              <a:rPr lang="cs-CZ" sz="1200" dirty="0"/>
              <a:t>Dostupné z: </a:t>
            </a:r>
            <a:r>
              <a:rPr lang="cs-CZ" sz="1200" dirty="0">
                <a:hlinkClick r:id="rId10"/>
              </a:rPr>
              <a:t>https://www.google.com</a:t>
            </a:r>
            <a:r>
              <a:rPr lang="cs-CZ" sz="1200" dirty="0" smtClean="0">
                <a:hlinkClick r:id="rId10"/>
              </a:rPr>
              <a:t>/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24872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1625" cy="64807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Aplikační možnosti nasazení robotů – univerzální pomocníci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12777"/>
            <a:ext cx="4096015" cy="23042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789040"/>
            <a:ext cx="6336704" cy="291743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613" y="1417895"/>
            <a:ext cx="3224763" cy="229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97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1625" cy="64807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Aplikační možnosti nasazení robotů – průmyslová praxe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57" y="3861048"/>
            <a:ext cx="3804347" cy="229758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57" y="1216806"/>
            <a:ext cx="3804347" cy="235621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222795"/>
            <a:ext cx="3383285" cy="235022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/>
          <a:srcRect r="16876"/>
          <a:stretch/>
        </p:blipFill>
        <p:spPr>
          <a:xfrm>
            <a:off x="4788025" y="3861048"/>
            <a:ext cx="3672408" cy="229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89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052736"/>
            <a:ext cx="4392488" cy="2607233"/>
          </a:xfrm>
          <a:prstGeom prst="rect">
            <a:avLst/>
          </a:prstGeom>
        </p:spPr>
      </p:pic>
      <p:sp>
        <p:nvSpPr>
          <p:cNvPr id="5" name="Nadpis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1625" cy="64807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Aplikační možnosti nasazení robotů – animals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r="12012"/>
          <a:stretch/>
        </p:blipFill>
        <p:spPr>
          <a:xfrm>
            <a:off x="395537" y="4005064"/>
            <a:ext cx="4403471" cy="238352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516" y="1052736"/>
            <a:ext cx="3493691" cy="260723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4308040"/>
            <a:ext cx="3956029" cy="17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87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66" y="3861048"/>
            <a:ext cx="4176106" cy="2439293"/>
          </a:xfrm>
          <a:prstGeom prst="rect">
            <a:avLst/>
          </a:prstGeom>
        </p:spPr>
      </p:pic>
      <p:sp>
        <p:nvSpPr>
          <p:cNvPr id="5" name="Nadpis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1625" cy="64807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Aplikační možnosti nasazení robotů – lékařství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66" y="1340768"/>
            <a:ext cx="4176106" cy="23394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368" y="1337632"/>
            <a:ext cx="3268590" cy="234256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3861048"/>
            <a:ext cx="4127699" cy="243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84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1625" cy="64807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Kooperující roboty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123755"/>
            <a:ext cx="4393242" cy="278824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10" y="4077072"/>
            <a:ext cx="4305474" cy="268088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10" y="1123755"/>
            <a:ext cx="4305474" cy="278824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4076735"/>
            <a:ext cx="3603129" cy="268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57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 txBox="1">
            <a:spLocks/>
          </p:cNvSpPr>
          <p:nvPr/>
        </p:nvSpPr>
        <p:spPr>
          <a:xfrm>
            <a:off x="611560" y="404664"/>
            <a:ext cx="792162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Časový sled průmyslových revolucí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1560" y="5733256"/>
            <a:ext cx="7921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/>
              <a:t>Průmysl 4.0 představuje svět (předurčuje novou úlohu robotům), kde jsou všechny díly propojeny a koexistují.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36" y="1350687"/>
            <a:ext cx="7902848" cy="408461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611560" y="5733256"/>
            <a:ext cx="792162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9474044"/>
      </p:ext>
    </p:extLst>
  </p:cSld>
  <p:clrMapOvr>
    <a:masterClrMapping/>
  </p:clrMapOvr>
</p:sld>
</file>

<file path=ppt/theme/theme1.xml><?xml version="1.0" encoding="utf-8"?>
<a:theme xmlns:a="http://schemas.openxmlformats.org/drawingml/2006/main" name="fs-prezentace-cz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UL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fs-prezentace-cz</Template>
  <TotalTime>4068</TotalTime>
  <Words>683</Words>
  <Application>Microsoft Office PowerPoint</Application>
  <PresentationFormat>Předvádění na obrazovce (4:3)</PresentationFormat>
  <Paragraphs>105</Paragraphs>
  <Slides>32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8" baseType="lpstr">
      <vt:lpstr>Arial</vt:lpstr>
      <vt:lpstr>Calibri</vt:lpstr>
      <vt:lpstr>Myriad Pro</vt:lpstr>
      <vt:lpstr>Symbol</vt:lpstr>
      <vt:lpstr>Times New Roman</vt:lpstr>
      <vt:lpstr>fs-prezentace-cz</vt:lpstr>
      <vt:lpstr>Prezentace aplikace PowerPoint</vt:lpstr>
      <vt:lpstr>Aplikační nasazení robotů</vt:lpstr>
      <vt:lpstr>Přehled oblastí robotiky</vt:lpstr>
      <vt:lpstr>Aplikační možnosti nasazení robotů – univerzální pomocníci</vt:lpstr>
      <vt:lpstr>Aplikační možnosti nasazení robotů – průmyslová praxe</vt:lpstr>
      <vt:lpstr>Aplikační možnosti nasazení robotů – animals</vt:lpstr>
      <vt:lpstr>Aplikační možnosti nasazení robotů – lékařství</vt:lpstr>
      <vt:lpstr>Kooperující roboty</vt:lpstr>
      <vt:lpstr>Prezentace aplikace PowerPoint</vt:lpstr>
      <vt:lpstr>Prezentace aplikace PowerPoint</vt:lpstr>
      <vt:lpstr>Kolaborativní roboty v průmyslu 4.0</vt:lpstr>
      <vt:lpstr>Od průmyslových robotů ke kolaborativním - KUKA</vt:lpstr>
      <vt:lpstr>Stavba robota – všichni výrobci aplikují dvouosé moduly</vt:lpstr>
      <vt:lpstr>Stavba robota – všichni výrobci aplikují dvouosé moduly</vt:lpstr>
      <vt:lpstr>Kolaborativní roboty – ABB</vt:lpstr>
      <vt:lpstr>Kolaborativní roboty – KUKA</vt:lpstr>
      <vt:lpstr>Kolaborativní roboty – UR</vt:lpstr>
      <vt:lpstr>Safety roboty – FANUC (aplikace pružného obložení)</vt:lpstr>
      <vt:lpstr>Robotika pro logistické účely</vt:lpstr>
      <vt:lpstr>Bin Picking</vt:lpstr>
      <vt:lpstr>Bin Picking -  řešení firmy Blumenbecker</vt:lpstr>
      <vt:lpstr>Servisní robotika  Pro inspekční a technologické funkce na hladkých vertikálních stěnách. </vt:lpstr>
      <vt:lpstr>Servisní robotika  Mobilní platforma pro odběr radioaktivních vzorků z povrchu potrubí https://www.youtube.com/watch?v=HnqCkobiQS0 </vt:lpstr>
      <vt:lpstr>Servisní robotika  Pro průmyslové a bezpečností aplikace </vt:lpstr>
      <vt:lpstr>Servisní robotika</vt:lpstr>
      <vt:lpstr>Servisní robotika  Humanoidy s personifikačními vlastnostmi</vt:lpstr>
      <vt:lpstr>Servisní robotika Exoskeletony – pomoc  s těžkou prací</vt:lpstr>
      <vt:lpstr>Servisní robotika  Bionika</vt:lpstr>
      <vt:lpstr>Servisní robotika  Bionika</vt:lpstr>
      <vt:lpstr>Servisní robotika - Bionika</vt:lpstr>
      <vt:lpstr>Servisní robotika - Bionika  https://www.futurity.org/gecko-gripper-space-junk-international-space-station-2569422/ </vt:lpstr>
      <vt:lpstr>Literatura</vt:lpstr>
    </vt:vector>
  </TitlesOfParts>
  <Company>TUL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zuzana.horcickova</dc:creator>
  <cp:keywords>TUL</cp:keywords>
  <cp:lastModifiedBy>LRS</cp:lastModifiedBy>
  <cp:revision>105</cp:revision>
  <dcterms:created xsi:type="dcterms:W3CDTF">2018-11-26T09:19:37Z</dcterms:created>
  <dcterms:modified xsi:type="dcterms:W3CDTF">2022-03-04T08:25:13Z</dcterms:modified>
</cp:coreProperties>
</file>