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095C6-F61B-4BD3-890F-12204359C88E}" v="3" dt="2021-03-29T14:08:44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énó Vernyik" userId="9f5ce2124afc070d" providerId="LiveId" clId="{B98095C6-F61B-4BD3-890F-12204359C88E}"/>
    <pc:docChg chg="custSel addSld modSld">
      <pc:chgData name="Zénó Vernyik" userId="9f5ce2124afc070d" providerId="LiveId" clId="{B98095C6-F61B-4BD3-890F-12204359C88E}" dt="2021-03-29T14:11:31.549" v="566" actId="6549"/>
      <pc:docMkLst>
        <pc:docMk/>
      </pc:docMkLst>
      <pc:sldChg chg="modSp mod">
        <pc:chgData name="Zénó Vernyik" userId="9f5ce2124afc070d" providerId="LiveId" clId="{B98095C6-F61B-4BD3-890F-12204359C88E}" dt="2021-03-29T14:11:31.549" v="566" actId="6549"/>
        <pc:sldMkLst>
          <pc:docMk/>
          <pc:sldMk cId="3296943642" sldId="256"/>
        </pc:sldMkLst>
        <pc:spChg chg="mod">
          <ac:chgData name="Zénó Vernyik" userId="9f5ce2124afc070d" providerId="LiveId" clId="{B98095C6-F61B-4BD3-890F-12204359C88E}" dt="2021-03-29T14:11:31.549" v="566" actId="6549"/>
          <ac:spMkLst>
            <pc:docMk/>
            <pc:sldMk cId="3296943642" sldId="256"/>
            <ac:spMk id="3" creationId="{24B8C3BB-7686-45FE-BDE2-D0E8542C7067}"/>
          </ac:spMkLst>
        </pc:spChg>
      </pc:sldChg>
      <pc:sldChg chg="addSp delSp modSp add mod">
        <pc:chgData name="Zénó Vernyik" userId="9f5ce2124afc070d" providerId="LiveId" clId="{B98095C6-F61B-4BD3-890F-12204359C88E}" dt="2021-03-29T14:09:09.611" v="550" actId="27636"/>
        <pc:sldMkLst>
          <pc:docMk/>
          <pc:sldMk cId="3992103779" sldId="263"/>
        </pc:sldMkLst>
        <pc:spChg chg="mod">
          <ac:chgData name="Zénó Vernyik" userId="9f5ce2124afc070d" providerId="LiveId" clId="{B98095C6-F61B-4BD3-890F-12204359C88E}" dt="2021-03-29T14:08:57.885" v="546" actId="1076"/>
          <ac:spMkLst>
            <pc:docMk/>
            <pc:sldMk cId="3992103779" sldId="263"/>
            <ac:spMk id="2" creationId="{BA56A8AD-B409-4D86-851E-5C49EA701250}"/>
          </ac:spMkLst>
        </pc:spChg>
        <pc:spChg chg="mod">
          <ac:chgData name="Zénó Vernyik" userId="9f5ce2124afc070d" providerId="LiveId" clId="{B98095C6-F61B-4BD3-890F-12204359C88E}" dt="2021-03-29T14:09:09.611" v="550" actId="27636"/>
          <ac:spMkLst>
            <pc:docMk/>
            <pc:sldMk cId="3992103779" sldId="263"/>
            <ac:spMk id="3" creationId="{6EDC1B36-91A4-43E8-B0A4-DC5E0B6FF91E}"/>
          </ac:spMkLst>
        </pc:spChg>
        <pc:spChg chg="add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77" creationId="{8D1AA55E-40D5-461B-A5A8-4AE8AAB71B08}"/>
          </ac:spMkLst>
        </pc:spChg>
        <pc:spChg chg="add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81" creationId="{6CB927A4-E432-4310-9CD5-E89FF5063179}"/>
          </ac:spMkLst>
        </pc:spChg>
        <pc:spChg chg="add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83" creationId="{E3020543-B24B-4EC4-8FFC-8DD88EEA91A8}"/>
          </ac:spMkLst>
        </pc:spChg>
        <pc:spChg chg="del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199" creationId="{8D1AA55E-40D5-461B-A5A8-4AE8AAB71B08}"/>
          </ac:spMkLst>
        </pc:spChg>
        <pc:spChg chg="del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203" creationId="{6CB927A4-E432-4310-9CD5-E89FF5063179}"/>
          </ac:spMkLst>
        </pc:spChg>
        <pc:spChg chg="del">
          <ac:chgData name="Zénó Vernyik" userId="9f5ce2124afc070d" providerId="LiveId" clId="{B98095C6-F61B-4BD3-890F-12204359C88E}" dt="2021-03-29T14:08:47.423" v="544" actId="26606"/>
          <ac:spMkLst>
            <pc:docMk/>
            <pc:sldMk cId="3992103779" sldId="263"/>
            <ac:spMk id="205" creationId="{E3020543-B24B-4EC4-8FFC-8DD88EEA91A8}"/>
          </ac:spMkLst>
        </pc:spChg>
        <pc:picChg chg="del">
          <ac:chgData name="Zénó Vernyik" userId="9f5ce2124afc070d" providerId="LiveId" clId="{B98095C6-F61B-4BD3-890F-12204359C88E}" dt="2021-03-29T14:08:42.298" v="542" actId="478"/>
          <ac:picMkLst>
            <pc:docMk/>
            <pc:sldMk cId="3992103779" sldId="263"/>
            <ac:picMk id="3074" creationId="{7C3A670A-413A-4BFC-8DA9-30DAEF93C22B}"/>
          </ac:picMkLst>
        </pc:picChg>
        <pc:picChg chg="add del">
          <ac:chgData name="Zénó Vernyik" userId="9f5ce2124afc070d" providerId="LiveId" clId="{B98095C6-F61B-4BD3-890F-12204359C88E}" dt="2021-03-29T14:08:42.298" v="542" actId="478"/>
          <ac:picMkLst>
            <pc:docMk/>
            <pc:sldMk cId="3992103779" sldId="263"/>
            <ac:picMk id="4098" creationId="{A1F46C01-2922-46FF-8FFE-0BD715430B02}"/>
          </ac:picMkLst>
        </pc:picChg>
        <pc:picChg chg="add mod">
          <ac:chgData name="Zénó Vernyik" userId="9f5ce2124afc070d" providerId="LiveId" clId="{B98095C6-F61B-4BD3-890F-12204359C88E}" dt="2021-03-29T14:08:47.423" v="544" actId="26606"/>
          <ac:picMkLst>
            <pc:docMk/>
            <pc:sldMk cId="3992103779" sldId="263"/>
            <ac:picMk id="4100" creationId="{AD388F76-7BDA-49F9-A3B5-F0C3496068FF}"/>
          </ac:picMkLst>
        </pc:picChg>
        <pc:cxnChg chg="add">
          <ac:chgData name="Zénó Vernyik" userId="9f5ce2124afc070d" providerId="LiveId" clId="{B98095C6-F61B-4BD3-890F-12204359C88E}" dt="2021-03-29T14:08:47.423" v="544" actId="26606"/>
          <ac:cxnSpMkLst>
            <pc:docMk/>
            <pc:sldMk cId="3992103779" sldId="263"/>
            <ac:cxnSpMk id="79" creationId="{7EB498BD-8089-4626-91EA-4978EBEF535E}"/>
          </ac:cxnSpMkLst>
        </pc:cxnChg>
        <pc:cxnChg chg="del">
          <ac:chgData name="Zénó Vernyik" userId="9f5ce2124afc070d" providerId="LiveId" clId="{B98095C6-F61B-4BD3-890F-12204359C88E}" dt="2021-03-29T14:08:47.423" v="544" actId="26606"/>
          <ac:cxnSpMkLst>
            <pc:docMk/>
            <pc:sldMk cId="3992103779" sldId="263"/>
            <ac:cxnSpMk id="201" creationId="{7EB498BD-8089-4626-91EA-4978EBEF535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17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64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96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82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65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9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97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96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36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21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5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39CE25-15C7-41D9-860D-7BF7BAC8A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3655371"/>
            <a:ext cx="9679449" cy="1463136"/>
          </a:xfrm>
        </p:spPr>
        <p:txBody>
          <a:bodyPr anchor="b">
            <a:normAutofit/>
          </a:bodyPr>
          <a:lstStyle/>
          <a:p>
            <a:r>
              <a:rPr lang="cs-CZ" sz="4700" dirty="0" err="1">
                <a:solidFill>
                  <a:schemeClr val="bg1"/>
                </a:solidFill>
              </a:rPr>
              <a:t>The</a:t>
            </a:r>
            <a:r>
              <a:rPr lang="cs-CZ" sz="4700" dirty="0">
                <a:solidFill>
                  <a:schemeClr val="bg1"/>
                </a:solidFill>
              </a:rPr>
              <a:t> </a:t>
            </a:r>
            <a:r>
              <a:rPr lang="cs-CZ" sz="4700" dirty="0" err="1">
                <a:solidFill>
                  <a:schemeClr val="bg1"/>
                </a:solidFill>
              </a:rPr>
              <a:t>Road</a:t>
            </a:r>
            <a:r>
              <a:rPr lang="cs-CZ" sz="4700" dirty="0">
                <a:solidFill>
                  <a:schemeClr val="bg1"/>
                </a:solidFill>
              </a:rPr>
              <a:t> to </a:t>
            </a:r>
            <a:r>
              <a:rPr lang="cs-CZ" sz="4700" dirty="0" err="1">
                <a:solidFill>
                  <a:schemeClr val="bg1"/>
                </a:solidFill>
              </a:rPr>
              <a:t>the</a:t>
            </a:r>
            <a:r>
              <a:rPr lang="cs-CZ" sz="4700" dirty="0">
                <a:solidFill>
                  <a:schemeClr val="bg1"/>
                </a:solidFill>
              </a:rPr>
              <a:t> </a:t>
            </a:r>
            <a:br>
              <a:rPr lang="cs-CZ" sz="4700" dirty="0">
                <a:solidFill>
                  <a:schemeClr val="bg1"/>
                </a:solidFill>
              </a:rPr>
            </a:br>
            <a:r>
              <a:rPr lang="cs-CZ" sz="4700" dirty="0">
                <a:solidFill>
                  <a:schemeClr val="bg1"/>
                </a:solidFill>
              </a:rPr>
              <a:t>Age </a:t>
            </a:r>
            <a:r>
              <a:rPr lang="cs-CZ" sz="4700" dirty="0" err="1">
                <a:solidFill>
                  <a:schemeClr val="bg1"/>
                </a:solidFill>
              </a:rPr>
              <a:t>of</a:t>
            </a:r>
            <a:r>
              <a:rPr lang="cs-CZ" sz="4700" dirty="0">
                <a:solidFill>
                  <a:schemeClr val="bg1"/>
                </a:solidFill>
              </a:rPr>
              <a:t> </a:t>
            </a:r>
            <a:r>
              <a:rPr lang="cs-CZ" sz="4700" dirty="0" err="1">
                <a:solidFill>
                  <a:schemeClr val="bg1"/>
                </a:solidFill>
              </a:rPr>
              <a:t>Reason</a:t>
            </a:r>
            <a:endParaRPr lang="cs-CZ" sz="47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B8C3BB-7686-45FE-BDE2-D0E8542C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252936"/>
            <a:ext cx="9679449" cy="654610"/>
          </a:xfrm>
        </p:spPr>
        <p:txBody>
          <a:bodyPr anchor="ctr">
            <a:normAutofit/>
          </a:bodyPr>
          <a:lstStyle/>
          <a:p>
            <a:r>
              <a:rPr lang="cs-CZ" sz="2800" dirty="0" err="1">
                <a:solidFill>
                  <a:schemeClr val="bg1"/>
                </a:solidFill>
              </a:rPr>
              <a:t>The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err="1">
                <a:solidFill>
                  <a:schemeClr val="bg1"/>
                </a:solidFill>
              </a:rPr>
              <a:t>Commonwealth</a:t>
            </a:r>
            <a:r>
              <a:rPr lang="en-US" sz="2800" dirty="0">
                <a:solidFill>
                  <a:schemeClr val="bg1"/>
                </a:solidFill>
              </a:rPr>
              <a:t> and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>
                <a:solidFill>
                  <a:schemeClr val="bg1"/>
                </a:solidFill>
              </a:rPr>
              <a:t>Restoration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D6EEF7-54DF-43B1-B21A-9BD5D03885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783" b="30853"/>
          <a:stretch/>
        </p:blipFill>
        <p:spPr>
          <a:xfrm>
            <a:off x="20" y="820991"/>
            <a:ext cx="12191980" cy="2608009"/>
          </a:xfrm>
          <a:prstGeom prst="rect">
            <a:avLst/>
          </a:prstGeom>
        </p:spPr>
      </p:pic>
      <p:sp>
        <p:nvSpPr>
          <p:cNvPr id="11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381391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404320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4558353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4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Renaissance</a:t>
            </a:r>
            <a:r>
              <a:rPr lang="cs-CZ" dirty="0"/>
              <a:t> in </a:t>
            </a:r>
            <a:r>
              <a:rPr lang="cs-CZ" dirty="0" err="1"/>
              <a:t>Britain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7194"/>
          </a:xfrm>
        </p:spPr>
        <p:txBody>
          <a:bodyPr/>
          <a:lstStyle/>
          <a:p>
            <a:r>
              <a:rPr lang="cs-CZ" dirty="0" err="1"/>
              <a:t>Humanism</a:t>
            </a:r>
            <a:endParaRPr lang="cs-CZ" dirty="0"/>
          </a:p>
          <a:p>
            <a:r>
              <a:rPr lang="cs-CZ" dirty="0" err="1"/>
              <a:t>controversial</a:t>
            </a:r>
            <a:r>
              <a:rPr lang="cs-CZ" dirty="0"/>
              <a:t> </a:t>
            </a:r>
            <a:r>
              <a:rPr lang="cs-CZ" dirty="0" err="1"/>
              <a:t>popular</a:t>
            </a:r>
            <a:r>
              <a:rPr lang="cs-CZ" dirty="0"/>
              <a:t> </a:t>
            </a:r>
            <a:r>
              <a:rPr lang="cs-CZ" dirty="0" err="1"/>
              <a:t>entertainment</a:t>
            </a:r>
            <a:endParaRPr lang="cs-CZ" dirty="0"/>
          </a:p>
          <a:p>
            <a:r>
              <a:rPr lang="cs-CZ" dirty="0"/>
              <a:t>big </a:t>
            </a:r>
            <a:r>
              <a:rPr lang="cs-CZ" dirty="0" err="1"/>
              <a:t>contrasts</a:t>
            </a:r>
            <a:r>
              <a:rPr lang="cs-CZ" dirty="0"/>
              <a:t> in lifestyle</a:t>
            </a:r>
          </a:p>
          <a:p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competing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influence</a:t>
            </a:r>
          </a:p>
          <a:p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situation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5" name="Obrázek 4" descr="Gumová příšerka – bomba">
            <a:extLst>
              <a:ext uri="{FF2B5EF4-FFF2-40B4-BE49-F238E27FC236}">
                <a16:creationId xmlns:a16="http://schemas.microsoft.com/office/drawing/2014/main" id="{056E68B1-B420-4E1E-8D50-E653BDD08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2476500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2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Attacks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Status Quo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200"/>
            <a:ext cx="6981825" cy="1840853"/>
          </a:xfrm>
        </p:spPr>
        <p:txBody>
          <a:bodyPr/>
          <a:lstStyle/>
          <a:p>
            <a:r>
              <a:rPr lang="cs-CZ" dirty="0" err="1"/>
              <a:t>Gunpowder</a:t>
            </a:r>
            <a:r>
              <a:rPr lang="cs-CZ" dirty="0"/>
              <a:t> Plot (</a:t>
            </a:r>
            <a:r>
              <a:rPr lang="cs-CZ" dirty="0" err="1"/>
              <a:t>November</a:t>
            </a:r>
            <a:r>
              <a:rPr lang="cs-CZ" dirty="0"/>
              <a:t> 5, 1605)</a:t>
            </a:r>
          </a:p>
          <a:p>
            <a:r>
              <a:rPr lang="cs-CZ" dirty="0" err="1"/>
              <a:t>Bishops</a:t>
            </a:r>
            <a:r>
              <a:rPr lang="en-US" dirty="0"/>
              <a:t>’ Wars (1639, 1640)</a:t>
            </a:r>
            <a:endParaRPr lang="cs-CZ" dirty="0"/>
          </a:p>
          <a:p>
            <a:r>
              <a:rPr lang="cs-CZ" dirty="0" err="1"/>
              <a:t>British</a:t>
            </a:r>
            <a:r>
              <a:rPr lang="cs-CZ" dirty="0"/>
              <a:t> Civil </a:t>
            </a:r>
            <a:r>
              <a:rPr lang="cs-CZ" dirty="0" err="1"/>
              <a:t>Wars</a:t>
            </a:r>
            <a:r>
              <a:rPr lang="cs-CZ" dirty="0"/>
              <a:t> (1639 – 1653)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772545-889B-4FC8-B6E3-1C07E28FA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3429000"/>
            <a:ext cx="42862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79AD60E1-B37B-4B2B-ABA9-9551E8F9E6A5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390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The Commonwealth (1649 – 53) </a:t>
            </a:r>
          </a:p>
          <a:p>
            <a:r>
              <a:rPr lang="en-US" sz="4000" dirty="0"/>
              <a:t>The Protectorate (1653 – 60)</a:t>
            </a:r>
            <a:endParaRPr lang="cs-CZ" sz="40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69F51902-0153-438F-8282-307B6274577F}"/>
              </a:ext>
            </a:extLst>
          </p:cNvPr>
          <p:cNvSpPr txBox="1">
            <a:spLocks/>
          </p:cNvSpPr>
          <p:nvPr/>
        </p:nvSpPr>
        <p:spPr>
          <a:xfrm>
            <a:off x="838199" y="4997450"/>
            <a:ext cx="6981825" cy="1840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dirty="0" err="1"/>
              <a:t>Cromwells</a:t>
            </a:r>
            <a:endParaRPr lang="en-US" dirty="0"/>
          </a:p>
          <a:p>
            <a:r>
              <a:rPr lang="en-US" dirty="0"/>
              <a:t>The Puritans </a:t>
            </a:r>
            <a:endParaRPr lang="cs-CZ" dirty="0"/>
          </a:p>
          <a:p>
            <a:pPr marL="0" indent="0" algn="ctr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35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US" dirty="0"/>
              <a:t>Cultural Life in the Interregnum Period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307"/>
            <a:ext cx="10515600" cy="3337757"/>
          </a:xfrm>
        </p:spPr>
        <p:txBody>
          <a:bodyPr>
            <a:normAutofit/>
          </a:bodyPr>
          <a:lstStyle/>
          <a:p>
            <a:r>
              <a:rPr lang="en-US" dirty="0"/>
              <a:t>theaters banned</a:t>
            </a:r>
          </a:p>
          <a:p>
            <a:r>
              <a:rPr lang="en-US" dirty="0"/>
              <a:t>books banned and/or burned</a:t>
            </a:r>
          </a:p>
          <a:p>
            <a:r>
              <a:rPr lang="en-US" dirty="0"/>
              <a:t>strong censorship</a:t>
            </a:r>
          </a:p>
          <a:p>
            <a:pPr lvl="1"/>
            <a:r>
              <a:rPr lang="en-US" dirty="0"/>
              <a:t>books should be religious or directly useful </a:t>
            </a:r>
          </a:p>
          <a:p>
            <a:r>
              <a:rPr lang="en-US" dirty="0"/>
              <a:t>strict expectations of public and private morals</a:t>
            </a:r>
          </a:p>
          <a:p>
            <a:r>
              <a:rPr lang="en-US" dirty="0"/>
              <a:t>violent religious intolerance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66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US" dirty="0"/>
              <a:t>Restoration Culture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307"/>
            <a:ext cx="10515600" cy="5045567"/>
          </a:xfrm>
        </p:spPr>
        <p:txBody>
          <a:bodyPr>
            <a:normAutofit/>
          </a:bodyPr>
          <a:lstStyle/>
          <a:p>
            <a:r>
              <a:rPr lang="en-US" dirty="0"/>
              <a:t>theaters</a:t>
            </a:r>
          </a:p>
          <a:p>
            <a:pPr lvl="1"/>
            <a:r>
              <a:rPr lang="en-US" dirty="0"/>
              <a:t>draws more on the </a:t>
            </a:r>
            <a:r>
              <a:rPr lang="en-US" i="1" dirty="0"/>
              <a:t>masques </a:t>
            </a:r>
            <a:r>
              <a:rPr lang="en-US" dirty="0"/>
              <a:t>than the </a:t>
            </a:r>
            <a:r>
              <a:rPr lang="en-US" i="1" dirty="0"/>
              <a:t>public theater</a:t>
            </a:r>
          </a:p>
          <a:p>
            <a:pPr lvl="1"/>
            <a:r>
              <a:rPr lang="en-US" dirty="0"/>
              <a:t>bawdy comedy</a:t>
            </a:r>
          </a:p>
          <a:p>
            <a:pPr lvl="1"/>
            <a:r>
              <a:rPr lang="en-US" dirty="0"/>
              <a:t>often political content</a:t>
            </a:r>
          </a:p>
          <a:p>
            <a:pPr lvl="1"/>
            <a:r>
              <a:rPr lang="en-US" dirty="0"/>
              <a:t>actresses are allowed for the first time</a:t>
            </a:r>
          </a:p>
          <a:p>
            <a:r>
              <a:rPr lang="en-US" dirty="0"/>
              <a:t>literature</a:t>
            </a:r>
          </a:p>
          <a:p>
            <a:pPr lvl="1"/>
            <a:r>
              <a:rPr lang="en-US" dirty="0"/>
              <a:t>very polarized:</a:t>
            </a:r>
          </a:p>
          <a:p>
            <a:pPr lvl="2"/>
            <a:r>
              <a:rPr lang="en-US" dirty="0"/>
              <a:t>the Puritan tradition: John Milton (</a:t>
            </a:r>
            <a:r>
              <a:rPr lang="en-US" i="1" dirty="0"/>
              <a:t>Paradise Lost</a:t>
            </a:r>
            <a:r>
              <a:rPr lang="en-US" dirty="0"/>
              <a:t>), John Bunyan (</a:t>
            </a:r>
            <a:r>
              <a:rPr lang="en-US" i="1" dirty="0"/>
              <a:t>Pilgrim’s Progress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sexually explicit texts: John Wilmot / Earl of Rochester, William </a:t>
            </a:r>
            <a:r>
              <a:rPr lang="en-US" dirty="0" err="1"/>
              <a:t>Wicherley</a:t>
            </a:r>
            <a:r>
              <a:rPr lang="en-US" dirty="0"/>
              <a:t> (</a:t>
            </a:r>
            <a:r>
              <a:rPr lang="en-US" i="1" dirty="0"/>
              <a:t>The Country Wife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366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976884"/>
            <a:ext cx="6190412" cy="825404"/>
          </a:xfrm>
        </p:spPr>
        <p:txBody>
          <a:bodyPr anchor="b">
            <a:normAutofit/>
          </a:bodyPr>
          <a:lstStyle/>
          <a:p>
            <a:r>
              <a:rPr lang="en-US" sz="4200" dirty="0"/>
              <a:t>John Milton (1608 – 1674)</a:t>
            </a:r>
            <a:endParaRPr lang="cs-CZ" sz="4200" dirty="0"/>
          </a:p>
        </p:txBody>
      </p:sp>
      <p:cxnSp>
        <p:nvCxnSpPr>
          <p:cNvPr id="2053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1919051"/>
            <a:ext cx="6740024" cy="4765834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university educated (MA, Cambridge)</a:t>
            </a:r>
          </a:p>
          <a:p>
            <a:r>
              <a:rPr lang="en-US" sz="2400" dirty="0"/>
              <a:t>fluent in Latin, Greek, Hebrew, French, Spanish, Italian, Old English and Dutch</a:t>
            </a:r>
          </a:p>
          <a:p>
            <a:r>
              <a:rPr lang="en-US" sz="2400" dirty="0"/>
              <a:t>widely travelled (France, Italy)</a:t>
            </a:r>
          </a:p>
          <a:p>
            <a:r>
              <a:rPr lang="en-US" sz="2400" dirty="0"/>
              <a:t>a controversial man:</a:t>
            </a:r>
          </a:p>
          <a:p>
            <a:pPr lvl="1"/>
            <a:r>
              <a:rPr lang="en-US" sz="2400" dirty="0"/>
              <a:t>held a government post and </a:t>
            </a:r>
            <a:r>
              <a:rPr lang="en-US" sz="2400" i="1" dirty="0"/>
              <a:t>acted as a censor</a:t>
            </a:r>
            <a:r>
              <a:rPr lang="en-US" sz="2400" dirty="0"/>
              <a:t> under Cromwell – wrote </a:t>
            </a:r>
            <a:r>
              <a:rPr lang="en-US" sz="2400" i="1" dirty="0" err="1"/>
              <a:t>Aeropagitica</a:t>
            </a:r>
            <a:endParaRPr lang="en-US" sz="2400" i="1" dirty="0"/>
          </a:p>
          <a:p>
            <a:pPr lvl="1"/>
            <a:r>
              <a:rPr lang="en-US" sz="2400" dirty="0"/>
              <a:t>was a strongly religious Puritan – openly advocated divorce and polygamy</a:t>
            </a:r>
          </a:p>
          <a:p>
            <a:r>
              <a:rPr lang="en-US" sz="2400" dirty="0"/>
              <a:t>best-known works:</a:t>
            </a:r>
          </a:p>
          <a:p>
            <a:pPr lvl="1"/>
            <a:r>
              <a:rPr lang="en-US" sz="2000" i="1" dirty="0"/>
              <a:t>Paradise Lost</a:t>
            </a:r>
          </a:p>
          <a:p>
            <a:pPr lvl="1"/>
            <a:r>
              <a:rPr lang="en-US" sz="2000" i="1" dirty="0"/>
              <a:t>Paradise Regained</a:t>
            </a:r>
          </a:p>
          <a:p>
            <a:pPr lvl="1"/>
            <a:r>
              <a:rPr lang="en-US" sz="2000" i="1" dirty="0"/>
              <a:t>Samson Agonistes</a:t>
            </a:r>
          </a:p>
        </p:txBody>
      </p:sp>
      <p:pic>
        <p:nvPicPr>
          <p:cNvPr id="2050" name="Picture 2" descr="Portrait of Milton, circa 1629">
            <a:extLst>
              <a:ext uri="{FF2B5EF4-FFF2-40B4-BE49-F238E27FC236}">
                <a16:creationId xmlns:a16="http://schemas.microsoft.com/office/drawing/2014/main" id="{110EC23F-A6DC-4B4C-B63E-114AB1A9E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0498"/>
          <a:stretch/>
        </p:blipFill>
        <p:spPr bwMode="auto">
          <a:xfrm>
            <a:off x="7903723" y="1665519"/>
            <a:ext cx="3815887" cy="3815887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931253"/>
            <a:ext cx="6190412" cy="734266"/>
          </a:xfrm>
        </p:spPr>
        <p:txBody>
          <a:bodyPr anchor="b">
            <a:normAutofit/>
          </a:bodyPr>
          <a:lstStyle/>
          <a:p>
            <a:r>
              <a:rPr lang="en-US" sz="4200" dirty="0"/>
              <a:t>John Dryden (1631 – 1700)</a:t>
            </a:r>
            <a:endParaRPr lang="cs-CZ" sz="4200" dirty="0"/>
          </a:p>
        </p:txBody>
      </p:sp>
      <p:cxnSp>
        <p:nvCxnSpPr>
          <p:cNvPr id="201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1919052"/>
            <a:ext cx="6190412" cy="4588280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university educated (BA, Cambridge)</a:t>
            </a:r>
          </a:p>
          <a:p>
            <a:r>
              <a:rPr lang="en-US" sz="2400" dirty="0"/>
              <a:t>poet, playwright, translator, literary critic </a:t>
            </a:r>
          </a:p>
          <a:p>
            <a:r>
              <a:rPr lang="en-US" sz="2400" dirty="0"/>
              <a:t>probably the most central figure of the literary life of Restoration England</a:t>
            </a:r>
          </a:p>
          <a:p>
            <a:r>
              <a:rPr lang="en-US" sz="2400" dirty="0"/>
              <a:t>precise concentrated style</a:t>
            </a:r>
          </a:p>
          <a:p>
            <a:r>
              <a:rPr lang="en-US" sz="2400" dirty="0"/>
              <a:t>aims to recapture the natural rhythm of the language</a:t>
            </a:r>
            <a:r>
              <a:rPr lang="en-US" sz="2400" baseline="30000" dirty="0"/>
              <a:t>*</a:t>
            </a:r>
          </a:p>
          <a:p>
            <a:r>
              <a:rPr lang="en-US" sz="2400" dirty="0"/>
              <a:t>works:</a:t>
            </a:r>
          </a:p>
          <a:p>
            <a:pPr lvl="1"/>
            <a:r>
              <a:rPr lang="en-US" sz="1800" dirty="0"/>
              <a:t>29 plays</a:t>
            </a:r>
          </a:p>
          <a:p>
            <a:pPr lvl="1"/>
            <a:r>
              <a:rPr lang="en-US" sz="1800" i="1" dirty="0"/>
              <a:t>An Essay on </a:t>
            </a:r>
            <a:r>
              <a:rPr lang="en-US" sz="1800" i="1" dirty="0" err="1"/>
              <a:t>Dramatick</a:t>
            </a:r>
            <a:r>
              <a:rPr lang="en-US" sz="1800" i="1" dirty="0"/>
              <a:t> Poesy</a:t>
            </a:r>
          </a:p>
          <a:p>
            <a:pPr lvl="1"/>
            <a:r>
              <a:rPr lang="en-US" sz="1800" i="1" dirty="0"/>
              <a:t>Absalom and </a:t>
            </a:r>
            <a:r>
              <a:rPr lang="en-US" sz="1800" i="1" dirty="0" err="1"/>
              <a:t>Achitophel</a:t>
            </a:r>
            <a:endParaRPr lang="en-US" sz="1800" i="1" dirty="0"/>
          </a:p>
          <a:p>
            <a:pPr lvl="1"/>
            <a:r>
              <a:rPr lang="en-US" sz="1800" i="1" dirty="0"/>
              <a:t>Mac </a:t>
            </a:r>
            <a:r>
              <a:rPr lang="en-US" sz="1800" i="1" dirty="0" err="1"/>
              <a:t>Flecknoe</a:t>
            </a:r>
            <a:endParaRPr lang="en-US" sz="1800" i="1" dirty="0"/>
          </a:p>
          <a:p>
            <a:pPr lvl="1"/>
            <a:r>
              <a:rPr lang="en-US" sz="1800" i="1" dirty="0"/>
              <a:t>The Hind and the Panther</a:t>
            </a:r>
          </a:p>
          <a:p>
            <a:endParaRPr lang="en-US" sz="18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3A670A-413A-4BFC-8DA9-30DAEF93C2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4499"/>
          <a:stretch/>
        </p:blipFill>
        <p:spPr bwMode="auto">
          <a:xfrm>
            <a:off x="7451965" y="1665519"/>
            <a:ext cx="4267645" cy="4267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56A8AD-B409-4D86-851E-5C49EA70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6" y="971284"/>
            <a:ext cx="6190412" cy="808728"/>
          </a:xfrm>
        </p:spPr>
        <p:txBody>
          <a:bodyPr anchor="b">
            <a:normAutofit/>
          </a:bodyPr>
          <a:lstStyle/>
          <a:p>
            <a:r>
              <a:rPr lang="en-US" sz="4200" dirty="0"/>
              <a:t>Aphra </a:t>
            </a:r>
            <a:r>
              <a:rPr lang="en-US" sz="4200" dirty="0" err="1"/>
              <a:t>Behn</a:t>
            </a:r>
            <a:r>
              <a:rPr lang="en-US" sz="4200" dirty="0"/>
              <a:t> (1640 – 1689)</a:t>
            </a:r>
            <a:endParaRPr lang="cs-CZ" sz="4200" dirty="0"/>
          </a:p>
        </p:txBody>
      </p:sp>
      <p:cxnSp>
        <p:nvCxnSpPr>
          <p:cNvPr id="79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C1B36-91A4-43E8-B0A4-DC5E0B6FF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6" y="1919052"/>
            <a:ext cx="6190412" cy="4254738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first woman to have supported herself from writing in English </a:t>
            </a:r>
          </a:p>
          <a:p>
            <a:r>
              <a:rPr lang="en-US" sz="2400" dirty="0"/>
              <a:t>playwright, novelist, spy </a:t>
            </a:r>
          </a:p>
          <a:p>
            <a:r>
              <a:rPr lang="en-US" sz="2400" dirty="0"/>
              <a:t>widely travelled (Netherlands, Surinam)</a:t>
            </a:r>
          </a:p>
          <a:p>
            <a:r>
              <a:rPr lang="en-US" sz="2400" dirty="0"/>
              <a:t>best-known works:</a:t>
            </a:r>
          </a:p>
          <a:p>
            <a:pPr lvl="1"/>
            <a:r>
              <a:rPr lang="en-US" sz="2400" i="1" dirty="0"/>
              <a:t>The </a:t>
            </a:r>
            <a:r>
              <a:rPr lang="en-US" sz="2400" i="1" dirty="0" err="1"/>
              <a:t>Forc’d</a:t>
            </a:r>
            <a:r>
              <a:rPr lang="en-US" sz="2400" i="1" dirty="0"/>
              <a:t> Marriage</a:t>
            </a:r>
          </a:p>
          <a:p>
            <a:pPr lvl="1"/>
            <a:r>
              <a:rPr lang="en-US" sz="2400" i="1" dirty="0"/>
              <a:t>The Dutch Lover</a:t>
            </a:r>
          </a:p>
          <a:p>
            <a:pPr lvl="1"/>
            <a:r>
              <a:rPr lang="en-US" sz="2400" i="1" dirty="0"/>
              <a:t>The Rover</a:t>
            </a:r>
          </a:p>
          <a:p>
            <a:pPr lvl="1"/>
            <a:r>
              <a:rPr lang="en-US" sz="2400" i="1" dirty="0"/>
              <a:t>Love-Letters Between a Nobleman and His Sister</a:t>
            </a:r>
          </a:p>
          <a:p>
            <a:pPr lvl="1"/>
            <a:r>
              <a:rPr lang="en-US" sz="2400" i="1" dirty="0"/>
              <a:t>Oroonoko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AD388F76-7BDA-49F9-A3B5-F0C3496068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6248"/>
          <a:stretch/>
        </p:blipFill>
        <p:spPr bwMode="auto">
          <a:xfrm>
            <a:off x="7451965" y="1665519"/>
            <a:ext cx="4267645" cy="4267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037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365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Nova</vt:lpstr>
      <vt:lpstr>GradientVTI</vt:lpstr>
      <vt:lpstr>The Road to the  Age of Reason</vt:lpstr>
      <vt:lpstr>Renaissance in Britain</vt:lpstr>
      <vt:lpstr>Attacks on the Status Quo</vt:lpstr>
      <vt:lpstr>Cultural Life in the Interregnum Period</vt:lpstr>
      <vt:lpstr>Restoration Culture</vt:lpstr>
      <vt:lpstr>John Milton (1608 – 1674)</vt:lpstr>
      <vt:lpstr>John Dryden (1631 – 1700)</vt:lpstr>
      <vt:lpstr>Aphra Behn (1640 – 1689)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the  Age of Reason</dc:title>
  <dc:creator>Zénó Vernyik</dc:creator>
  <cp:lastModifiedBy>Zénó Vernyik</cp:lastModifiedBy>
  <cp:revision>10</cp:revision>
  <dcterms:created xsi:type="dcterms:W3CDTF">2021-03-29T11:57:50Z</dcterms:created>
  <dcterms:modified xsi:type="dcterms:W3CDTF">2021-03-29T14:11:47Z</dcterms:modified>
</cp:coreProperties>
</file>