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hu-HU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F00FF"/>
    <a:srgbClr val="FFFFFF"/>
    <a:srgbClr val="00FF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3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D4AF08-726B-93C5-FC1D-E3AA6A50D0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fr-FR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5123682-E433-A45A-D39B-254C0DFE4B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fr-FR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5747F56-789E-4765-8194-D12074B58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fr-FR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505FE8D-C38F-133A-D08C-F4894EB14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fr-FR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DC0E5AE-F13F-00E3-9A02-B662D80DD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2A1F95-AD48-4AAA-AAB1-93783D1CACFB}" type="slidenum">
              <a:rPr lang="hu-HU" altLang="fr-FR"/>
              <a:pPr/>
              <a:t>‹#›</a:t>
            </a:fld>
            <a:endParaRPr lang="hu-HU" altLang="fr-FR"/>
          </a:p>
        </p:txBody>
      </p:sp>
    </p:spTree>
    <p:extLst>
      <p:ext uri="{BB962C8B-B14F-4D97-AF65-F5344CB8AC3E}">
        <p14:creationId xmlns:p14="http://schemas.microsoft.com/office/powerpoint/2010/main" val="3917502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2B9561-592D-4E33-EAE1-B30D54353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fr-FR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804E57B-B9C7-1B22-1E4D-996214F1F8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fr-FR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DDAD9BC-09BD-DA71-0FCD-9FD355FEE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fr-FR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729B6A0-833F-ABD5-E0A3-F65020513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fr-FR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1637210-623B-6C18-0EAF-3BF3B44F6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63B630-CB42-4689-BE3B-AE2C9172898D}" type="slidenum">
              <a:rPr lang="hu-HU" altLang="fr-FR"/>
              <a:pPr/>
              <a:t>‹#›</a:t>
            </a:fld>
            <a:endParaRPr lang="hu-HU" altLang="fr-FR"/>
          </a:p>
        </p:txBody>
      </p:sp>
    </p:spTree>
    <p:extLst>
      <p:ext uri="{BB962C8B-B14F-4D97-AF65-F5344CB8AC3E}">
        <p14:creationId xmlns:p14="http://schemas.microsoft.com/office/powerpoint/2010/main" val="521573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D92BB9A-F469-A79F-DB28-DB1BE5E58D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fr-FR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D332A9F-99CA-B329-9932-AA700C54BD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fr-FR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71F4BDD-38F7-0BAE-5C71-21E68B911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fr-FR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2FFA482-C6B5-6B0E-E7DD-EA892CD2C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fr-FR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30CE1E4-0CAC-82BF-493B-4FF917815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256C82-1D23-4DCA-B105-91A60819B73C}" type="slidenum">
              <a:rPr lang="hu-HU" altLang="fr-FR"/>
              <a:pPr/>
              <a:t>‹#›</a:t>
            </a:fld>
            <a:endParaRPr lang="hu-HU" altLang="fr-FR"/>
          </a:p>
        </p:txBody>
      </p:sp>
    </p:spTree>
    <p:extLst>
      <p:ext uri="{BB962C8B-B14F-4D97-AF65-F5344CB8AC3E}">
        <p14:creationId xmlns:p14="http://schemas.microsoft.com/office/powerpoint/2010/main" val="3300867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939820-85BE-779F-18A7-ABFAFEADF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fr-FR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766390-EF8F-3753-DFD9-F95E4689DC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fr-FR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84FEFEC-5FAA-BBE8-5A53-81A0BFE3B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fr-FR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2B85342-0E1A-0F03-3FC2-073637BB8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fr-FR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E3EA89E-15A3-5484-65CC-4E72D4CAA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408D79-46C2-4FE3-A359-6B84C6885D75}" type="slidenum">
              <a:rPr lang="hu-HU" altLang="fr-FR"/>
              <a:pPr/>
              <a:t>‹#›</a:t>
            </a:fld>
            <a:endParaRPr lang="hu-HU" altLang="fr-FR"/>
          </a:p>
        </p:txBody>
      </p:sp>
    </p:spTree>
    <p:extLst>
      <p:ext uri="{BB962C8B-B14F-4D97-AF65-F5344CB8AC3E}">
        <p14:creationId xmlns:p14="http://schemas.microsoft.com/office/powerpoint/2010/main" val="2034153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EEFBBB-387E-3E8E-B71D-0D9ECA5C8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fr-FR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0D1903D-B46D-70AB-06E5-CE8FDFAC29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92B01A0-5ADC-7324-062F-A13FA01DF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fr-FR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1AC04A4-F7E0-0E2E-3D13-0ACF20409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fr-FR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99FD4D7-E523-16F2-D846-CD5EE8CAB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FEF74B-8378-4AB8-9EAB-F5828744DC66}" type="slidenum">
              <a:rPr lang="hu-HU" altLang="fr-FR"/>
              <a:pPr/>
              <a:t>‹#›</a:t>
            </a:fld>
            <a:endParaRPr lang="hu-HU" altLang="fr-FR"/>
          </a:p>
        </p:txBody>
      </p:sp>
    </p:spTree>
    <p:extLst>
      <p:ext uri="{BB962C8B-B14F-4D97-AF65-F5344CB8AC3E}">
        <p14:creationId xmlns:p14="http://schemas.microsoft.com/office/powerpoint/2010/main" val="3342134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21BD6C-29A9-88BA-7892-0E95C84B9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fr-FR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9C0782-FCE0-861F-27FF-DC385B8122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fr-FR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1673802-6FE9-9A55-2016-A16475F05B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fr-FR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B336211-17B3-BE83-046F-25508DDCD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fr-FR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53EF401-096B-C8AB-D41D-38583369D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fr-FR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DAE0326-3187-A5BD-5307-5EF9EABD2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71A243-B5B2-43EB-8999-2197F3EF9AC3}" type="slidenum">
              <a:rPr lang="hu-HU" altLang="fr-FR"/>
              <a:pPr/>
              <a:t>‹#›</a:t>
            </a:fld>
            <a:endParaRPr lang="hu-HU" altLang="fr-FR"/>
          </a:p>
        </p:txBody>
      </p:sp>
    </p:spTree>
    <p:extLst>
      <p:ext uri="{BB962C8B-B14F-4D97-AF65-F5344CB8AC3E}">
        <p14:creationId xmlns:p14="http://schemas.microsoft.com/office/powerpoint/2010/main" val="4140949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B7B043-1A49-D17F-9CDB-934CA0A46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fr-FR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2D33184-AD95-DB53-3956-BD1E9CC6EF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F9751D9-6BEC-AE17-CDDC-5DCA5DEDF2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fr-FR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4779E4B-3102-847F-5459-28225AD301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78C99CF-E485-09F9-9650-43A1E41C48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fr-FR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A1072B6-CC50-7461-D4AF-A1AC08B8F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fr-FR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8130F52-0C8B-FF8D-4633-3B2AE4D44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fr-FR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20903C3-DEE2-3BE5-5B8E-4F90403E7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4A8703-783C-43B2-BE60-3A66601EE1C3}" type="slidenum">
              <a:rPr lang="hu-HU" altLang="fr-FR"/>
              <a:pPr/>
              <a:t>‹#›</a:t>
            </a:fld>
            <a:endParaRPr lang="hu-HU" altLang="fr-FR"/>
          </a:p>
        </p:txBody>
      </p:sp>
    </p:spTree>
    <p:extLst>
      <p:ext uri="{BB962C8B-B14F-4D97-AF65-F5344CB8AC3E}">
        <p14:creationId xmlns:p14="http://schemas.microsoft.com/office/powerpoint/2010/main" val="2654324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7ABFBA-EAC3-8A0C-81A5-F1F61C319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fr-FR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4B69EBA-B1FB-BDCC-9A9E-35A99072D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fr-FR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E29B4C2-0839-8AEA-AE6B-AEB5B906A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fr-FR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08E852D-205D-9BAD-BAE1-F055C8CE6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57FDED-DFDB-4FE5-9573-3C6F792CF7A7}" type="slidenum">
              <a:rPr lang="hu-HU" altLang="fr-FR"/>
              <a:pPr/>
              <a:t>‹#›</a:t>
            </a:fld>
            <a:endParaRPr lang="hu-HU" altLang="fr-FR"/>
          </a:p>
        </p:txBody>
      </p:sp>
    </p:spTree>
    <p:extLst>
      <p:ext uri="{BB962C8B-B14F-4D97-AF65-F5344CB8AC3E}">
        <p14:creationId xmlns:p14="http://schemas.microsoft.com/office/powerpoint/2010/main" val="575590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173AF28-7BC0-F663-CA2C-C35B23101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fr-FR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3906F9B-7E1E-063E-35AF-5ABF18F80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fr-FR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6C4B1E5-414F-A310-6D70-92756148A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496ADF-B35A-4190-B50F-A7842BDF4FA5}" type="slidenum">
              <a:rPr lang="hu-HU" altLang="fr-FR"/>
              <a:pPr/>
              <a:t>‹#›</a:t>
            </a:fld>
            <a:endParaRPr lang="hu-HU" altLang="fr-FR"/>
          </a:p>
        </p:txBody>
      </p:sp>
    </p:spTree>
    <p:extLst>
      <p:ext uri="{BB962C8B-B14F-4D97-AF65-F5344CB8AC3E}">
        <p14:creationId xmlns:p14="http://schemas.microsoft.com/office/powerpoint/2010/main" val="2721343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619632-10CE-4B77-8255-56F981AEA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fr-FR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92461B-0C8B-4205-FE5C-E376D7C2C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fr-FR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7CF099D-D655-5940-9B85-FA49B9A92C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C922B8C-DE5F-9D48-BCF3-849AF05A1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fr-FR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5951837-A4CF-9D44-D6EA-257E3CE54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fr-FR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34E107B-165A-A6BB-B716-C297A6FF6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77DA88-5095-48A8-9636-56F29A543720}" type="slidenum">
              <a:rPr lang="hu-HU" altLang="fr-FR"/>
              <a:pPr/>
              <a:t>‹#›</a:t>
            </a:fld>
            <a:endParaRPr lang="hu-HU" altLang="fr-FR"/>
          </a:p>
        </p:txBody>
      </p:sp>
    </p:spTree>
    <p:extLst>
      <p:ext uri="{BB962C8B-B14F-4D97-AF65-F5344CB8AC3E}">
        <p14:creationId xmlns:p14="http://schemas.microsoft.com/office/powerpoint/2010/main" val="2067105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D54AE1-6854-63D7-AC53-514EF5C83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fr-FR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8766955-8083-E1B1-6253-788D4FD6D6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7BA8686-473A-003E-2601-C8F7924A4A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EED339A-D976-D9CA-3684-5E18EC439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fr-FR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78B0D8D-E482-54A7-E07C-FBBEB72C4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fr-FR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EA6C8D2-4A44-1CCE-07C6-5C4E86A16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379545-F35B-4341-B89F-ED15A982AE26}" type="slidenum">
              <a:rPr lang="hu-HU" altLang="fr-FR"/>
              <a:pPr/>
              <a:t>‹#›</a:t>
            </a:fld>
            <a:endParaRPr lang="hu-HU" altLang="fr-FR"/>
          </a:p>
        </p:txBody>
      </p:sp>
    </p:spTree>
    <p:extLst>
      <p:ext uri="{BB962C8B-B14F-4D97-AF65-F5344CB8AC3E}">
        <p14:creationId xmlns:p14="http://schemas.microsoft.com/office/powerpoint/2010/main" val="3597595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570C492-0646-7A0B-E121-67514D0C95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fr-FR"/>
              <a:t>Mintacím szerkesztése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664786A-2C94-BC69-CC7F-EA9BE0CFE4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fr-FR"/>
              <a:t>Mintaszöveg szerkesztése</a:t>
            </a:r>
          </a:p>
          <a:p>
            <a:pPr lvl="1"/>
            <a:r>
              <a:rPr lang="hu-HU" altLang="fr-FR"/>
              <a:t>Második szint</a:t>
            </a:r>
          </a:p>
          <a:p>
            <a:pPr lvl="2"/>
            <a:r>
              <a:rPr lang="hu-HU" altLang="fr-FR"/>
              <a:t>Harmadik szint</a:t>
            </a:r>
          </a:p>
          <a:p>
            <a:pPr lvl="3"/>
            <a:r>
              <a:rPr lang="hu-HU" altLang="fr-FR"/>
              <a:t>Negyedik szint</a:t>
            </a:r>
          </a:p>
          <a:p>
            <a:pPr lvl="4"/>
            <a:r>
              <a:rPr lang="hu-HU" altLang="fr-FR"/>
              <a:t>Ötödik szint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8F566A5-03E2-6CF7-351B-35C6FF507F3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hu-HU" altLang="fr-F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9DFF902-D014-9163-264C-41B07D4B565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hu-HU" altLang="fr-F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E6B46D1-E066-93B7-1135-F77693E766D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0B609FE-73C9-450C-9E80-712742D9D503}" type="slidenum">
              <a:rPr lang="hu-HU" altLang="fr-FR"/>
              <a:pPr/>
              <a:t>‹#›</a:t>
            </a:fld>
            <a:endParaRPr lang="hu-HU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>
            <a:extLst>
              <a:ext uri="{FF2B5EF4-FFF2-40B4-BE49-F238E27FC236}">
                <a16:creationId xmlns:a16="http://schemas.microsoft.com/office/drawing/2014/main" id="{ABF49C12-A044-98F8-D938-22D764E67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88913"/>
            <a:ext cx="85693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fr-FR" sz="3200" b="1">
                <a:solidFill>
                  <a:srgbClr val="FFFF00"/>
                </a:solidFill>
              </a:rPr>
              <a:t>Artistic and Intellectual Groups</a:t>
            </a:r>
          </a:p>
        </p:txBody>
      </p:sp>
      <p:sp>
        <p:nvSpPr>
          <p:cNvPr id="2057" name="Text Box 9">
            <a:extLst>
              <a:ext uri="{FF2B5EF4-FFF2-40B4-BE49-F238E27FC236}">
                <a16:creationId xmlns:a16="http://schemas.microsoft.com/office/drawing/2014/main" id="{9832A496-1283-2E6D-291E-D3E984A8C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5538"/>
            <a:ext cx="6156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 altLang="fr-FR"/>
          </a:p>
        </p:txBody>
      </p:sp>
      <p:sp>
        <p:nvSpPr>
          <p:cNvPr id="2058" name="Text Box 10">
            <a:extLst>
              <a:ext uri="{FF2B5EF4-FFF2-40B4-BE49-F238E27FC236}">
                <a16:creationId xmlns:a16="http://schemas.microsoft.com/office/drawing/2014/main" id="{274752B5-60B0-D33D-1981-7B6293F2F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5538"/>
            <a:ext cx="70564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hu-HU" altLang="fr-FR" sz="2800" b="1">
                <a:solidFill>
                  <a:srgbClr val="00FF00"/>
                </a:solidFill>
              </a:rPr>
              <a:t>The Oxford Movement (The Tractarians)</a:t>
            </a:r>
          </a:p>
        </p:txBody>
      </p:sp>
      <p:sp>
        <p:nvSpPr>
          <p:cNvPr id="2059" name="Text Box 11">
            <a:extLst>
              <a:ext uri="{FF2B5EF4-FFF2-40B4-BE49-F238E27FC236}">
                <a16:creationId xmlns:a16="http://schemas.microsoft.com/office/drawing/2014/main" id="{8F969DAC-F26C-35B2-E465-F37852043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1916113"/>
            <a:ext cx="7632700" cy="457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hu-HU" altLang="fr-FR" sz="2800">
                <a:solidFill>
                  <a:srgbClr val="FFFFFF"/>
                </a:solidFill>
              </a:rPr>
              <a:t> </a:t>
            </a:r>
            <a:r>
              <a:rPr lang="hu-HU" altLang="fr-FR" sz="2800" i="1">
                <a:solidFill>
                  <a:srgbClr val="FFFFFF"/>
                </a:solidFill>
              </a:rPr>
              <a:t>Mainly intellectuals who studied or worked at the University of Oxford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hu-HU" altLang="fr-FR" sz="2800" i="1">
                <a:solidFill>
                  <a:srgbClr val="FFFFFF"/>
                </a:solidFill>
              </a:rPr>
              <a:t> Originally of Anglican Faith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hu-HU" altLang="fr-FR" sz="2800" i="1">
                <a:solidFill>
                  <a:srgbClr val="FFFFFF"/>
                </a:solidFill>
              </a:rPr>
              <a:t> Propagating a return to the ‘</a:t>
            </a:r>
            <a:r>
              <a:rPr lang="en-US" altLang="fr-FR" sz="2800" i="1">
                <a:solidFill>
                  <a:srgbClr val="FFFFFF"/>
                </a:solidFill>
              </a:rPr>
              <a:t>original</a:t>
            </a:r>
            <a:r>
              <a:rPr lang="hu-HU" altLang="fr-FR" sz="2800" i="1">
                <a:solidFill>
                  <a:srgbClr val="FFFFFF"/>
                </a:solidFill>
              </a:rPr>
              <a:t>’ Christian faith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hu-HU" altLang="fr-FR" sz="2800" i="1">
                <a:solidFill>
                  <a:srgbClr val="FFFFFF"/>
                </a:solidFill>
              </a:rPr>
              <a:t> Branch Theory: the Catholic Church, the  Church of England and Orthodox Christianity form the 3 branches of the one unified ‘Christian Church’</a:t>
            </a:r>
            <a:endParaRPr lang="en-US" altLang="fr-FR" sz="2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>
            <a:extLst>
              <a:ext uri="{FF2B5EF4-FFF2-40B4-BE49-F238E27FC236}">
                <a16:creationId xmlns:a16="http://schemas.microsoft.com/office/drawing/2014/main" id="{B456FC06-7832-318E-A72F-1D25CEEEEE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88913"/>
            <a:ext cx="85693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fr-FR" sz="3200" b="1">
                <a:solidFill>
                  <a:srgbClr val="FFFF00"/>
                </a:solidFill>
              </a:rPr>
              <a:t>Artistic and Intellectual Groups</a:t>
            </a:r>
          </a:p>
        </p:txBody>
      </p:sp>
      <p:sp>
        <p:nvSpPr>
          <p:cNvPr id="17411" name="Text Box 3">
            <a:extLst>
              <a:ext uri="{FF2B5EF4-FFF2-40B4-BE49-F238E27FC236}">
                <a16:creationId xmlns:a16="http://schemas.microsoft.com/office/drawing/2014/main" id="{EF8DDBC0-2D4C-9DB4-B659-7D5F8410C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5538"/>
            <a:ext cx="6156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 altLang="fr-FR"/>
          </a:p>
        </p:txBody>
      </p:sp>
      <p:sp>
        <p:nvSpPr>
          <p:cNvPr id="17412" name="Text Box 4">
            <a:extLst>
              <a:ext uri="{FF2B5EF4-FFF2-40B4-BE49-F238E27FC236}">
                <a16:creationId xmlns:a16="http://schemas.microsoft.com/office/drawing/2014/main" id="{D56939E4-8C74-8E78-3018-D605D17A2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5538"/>
            <a:ext cx="8280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hu-HU" altLang="fr-FR" sz="2800" b="1">
                <a:solidFill>
                  <a:srgbClr val="00FF00"/>
                </a:solidFill>
              </a:rPr>
              <a:t>The Pre-Raphaelite Brotherhood</a:t>
            </a:r>
          </a:p>
        </p:txBody>
      </p:sp>
      <p:sp>
        <p:nvSpPr>
          <p:cNvPr id="17413" name="Text Box 5">
            <a:extLst>
              <a:ext uri="{FF2B5EF4-FFF2-40B4-BE49-F238E27FC236}">
                <a16:creationId xmlns:a16="http://schemas.microsoft.com/office/drawing/2014/main" id="{F4F80057-E242-962B-6E4E-2CDBB4309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1916113"/>
            <a:ext cx="7632700" cy="47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hu-HU" altLang="fr-FR" sz="2800" i="1">
                <a:solidFill>
                  <a:srgbClr val="FFFFFF"/>
                </a:solidFill>
              </a:rPr>
              <a:t> </a:t>
            </a:r>
            <a:r>
              <a:rPr lang="hu-HU" altLang="fr-FR" sz="2800">
                <a:solidFill>
                  <a:srgbClr val="FFFFFF"/>
                </a:solidFill>
              </a:rPr>
              <a:t>Principles:</a:t>
            </a:r>
          </a:p>
          <a:p>
            <a:pPr lvl="2">
              <a:spcBef>
                <a:spcPct val="50000"/>
              </a:spcBef>
              <a:buFontTx/>
              <a:buAutoNum type="arabicPeriod"/>
            </a:pPr>
            <a:r>
              <a:rPr lang="hu-HU" altLang="fr-FR" sz="2800" i="1">
                <a:solidFill>
                  <a:srgbClr val="FFFFFF"/>
                </a:solidFill>
              </a:rPr>
              <a:t>To have genuine ideas to express.</a:t>
            </a:r>
          </a:p>
          <a:p>
            <a:pPr lvl="2">
              <a:spcBef>
                <a:spcPct val="50000"/>
              </a:spcBef>
              <a:buFontTx/>
              <a:buAutoNum type="arabicPeriod"/>
            </a:pPr>
            <a:r>
              <a:rPr lang="hu-HU" altLang="fr-FR" sz="2800" i="1">
                <a:solidFill>
                  <a:srgbClr val="FFFFFF"/>
                </a:solidFill>
              </a:rPr>
              <a:t>To study Nature attentively.</a:t>
            </a:r>
          </a:p>
          <a:p>
            <a:pPr lvl="2">
              <a:spcBef>
                <a:spcPct val="50000"/>
              </a:spcBef>
              <a:buFontTx/>
              <a:buAutoNum type="arabicPeriod"/>
            </a:pPr>
            <a:r>
              <a:rPr lang="hu-HU" altLang="fr-FR" sz="2800" i="1">
                <a:solidFill>
                  <a:srgbClr val="FFFFFF"/>
                </a:solidFill>
              </a:rPr>
              <a:t>To symphatize with what is direct and serious and authentic in previous art, and to reject what is conventional, self-parading and learned by rote.</a:t>
            </a:r>
          </a:p>
          <a:p>
            <a:pPr lvl="2">
              <a:spcBef>
                <a:spcPct val="50000"/>
              </a:spcBef>
              <a:buFontTx/>
              <a:buAutoNum type="arabicPeriod"/>
            </a:pPr>
            <a:r>
              <a:rPr lang="hu-HU" altLang="fr-FR" sz="2800" i="1">
                <a:solidFill>
                  <a:srgbClr val="FFFFFF"/>
                </a:solidFill>
              </a:rPr>
              <a:t>To produce thoroughly good pictures and statues.</a:t>
            </a:r>
            <a:endParaRPr lang="en-US" altLang="fr-FR" sz="2800" i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>
            <a:extLst>
              <a:ext uri="{FF2B5EF4-FFF2-40B4-BE49-F238E27FC236}">
                <a16:creationId xmlns:a16="http://schemas.microsoft.com/office/drawing/2014/main" id="{0EC75BB6-733C-124C-2BFE-597AF6023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88913"/>
            <a:ext cx="85693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fr-FR" sz="3200" b="1">
                <a:solidFill>
                  <a:srgbClr val="FFFF00"/>
                </a:solidFill>
              </a:rPr>
              <a:t>Artistic and Intellectual Groups</a:t>
            </a:r>
          </a:p>
        </p:txBody>
      </p:sp>
      <p:sp>
        <p:nvSpPr>
          <p:cNvPr id="19459" name="Text Box 3">
            <a:extLst>
              <a:ext uri="{FF2B5EF4-FFF2-40B4-BE49-F238E27FC236}">
                <a16:creationId xmlns:a16="http://schemas.microsoft.com/office/drawing/2014/main" id="{7C609FA1-922A-A1A7-7EDA-CB0417A33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5538"/>
            <a:ext cx="6156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 altLang="fr-FR"/>
          </a:p>
        </p:txBody>
      </p:sp>
      <p:sp>
        <p:nvSpPr>
          <p:cNvPr id="19460" name="Text Box 4">
            <a:extLst>
              <a:ext uri="{FF2B5EF4-FFF2-40B4-BE49-F238E27FC236}">
                <a16:creationId xmlns:a16="http://schemas.microsoft.com/office/drawing/2014/main" id="{E74978C9-E984-039C-B443-96DFE6E3D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5538"/>
            <a:ext cx="8280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hu-HU" altLang="fr-FR" sz="2800" b="1">
                <a:solidFill>
                  <a:srgbClr val="00FF00"/>
                </a:solidFill>
              </a:rPr>
              <a:t>The Pre-Raphaelite Brotherhood</a:t>
            </a:r>
          </a:p>
        </p:txBody>
      </p:sp>
      <p:sp>
        <p:nvSpPr>
          <p:cNvPr id="19461" name="Text Box 5">
            <a:extLst>
              <a:ext uri="{FF2B5EF4-FFF2-40B4-BE49-F238E27FC236}">
                <a16:creationId xmlns:a16="http://schemas.microsoft.com/office/drawing/2014/main" id="{BC169373-E9CA-AD43-AEFC-AA4402EF4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1844675"/>
            <a:ext cx="5111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 altLang="fr-FR"/>
          </a:p>
        </p:txBody>
      </p:sp>
      <p:sp>
        <p:nvSpPr>
          <p:cNvPr id="19462" name="Text Box 6">
            <a:extLst>
              <a:ext uri="{FF2B5EF4-FFF2-40B4-BE49-F238E27FC236}">
                <a16:creationId xmlns:a16="http://schemas.microsoft.com/office/drawing/2014/main" id="{A16CB6D4-2B9F-7B3A-A842-F6442E62A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1844675"/>
            <a:ext cx="60118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fr-FR" sz="2400" b="1">
                <a:solidFill>
                  <a:srgbClr val="00FFFF"/>
                </a:solidFill>
              </a:rPr>
              <a:t>John Everett Millais (1829–1896)</a:t>
            </a:r>
          </a:p>
        </p:txBody>
      </p:sp>
      <p:sp>
        <p:nvSpPr>
          <p:cNvPr id="19463" name="Text Box 7">
            <a:extLst>
              <a:ext uri="{FF2B5EF4-FFF2-40B4-BE49-F238E27FC236}">
                <a16:creationId xmlns:a16="http://schemas.microsoft.com/office/drawing/2014/main" id="{A3E4C61D-F380-8675-B546-5228E5CB7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2781300"/>
            <a:ext cx="5472113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hu-HU" altLang="fr-FR" sz="2400">
                <a:solidFill>
                  <a:srgbClr val="FFFFFF"/>
                </a:solidFill>
              </a:rPr>
              <a:t> Painter and illustrator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hu-HU" altLang="fr-FR" sz="2400">
                <a:solidFill>
                  <a:srgbClr val="FFFFFF"/>
                </a:solidFill>
              </a:rPr>
              <a:t> Founding member of the Brotherhood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hu-HU" altLang="fr-FR" sz="2400">
                <a:solidFill>
                  <a:srgbClr val="FFFFFF"/>
                </a:solidFill>
              </a:rPr>
              <a:t> Dense and elaborate pictorial surfaces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hu-HU" altLang="fr-FR" sz="2400">
                <a:solidFill>
                  <a:srgbClr val="FFFFFF"/>
                </a:solidFill>
              </a:rPr>
              <a:t> Integration of naturalistic elements</a:t>
            </a:r>
          </a:p>
          <a:p>
            <a:pPr algn="l">
              <a:spcBef>
                <a:spcPct val="50000"/>
              </a:spcBef>
            </a:pPr>
            <a:endParaRPr lang="hu-HU" altLang="fr-FR" sz="2400">
              <a:solidFill>
                <a:srgbClr val="FFFFFF"/>
              </a:solidFill>
            </a:endParaRPr>
          </a:p>
        </p:txBody>
      </p:sp>
      <p:pic>
        <p:nvPicPr>
          <p:cNvPr id="19465" name="Picture 9">
            <a:extLst>
              <a:ext uri="{FF2B5EF4-FFF2-40B4-BE49-F238E27FC236}">
                <a16:creationId xmlns:a16="http://schemas.microsoft.com/office/drawing/2014/main" id="{36A272BE-2E2E-9277-3D32-B45695F5E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36838"/>
            <a:ext cx="2771775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>
            <a:extLst>
              <a:ext uri="{FF2B5EF4-FFF2-40B4-BE49-F238E27FC236}">
                <a16:creationId xmlns:a16="http://schemas.microsoft.com/office/drawing/2014/main" id="{81454ACD-7AB1-CD43-EABE-C8DCF93BD8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5538"/>
            <a:ext cx="6156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 altLang="fr-FR"/>
          </a:p>
        </p:txBody>
      </p:sp>
      <p:sp>
        <p:nvSpPr>
          <p:cNvPr id="20483" name="Text Box 3">
            <a:extLst>
              <a:ext uri="{FF2B5EF4-FFF2-40B4-BE49-F238E27FC236}">
                <a16:creationId xmlns:a16="http://schemas.microsoft.com/office/drawing/2014/main" id="{B608BB4D-EA9A-76CC-9C67-F74B02557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333375"/>
            <a:ext cx="60118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fr-FR" sz="2400" b="1">
                <a:solidFill>
                  <a:srgbClr val="00FFFF"/>
                </a:solidFill>
              </a:rPr>
              <a:t>John Everett Millais (1829–1896)</a:t>
            </a:r>
          </a:p>
        </p:txBody>
      </p:sp>
      <p:sp>
        <p:nvSpPr>
          <p:cNvPr id="20485" name="Text Box 5">
            <a:extLst>
              <a:ext uri="{FF2B5EF4-FFF2-40B4-BE49-F238E27FC236}">
                <a16:creationId xmlns:a16="http://schemas.microsoft.com/office/drawing/2014/main" id="{12354249-A7F8-0D42-4280-35B773AB6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981075"/>
            <a:ext cx="6623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fr-FR" sz="2400" b="1">
                <a:solidFill>
                  <a:srgbClr val="00FF00"/>
                </a:solidFill>
              </a:rPr>
              <a:t>Important paintings:</a:t>
            </a:r>
          </a:p>
        </p:txBody>
      </p:sp>
      <p:pic>
        <p:nvPicPr>
          <p:cNvPr id="20489" name="Picture 9">
            <a:extLst>
              <a:ext uri="{FF2B5EF4-FFF2-40B4-BE49-F238E27FC236}">
                <a16:creationId xmlns:a16="http://schemas.microsoft.com/office/drawing/2014/main" id="{A2FE4BB7-9159-3BE0-0BCB-E27046FCD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1208087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0" name="Picture 10">
            <a:extLst>
              <a:ext uri="{FF2B5EF4-FFF2-40B4-BE49-F238E27FC236}">
                <a16:creationId xmlns:a16="http://schemas.microsoft.com/office/drawing/2014/main" id="{4041CA6D-CDD0-B9B0-9ED0-A677478E4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844675"/>
            <a:ext cx="7200900" cy="454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91" name="Text Box 11">
            <a:extLst>
              <a:ext uri="{FF2B5EF4-FFF2-40B4-BE49-F238E27FC236}">
                <a16:creationId xmlns:a16="http://schemas.microsoft.com/office/drawing/2014/main" id="{9419798E-D1DD-ED75-2C34-C36FC1683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6453188"/>
            <a:ext cx="74898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fr-FR" b="1">
                <a:solidFill>
                  <a:schemeClr val="bg1"/>
                </a:solidFill>
              </a:rPr>
              <a:t>Christ in the House of His Parents, 1850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>
            <a:extLst>
              <a:ext uri="{FF2B5EF4-FFF2-40B4-BE49-F238E27FC236}">
                <a16:creationId xmlns:a16="http://schemas.microsoft.com/office/drawing/2014/main" id="{E96C311D-6BEC-FB7A-B35B-67EFA5116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5538"/>
            <a:ext cx="6156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 altLang="fr-FR"/>
          </a:p>
        </p:txBody>
      </p:sp>
      <p:sp>
        <p:nvSpPr>
          <p:cNvPr id="21507" name="Text Box 3">
            <a:extLst>
              <a:ext uri="{FF2B5EF4-FFF2-40B4-BE49-F238E27FC236}">
                <a16:creationId xmlns:a16="http://schemas.microsoft.com/office/drawing/2014/main" id="{1F6E9D69-77AC-28D6-2EDC-F5AC03E44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333375"/>
            <a:ext cx="60118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fr-FR" sz="2400" b="1">
                <a:solidFill>
                  <a:srgbClr val="00FFFF"/>
                </a:solidFill>
              </a:rPr>
              <a:t>John Everett Millais (1829–1896)</a:t>
            </a:r>
          </a:p>
        </p:txBody>
      </p:sp>
      <p:sp>
        <p:nvSpPr>
          <p:cNvPr id="21508" name="Text Box 4">
            <a:extLst>
              <a:ext uri="{FF2B5EF4-FFF2-40B4-BE49-F238E27FC236}">
                <a16:creationId xmlns:a16="http://schemas.microsoft.com/office/drawing/2014/main" id="{3937F2CE-4F08-15F7-BB1E-713A64377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981075"/>
            <a:ext cx="6623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fr-FR" sz="2400" b="1">
                <a:solidFill>
                  <a:srgbClr val="00FF00"/>
                </a:solidFill>
              </a:rPr>
              <a:t>Important paintings:</a:t>
            </a:r>
          </a:p>
        </p:txBody>
      </p:sp>
      <p:pic>
        <p:nvPicPr>
          <p:cNvPr id="21509" name="Picture 5">
            <a:extLst>
              <a:ext uri="{FF2B5EF4-FFF2-40B4-BE49-F238E27FC236}">
                <a16:creationId xmlns:a16="http://schemas.microsoft.com/office/drawing/2014/main" id="{60936CE5-30A0-4EBD-B99C-FC960D93A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1208087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1" name="Text Box 7">
            <a:extLst>
              <a:ext uri="{FF2B5EF4-FFF2-40B4-BE49-F238E27FC236}">
                <a16:creationId xmlns:a16="http://schemas.microsoft.com/office/drawing/2014/main" id="{E7E518A2-7FA9-09F2-F28F-6370AFB2D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6453188"/>
            <a:ext cx="74898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fr-FR" b="1">
                <a:solidFill>
                  <a:schemeClr val="bg1"/>
                </a:solidFill>
              </a:rPr>
              <a:t>Ophelia, 1852</a:t>
            </a:r>
          </a:p>
        </p:txBody>
      </p:sp>
      <p:pic>
        <p:nvPicPr>
          <p:cNvPr id="21512" name="Picture 8">
            <a:extLst>
              <a:ext uri="{FF2B5EF4-FFF2-40B4-BE49-F238E27FC236}">
                <a16:creationId xmlns:a16="http://schemas.microsoft.com/office/drawing/2014/main" id="{B9F4D3DF-836B-8876-E8D3-620DC54B7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868488"/>
            <a:ext cx="6335712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>
            <a:extLst>
              <a:ext uri="{FF2B5EF4-FFF2-40B4-BE49-F238E27FC236}">
                <a16:creationId xmlns:a16="http://schemas.microsoft.com/office/drawing/2014/main" id="{A0099A08-174B-5B87-9989-B3C294A7D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88913"/>
            <a:ext cx="85693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fr-FR" sz="3200" b="1">
                <a:solidFill>
                  <a:srgbClr val="FFFF00"/>
                </a:solidFill>
              </a:rPr>
              <a:t>Artistic and Intellectual Groups</a:t>
            </a:r>
          </a:p>
        </p:txBody>
      </p:sp>
      <p:sp>
        <p:nvSpPr>
          <p:cNvPr id="22531" name="Text Box 3">
            <a:extLst>
              <a:ext uri="{FF2B5EF4-FFF2-40B4-BE49-F238E27FC236}">
                <a16:creationId xmlns:a16="http://schemas.microsoft.com/office/drawing/2014/main" id="{B005D4BF-5DDE-DF12-C578-4CB22FEC0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5538"/>
            <a:ext cx="6156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 altLang="fr-FR"/>
          </a:p>
        </p:txBody>
      </p:sp>
      <p:sp>
        <p:nvSpPr>
          <p:cNvPr id="22532" name="Text Box 4">
            <a:extLst>
              <a:ext uri="{FF2B5EF4-FFF2-40B4-BE49-F238E27FC236}">
                <a16:creationId xmlns:a16="http://schemas.microsoft.com/office/drawing/2014/main" id="{5562240F-6601-FF1D-5C6B-27A10F1B8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5538"/>
            <a:ext cx="8280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hu-HU" altLang="fr-FR" sz="2800" b="1">
                <a:solidFill>
                  <a:srgbClr val="00FF00"/>
                </a:solidFill>
              </a:rPr>
              <a:t>The Pre-Raphaelite Brotherhood</a:t>
            </a:r>
          </a:p>
        </p:txBody>
      </p:sp>
      <p:sp>
        <p:nvSpPr>
          <p:cNvPr id="22533" name="Text Box 5">
            <a:extLst>
              <a:ext uri="{FF2B5EF4-FFF2-40B4-BE49-F238E27FC236}">
                <a16:creationId xmlns:a16="http://schemas.microsoft.com/office/drawing/2014/main" id="{D6E7EEA4-8AB6-0084-1D5B-16459B60C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1844675"/>
            <a:ext cx="5111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 altLang="fr-FR"/>
          </a:p>
        </p:txBody>
      </p:sp>
      <p:sp>
        <p:nvSpPr>
          <p:cNvPr id="22534" name="Text Box 6">
            <a:extLst>
              <a:ext uri="{FF2B5EF4-FFF2-40B4-BE49-F238E27FC236}">
                <a16:creationId xmlns:a16="http://schemas.microsoft.com/office/drawing/2014/main" id="{E4361074-3F88-33DA-8AFE-3F1B3F418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1844675"/>
            <a:ext cx="60118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fr-FR" sz="2400" b="1">
                <a:solidFill>
                  <a:srgbClr val="00FFFF"/>
                </a:solidFill>
              </a:rPr>
              <a:t>Dante Gabriel Rossetti (1828–1882)</a:t>
            </a:r>
          </a:p>
        </p:txBody>
      </p:sp>
      <p:sp>
        <p:nvSpPr>
          <p:cNvPr id="22535" name="Text Box 7">
            <a:extLst>
              <a:ext uri="{FF2B5EF4-FFF2-40B4-BE49-F238E27FC236}">
                <a16:creationId xmlns:a16="http://schemas.microsoft.com/office/drawing/2014/main" id="{4E1671AA-3ADF-FE05-F3D9-B0CC52424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2781300"/>
            <a:ext cx="5472113" cy="429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hu-HU" altLang="fr-FR" sz="2400">
                <a:solidFill>
                  <a:srgbClr val="FFFFFF"/>
                </a:solidFill>
              </a:rPr>
              <a:t> Poet, painter, illustrator and translator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hu-HU" altLang="fr-FR" sz="2400">
                <a:solidFill>
                  <a:srgbClr val="FFFFFF"/>
                </a:solidFill>
              </a:rPr>
              <a:t> Founding member of the Brotherhood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hu-HU" altLang="fr-FR" sz="2400">
                <a:solidFill>
                  <a:srgbClr val="FFFFFF"/>
                </a:solidFill>
              </a:rPr>
              <a:t> Greatly interested in Medieval Italian art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hu-HU" altLang="fr-FR" sz="2400">
                <a:solidFill>
                  <a:srgbClr val="FFFFFF"/>
                </a:solidFill>
              </a:rPr>
              <a:t> Preferred symbolic and mythological themes to realistic ones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hu-HU" altLang="fr-FR" sz="2400">
                <a:solidFill>
                  <a:srgbClr val="FFFFFF"/>
                </a:solidFill>
              </a:rPr>
              <a:t> Translated Dante and other Medieval poets to English</a:t>
            </a:r>
          </a:p>
          <a:p>
            <a:pPr algn="l">
              <a:spcBef>
                <a:spcPct val="50000"/>
              </a:spcBef>
            </a:pPr>
            <a:endParaRPr lang="hu-HU" altLang="fr-FR" sz="2400">
              <a:solidFill>
                <a:srgbClr val="FFFFFF"/>
              </a:solidFill>
            </a:endParaRPr>
          </a:p>
        </p:txBody>
      </p:sp>
      <p:pic>
        <p:nvPicPr>
          <p:cNvPr id="22537" name="Picture 9">
            <a:extLst>
              <a:ext uri="{FF2B5EF4-FFF2-40B4-BE49-F238E27FC236}">
                <a16:creationId xmlns:a16="http://schemas.microsoft.com/office/drawing/2014/main" id="{93E2CFF6-9111-E942-7E07-7DDE412EF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276475"/>
            <a:ext cx="3108325" cy="345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>
            <a:extLst>
              <a:ext uri="{FF2B5EF4-FFF2-40B4-BE49-F238E27FC236}">
                <a16:creationId xmlns:a16="http://schemas.microsoft.com/office/drawing/2014/main" id="{98454D7F-2140-B484-000B-149F0EC4A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88913"/>
            <a:ext cx="85693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fr-FR" sz="3200" b="1">
                <a:solidFill>
                  <a:srgbClr val="FFFF00"/>
                </a:solidFill>
              </a:rPr>
              <a:t>Artistic and Intellectual Groups</a:t>
            </a:r>
          </a:p>
        </p:txBody>
      </p:sp>
      <p:sp>
        <p:nvSpPr>
          <p:cNvPr id="23555" name="Text Box 3">
            <a:extLst>
              <a:ext uri="{FF2B5EF4-FFF2-40B4-BE49-F238E27FC236}">
                <a16:creationId xmlns:a16="http://schemas.microsoft.com/office/drawing/2014/main" id="{82F326F2-8D3D-E70D-6010-99B167A7A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5538"/>
            <a:ext cx="6156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 altLang="fr-FR"/>
          </a:p>
        </p:txBody>
      </p:sp>
      <p:sp>
        <p:nvSpPr>
          <p:cNvPr id="23556" name="Text Box 4">
            <a:extLst>
              <a:ext uri="{FF2B5EF4-FFF2-40B4-BE49-F238E27FC236}">
                <a16:creationId xmlns:a16="http://schemas.microsoft.com/office/drawing/2014/main" id="{C083F0E4-27B1-33A8-FAF6-42E169801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5538"/>
            <a:ext cx="8280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hu-HU" altLang="fr-FR" sz="2800" b="1">
                <a:solidFill>
                  <a:srgbClr val="00FF00"/>
                </a:solidFill>
              </a:rPr>
              <a:t>The Pre-Raphaelite Brotherhood</a:t>
            </a:r>
          </a:p>
        </p:txBody>
      </p:sp>
      <p:sp>
        <p:nvSpPr>
          <p:cNvPr id="23557" name="Text Box 5">
            <a:extLst>
              <a:ext uri="{FF2B5EF4-FFF2-40B4-BE49-F238E27FC236}">
                <a16:creationId xmlns:a16="http://schemas.microsoft.com/office/drawing/2014/main" id="{72C271FC-D5B6-A8B0-0434-78918DA26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1844675"/>
            <a:ext cx="5111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 altLang="fr-FR"/>
          </a:p>
        </p:txBody>
      </p:sp>
      <p:sp>
        <p:nvSpPr>
          <p:cNvPr id="23558" name="Text Box 6">
            <a:extLst>
              <a:ext uri="{FF2B5EF4-FFF2-40B4-BE49-F238E27FC236}">
                <a16:creationId xmlns:a16="http://schemas.microsoft.com/office/drawing/2014/main" id="{496444DB-8DC4-FE21-3074-F7A906CD6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1844675"/>
            <a:ext cx="60118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fr-FR" sz="2400" b="1">
                <a:solidFill>
                  <a:srgbClr val="00FFFF"/>
                </a:solidFill>
              </a:rPr>
              <a:t>Dante Gabriel Rossetti (1828–1882)</a:t>
            </a:r>
          </a:p>
        </p:txBody>
      </p:sp>
      <p:sp>
        <p:nvSpPr>
          <p:cNvPr id="23559" name="Text Box 7">
            <a:extLst>
              <a:ext uri="{FF2B5EF4-FFF2-40B4-BE49-F238E27FC236}">
                <a16:creationId xmlns:a16="http://schemas.microsoft.com/office/drawing/2014/main" id="{C0FDBBAC-3979-C856-8C04-299A39CFF0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2781300"/>
            <a:ext cx="5472113" cy="429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hu-HU" altLang="fr-FR" sz="2400">
                <a:solidFill>
                  <a:srgbClr val="FFFFFF"/>
                </a:solidFill>
              </a:rPr>
              <a:t> The Arthurian Legends and subjects from Dante are of central importance in his paintings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hu-HU" altLang="fr-FR" sz="2400">
                <a:solidFill>
                  <a:srgbClr val="FFFFFF"/>
                </a:solidFill>
              </a:rPr>
              <a:t> After the death of his wife, her image is idealized in the form of Dante’s Beatrice in the paintings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hu-HU" altLang="fr-FR" sz="2400">
                <a:solidFill>
                  <a:srgbClr val="FFFFFF"/>
                </a:solidFill>
              </a:rPr>
              <a:t> The Beatrice-images had a significant influence on the European Symbolist movement</a:t>
            </a:r>
          </a:p>
          <a:p>
            <a:pPr algn="l">
              <a:spcBef>
                <a:spcPct val="50000"/>
              </a:spcBef>
            </a:pPr>
            <a:endParaRPr lang="hu-HU" altLang="fr-FR" sz="2400">
              <a:solidFill>
                <a:srgbClr val="FFFFFF"/>
              </a:solidFill>
            </a:endParaRPr>
          </a:p>
        </p:txBody>
      </p:sp>
      <p:pic>
        <p:nvPicPr>
          <p:cNvPr id="23560" name="Picture 8">
            <a:extLst>
              <a:ext uri="{FF2B5EF4-FFF2-40B4-BE49-F238E27FC236}">
                <a16:creationId xmlns:a16="http://schemas.microsoft.com/office/drawing/2014/main" id="{08A36F29-72ED-3471-CCFF-490340B1A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276475"/>
            <a:ext cx="3108325" cy="345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>
            <a:extLst>
              <a:ext uri="{FF2B5EF4-FFF2-40B4-BE49-F238E27FC236}">
                <a16:creationId xmlns:a16="http://schemas.microsoft.com/office/drawing/2014/main" id="{482C30A3-4A0D-1AC7-4939-BAD584D40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5538"/>
            <a:ext cx="6156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 altLang="fr-FR"/>
          </a:p>
        </p:txBody>
      </p:sp>
      <p:sp>
        <p:nvSpPr>
          <p:cNvPr id="24579" name="Text Box 3">
            <a:extLst>
              <a:ext uri="{FF2B5EF4-FFF2-40B4-BE49-F238E27FC236}">
                <a16:creationId xmlns:a16="http://schemas.microsoft.com/office/drawing/2014/main" id="{74A87768-0D0D-1BA1-B35D-D9F651376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333375"/>
            <a:ext cx="60118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fr-FR" sz="2400" b="1">
                <a:solidFill>
                  <a:srgbClr val="00FFFF"/>
                </a:solidFill>
              </a:rPr>
              <a:t>Dante Gabriel Rossetti (1828–1882)</a:t>
            </a:r>
          </a:p>
        </p:txBody>
      </p:sp>
      <p:sp>
        <p:nvSpPr>
          <p:cNvPr id="24580" name="Text Box 4">
            <a:extLst>
              <a:ext uri="{FF2B5EF4-FFF2-40B4-BE49-F238E27FC236}">
                <a16:creationId xmlns:a16="http://schemas.microsoft.com/office/drawing/2014/main" id="{CCB4DA16-543B-9945-5A2C-3AD708888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981075"/>
            <a:ext cx="6623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fr-FR" sz="2400" b="1">
                <a:solidFill>
                  <a:srgbClr val="00FF00"/>
                </a:solidFill>
              </a:rPr>
              <a:t>Important paintings:</a:t>
            </a:r>
          </a:p>
        </p:txBody>
      </p:sp>
      <p:sp>
        <p:nvSpPr>
          <p:cNvPr id="24583" name="Text Box 7">
            <a:extLst>
              <a:ext uri="{FF2B5EF4-FFF2-40B4-BE49-F238E27FC236}">
                <a16:creationId xmlns:a16="http://schemas.microsoft.com/office/drawing/2014/main" id="{720A230C-0C06-6F08-4DC3-7CA5BA543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092825"/>
            <a:ext cx="30972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fr-FR" b="1">
                <a:solidFill>
                  <a:schemeClr val="bg1"/>
                </a:solidFill>
              </a:rPr>
              <a:t>Beata Beatrix, 1863</a:t>
            </a:r>
          </a:p>
        </p:txBody>
      </p:sp>
      <p:pic>
        <p:nvPicPr>
          <p:cNvPr id="24584" name="Picture 8">
            <a:extLst>
              <a:ext uri="{FF2B5EF4-FFF2-40B4-BE49-F238E27FC236}">
                <a16:creationId xmlns:a16="http://schemas.microsoft.com/office/drawing/2014/main" id="{2F52B172-9EB5-F0CB-CCF0-F022C1D7C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135890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5" name="Picture 9">
            <a:extLst>
              <a:ext uri="{FF2B5EF4-FFF2-40B4-BE49-F238E27FC236}">
                <a16:creationId xmlns:a16="http://schemas.microsoft.com/office/drawing/2014/main" id="{25667334-6A64-404E-809F-5E01459F7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133600"/>
            <a:ext cx="2978150" cy="386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6" name="Picture 10">
            <a:extLst>
              <a:ext uri="{FF2B5EF4-FFF2-40B4-BE49-F238E27FC236}">
                <a16:creationId xmlns:a16="http://schemas.microsoft.com/office/drawing/2014/main" id="{430AB838-CB97-BDED-1104-96BD372DA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773238"/>
            <a:ext cx="2473325" cy="430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7" name="Picture 11">
            <a:extLst>
              <a:ext uri="{FF2B5EF4-FFF2-40B4-BE49-F238E27FC236}">
                <a16:creationId xmlns:a16="http://schemas.microsoft.com/office/drawing/2014/main" id="{B3F18927-2305-3884-01DD-5CC51E24F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844675"/>
            <a:ext cx="2063750" cy="447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8" name="Text Box 12">
            <a:extLst>
              <a:ext uri="{FF2B5EF4-FFF2-40B4-BE49-F238E27FC236}">
                <a16:creationId xmlns:a16="http://schemas.microsoft.com/office/drawing/2014/main" id="{4AEFFDE8-E239-E190-B830-BA5E951E1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6491288"/>
            <a:ext cx="3097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fr-FR" b="1">
                <a:solidFill>
                  <a:schemeClr val="bg1"/>
                </a:solidFill>
              </a:rPr>
              <a:t>Persephona, 1873-77</a:t>
            </a:r>
          </a:p>
        </p:txBody>
      </p:sp>
      <p:sp>
        <p:nvSpPr>
          <p:cNvPr id="24589" name="Text Box 13">
            <a:extLst>
              <a:ext uri="{FF2B5EF4-FFF2-40B4-BE49-F238E27FC236}">
                <a16:creationId xmlns:a16="http://schemas.microsoft.com/office/drawing/2014/main" id="{1E3D46E6-602F-4B03-AFB8-EC9FE2758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6092825"/>
            <a:ext cx="28432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fr-FR" b="1">
                <a:solidFill>
                  <a:schemeClr val="bg1"/>
                </a:solidFill>
              </a:rPr>
              <a:t>Ecce Ancilla Domini! 1850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>
            <a:extLst>
              <a:ext uri="{FF2B5EF4-FFF2-40B4-BE49-F238E27FC236}">
                <a16:creationId xmlns:a16="http://schemas.microsoft.com/office/drawing/2014/main" id="{7892B2F4-068D-882C-4B0E-5F991B80E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88913"/>
            <a:ext cx="85693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fr-FR" sz="3200" b="1">
                <a:solidFill>
                  <a:srgbClr val="FFFF00"/>
                </a:solidFill>
              </a:rPr>
              <a:t>Artistic and Intellectual Groups</a:t>
            </a:r>
          </a:p>
        </p:txBody>
      </p:sp>
      <p:sp>
        <p:nvSpPr>
          <p:cNvPr id="25603" name="Text Box 3">
            <a:extLst>
              <a:ext uri="{FF2B5EF4-FFF2-40B4-BE49-F238E27FC236}">
                <a16:creationId xmlns:a16="http://schemas.microsoft.com/office/drawing/2014/main" id="{193CFE5B-E72F-9859-A749-006A4F0D3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5538"/>
            <a:ext cx="6156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 altLang="fr-FR"/>
          </a:p>
        </p:txBody>
      </p:sp>
      <p:sp>
        <p:nvSpPr>
          <p:cNvPr id="25604" name="Text Box 4">
            <a:extLst>
              <a:ext uri="{FF2B5EF4-FFF2-40B4-BE49-F238E27FC236}">
                <a16:creationId xmlns:a16="http://schemas.microsoft.com/office/drawing/2014/main" id="{2B4277F7-58D5-8C93-B0F2-CB63E400C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836613"/>
            <a:ext cx="8280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hu-HU" altLang="fr-FR" sz="2800" b="1">
                <a:solidFill>
                  <a:srgbClr val="00FF00"/>
                </a:solidFill>
              </a:rPr>
              <a:t>The Pre-Raphaelite Brotherhood</a:t>
            </a:r>
          </a:p>
        </p:txBody>
      </p:sp>
      <p:sp>
        <p:nvSpPr>
          <p:cNvPr id="25605" name="Text Box 5">
            <a:extLst>
              <a:ext uri="{FF2B5EF4-FFF2-40B4-BE49-F238E27FC236}">
                <a16:creationId xmlns:a16="http://schemas.microsoft.com/office/drawing/2014/main" id="{B027C740-0F8B-BC72-B3BC-C15F5A585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1844675"/>
            <a:ext cx="5111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 altLang="fr-FR"/>
          </a:p>
        </p:txBody>
      </p:sp>
      <p:sp>
        <p:nvSpPr>
          <p:cNvPr id="25606" name="Text Box 6">
            <a:extLst>
              <a:ext uri="{FF2B5EF4-FFF2-40B4-BE49-F238E27FC236}">
                <a16:creationId xmlns:a16="http://schemas.microsoft.com/office/drawing/2014/main" id="{F49052A8-101F-0AE2-37BE-466421461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1412875"/>
            <a:ext cx="60118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fr-FR" sz="2400" b="1">
                <a:solidFill>
                  <a:srgbClr val="00FFFF"/>
                </a:solidFill>
              </a:rPr>
              <a:t>William Holman Hunt (1827–1910)</a:t>
            </a:r>
          </a:p>
        </p:txBody>
      </p:sp>
      <p:sp>
        <p:nvSpPr>
          <p:cNvPr id="25607" name="Text Box 7">
            <a:extLst>
              <a:ext uri="{FF2B5EF4-FFF2-40B4-BE49-F238E27FC236}">
                <a16:creationId xmlns:a16="http://schemas.microsoft.com/office/drawing/2014/main" id="{191D2827-1E9A-289F-A3F0-991B3E1C0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1844675"/>
            <a:ext cx="5472113" cy="538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hu-HU" altLang="fr-FR" sz="2400">
                <a:solidFill>
                  <a:srgbClr val="FFFFFF"/>
                </a:solidFill>
              </a:rPr>
              <a:t> Painter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hu-HU" altLang="fr-FR" sz="2400">
                <a:solidFill>
                  <a:srgbClr val="FFFFFF"/>
                </a:solidFill>
              </a:rPr>
              <a:t> Founding member of the Brotherhood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hu-HU" altLang="fr-FR" sz="2400">
                <a:solidFill>
                  <a:srgbClr val="FFFFFF"/>
                </a:solidFill>
              </a:rPr>
              <a:t> Intensely naturalistic scenes of modern rural and urban life in his early works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hu-HU" altLang="fr-FR" sz="2400">
                <a:solidFill>
                  <a:srgbClr val="FFFFFF"/>
                </a:solidFill>
              </a:rPr>
              <a:t> Became famous through his religious works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hu-HU" altLang="fr-FR" sz="2400">
                <a:solidFill>
                  <a:srgbClr val="FFFFFF"/>
                </a:solidFill>
              </a:rPr>
              <a:t> Hard, vivid color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hu-HU" altLang="fr-FR" sz="2400">
                <a:solidFill>
                  <a:srgbClr val="FFFFFF"/>
                </a:solidFill>
              </a:rPr>
              <a:t> Great attention to detail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hu-HU" altLang="fr-FR" sz="2400">
                <a:solidFill>
                  <a:srgbClr val="FFFFFF"/>
                </a:solidFill>
              </a:rPr>
              <a:t> Complex, elaborate symbolism</a:t>
            </a:r>
          </a:p>
          <a:p>
            <a:pPr algn="l">
              <a:spcBef>
                <a:spcPct val="50000"/>
              </a:spcBef>
            </a:pPr>
            <a:endParaRPr lang="hu-HU" altLang="fr-FR" sz="2400">
              <a:solidFill>
                <a:srgbClr val="FFFFFF"/>
              </a:solidFill>
            </a:endParaRPr>
          </a:p>
        </p:txBody>
      </p:sp>
      <p:pic>
        <p:nvPicPr>
          <p:cNvPr id="25609" name="Picture 9">
            <a:extLst>
              <a:ext uri="{FF2B5EF4-FFF2-40B4-BE49-F238E27FC236}">
                <a16:creationId xmlns:a16="http://schemas.microsoft.com/office/drawing/2014/main" id="{C718B20D-52BA-2524-B018-66882D9C4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349500"/>
            <a:ext cx="2451100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>
            <a:extLst>
              <a:ext uri="{FF2B5EF4-FFF2-40B4-BE49-F238E27FC236}">
                <a16:creationId xmlns:a16="http://schemas.microsoft.com/office/drawing/2014/main" id="{1D5E8B16-F15B-F176-C06F-792E12F30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5538"/>
            <a:ext cx="6156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 altLang="fr-FR"/>
          </a:p>
        </p:txBody>
      </p:sp>
      <p:sp>
        <p:nvSpPr>
          <p:cNvPr id="26627" name="Text Box 3">
            <a:extLst>
              <a:ext uri="{FF2B5EF4-FFF2-40B4-BE49-F238E27FC236}">
                <a16:creationId xmlns:a16="http://schemas.microsoft.com/office/drawing/2014/main" id="{4D9533EA-AB1B-C9DD-E966-B488C6321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333375"/>
            <a:ext cx="60118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fr-FR" sz="2400" b="1">
                <a:solidFill>
                  <a:srgbClr val="00FFFF"/>
                </a:solidFill>
              </a:rPr>
              <a:t>William Holman Hunt (1827–1910)</a:t>
            </a:r>
          </a:p>
        </p:txBody>
      </p:sp>
      <p:sp>
        <p:nvSpPr>
          <p:cNvPr id="26628" name="Text Box 4">
            <a:extLst>
              <a:ext uri="{FF2B5EF4-FFF2-40B4-BE49-F238E27FC236}">
                <a16:creationId xmlns:a16="http://schemas.microsoft.com/office/drawing/2014/main" id="{5C817954-8330-6C74-14C3-0A9B3174B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981075"/>
            <a:ext cx="6623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fr-FR" sz="2400" b="1">
                <a:solidFill>
                  <a:srgbClr val="00FF00"/>
                </a:solidFill>
              </a:rPr>
              <a:t>Important paintings:</a:t>
            </a:r>
          </a:p>
        </p:txBody>
      </p:sp>
      <p:pic>
        <p:nvPicPr>
          <p:cNvPr id="26636" name="Picture 12">
            <a:extLst>
              <a:ext uri="{FF2B5EF4-FFF2-40B4-BE49-F238E27FC236}">
                <a16:creationId xmlns:a16="http://schemas.microsoft.com/office/drawing/2014/main" id="{FEC53C4F-CF3F-468C-95C2-34F8A597F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1198562" cy="165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7" name="Picture 13">
            <a:extLst>
              <a:ext uri="{FF2B5EF4-FFF2-40B4-BE49-F238E27FC236}">
                <a16:creationId xmlns:a16="http://schemas.microsoft.com/office/drawing/2014/main" id="{1D9723D1-D934-C46B-8FE0-BDE3343FB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989138"/>
            <a:ext cx="6265862" cy="434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38" name="Text Box 14">
            <a:extLst>
              <a:ext uri="{FF2B5EF4-FFF2-40B4-BE49-F238E27FC236}">
                <a16:creationId xmlns:a16="http://schemas.microsoft.com/office/drawing/2014/main" id="{9A84351B-D7AD-2E90-1198-55C016275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13" y="6308725"/>
            <a:ext cx="3384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fr-FR" b="1">
                <a:solidFill>
                  <a:schemeClr val="bg1"/>
                </a:solidFill>
              </a:rPr>
              <a:t>The Hireling Shepherd, 1851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>
            <a:extLst>
              <a:ext uri="{FF2B5EF4-FFF2-40B4-BE49-F238E27FC236}">
                <a16:creationId xmlns:a16="http://schemas.microsoft.com/office/drawing/2014/main" id="{D9EE05EB-8204-14EF-75BB-2F3A9F03A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5538"/>
            <a:ext cx="6156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 altLang="fr-FR"/>
          </a:p>
        </p:txBody>
      </p:sp>
      <p:sp>
        <p:nvSpPr>
          <p:cNvPr id="27651" name="Text Box 3">
            <a:extLst>
              <a:ext uri="{FF2B5EF4-FFF2-40B4-BE49-F238E27FC236}">
                <a16:creationId xmlns:a16="http://schemas.microsoft.com/office/drawing/2014/main" id="{81B1EDE7-FA7D-ECF1-E66B-F12490BCC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333375"/>
            <a:ext cx="60118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fr-FR" sz="2400" b="1">
                <a:solidFill>
                  <a:srgbClr val="00FFFF"/>
                </a:solidFill>
              </a:rPr>
              <a:t>William Holman Hunt (1827–1910)</a:t>
            </a:r>
          </a:p>
        </p:txBody>
      </p:sp>
      <p:sp>
        <p:nvSpPr>
          <p:cNvPr id="27652" name="Text Box 4">
            <a:extLst>
              <a:ext uri="{FF2B5EF4-FFF2-40B4-BE49-F238E27FC236}">
                <a16:creationId xmlns:a16="http://schemas.microsoft.com/office/drawing/2014/main" id="{B1298686-F30F-794C-9E04-67E803456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981075"/>
            <a:ext cx="6623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fr-FR" sz="2400" b="1">
                <a:solidFill>
                  <a:srgbClr val="00FF00"/>
                </a:solidFill>
              </a:rPr>
              <a:t>Important paintings:</a:t>
            </a:r>
          </a:p>
        </p:txBody>
      </p:sp>
      <p:pic>
        <p:nvPicPr>
          <p:cNvPr id="27653" name="Picture 5">
            <a:extLst>
              <a:ext uri="{FF2B5EF4-FFF2-40B4-BE49-F238E27FC236}">
                <a16:creationId xmlns:a16="http://schemas.microsoft.com/office/drawing/2014/main" id="{2067C59C-8349-D8A3-4B63-0D4637B30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1198562" cy="165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5" name="Text Box 7">
            <a:extLst>
              <a:ext uri="{FF2B5EF4-FFF2-40B4-BE49-F238E27FC236}">
                <a16:creationId xmlns:a16="http://schemas.microsoft.com/office/drawing/2014/main" id="{6F611E2A-143A-FEB8-7F46-47FE1C630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6165850"/>
            <a:ext cx="3384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fr-FR" b="1">
                <a:solidFill>
                  <a:schemeClr val="bg1"/>
                </a:solidFill>
              </a:rPr>
              <a:t>The Lady of Shalott</a:t>
            </a:r>
          </a:p>
        </p:txBody>
      </p:sp>
      <p:pic>
        <p:nvPicPr>
          <p:cNvPr id="27656" name="Picture 8">
            <a:extLst>
              <a:ext uri="{FF2B5EF4-FFF2-40B4-BE49-F238E27FC236}">
                <a16:creationId xmlns:a16="http://schemas.microsoft.com/office/drawing/2014/main" id="{D8757260-B8B9-4213-3B95-37A90DA60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989138"/>
            <a:ext cx="3135312" cy="405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7" name="Picture 9">
            <a:extLst>
              <a:ext uri="{FF2B5EF4-FFF2-40B4-BE49-F238E27FC236}">
                <a16:creationId xmlns:a16="http://schemas.microsoft.com/office/drawing/2014/main" id="{E1477EAE-F1B0-324B-2A81-9A8E0275C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844675"/>
            <a:ext cx="2187575" cy="446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8" name="Text Box 10">
            <a:extLst>
              <a:ext uri="{FF2B5EF4-FFF2-40B4-BE49-F238E27FC236}">
                <a16:creationId xmlns:a16="http://schemas.microsoft.com/office/drawing/2014/main" id="{81B41005-1E08-9719-12CF-5D0A7E783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6308725"/>
            <a:ext cx="3384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fr-FR" b="1">
                <a:solidFill>
                  <a:schemeClr val="bg1"/>
                </a:solidFill>
              </a:rPr>
              <a:t>The Light of the World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>
            <a:extLst>
              <a:ext uri="{FF2B5EF4-FFF2-40B4-BE49-F238E27FC236}">
                <a16:creationId xmlns:a16="http://schemas.microsoft.com/office/drawing/2014/main" id="{293557DE-BD04-15C4-F9C5-1F43D6AC2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88913"/>
            <a:ext cx="85693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fr-FR" sz="3200" b="1">
                <a:solidFill>
                  <a:srgbClr val="FFFF00"/>
                </a:solidFill>
              </a:rPr>
              <a:t>Artistic and Intellectual Groups</a:t>
            </a:r>
          </a:p>
        </p:txBody>
      </p:sp>
      <p:sp>
        <p:nvSpPr>
          <p:cNvPr id="9219" name="Text Box 3">
            <a:extLst>
              <a:ext uri="{FF2B5EF4-FFF2-40B4-BE49-F238E27FC236}">
                <a16:creationId xmlns:a16="http://schemas.microsoft.com/office/drawing/2014/main" id="{AA471725-89DD-9D60-CB64-D7DCE84FA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5538"/>
            <a:ext cx="6156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 altLang="fr-FR"/>
          </a:p>
        </p:txBody>
      </p:sp>
      <p:sp>
        <p:nvSpPr>
          <p:cNvPr id="9220" name="Text Box 4">
            <a:extLst>
              <a:ext uri="{FF2B5EF4-FFF2-40B4-BE49-F238E27FC236}">
                <a16:creationId xmlns:a16="http://schemas.microsoft.com/office/drawing/2014/main" id="{6B2781AD-6DEC-4304-9DCD-3777C6131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5538"/>
            <a:ext cx="8280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hu-HU" altLang="fr-FR" sz="2800" b="1">
                <a:solidFill>
                  <a:srgbClr val="00FF00"/>
                </a:solidFill>
              </a:rPr>
              <a:t>The Oxford Movement (The Tractarians)</a:t>
            </a:r>
          </a:p>
        </p:txBody>
      </p:sp>
      <p:sp>
        <p:nvSpPr>
          <p:cNvPr id="9221" name="Text Box 5">
            <a:extLst>
              <a:ext uri="{FF2B5EF4-FFF2-40B4-BE49-F238E27FC236}">
                <a16:creationId xmlns:a16="http://schemas.microsoft.com/office/drawing/2014/main" id="{001C1FC3-F772-A65C-A047-3DFBEDD78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1916113"/>
            <a:ext cx="7632700" cy="436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hu-HU" altLang="fr-FR" sz="2800">
                <a:solidFill>
                  <a:srgbClr val="FFFFFF"/>
                </a:solidFill>
              </a:rPr>
              <a:t> </a:t>
            </a:r>
            <a:r>
              <a:rPr lang="hu-HU" altLang="fr-FR" sz="2800" i="1">
                <a:solidFill>
                  <a:srgbClr val="FFFFFF"/>
                </a:solidFill>
              </a:rPr>
              <a:t>They had their series of publications discussing theological questions, entitled </a:t>
            </a:r>
            <a:r>
              <a:rPr lang="hu-HU" altLang="fr-FR" sz="2800" i="1" u="sng">
                <a:solidFill>
                  <a:srgbClr val="FFFFFF"/>
                </a:solidFill>
              </a:rPr>
              <a:t>Tracts for the Times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hu-HU" altLang="fr-FR" sz="2800" i="1">
                <a:solidFill>
                  <a:srgbClr val="FFFFFF"/>
                </a:solidFill>
              </a:rPr>
              <a:t> Against: </a:t>
            </a:r>
          </a:p>
          <a:p>
            <a:pPr lvl="2" algn="l">
              <a:spcBef>
                <a:spcPct val="50000"/>
              </a:spcBef>
              <a:buFontTx/>
              <a:buChar char="•"/>
            </a:pPr>
            <a:r>
              <a:rPr lang="hu-HU" altLang="fr-FR" sz="2800" i="1">
                <a:solidFill>
                  <a:srgbClr val="FFFFFF"/>
                </a:solidFill>
              </a:rPr>
              <a:t> secularization</a:t>
            </a:r>
          </a:p>
          <a:p>
            <a:pPr lvl="2" algn="l">
              <a:spcBef>
                <a:spcPct val="50000"/>
              </a:spcBef>
              <a:buFontTx/>
              <a:buChar char="•"/>
            </a:pPr>
            <a:r>
              <a:rPr lang="hu-HU" altLang="fr-FR" sz="2800" i="1">
                <a:solidFill>
                  <a:srgbClr val="FFFFFF"/>
                </a:solidFill>
              </a:rPr>
              <a:t> theological liberalism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hu-HU" altLang="fr-FR" sz="2800">
                <a:solidFill>
                  <a:srgbClr val="FFFFFF"/>
                </a:solidFill>
              </a:rPr>
              <a:t> </a:t>
            </a:r>
            <a:r>
              <a:rPr lang="hu-HU" altLang="fr-FR" sz="2800" i="1">
                <a:solidFill>
                  <a:srgbClr val="FFFFFF"/>
                </a:solidFill>
              </a:rPr>
              <a:t>Several members decided at some point to convert to Catholicism</a:t>
            </a:r>
            <a:endParaRPr lang="en-US" altLang="fr-FR" sz="2800" i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>
            <a:extLst>
              <a:ext uri="{FF2B5EF4-FFF2-40B4-BE49-F238E27FC236}">
                <a16:creationId xmlns:a16="http://schemas.microsoft.com/office/drawing/2014/main" id="{292B59E6-2CBD-6093-4483-6141AFE83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88913"/>
            <a:ext cx="85693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fr-FR" sz="3200" b="1">
                <a:solidFill>
                  <a:srgbClr val="FFFF00"/>
                </a:solidFill>
              </a:rPr>
              <a:t>Artistic and Intellectual Groups</a:t>
            </a:r>
          </a:p>
        </p:txBody>
      </p:sp>
      <p:sp>
        <p:nvSpPr>
          <p:cNvPr id="28675" name="Text Box 3">
            <a:extLst>
              <a:ext uri="{FF2B5EF4-FFF2-40B4-BE49-F238E27FC236}">
                <a16:creationId xmlns:a16="http://schemas.microsoft.com/office/drawing/2014/main" id="{3BB901F3-F8C9-3051-A8EB-5E5E2F952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5538"/>
            <a:ext cx="6156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 altLang="fr-FR"/>
          </a:p>
        </p:txBody>
      </p:sp>
      <p:sp>
        <p:nvSpPr>
          <p:cNvPr id="28676" name="Text Box 4">
            <a:extLst>
              <a:ext uri="{FF2B5EF4-FFF2-40B4-BE49-F238E27FC236}">
                <a16:creationId xmlns:a16="http://schemas.microsoft.com/office/drawing/2014/main" id="{AD77DA3E-1DC7-73F8-EC05-B1B58968B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836613"/>
            <a:ext cx="8280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hu-HU" altLang="fr-FR" sz="2800" b="1">
                <a:solidFill>
                  <a:srgbClr val="00FF00"/>
                </a:solidFill>
              </a:rPr>
              <a:t>The Pre-Raphaelite Brotherhood</a:t>
            </a:r>
          </a:p>
        </p:txBody>
      </p:sp>
      <p:sp>
        <p:nvSpPr>
          <p:cNvPr id="28677" name="Text Box 5">
            <a:extLst>
              <a:ext uri="{FF2B5EF4-FFF2-40B4-BE49-F238E27FC236}">
                <a16:creationId xmlns:a16="http://schemas.microsoft.com/office/drawing/2014/main" id="{040E10B6-392B-12AA-157A-EB450CE177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1844675"/>
            <a:ext cx="5111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 altLang="fr-FR"/>
          </a:p>
        </p:txBody>
      </p:sp>
      <p:sp>
        <p:nvSpPr>
          <p:cNvPr id="28678" name="Text Box 6">
            <a:extLst>
              <a:ext uri="{FF2B5EF4-FFF2-40B4-BE49-F238E27FC236}">
                <a16:creationId xmlns:a16="http://schemas.microsoft.com/office/drawing/2014/main" id="{9105C859-2F2E-10EE-4926-46AD31740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1268413"/>
            <a:ext cx="52197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fr-FR" sz="2400" b="1">
                <a:solidFill>
                  <a:srgbClr val="00FFFF"/>
                </a:solidFill>
              </a:rPr>
              <a:t>Christina Georgina Rossetti (1830–1894)</a:t>
            </a:r>
          </a:p>
        </p:txBody>
      </p:sp>
      <p:sp>
        <p:nvSpPr>
          <p:cNvPr id="28679" name="Text Box 7">
            <a:extLst>
              <a:ext uri="{FF2B5EF4-FFF2-40B4-BE49-F238E27FC236}">
                <a16:creationId xmlns:a16="http://schemas.microsoft.com/office/drawing/2014/main" id="{78624E3B-0CB2-0A69-F595-7D84A5217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2133600"/>
            <a:ext cx="5472113" cy="502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hu-HU" altLang="fr-FR" sz="2400">
                <a:solidFill>
                  <a:srgbClr val="FFFFFF"/>
                </a:solidFill>
              </a:rPr>
              <a:t> Poet 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hu-HU" altLang="fr-FR" sz="2400">
                <a:solidFill>
                  <a:srgbClr val="FFFFFF"/>
                </a:solidFill>
              </a:rPr>
              <a:t> Sexually abused by his father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hu-HU" altLang="fr-FR" sz="2400">
                <a:solidFill>
                  <a:srgbClr val="FFFFFF"/>
                </a:solidFill>
              </a:rPr>
              <a:t> Went through a nervous breakdown, and a phase of severe depression at the age of 14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hu-HU" altLang="fr-FR" sz="2400">
                <a:solidFill>
                  <a:srgbClr val="FFFFFF"/>
                </a:solidFill>
              </a:rPr>
              <a:t> Interested in the Anglo-Catholic Movement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hu-HU" altLang="fr-FR" sz="2400">
                <a:solidFill>
                  <a:srgbClr val="FFFFFF"/>
                </a:solidFill>
              </a:rPr>
              <a:t> Began writing at an early age, but her first volume was published when she was already 31</a:t>
            </a:r>
          </a:p>
          <a:p>
            <a:pPr algn="l">
              <a:spcBef>
                <a:spcPct val="50000"/>
              </a:spcBef>
            </a:pPr>
            <a:endParaRPr lang="hu-HU" altLang="fr-FR" sz="2400">
              <a:solidFill>
                <a:srgbClr val="FFFFFF"/>
              </a:solidFill>
            </a:endParaRPr>
          </a:p>
        </p:txBody>
      </p:sp>
      <p:pic>
        <p:nvPicPr>
          <p:cNvPr id="28681" name="Picture 9">
            <a:extLst>
              <a:ext uri="{FF2B5EF4-FFF2-40B4-BE49-F238E27FC236}">
                <a16:creationId xmlns:a16="http://schemas.microsoft.com/office/drawing/2014/main" id="{AC50D190-46B2-ECA2-DFFB-F586511F8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420938"/>
            <a:ext cx="2381250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>
            <a:extLst>
              <a:ext uri="{FF2B5EF4-FFF2-40B4-BE49-F238E27FC236}">
                <a16:creationId xmlns:a16="http://schemas.microsoft.com/office/drawing/2014/main" id="{21902844-036A-C33F-5446-7E22D9787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88913"/>
            <a:ext cx="85693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fr-FR" sz="3200" b="1">
                <a:solidFill>
                  <a:srgbClr val="FFFF00"/>
                </a:solidFill>
              </a:rPr>
              <a:t>Artistic and Intellectual Groups</a:t>
            </a:r>
          </a:p>
        </p:txBody>
      </p:sp>
      <p:sp>
        <p:nvSpPr>
          <p:cNvPr id="29699" name="Text Box 3">
            <a:extLst>
              <a:ext uri="{FF2B5EF4-FFF2-40B4-BE49-F238E27FC236}">
                <a16:creationId xmlns:a16="http://schemas.microsoft.com/office/drawing/2014/main" id="{B4833220-B831-2AD5-E0D9-97A5CBA1F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5538"/>
            <a:ext cx="6156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 altLang="fr-FR"/>
          </a:p>
        </p:txBody>
      </p:sp>
      <p:sp>
        <p:nvSpPr>
          <p:cNvPr id="29700" name="Text Box 4">
            <a:extLst>
              <a:ext uri="{FF2B5EF4-FFF2-40B4-BE49-F238E27FC236}">
                <a16:creationId xmlns:a16="http://schemas.microsoft.com/office/drawing/2014/main" id="{7E17E64F-7BF0-36BC-6D4F-C6288C40A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836613"/>
            <a:ext cx="8280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hu-HU" altLang="fr-FR" sz="2800" b="1">
                <a:solidFill>
                  <a:srgbClr val="00FF00"/>
                </a:solidFill>
              </a:rPr>
              <a:t>The Pre-Raphaelite Brotherhood</a:t>
            </a:r>
          </a:p>
        </p:txBody>
      </p:sp>
      <p:sp>
        <p:nvSpPr>
          <p:cNvPr id="29701" name="Text Box 5">
            <a:extLst>
              <a:ext uri="{FF2B5EF4-FFF2-40B4-BE49-F238E27FC236}">
                <a16:creationId xmlns:a16="http://schemas.microsoft.com/office/drawing/2014/main" id="{D4E44312-AB99-3051-ADE4-ADAE8BE92E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1844675"/>
            <a:ext cx="5111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 altLang="fr-FR"/>
          </a:p>
        </p:txBody>
      </p:sp>
      <p:sp>
        <p:nvSpPr>
          <p:cNvPr id="29702" name="Text Box 6">
            <a:extLst>
              <a:ext uri="{FF2B5EF4-FFF2-40B4-BE49-F238E27FC236}">
                <a16:creationId xmlns:a16="http://schemas.microsoft.com/office/drawing/2014/main" id="{168AA4A0-5B1E-A51C-F973-5DF3E3249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1268413"/>
            <a:ext cx="52197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fr-FR" sz="2400" b="1">
                <a:solidFill>
                  <a:srgbClr val="00FFFF"/>
                </a:solidFill>
              </a:rPr>
              <a:t>Christina Georgina Rossetti (1830–1894)</a:t>
            </a:r>
          </a:p>
        </p:txBody>
      </p:sp>
      <p:sp>
        <p:nvSpPr>
          <p:cNvPr id="29703" name="Text Box 7">
            <a:extLst>
              <a:ext uri="{FF2B5EF4-FFF2-40B4-BE49-F238E27FC236}">
                <a16:creationId xmlns:a16="http://schemas.microsoft.com/office/drawing/2014/main" id="{AF80C0CC-3024-B0B9-9DAD-4A5BA71D1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2060575"/>
            <a:ext cx="5472112" cy="447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hu-HU" altLang="fr-FR" sz="2400" i="1">
                <a:solidFill>
                  <a:srgbClr val="FFFFFF"/>
                </a:solidFill>
              </a:rPr>
              <a:t> Goblin Market and Other Poems, </a:t>
            </a:r>
            <a:r>
              <a:rPr lang="hu-HU" altLang="fr-FR" sz="2400">
                <a:solidFill>
                  <a:srgbClr val="FFFFFF"/>
                </a:solidFill>
              </a:rPr>
              <a:t>1862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hu-HU" altLang="fr-FR" sz="2400">
                <a:solidFill>
                  <a:srgbClr val="FFFFFF"/>
                </a:solidFill>
              </a:rPr>
              <a:t> the poem ‘Goblin Market’ is the most widely discussed one in the volume:</a:t>
            </a:r>
          </a:p>
          <a:p>
            <a:pPr lvl="2" algn="l">
              <a:spcBef>
                <a:spcPct val="50000"/>
              </a:spcBef>
              <a:buFontTx/>
              <a:buChar char="•"/>
            </a:pPr>
            <a:r>
              <a:rPr lang="hu-HU" altLang="fr-FR" sz="2400">
                <a:solidFill>
                  <a:srgbClr val="FFFFFF"/>
                </a:solidFill>
              </a:rPr>
              <a:t> allegory about temptation and salvation</a:t>
            </a:r>
          </a:p>
          <a:p>
            <a:pPr lvl="2" algn="l">
              <a:spcBef>
                <a:spcPct val="50000"/>
              </a:spcBef>
              <a:buFontTx/>
              <a:buChar char="•"/>
            </a:pPr>
            <a:r>
              <a:rPr lang="hu-HU" altLang="fr-FR" sz="2400">
                <a:solidFill>
                  <a:srgbClr val="FFFFFF"/>
                </a:solidFill>
              </a:rPr>
              <a:t> commentary on Victorian gender roles</a:t>
            </a:r>
          </a:p>
          <a:p>
            <a:pPr lvl="2" algn="l">
              <a:spcBef>
                <a:spcPct val="50000"/>
              </a:spcBef>
              <a:buFontTx/>
              <a:buChar char="•"/>
            </a:pPr>
            <a:r>
              <a:rPr lang="hu-HU" altLang="fr-FR" sz="2400">
                <a:solidFill>
                  <a:srgbClr val="FFFFFF"/>
                </a:solidFill>
              </a:rPr>
              <a:t> a work about erotic desire</a:t>
            </a:r>
          </a:p>
        </p:txBody>
      </p:sp>
      <p:pic>
        <p:nvPicPr>
          <p:cNvPr id="29704" name="Picture 8">
            <a:extLst>
              <a:ext uri="{FF2B5EF4-FFF2-40B4-BE49-F238E27FC236}">
                <a16:creationId xmlns:a16="http://schemas.microsoft.com/office/drawing/2014/main" id="{32B746BA-F4B3-2986-7B26-2A9441EEE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420938"/>
            <a:ext cx="2381250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>
            <a:extLst>
              <a:ext uri="{FF2B5EF4-FFF2-40B4-BE49-F238E27FC236}">
                <a16:creationId xmlns:a16="http://schemas.microsoft.com/office/drawing/2014/main" id="{095DB9D8-9699-773F-C5DA-C0E917ABA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88913"/>
            <a:ext cx="85693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fr-FR" sz="3200" b="1">
                <a:solidFill>
                  <a:srgbClr val="FFFF00"/>
                </a:solidFill>
              </a:rPr>
              <a:t>Artistic and Intellectual Groups</a:t>
            </a:r>
          </a:p>
        </p:txBody>
      </p:sp>
      <p:sp>
        <p:nvSpPr>
          <p:cNvPr id="30723" name="Text Box 3">
            <a:extLst>
              <a:ext uri="{FF2B5EF4-FFF2-40B4-BE49-F238E27FC236}">
                <a16:creationId xmlns:a16="http://schemas.microsoft.com/office/drawing/2014/main" id="{1C987C9C-041A-63D5-F204-526EB0B00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5538"/>
            <a:ext cx="6156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 altLang="fr-FR"/>
          </a:p>
        </p:txBody>
      </p:sp>
      <p:sp>
        <p:nvSpPr>
          <p:cNvPr id="30724" name="Text Box 4">
            <a:extLst>
              <a:ext uri="{FF2B5EF4-FFF2-40B4-BE49-F238E27FC236}">
                <a16:creationId xmlns:a16="http://schemas.microsoft.com/office/drawing/2014/main" id="{7634DD3D-2192-EFFF-6513-654373ABB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5538"/>
            <a:ext cx="8280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hu-HU" altLang="fr-FR" sz="2800" b="1">
                <a:solidFill>
                  <a:srgbClr val="00FF00"/>
                </a:solidFill>
              </a:rPr>
              <a:t>The Uranians</a:t>
            </a:r>
          </a:p>
        </p:txBody>
      </p:sp>
      <p:sp>
        <p:nvSpPr>
          <p:cNvPr id="30725" name="Text Box 5">
            <a:extLst>
              <a:ext uri="{FF2B5EF4-FFF2-40B4-BE49-F238E27FC236}">
                <a16:creationId xmlns:a16="http://schemas.microsoft.com/office/drawing/2014/main" id="{F9AE1303-52E6-3769-7283-74BC96E92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1628775"/>
            <a:ext cx="7632700" cy="500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hu-HU" altLang="fr-FR" sz="2800">
                <a:solidFill>
                  <a:srgbClr val="FFFFFF"/>
                </a:solidFill>
              </a:rPr>
              <a:t> a group of pederastic poets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hu-HU" altLang="fr-FR" sz="2800" i="1">
                <a:solidFill>
                  <a:srgbClr val="FFFFFF"/>
                </a:solidFill>
              </a:rPr>
              <a:t> </a:t>
            </a:r>
            <a:r>
              <a:rPr lang="hu-HU" altLang="fr-FR" sz="2800">
                <a:solidFill>
                  <a:srgbClr val="FFFFFF"/>
                </a:solidFill>
              </a:rPr>
              <a:t>many of them graduates of Oxford or Cambridge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hu-HU" altLang="fr-FR" sz="2800">
                <a:solidFill>
                  <a:srgbClr val="FFFFFF"/>
                </a:solidFill>
              </a:rPr>
              <a:t> they wrote between 1870 and 1930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hu-HU" altLang="fr-FR" sz="2800">
                <a:solidFill>
                  <a:srgbClr val="FFFFFF"/>
                </a:solidFill>
              </a:rPr>
              <a:t> their fame was limited by Edwardian and Victorian taboos, and by the small editions in which the poems were published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hu-HU" altLang="fr-FR" sz="2800">
                <a:solidFill>
                  <a:srgbClr val="FFFFFF"/>
                </a:solidFill>
              </a:rPr>
              <a:t> idealized appeal to ancient Greek history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hu-HU" altLang="fr-FR" sz="2800">
                <a:solidFill>
                  <a:srgbClr val="FFFFFF"/>
                </a:solidFill>
              </a:rPr>
              <a:t> sentimental infatuation for adolescent boys</a:t>
            </a:r>
            <a:endParaRPr lang="en-US" altLang="fr-FR" sz="2800" i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>
            <a:extLst>
              <a:ext uri="{FF2B5EF4-FFF2-40B4-BE49-F238E27FC236}">
                <a16:creationId xmlns:a16="http://schemas.microsoft.com/office/drawing/2014/main" id="{68F5BE95-914F-CECF-C94E-16834D4A4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88913"/>
            <a:ext cx="85693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fr-FR" sz="3200" b="1">
                <a:solidFill>
                  <a:srgbClr val="FFFF00"/>
                </a:solidFill>
              </a:rPr>
              <a:t>Artistic and Intellectual Groups</a:t>
            </a:r>
          </a:p>
        </p:txBody>
      </p:sp>
      <p:sp>
        <p:nvSpPr>
          <p:cNvPr id="31747" name="Text Box 3">
            <a:extLst>
              <a:ext uri="{FF2B5EF4-FFF2-40B4-BE49-F238E27FC236}">
                <a16:creationId xmlns:a16="http://schemas.microsoft.com/office/drawing/2014/main" id="{0F691A3E-2241-D008-A004-50BD980EF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5538"/>
            <a:ext cx="6156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 altLang="fr-FR"/>
          </a:p>
        </p:txBody>
      </p:sp>
      <p:sp>
        <p:nvSpPr>
          <p:cNvPr id="31748" name="Text Box 4">
            <a:extLst>
              <a:ext uri="{FF2B5EF4-FFF2-40B4-BE49-F238E27FC236}">
                <a16:creationId xmlns:a16="http://schemas.microsoft.com/office/drawing/2014/main" id="{C2FABD33-B613-F0C7-9747-93BA0A97D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5538"/>
            <a:ext cx="8280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hu-HU" altLang="fr-FR" sz="2800" b="1">
                <a:solidFill>
                  <a:srgbClr val="00FF00"/>
                </a:solidFill>
              </a:rPr>
              <a:t>The Uranians</a:t>
            </a:r>
          </a:p>
        </p:txBody>
      </p:sp>
      <p:sp>
        <p:nvSpPr>
          <p:cNvPr id="31749" name="Text Box 5">
            <a:extLst>
              <a:ext uri="{FF2B5EF4-FFF2-40B4-BE49-F238E27FC236}">
                <a16:creationId xmlns:a16="http://schemas.microsoft.com/office/drawing/2014/main" id="{720BF34E-7F7B-B5F8-92D4-1CDD1C301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1628775"/>
            <a:ext cx="7632700" cy="415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hu-HU" altLang="fr-FR" sz="2800">
                <a:solidFill>
                  <a:srgbClr val="FFFFFF"/>
                </a:solidFill>
              </a:rPr>
              <a:t> a 19th century term referring to a person of a third sex</a:t>
            </a:r>
          </a:p>
          <a:p>
            <a:pPr lvl="2" algn="l">
              <a:spcBef>
                <a:spcPct val="50000"/>
              </a:spcBef>
              <a:buFontTx/>
              <a:buChar char="•"/>
            </a:pPr>
            <a:r>
              <a:rPr lang="hu-HU" altLang="fr-FR" sz="2800" i="1">
                <a:solidFill>
                  <a:srgbClr val="FFFFFF"/>
                </a:solidFill>
              </a:rPr>
              <a:t> </a:t>
            </a:r>
            <a:r>
              <a:rPr lang="hu-HU" altLang="fr-FR" sz="2800">
                <a:solidFill>
                  <a:srgbClr val="FFFFFF"/>
                </a:solidFill>
              </a:rPr>
              <a:t>originally someone with a female psyche in a male body</a:t>
            </a:r>
          </a:p>
          <a:p>
            <a:pPr lvl="2" algn="l">
              <a:spcBef>
                <a:spcPct val="50000"/>
              </a:spcBef>
              <a:buFontTx/>
              <a:buChar char="•"/>
            </a:pPr>
            <a:r>
              <a:rPr lang="hu-HU" altLang="fr-FR" sz="2800">
                <a:solidFill>
                  <a:srgbClr val="FFFFFF"/>
                </a:solidFill>
              </a:rPr>
              <a:t> later extended to include other varieties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hu-HU" altLang="fr-FR" sz="2800">
                <a:solidFill>
                  <a:srgbClr val="FFFFFF"/>
                </a:solidFill>
              </a:rPr>
              <a:t> the English form of the German word </a:t>
            </a:r>
            <a:r>
              <a:rPr lang="hu-HU" altLang="fr-FR" sz="2800" i="1">
                <a:solidFill>
                  <a:srgbClr val="FFFFFF"/>
                </a:solidFill>
              </a:rPr>
              <a:t>Urning</a:t>
            </a:r>
            <a:r>
              <a:rPr lang="hu-HU" altLang="fr-FR" sz="2800">
                <a:solidFill>
                  <a:srgbClr val="FFFFFF"/>
                </a:solidFill>
              </a:rPr>
              <a:t> termed by the German activist Karl Heinrich Ulrichs</a:t>
            </a:r>
            <a:endParaRPr lang="en-US" altLang="fr-FR" sz="2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>
            <a:extLst>
              <a:ext uri="{FF2B5EF4-FFF2-40B4-BE49-F238E27FC236}">
                <a16:creationId xmlns:a16="http://schemas.microsoft.com/office/drawing/2014/main" id="{E78F00D6-7C34-49B0-1900-09AF7CE0D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88913"/>
            <a:ext cx="85693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fr-FR" sz="3200" b="1">
                <a:solidFill>
                  <a:srgbClr val="FFFF00"/>
                </a:solidFill>
              </a:rPr>
              <a:t>Artistic and Intellectual Groups</a:t>
            </a:r>
          </a:p>
        </p:txBody>
      </p:sp>
      <p:sp>
        <p:nvSpPr>
          <p:cNvPr id="32771" name="Text Box 3">
            <a:extLst>
              <a:ext uri="{FF2B5EF4-FFF2-40B4-BE49-F238E27FC236}">
                <a16:creationId xmlns:a16="http://schemas.microsoft.com/office/drawing/2014/main" id="{130F3346-B196-21DF-729F-2E13F1F46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5538"/>
            <a:ext cx="6156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 altLang="fr-FR"/>
          </a:p>
        </p:txBody>
      </p:sp>
      <p:sp>
        <p:nvSpPr>
          <p:cNvPr id="32772" name="Text Box 4">
            <a:extLst>
              <a:ext uri="{FF2B5EF4-FFF2-40B4-BE49-F238E27FC236}">
                <a16:creationId xmlns:a16="http://schemas.microsoft.com/office/drawing/2014/main" id="{89FA5D73-9C22-FD10-803D-806AD7D16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765175"/>
            <a:ext cx="8280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hu-HU" altLang="fr-FR" sz="2800" b="1">
                <a:solidFill>
                  <a:srgbClr val="00FF00"/>
                </a:solidFill>
              </a:rPr>
              <a:t>The Uranians</a:t>
            </a:r>
          </a:p>
        </p:txBody>
      </p:sp>
      <p:sp>
        <p:nvSpPr>
          <p:cNvPr id="32773" name="Text Box 5">
            <a:extLst>
              <a:ext uri="{FF2B5EF4-FFF2-40B4-BE49-F238E27FC236}">
                <a16:creationId xmlns:a16="http://schemas.microsoft.com/office/drawing/2014/main" id="{765C189E-4A41-61F1-2D95-072DB9934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1196975"/>
            <a:ext cx="7632700" cy="502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hu-HU" altLang="fr-FR" sz="2400">
                <a:solidFill>
                  <a:srgbClr val="FFFFFF"/>
                </a:solidFill>
              </a:rPr>
              <a:t> Lord </a:t>
            </a:r>
            <a:r>
              <a:rPr lang="hu-HU" altLang="fr-FR" sz="2400" b="1">
                <a:solidFill>
                  <a:srgbClr val="FFFFFF"/>
                </a:solidFill>
              </a:rPr>
              <a:t>Alfred</a:t>
            </a:r>
            <a:r>
              <a:rPr lang="hu-HU" altLang="fr-FR" sz="2400">
                <a:solidFill>
                  <a:srgbClr val="FFFFFF"/>
                </a:solidFill>
              </a:rPr>
              <a:t> Bruce </a:t>
            </a:r>
            <a:r>
              <a:rPr lang="hu-HU" altLang="fr-FR" sz="2400" b="1">
                <a:solidFill>
                  <a:srgbClr val="FFFFFF"/>
                </a:solidFill>
              </a:rPr>
              <a:t>Douglas</a:t>
            </a:r>
            <a:r>
              <a:rPr lang="hu-HU" altLang="fr-FR" sz="2400">
                <a:solidFill>
                  <a:srgbClr val="FFFFFF"/>
                </a:solidFill>
              </a:rPr>
              <a:t> (1870-1945): poet, and the lover of Oscar Wilde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hu-HU" altLang="fr-FR" sz="2400">
                <a:solidFill>
                  <a:srgbClr val="FFFFFF"/>
                </a:solidFill>
              </a:rPr>
              <a:t> the Reverend </a:t>
            </a:r>
            <a:r>
              <a:rPr lang="hu-HU" altLang="fr-FR" sz="2400" b="1">
                <a:solidFill>
                  <a:srgbClr val="FFFFFF"/>
                </a:solidFill>
              </a:rPr>
              <a:t>Edwin Emmanuel Bradford</a:t>
            </a:r>
            <a:r>
              <a:rPr lang="hu-HU" altLang="fr-FR" sz="2400">
                <a:solidFill>
                  <a:srgbClr val="FFFFFF"/>
                </a:solidFill>
              </a:rPr>
              <a:t> (1860-1944): poet and clergyman, his work was outspokenly pederastic, but surprizingly also quite famous at the time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hu-HU" altLang="fr-FR" sz="2400">
                <a:solidFill>
                  <a:srgbClr val="FFFFFF"/>
                </a:solidFill>
              </a:rPr>
              <a:t> </a:t>
            </a:r>
            <a:r>
              <a:rPr lang="hu-HU" altLang="fr-FR" sz="2400" b="1">
                <a:solidFill>
                  <a:srgbClr val="FFFFFF"/>
                </a:solidFill>
              </a:rPr>
              <a:t>John Addington Symonds</a:t>
            </a:r>
            <a:r>
              <a:rPr lang="hu-HU" altLang="fr-FR" sz="2400">
                <a:solidFill>
                  <a:srgbClr val="FFFFFF"/>
                </a:solidFill>
              </a:rPr>
              <a:t> (1840-1893): poet and literary critic, chiefly remembered for his study on the Renaissance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hu-HU" altLang="fr-FR" sz="2400">
                <a:solidFill>
                  <a:srgbClr val="FFFFFF"/>
                </a:solidFill>
              </a:rPr>
              <a:t> </a:t>
            </a:r>
            <a:r>
              <a:rPr lang="hu-HU" altLang="fr-FR" sz="2400" b="1">
                <a:solidFill>
                  <a:srgbClr val="FFFFFF"/>
                </a:solidFill>
              </a:rPr>
              <a:t>Frederick Rolfe (Baron Corvo) </a:t>
            </a:r>
            <a:r>
              <a:rPr lang="hu-HU" altLang="fr-FR" sz="2400">
                <a:solidFill>
                  <a:srgbClr val="FFFFFF"/>
                </a:solidFill>
              </a:rPr>
              <a:t>(1860-1913): writer, novelist, artist, fantasist and eccentric; fascinating prose style and personality</a:t>
            </a:r>
            <a:endParaRPr lang="en-US" altLang="fr-FR"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>
            <a:extLst>
              <a:ext uri="{FF2B5EF4-FFF2-40B4-BE49-F238E27FC236}">
                <a16:creationId xmlns:a16="http://schemas.microsoft.com/office/drawing/2014/main" id="{CC0BF589-46CA-DEC4-8450-6CB414168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88913"/>
            <a:ext cx="85693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fr-FR" sz="3200" b="1">
                <a:solidFill>
                  <a:srgbClr val="FFFF00"/>
                </a:solidFill>
              </a:rPr>
              <a:t>Artistic and Intellectual Groups</a:t>
            </a:r>
          </a:p>
        </p:txBody>
      </p:sp>
      <p:sp>
        <p:nvSpPr>
          <p:cNvPr id="33795" name="Text Box 3">
            <a:extLst>
              <a:ext uri="{FF2B5EF4-FFF2-40B4-BE49-F238E27FC236}">
                <a16:creationId xmlns:a16="http://schemas.microsoft.com/office/drawing/2014/main" id="{FCF0C52E-09A8-2EAD-0EC8-273B6360A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5538"/>
            <a:ext cx="6156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altLang="fr-FR"/>
          </a:p>
        </p:txBody>
      </p:sp>
      <p:sp>
        <p:nvSpPr>
          <p:cNvPr id="33796" name="Text Box 4">
            <a:extLst>
              <a:ext uri="{FF2B5EF4-FFF2-40B4-BE49-F238E27FC236}">
                <a16:creationId xmlns:a16="http://schemas.microsoft.com/office/drawing/2014/main" id="{9A2F2AF4-7532-570C-09BB-9BCC492A7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5538"/>
            <a:ext cx="8280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hu-HU" altLang="fr-FR" sz="2800" b="1">
                <a:solidFill>
                  <a:srgbClr val="00FF00"/>
                </a:solidFill>
              </a:rPr>
              <a:t>The Uranians</a:t>
            </a:r>
          </a:p>
        </p:txBody>
      </p:sp>
      <p:sp>
        <p:nvSpPr>
          <p:cNvPr id="33797" name="Text Box 5">
            <a:extLst>
              <a:ext uri="{FF2B5EF4-FFF2-40B4-BE49-F238E27FC236}">
                <a16:creationId xmlns:a16="http://schemas.microsoft.com/office/drawing/2014/main" id="{B521F612-E687-869D-C081-C99C47EB4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2276475"/>
            <a:ext cx="7632700" cy="286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hu-HU" altLang="fr-FR" sz="2800">
                <a:solidFill>
                  <a:srgbClr val="FFFFFF"/>
                </a:solidFill>
              </a:rPr>
              <a:t> The traditionally accepted circle of Uranian poets is challenged and exponentially expanded by Michael M. Kaylor: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hu-HU" altLang="fr-FR" sz="2800">
                <a:solidFill>
                  <a:srgbClr val="FFFFFF"/>
                </a:solidFill>
              </a:rPr>
              <a:t> identifies major Victorian poets, such as </a:t>
            </a:r>
            <a:r>
              <a:rPr lang="hu-HU" altLang="fr-FR" sz="2800" b="1">
                <a:solidFill>
                  <a:srgbClr val="FFFFFF"/>
                </a:solidFill>
              </a:rPr>
              <a:t>Walter Pater, Gerard Manley Hopkins </a:t>
            </a:r>
            <a:r>
              <a:rPr lang="hu-HU" altLang="fr-FR" sz="2800">
                <a:solidFill>
                  <a:srgbClr val="FFFFFF"/>
                </a:solidFill>
              </a:rPr>
              <a:t>and </a:t>
            </a:r>
            <a:r>
              <a:rPr lang="hu-HU" altLang="fr-FR" sz="2800" b="1">
                <a:solidFill>
                  <a:srgbClr val="FFFFFF"/>
                </a:solidFill>
              </a:rPr>
              <a:t>Oscar Wilde, </a:t>
            </a:r>
            <a:r>
              <a:rPr lang="hu-HU" altLang="fr-FR" sz="2800">
                <a:solidFill>
                  <a:srgbClr val="FFFFFF"/>
                </a:solidFill>
              </a:rPr>
              <a:t>as Uranians</a:t>
            </a:r>
            <a:endParaRPr lang="en-US" altLang="fr-FR" sz="2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>
            <a:extLst>
              <a:ext uri="{FF2B5EF4-FFF2-40B4-BE49-F238E27FC236}">
                <a16:creationId xmlns:a16="http://schemas.microsoft.com/office/drawing/2014/main" id="{0F7CC879-74D7-0787-B785-FA5259DDF9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88913"/>
            <a:ext cx="85693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fr-FR" sz="3200" b="1">
                <a:solidFill>
                  <a:srgbClr val="FFFF00"/>
                </a:solidFill>
              </a:rPr>
              <a:t>Artistic and Intellectual Groups</a:t>
            </a:r>
          </a:p>
        </p:txBody>
      </p:sp>
      <p:sp>
        <p:nvSpPr>
          <p:cNvPr id="10243" name="Text Box 3">
            <a:extLst>
              <a:ext uri="{FF2B5EF4-FFF2-40B4-BE49-F238E27FC236}">
                <a16:creationId xmlns:a16="http://schemas.microsoft.com/office/drawing/2014/main" id="{B39D51F9-31E0-4206-08C8-1E36013B1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5538"/>
            <a:ext cx="6156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 altLang="fr-FR"/>
          </a:p>
        </p:txBody>
      </p:sp>
      <p:sp>
        <p:nvSpPr>
          <p:cNvPr id="10244" name="Text Box 4">
            <a:extLst>
              <a:ext uri="{FF2B5EF4-FFF2-40B4-BE49-F238E27FC236}">
                <a16:creationId xmlns:a16="http://schemas.microsoft.com/office/drawing/2014/main" id="{ACD84396-F353-D219-C68E-16698F633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5538"/>
            <a:ext cx="8280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hu-HU" altLang="fr-FR" sz="2800" b="1">
                <a:solidFill>
                  <a:srgbClr val="00FF00"/>
                </a:solidFill>
              </a:rPr>
              <a:t>The Oxford Movement (The Tractarians)</a:t>
            </a:r>
          </a:p>
        </p:txBody>
      </p:sp>
      <p:sp>
        <p:nvSpPr>
          <p:cNvPr id="10245" name="Text Box 5">
            <a:extLst>
              <a:ext uri="{FF2B5EF4-FFF2-40B4-BE49-F238E27FC236}">
                <a16:creationId xmlns:a16="http://schemas.microsoft.com/office/drawing/2014/main" id="{DAC8BD35-4126-256F-094F-95E730C47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1916113"/>
            <a:ext cx="7632700" cy="47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hu-HU" altLang="fr-FR" sz="2800">
                <a:solidFill>
                  <a:srgbClr val="FFFFFF"/>
                </a:solidFill>
              </a:rPr>
              <a:t> </a:t>
            </a:r>
            <a:r>
              <a:rPr lang="hu-HU" altLang="fr-FR" sz="2800" i="1">
                <a:solidFill>
                  <a:srgbClr val="FFFFFF"/>
                </a:solidFill>
              </a:rPr>
              <a:t>Changes in the Church of England due to the Movement’s influence:</a:t>
            </a:r>
          </a:p>
          <a:p>
            <a:pPr lvl="2" algn="l">
              <a:spcBef>
                <a:spcPct val="50000"/>
              </a:spcBef>
              <a:buFontTx/>
              <a:buChar char="•"/>
            </a:pPr>
            <a:r>
              <a:rPr lang="hu-HU" altLang="fr-FR" sz="2800" i="1">
                <a:solidFill>
                  <a:srgbClr val="FFFFFF"/>
                </a:solidFill>
              </a:rPr>
              <a:t> the establishment of Anglican religious orders</a:t>
            </a:r>
          </a:p>
          <a:p>
            <a:pPr lvl="2" algn="l">
              <a:spcBef>
                <a:spcPct val="50000"/>
              </a:spcBef>
              <a:buFontTx/>
              <a:buChar char="•"/>
            </a:pPr>
            <a:r>
              <a:rPr lang="hu-HU" altLang="fr-FR" sz="2800" i="1">
                <a:solidFill>
                  <a:srgbClr val="FFFFFF"/>
                </a:solidFill>
              </a:rPr>
              <a:t> emphasis on liturgy and ceremony</a:t>
            </a:r>
          </a:p>
          <a:p>
            <a:pPr lvl="2" algn="l">
              <a:spcBef>
                <a:spcPct val="50000"/>
              </a:spcBef>
              <a:buFontTx/>
              <a:buChar char="•"/>
            </a:pPr>
            <a:r>
              <a:rPr lang="hu-HU" altLang="fr-FR" sz="2800" i="1">
                <a:solidFill>
                  <a:srgbClr val="FFFFFF"/>
                </a:solidFill>
              </a:rPr>
              <a:t> Catholic practices introduced into worship</a:t>
            </a:r>
          </a:p>
          <a:p>
            <a:pPr lvl="2" algn="l">
              <a:spcBef>
                <a:spcPct val="50000"/>
              </a:spcBef>
              <a:buFontTx/>
              <a:buChar char="•"/>
            </a:pPr>
            <a:r>
              <a:rPr lang="hu-HU" altLang="fr-FR" sz="2800" i="1">
                <a:solidFill>
                  <a:srgbClr val="FFFFFF"/>
                </a:solidFill>
              </a:rPr>
              <a:t> the role of the Eucharist became more central</a:t>
            </a:r>
            <a:endParaRPr lang="en-US" altLang="fr-FR" sz="2800" i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>
            <a:extLst>
              <a:ext uri="{FF2B5EF4-FFF2-40B4-BE49-F238E27FC236}">
                <a16:creationId xmlns:a16="http://schemas.microsoft.com/office/drawing/2014/main" id="{8E2A2D16-34A4-786C-6559-572789BFB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88913"/>
            <a:ext cx="85693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fr-FR" sz="3200" b="1">
                <a:solidFill>
                  <a:srgbClr val="FFFF00"/>
                </a:solidFill>
              </a:rPr>
              <a:t>Artistic and Intellectual Groups</a:t>
            </a:r>
          </a:p>
        </p:txBody>
      </p:sp>
      <p:sp>
        <p:nvSpPr>
          <p:cNvPr id="11267" name="Text Box 3">
            <a:extLst>
              <a:ext uri="{FF2B5EF4-FFF2-40B4-BE49-F238E27FC236}">
                <a16:creationId xmlns:a16="http://schemas.microsoft.com/office/drawing/2014/main" id="{A99EDBC4-4C0B-AB66-3AE4-BC3A3BCB61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5538"/>
            <a:ext cx="6156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 altLang="fr-FR"/>
          </a:p>
        </p:txBody>
      </p:sp>
      <p:sp>
        <p:nvSpPr>
          <p:cNvPr id="11268" name="Text Box 4">
            <a:extLst>
              <a:ext uri="{FF2B5EF4-FFF2-40B4-BE49-F238E27FC236}">
                <a16:creationId xmlns:a16="http://schemas.microsoft.com/office/drawing/2014/main" id="{F74CD65C-2DE3-58B8-B968-F4A1ED614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5538"/>
            <a:ext cx="8280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hu-HU" altLang="fr-FR" sz="2800" b="1">
                <a:solidFill>
                  <a:srgbClr val="00FF00"/>
                </a:solidFill>
              </a:rPr>
              <a:t>The Oxford Movement (The Tractarians)</a:t>
            </a:r>
          </a:p>
        </p:txBody>
      </p:sp>
      <p:sp>
        <p:nvSpPr>
          <p:cNvPr id="11269" name="Text Box 5">
            <a:extLst>
              <a:ext uri="{FF2B5EF4-FFF2-40B4-BE49-F238E27FC236}">
                <a16:creationId xmlns:a16="http://schemas.microsoft.com/office/drawing/2014/main" id="{AA0EED25-0B7E-2A27-E0B9-31CB9E3F5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1916113"/>
            <a:ext cx="7632700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hu-HU" altLang="fr-FR" sz="2800">
                <a:solidFill>
                  <a:srgbClr val="FFFFFF"/>
                </a:solidFill>
              </a:rPr>
              <a:t> Leaders of the movement:</a:t>
            </a:r>
          </a:p>
          <a:p>
            <a:pPr lvl="2" algn="l">
              <a:spcBef>
                <a:spcPct val="50000"/>
              </a:spcBef>
              <a:buFontTx/>
              <a:buChar char="•"/>
            </a:pPr>
            <a:r>
              <a:rPr lang="hu-HU" altLang="fr-FR" sz="2800" i="1">
                <a:solidFill>
                  <a:srgbClr val="FFFFFF"/>
                </a:solidFill>
              </a:rPr>
              <a:t> Edward Buverie Pusey</a:t>
            </a:r>
          </a:p>
          <a:p>
            <a:pPr lvl="2" algn="l">
              <a:spcBef>
                <a:spcPct val="50000"/>
              </a:spcBef>
              <a:buFontTx/>
              <a:buChar char="•"/>
            </a:pPr>
            <a:r>
              <a:rPr lang="hu-HU" altLang="fr-FR" sz="2800" i="1">
                <a:solidFill>
                  <a:srgbClr val="FFFFFF"/>
                </a:solidFill>
              </a:rPr>
              <a:t> John Henry Newman, author of the era’s most widely read and influential autobiography: </a:t>
            </a:r>
            <a:r>
              <a:rPr lang="hu-HU" altLang="fr-FR" sz="2800" i="1" u="sng">
                <a:solidFill>
                  <a:srgbClr val="FFFFFF"/>
                </a:solidFill>
              </a:rPr>
              <a:t>Apologia Pro Vita Sua</a:t>
            </a:r>
            <a:endParaRPr lang="hu-HU" altLang="fr-FR" sz="2800" i="1">
              <a:solidFill>
                <a:srgbClr val="FFFFFF"/>
              </a:solidFill>
            </a:endParaRPr>
          </a:p>
          <a:p>
            <a:pPr lvl="2" algn="l">
              <a:spcBef>
                <a:spcPct val="50000"/>
              </a:spcBef>
              <a:buFontTx/>
              <a:buChar char="•"/>
            </a:pPr>
            <a:r>
              <a:rPr lang="hu-HU" altLang="fr-FR" sz="2800" i="1">
                <a:solidFill>
                  <a:srgbClr val="FFFFFF"/>
                </a:solidFill>
              </a:rPr>
              <a:t> John Keble, author of </a:t>
            </a:r>
            <a:r>
              <a:rPr lang="hu-HU" altLang="fr-FR" sz="2800" i="1" u="sng">
                <a:solidFill>
                  <a:srgbClr val="FFFFFF"/>
                </a:solidFill>
              </a:rPr>
              <a:t>The Christian Year</a:t>
            </a:r>
            <a:endParaRPr lang="en-US" altLang="fr-FR" sz="2800" i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0FA54AF1-ABEB-BA1D-BF84-B7C714D27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88913"/>
            <a:ext cx="85693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fr-FR" sz="3200" b="1">
                <a:solidFill>
                  <a:srgbClr val="FFFF00"/>
                </a:solidFill>
              </a:rPr>
              <a:t>Artistic and Intellectual Groups</a:t>
            </a:r>
          </a:p>
        </p:txBody>
      </p:sp>
      <p:sp>
        <p:nvSpPr>
          <p:cNvPr id="12291" name="Text Box 3">
            <a:extLst>
              <a:ext uri="{FF2B5EF4-FFF2-40B4-BE49-F238E27FC236}">
                <a16:creationId xmlns:a16="http://schemas.microsoft.com/office/drawing/2014/main" id="{264F17C0-17EC-17AC-D6D8-A1E49B7B3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5538"/>
            <a:ext cx="6156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altLang="fr-FR"/>
          </a:p>
        </p:txBody>
      </p:sp>
      <p:sp>
        <p:nvSpPr>
          <p:cNvPr id="12292" name="Text Box 4">
            <a:extLst>
              <a:ext uri="{FF2B5EF4-FFF2-40B4-BE49-F238E27FC236}">
                <a16:creationId xmlns:a16="http://schemas.microsoft.com/office/drawing/2014/main" id="{61185B58-D485-373D-C508-CC5DBD64F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5538"/>
            <a:ext cx="8280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hu-HU" altLang="fr-FR" sz="2800" b="1">
                <a:solidFill>
                  <a:srgbClr val="00FF00"/>
                </a:solidFill>
              </a:rPr>
              <a:t>The Oxford Movement (The Tractarians)</a:t>
            </a:r>
          </a:p>
        </p:txBody>
      </p:sp>
      <p:pic>
        <p:nvPicPr>
          <p:cNvPr id="12294" name="Picture 6">
            <a:extLst>
              <a:ext uri="{FF2B5EF4-FFF2-40B4-BE49-F238E27FC236}">
                <a16:creationId xmlns:a16="http://schemas.microsoft.com/office/drawing/2014/main" id="{82177BD2-0BDC-AFCE-5D69-3C861797B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44675"/>
            <a:ext cx="3057525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5" name="Text Box 7">
            <a:extLst>
              <a:ext uri="{FF2B5EF4-FFF2-40B4-BE49-F238E27FC236}">
                <a16:creationId xmlns:a16="http://schemas.microsoft.com/office/drawing/2014/main" id="{9469F5D0-BB90-DA6F-0572-E42E2C6E52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1844675"/>
            <a:ext cx="5111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altLang="fr-FR"/>
          </a:p>
        </p:txBody>
      </p:sp>
      <p:sp>
        <p:nvSpPr>
          <p:cNvPr id="12296" name="Text Box 8">
            <a:extLst>
              <a:ext uri="{FF2B5EF4-FFF2-40B4-BE49-F238E27FC236}">
                <a16:creationId xmlns:a16="http://schemas.microsoft.com/office/drawing/2014/main" id="{A122BBA9-F7E2-649A-D0D3-60C5F205D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1844675"/>
            <a:ext cx="5724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fr-FR" sz="2400" b="1">
                <a:solidFill>
                  <a:srgbClr val="00FFFF"/>
                </a:solidFill>
              </a:rPr>
              <a:t>Gerard Manley Hopkins (1844–1889)</a:t>
            </a:r>
          </a:p>
        </p:txBody>
      </p:sp>
      <p:sp>
        <p:nvSpPr>
          <p:cNvPr id="12297" name="Text Box 9">
            <a:extLst>
              <a:ext uri="{FF2B5EF4-FFF2-40B4-BE49-F238E27FC236}">
                <a16:creationId xmlns:a16="http://schemas.microsoft.com/office/drawing/2014/main" id="{C8C41EA2-28B8-16A9-D9B6-14B7DAE0C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2349500"/>
            <a:ext cx="5040313" cy="447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hu-HU" altLang="fr-FR" sz="2400">
                <a:solidFill>
                  <a:srgbClr val="FFFFFF"/>
                </a:solidFill>
              </a:rPr>
              <a:t> Poet and Anglican then Jesuit priest 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hu-HU" altLang="fr-FR" sz="2400">
                <a:solidFill>
                  <a:srgbClr val="FFFFFF"/>
                </a:solidFill>
              </a:rPr>
              <a:t> Introduced a more natural rhythm and rhyme pattern in English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hu-HU" altLang="fr-FR" sz="2400">
                <a:solidFill>
                  <a:srgbClr val="FFFFFF"/>
                </a:solidFill>
              </a:rPr>
              <a:t> Influenced by traditional Welsh poetic patterns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hu-HU" altLang="fr-FR" sz="2400">
                <a:solidFill>
                  <a:srgbClr val="FFFFFF"/>
                </a:solidFill>
              </a:rPr>
              <a:t> Poems strongly relying on sound patterns, hence a strongly ‘musical’ effect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hu-HU" altLang="fr-FR" sz="2400">
                <a:solidFill>
                  <a:srgbClr val="FFFFFF"/>
                </a:solidFill>
              </a:rPr>
              <a:t> Precursor of Modernist poetry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>
            <a:extLst>
              <a:ext uri="{FF2B5EF4-FFF2-40B4-BE49-F238E27FC236}">
                <a16:creationId xmlns:a16="http://schemas.microsoft.com/office/drawing/2014/main" id="{735264BA-0074-4865-352B-7E4FB0DF3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88913"/>
            <a:ext cx="85693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fr-FR" sz="3200" b="1">
                <a:solidFill>
                  <a:srgbClr val="FFFF00"/>
                </a:solidFill>
              </a:rPr>
              <a:t>Artistic and Intellectual Groups</a:t>
            </a:r>
          </a:p>
        </p:txBody>
      </p:sp>
      <p:sp>
        <p:nvSpPr>
          <p:cNvPr id="13315" name="Text Box 3">
            <a:extLst>
              <a:ext uri="{FF2B5EF4-FFF2-40B4-BE49-F238E27FC236}">
                <a16:creationId xmlns:a16="http://schemas.microsoft.com/office/drawing/2014/main" id="{252C6509-4005-2DA2-2327-34CE2D177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5538"/>
            <a:ext cx="6156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 altLang="fr-FR"/>
          </a:p>
        </p:txBody>
      </p:sp>
      <p:sp>
        <p:nvSpPr>
          <p:cNvPr id="13316" name="Text Box 4">
            <a:extLst>
              <a:ext uri="{FF2B5EF4-FFF2-40B4-BE49-F238E27FC236}">
                <a16:creationId xmlns:a16="http://schemas.microsoft.com/office/drawing/2014/main" id="{319ED87C-5BE9-234A-6A60-EEB49E301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5538"/>
            <a:ext cx="8280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hu-HU" altLang="fr-FR" sz="2800" b="1">
                <a:solidFill>
                  <a:srgbClr val="00FF00"/>
                </a:solidFill>
              </a:rPr>
              <a:t>The Oxford Movement (The Tractarians)</a:t>
            </a:r>
          </a:p>
        </p:txBody>
      </p:sp>
      <p:sp>
        <p:nvSpPr>
          <p:cNvPr id="13318" name="Text Box 6">
            <a:extLst>
              <a:ext uri="{FF2B5EF4-FFF2-40B4-BE49-F238E27FC236}">
                <a16:creationId xmlns:a16="http://schemas.microsoft.com/office/drawing/2014/main" id="{DC91E621-8EA4-E395-D91D-20C09FABB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1844675"/>
            <a:ext cx="5111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 altLang="fr-FR"/>
          </a:p>
        </p:txBody>
      </p:sp>
      <p:sp>
        <p:nvSpPr>
          <p:cNvPr id="13319" name="Text Box 7">
            <a:extLst>
              <a:ext uri="{FF2B5EF4-FFF2-40B4-BE49-F238E27FC236}">
                <a16:creationId xmlns:a16="http://schemas.microsoft.com/office/drawing/2014/main" id="{5C50A2D0-B4BB-F4FE-DC60-7CFEEE944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1844675"/>
            <a:ext cx="601186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fr-FR" sz="2400" b="1">
                <a:solidFill>
                  <a:srgbClr val="00FFFF"/>
                </a:solidFill>
              </a:rPr>
              <a:t>Augustus Welby Northmore Pugin (1812–1852)</a:t>
            </a:r>
          </a:p>
        </p:txBody>
      </p:sp>
      <p:sp>
        <p:nvSpPr>
          <p:cNvPr id="13320" name="Text Box 8">
            <a:extLst>
              <a:ext uri="{FF2B5EF4-FFF2-40B4-BE49-F238E27FC236}">
                <a16:creationId xmlns:a16="http://schemas.microsoft.com/office/drawing/2014/main" id="{58CA313B-0BF0-05AE-CF21-3EE373B6A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2781300"/>
            <a:ext cx="5832475" cy="392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hu-HU" altLang="fr-FR" sz="2400">
                <a:solidFill>
                  <a:srgbClr val="FFFFFF"/>
                </a:solidFill>
              </a:rPr>
              <a:t> Architect, designer and theorist of design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hu-HU" altLang="fr-FR" sz="2400">
                <a:solidFill>
                  <a:srgbClr val="FFFFFF"/>
                </a:solidFill>
              </a:rPr>
              <a:t> Leader of the Gothic Revival Movement in architecture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hu-HU" altLang="fr-FR" sz="2400">
                <a:solidFill>
                  <a:srgbClr val="FFFFFF"/>
                </a:solidFill>
              </a:rPr>
              <a:t> In his book </a:t>
            </a:r>
            <a:r>
              <a:rPr lang="hu-HU" altLang="fr-FR" sz="2400" i="1">
                <a:solidFill>
                  <a:srgbClr val="FFFFFF"/>
                </a:solidFill>
              </a:rPr>
              <a:t>Contrasts </a:t>
            </a:r>
            <a:r>
              <a:rPr lang="hu-HU" altLang="fr-FR" sz="2400">
                <a:solidFill>
                  <a:srgbClr val="FFFFFF"/>
                </a:solidFill>
              </a:rPr>
              <a:t>he criticized the ‘pagan’ influence of Classical/Antique architecture, and set up Medieval society and style as ideal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hu-HU" altLang="fr-FR" sz="2400">
                <a:solidFill>
                  <a:srgbClr val="FFFFFF"/>
                </a:solidFill>
              </a:rPr>
              <a:t> </a:t>
            </a:r>
            <a:r>
              <a:rPr lang="hu-HU" altLang="fr-FR" sz="2400" i="1">
                <a:solidFill>
                  <a:srgbClr val="FFFFFF"/>
                </a:solidFill>
              </a:rPr>
              <a:t>True Principles of Christian Architecture</a:t>
            </a:r>
            <a:endParaRPr lang="hu-HU" altLang="fr-FR" sz="2400">
              <a:solidFill>
                <a:srgbClr val="FFFFFF"/>
              </a:solidFill>
            </a:endParaRPr>
          </a:p>
        </p:txBody>
      </p:sp>
      <p:pic>
        <p:nvPicPr>
          <p:cNvPr id="13321" name="Picture 9">
            <a:extLst>
              <a:ext uri="{FF2B5EF4-FFF2-40B4-BE49-F238E27FC236}">
                <a16:creationId xmlns:a16="http://schemas.microsoft.com/office/drawing/2014/main" id="{451F24BB-C14E-E21C-F98B-AE614F81F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36838"/>
            <a:ext cx="2549525" cy="302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3">
            <a:extLst>
              <a:ext uri="{FF2B5EF4-FFF2-40B4-BE49-F238E27FC236}">
                <a16:creationId xmlns:a16="http://schemas.microsoft.com/office/drawing/2014/main" id="{E269F2EA-59F6-B4EC-664B-5EDFAAA4D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5538"/>
            <a:ext cx="6156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 altLang="fr-FR"/>
          </a:p>
        </p:txBody>
      </p:sp>
      <p:sp>
        <p:nvSpPr>
          <p:cNvPr id="14342" name="Text Box 6">
            <a:extLst>
              <a:ext uri="{FF2B5EF4-FFF2-40B4-BE49-F238E27FC236}">
                <a16:creationId xmlns:a16="http://schemas.microsoft.com/office/drawing/2014/main" id="{13236AA3-9906-EA93-3EC3-80A18880D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188913"/>
            <a:ext cx="601186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fr-FR" sz="2400" b="1">
                <a:solidFill>
                  <a:srgbClr val="00FFFF"/>
                </a:solidFill>
              </a:rPr>
              <a:t>Augustus Welby Northmore Pugin (1812–1852)</a:t>
            </a:r>
          </a:p>
        </p:txBody>
      </p:sp>
      <p:pic>
        <p:nvPicPr>
          <p:cNvPr id="14344" name="Picture 8">
            <a:extLst>
              <a:ext uri="{FF2B5EF4-FFF2-40B4-BE49-F238E27FC236}">
                <a16:creationId xmlns:a16="http://schemas.microsoft.com/office/drawing/2014/main" id="{2DAC8857-AD41-86BD-645A-011034FB3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1212850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5" name="Text Box 9">
            <a:extLst>
              <a:ext uri="{FF2B5EF4-FFF2-40B4-BE49-F238E27FC236}">
                <a16:creationId xmlns:a16="http://schemas.microsoft.com/office/drawing/2014/main" id="{6A1B601B-68A5-B928-0968-0C1229017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1125538"/>
            <a:ext cx="6623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fr-FR" sz="2400" b="1">
                <a:solidFill>
                  <a:srgbClr val="00FF00"/>
                </a:solidFill>
              </a:rPr>
              <a:t>Important projects:</a:t>
            </a:r>
          </a:p>
        </p:txBody>
      </p:sp>
      <p:pic>
        <p:nvPicPr>
          <p:cNvPr id="14346" name="Picture 10">
            <a:extLst>
              <a:ext uri="{FF2B5EF4-FFF2-40B4-BE49-F238E27FC236}">
                <a16:creationId xmlns:a16="http://schemas.microsoft.com/office/drawing/2014/main" id="{2B016CEC-DD28-241E-79AC-1D32D2BA0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60575"/>
            <a:ext cx="5534025" cy="415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7" name="Text Box 11">
            <a:extLst>
              <a:ext uri="{FF2B5EF4-FFF2-40B4-BE49-F238E27FC236}">
                <a16:creationId xmlns:a16="http://schemas.microsoft.com/office/drawing/2014/main" id="{7F99DB68-BC16-F681-1162-765586C344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060575"/>
            <a:ext cx="3097213" cy="447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hu-HU" altLang="fr-FR" sz="2400" b="1" i="1">
                <a:solidFill>
                  <a:srgbClr val="FFFFFF"/>
                </a:solidFill>
              </a:rPr>
              <a:t>Helping </a:t>
            </a:r>
            <a:r>
              <a:rPr lang="hu-HU" altLang="fr-FR" sz="2400" b="1">
                <a:solidFill>
                  <a:srgbClr val="FFFFFF"/>
                </a:solidFill>
              </a:rPr>
              <a:t>Charles Barry in </a:t>
            </a:r>
            <a:r>
              <a:rPr lang="hu-HU" altLang="fr-FR" sz="2400" b="1" i="1">
                <a:solidFill>
                  <a:srgbClr val="FFFFFF"/>
                </a:solidFill>
              </a:rPr>
              <a:t>Rebuilding </a:t>
            </a:r>
            <a:r>
              <a:rPr lang="hu-HU" altLang="fr-FR" sz="2400" b="1" u="sng">
                <a:solidFill>
                  <a:srgbClr val="FFFFFF"/>
                </a:solidFill>
              </a:rPr>
              <a:t>The Palace of Westminster</a:t>
            </a:r>
            <a:r>
              <a:rPr lang="hu-HU" altLang="fr-FR" sz="2400" b="1">
                <a:solidFill>
                  <a:srgbClr val="FFFFFF"/>
                </a:solidFill>
              </a:rPr>
              <a:t> </a:t>
            </a:r>
            <a:r>
              <a:rPr lang="hu-HU" altLang="fr-FR" sz="2400" b="1" i="1">
                <a:solidFill>
                  <a:srgbClr val="FFFFFF"/>
                </a:solidFill>
              </a:rPr>
              <a:t>after the fire of 1834</a:t>
            </a:r>
          </a:p>
          <a:p>
            <a:pPr algn="l">
              <a:spcBef>
                <a:spcPct val="50000"/>
              </a:spcBef>
            </a:pPr>
            <a:endParaRPr lang="hu-HU" altLang="fr-FR" sz="2400" b="1" i="1">
              <a:solidFill>
                <a:srgbClr val="FFFFFF"/>
              </a:solidFill>
            </a:endParaRPr>
          </a:p>
          <a:p>
            <a:pPr algn="l">
              <a:spcBef>
                <a:spcPct val="50000"/>
              </a:spcBef>
            </a:pPr>
            <a:r>
              <a:rPr lang="hu-HU" altLang="fr-FR" sz="2400" b="1">
                <a:solidFill>
                  <a:srgbClr val="FFFFFF"/>
                </a:solidFill>
              </a:rPr>
              <a:t>(Finishing Barry’s general plans, designing decorations and interiors)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>
            <a:extLst>
              <a:ext uri="{FF2B5EF4-FFF2-40B4-BE49-F238E27FC236}">
                <a16:creationId xmlns:a16="http://schemas.microsoft.com/office/drawing/2014/main" id="{BEB561B4-59FC-CCFF-E12B-EA0725C12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5538"/>
            <a:ext cx="6156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 altLang="fr-FR"/>
          </a:p>
        </p:txBody>
      </p:sp>
      <p:sp>
        <p:nvSpPr>
          <p:cNvPr id="15363" name="Text Box 3">
            <a:extLst>
              <a:ext uri="{FF2B5EF4-FFF2-40B4-BE49-F238E27FC236}">
                <a16:creationId xmlns:a16="http://schemas.microsoft.com/office/drawing/2014/main" id="{E9258E82-AD14-91FA-E63B-12F3F9042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188913"/>
            <a:ext cx="601186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fr-FR" sz="2400" b="1">
                <a:solidFill>
                  <a:srgbClr val="00FFFF"/>
                </a:solidFill>
              </a:rPr>
              <a:t>Augustus Welby Northmore Pugin (1812–1852)</a:t>
            </a:r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DFB20E2C-C24B-F177-3CF5-BF7A7BBD5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1212850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5" name="Text Box 5">
            <a:extLst>
              <a:ext uri="{FF2B5EF4-FFF2-40B4-BE49-F238E27FC236}">
                <a16:creationId xmlns:a16="http://schemas.microsoft.com/office/drawing/2014/main" id="{88C67A9C-004D-38D6-1657-C3B45D2F3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1125538"/>
            <a:ext cx="6623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fr-FR" sz="2400" b="1">
                <a:solidFill>
                  <a:srgbClr val="00FF00"/>
                </a:solidFill>
              </a:rPr>
              <a:t>Important projects:</a:t>
            </a:r>
          </a:p>
        </p:txBody>
      </p:sp>
      <p:sp>
        <p:nvSpPr>
          <p:cNvPr id="15367" name="Text Box 7">
            <a:extLst>
              <a:ext uri="{FF2B5EF4-FFF2-40B4-BE49-F238E27FC236}">
                <a16:creationId xmlns:a16="http://schemas.microsoft.com/office/drawing/2014/main" id="{DB279247-ECBA-3D70-EA84-C2BE63AC2F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2205038"/>
            <a:ext cx="4968875" cy="100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hu-HU" altLang="fr-FR" sz="2400" b="1" u="sng">
                <a:solidFill>
                  <a:srgbClr val="FFFFFF"/>
                </a:solidFill>
              </a:rPr>
              <a:t>St Chad’s Cathedral</a:t>
            </a:r>
          </a:p>
          <a:p>
            <a:pPr algn="l">
              <a:spcBef>
                <a:spcPct val="50000"/>
              </a:spcBef>
            </a:pPr>
            <a:r>
              <a:rPr lang="hu-HU" altLang="fr-FR" sz="2400" b="1">
                <a:solidFill>
                  <a:srgbClr val="FFFFFF"/>
                </a:solidFill>
              </a:rPr>
              <a:t>Birmingham</a:t>
            </a:r>
          </a:p>
        </p:txBody>
      </p:sp>
      <p:pic>
        <p:nvPicPr>
          <p:cNvPr id="15368" name="Picture 8">
            <a:extLst>
              <a:ext uri="{FF2B5EF4-FFF2-40B4-BE49-F238E27FC236}">
                <a16:creationId xmlns:a16="http://schemas.microsoft.com/office/drawing/2014/main" id="{3175706E-FB75-BE4C-44EC-35395E308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205038"/>
            <a:ext cx="3489325" cy="433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9" name="Picture 9">
            <a:extLst>
              <a:ext uri="{FF2B5EF4-FFF2-40B4-BE49-F238E27FC236}">
                <a16:creationId xmlns:a16="http://schemas.microsoft.com/office/drawing/2014/main" id="{279351D3-F7A4-E19C-123B-9F8F63BDE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2997200"/>
            <a:ext cx="2711450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>
            <a:extLst>
              <a:ext uri="{FF2B5EF4-FFF2-40B4-BE49-F238E27FC236}">
                <a16:creationId xmlns:a16="http://schemas.microsoft.com/office/drawing/2014/main" id="{F5D9ADFC-18E0-A143-ACDF-D455E802F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88913"/>
            <a:ext cx="85693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fr-FR" sz="3200" b="1">
                <a:solidFill>
                  <a:srgbClr val="FFFF00"/>
                </a:solidFill>
              </a:rPr>
              <a:t>Artistic and Intellectual Groups</a:t>
            </a:r>
          </a:p>
        </p:txBody>
      </p:sp>
      <p:sp>
        <p:nvSpPr>
          <p:cNvPr id="16387" name="Text Box 3">
            <a:extLst>
              <a:ext uri="{FF2B5EF4-FFF2-40B4-BE49-F238E27FC236}">
                <a16:creationId xmlns:a16="http://schemas.microsoft.com/office/drawing/2014/main" id="{B1F7709D-8014-2801-7026-AEBBBCD06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5538"/>
            <a:ext cx="6156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 altLang="fr-FR"/>
          </a:p>
        </p:txBody>
      </p:sp>
      <p:sp>
        <p:nvSpPr>
          <p:cNvPr id="16388" name="Text Box 4">
            <a:extLst>
              <a:ext uri="{FF2B5EF4-FFF2-40B4-BE49-F238E27FC236}">
                <a16:creationId xmlns:a16="http://schemas.microsoft.com/office/drawing/2014/main" id="{287784DA-157D-F809-A6D2-52DDEE6A9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5538"/>
            <a:ext cx="8280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hu-HU" altLang="fr-FR" sz="2800" b="1">
                <a:solidFill>
                  <a:srgbClr val="00FF00"/>
                </a:solidFill>
              </a:rPr>
              <a:t>The Pre-Raphaelite Brotherhood</a:t>
            </a:r>
          </a:p>
        </p:txBody>
      </p:sp>
      <p:sp>
        <p:nvSpPr>
          <p:cNvPr id="16389" name="Text Box 5">
            <a:extLst>
              <a:ext uri="{FF2B5EF4-FFF2-40B4-BE49-F238E27FC236}">
                <a16:creationId xmlns:a16="http://schemas.microsoft.com/office/drawing/2014/main" id="{2D1BC752-21D0-6352-A31D-080A8004CA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1628775"/>
            <a:ext cx="7632700" cy="52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hu-HU" altLang="fr-FR" sz="2800">
                <a:solidFill>
                  <a:srgbClr val="FFFFFF"/>
                </a:solidFill>
              </a:rPr>
              <a:t> a group of painters, poets and critics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hu-HU" altLang="fr-FR" sz="2800" i="1">
                <a:solidFill>
                  <a:srgbClr val="FFFFFF"/>
                </a:solidFill>
              </a:rPr>
              <a:t> </a:t>
            </a:r>
            <a:r>
              <a:rPr lang="hu-HU" altLang="fr-FR" sz="2800">
                <a:solidFill>
                  <a:srgbClr val="FFFFFF"/>
                </a:solidFill>
              </a:rPr>
              <a:t>founded in 1848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hu-HU" altLang="fr-FR" sz="2800">
                <a:solidFill>
                  <a:srgbClr val="FFFFFF"/>
                </a:solidFill>
              </a:rPr>
              <a:t> intention to reform art:</a:t>
            </a:r>
          </a:p>
          <a:p>
            <a:pPr lvl="4" algn="l">
              <a:spcBef>
                <a:spcPct val="50000"/>
              </a:spcBef>
              <a:buFontTx/>
              <a:buChar char="•"/>
            </a:pPr>
            <a:r>
              <a:rPr lang="hu-HU" altLang="fr-FR" sz="2800" i="1">
                <a:solidFill>
                  <a:srgbClr val="FFFFFF"/>
                </a:solidFill>
              </a:rPr>
              <a:t> rejecting mannerism</a:t>
            </a:r>
          </a:p>
          <a:p>
            <a:pPr lvl="4" algn="l">
              <a:spcBef>
                <a:spcPct val="50000"/>
              </a:spcBef>
              <a:buFontTx/>
              <a:buChar char="•"/>
            </a:pPr>
            <a:r>
              <a:rPr lang="hu-HU" altLang="fr-FR" sz="2800" i="1">
                <a:solidFill>
                  <a:srgbClr val="FFFFFF"/>
                </a:solidFill>
              </a:rPr>
              <a:t> rejecting mechanistic art</a:t>
            </a:r>
          </a:p>
          <a:p>
            <a:pPr lvl="4" algn="l">
              <a:spcBef>
                <a:spcPct val="50000"/>
              </a:spcBef>
              <a:buFontTx/>
              <a:buChar char="•"/>
            </a:pPr>
            <a:r>
              <a:rPr lang="hu-HU" altLang="fr-FR" sz="2800" i="1">
                <a:solidFill>
                  <a:srgbClr val="FFFFFF"/>
                </a:solidFill>
              </a:rPr>
              <a:t> considering Raphael as a negative influence (his Classical poses and elegant compositions)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hu-HU" altLang="fr-FR" sz="2800" i="1">
                <a:solidFill>
                  <a:srgbClr val="FFFFFF"/>
                </a:solidFill>
              </a:rPr>
              <a:t> </a:t>
            </a:r>
            <a:r>
              <a:rPr lang="hu-HU" altLang="fr-FR" sz="2800">
                <a:solidFill>
                  <a:srgbClr val="FFFFFF"/>
                </a:solidFill>
              </a:rPr>
              <a:t>influenced by Medieval art</a:t>
            </a:r>
            <a:endParaRPr lang="en-US" altLang="fr-FR" sz="2800" i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alt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alt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960</Words>
  <Application>Microsoft Office PowerPoint</Application>
  <PresentationFormat>Předvádění na obrazovce (4:3)</PresentationFormat>
  <Paragraphs>155</Paragraphs>
  <Slides>25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6" baseType="lpstr">
      <vt:lpstr>Alapértelmezett terv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Vernyik Zénó</dc:creator>
  <cp:lastModifiedBy>zeno_vernyik</cp:lastModifiedBy>
  <cp:revision>26</cp:revision>
  <dcterms:created xsi:type="dcterms:W3CDTF">2006-11-10T00:53:19Z</dcterms:created>
  <dcterms:modified xsi:type="dcterms:W3CDTF">2022-05-05T16:06:14Z</dcterms:modified>
</cp:coreProperties>
</file>