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336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35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</p:sldIdLst>
  <p:sldSz cx="9144000" cy="6858000" type="screen4x3"/>
  <p:notesSz cx="7315200" cy="96012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5" autoAdjust="0"/>
    <p:restoredTop sz="94660" autoAdjust="0"/>
  </p:normalViewPr>
  <p:slideViewPr>
    <p:cSldViewPr>
      <p:cViewPr varScale="1">
        <p:scale>
          <a:sx n="53" d="100"/>
          <a:sy n="53" d="100"/>
        </p:scale>
        <p:origin x="44" y="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6CB41-C161-402E-AFA2-768EA1F33C30}" type="datetimeFigureOut">
              <a:rPr lang="cs-CZ"/>
              <a:pPr>
                <a:defRPr/>
              </a:pPr>
              <a:t>06.04.2022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10BBE-4FB9-4851-A11E-3C2522EB170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4017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093C4-EA97-411B-AA19-933DEB87A69F}" type="datetimeFigureOut">
              <a:rPr lang="cs-CZ"/>
              <a:pPr>
                <a:defRPr/>
              </a:pPr>
              <a:t>06.04.2022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B6E2F-A88D-42D4-8409-3DEDF3BAD7A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53080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B27FF-7783-4628-B4E2-4E653BFBAE21}" type="datetimeFigureOut">
              <a:rPr lang="cs-CZ"/>
              <a:pPr>
                <a:defRPr/>
              </a:pPr>
              <a:t>06.04.2022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73FDB9-5CCB-4948-8B35-CACDBE01463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1013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13819-2816-4E37-8895-7E5E2FBD44F3}" type="datetimeFigureOut">
              <a:rPr lang="cs-CZ"/>
              <a:pPr>
                <a:defRPr/>
              </a:pPr>
              <a:t>06.04.2022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80409D-EBCC-4A73-8FF0-00B4450582D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6035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1D192-2726-4185-8FCA-F4741D13349F}" type="datetimeFigureOut">
              <a:rPr lang="cs-CZ"/>
              <a:pPr>
                <a:defRPr/>
              </a:pPr>
              <a:t>06.04.2022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8E391E-1654-41D6-A419-0EDC29C9554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435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3BCB8-3292-47AE-8DE6-F5BCEFAA9983}" type="datetimeFigureOut">
              <a:rPr lang="cs-CZ"/>
              <a:pPr>
                <a:defRPr/>
              </a:pPr>
              <a:t>06.04.2022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F365D-0D02-410A-B3B0-1F72E4A0DF5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4576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6A05D-8AA8-4ADC-804D-AD705E689A5F}" type="datetimeFigureOut">
              <a:rPr lang="cs-CZ"/>
              <a:pPr>
                <a:defRPr/>
              </a:pPr>
              <a:t>06.04.2022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BE64F-DD5C-4B90-9302-4FE410C5F23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9355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57DF1-B3B1-4E93-92E6-8D7F2B939B8B}" type="datetimeFigureOut">
              <a:rPr lang="cs-CZ"/>
              <a:pPr>
                <a:defRPr/>
              </a:pPr>
              <a:t>06.04.2022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CE225-D2D1-446B-A7D1-17C4CE81469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0105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19E02-A9D0-479D-B2D9-7734B769BBA8}" type="datetimeFigureOut">
              <a:rPr lang="cs-CZ"/>
              <a:pPr>
                <a:defRPr/>
              </a:pPr>
              <a:t>06.04.2022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BE9510-3823-418C-97F2-55ED996512D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9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A0FE5-9F8A-4049-B304-901AAD715046}" type="datetimeFigureOut">
              <a:rPr lang="cs-CZ"/>
              <a:pPr>
                <a:defRPr/>
              </a:pPr>
              <a:t>06.04.2022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CBEE9-D87E-4676-A028-28CA5A182EB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6566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088-DD8B-4FF3-A7BF-036B6803CC11}" type="datetimeFigureOut">
              <a:rPr lang="cs-CZ"/>
              <a:pPr>
                <a:defRPr/>
              </a:pPr>
              <a:t>06.04.2022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1CE5D-F2BF-40D1-902C-9EF1BA587D0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76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C3B86D-1E4B-4792-980A-850980677BD4}" type="datetimeFigureOut">
              <a:rPr lang="cs-CZ"/>
              <a:pPr>
                <a:defRPr/>
              </a:pPr>
              <a:t>06.04.2022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8FF8A6B-4C99-4573-A97E-7B2E03DC2EA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Podnadpis 2"/>
          <p:cNvSpPr>
            <a:spLocks noGrp="1"/>
          </p:cNvSpPr>
          <p:nvPr>
            <p:ph type="subTitle" idx="1"/>
          </p:nvPr>
        </p:nvSpPr>
        <p:spPr>
          <a:xfrm>
            <a:off x="-108520" y="1196752"/>
            <a:ext cx="9144000" cy="557212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endParaRPr lang="cs-CZ" b="1" dirty="0" smtClean="0">
              <a:solidFill>
                <a:srgbClr val="FF0000"/>
              </a:solidFill>
            </a:endParaRPr>
          </a:p>
          <a:p>
            <a:pPr algn="l" eaLnBrk="1" hangingPunct="1">
              <a:buFont typeface="Arial" charset="0"/>
              <a:buNone/>
              <a:defRPr/>
            </a:pPr>
            <a:endParaRPr lang="cs-CZ" sz="2400" b="1" dirty="0" smtClean="0">
              <a:solidFill>
                <a:srgbClr val="0000FF"/>
              </a:solidFill>
            </a:endParaRPr>
          </a:p>
          <a:p>
            <a:pPr algn="l" eaLnBrk="1" hangingPunct="1">
              <a:buFont typeface="Arial" charset="0"/>
              <a:buNone/>
              <a:defRPr/>
            </a:pPr>
            <a:endParaRPr lang="cs-CZ" sz="2400" b="1" dirty="0" smtClean="0">
              <a:solidFill>
                <a:srgbClr val="0000FF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cs-CZ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 0 - DLOUHODOBÝ MAJETEK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cs-CZ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Vymezení, účetní evidence, oceňování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cs-CZ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Způsoby účtování: pořízení – odpisování – vyřazování </a:t>
            </a:r>
            <a:endParaRPr lang="cs-CZ" sz="2800" b="1" dirty="0" smtClean="0">
              <a:solidFill>
                <a:srgbClr val="0000FF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50"/>
    </mc:Choice>
    <mc:Fallback xmlns="">
      <p:transition spd="slow" advTm="64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468313" y="2636838"/>
            <a:ext cx="8229600" cy="1143000"/>
          </a:xfrm>
        </p:spPr>
        <p:txBody>
          <a:bodyPr/>
          <a:lstStyle/>
          <a:p>
            <a:r>
              <a:rPr lang="cs-CZ" altLang="cs-CZ" b="1" i="1" smtClean="0">
                <a:solidFill>
                  <a:srgbClr val="FF0000"/>
                </a:solidFill>
              </a:rPr>
              <a:t>POŘÍZENÍ (PŘÍRŮSTKY)</a:t>
            </a:r>
            <a:br>
              <a:rPr lang="cs-CZ" altLang="cs-CZ" b="1" i="1" smtClean="0">
                <a:solidFill>
                  <a:srgbClr val="FF0000"/>
                </a:solidFill>
              </a:rPr>
            </a:br>
            <a:r>
              <a:rPr lang="cs-CZ" altLang="cs-CZ" sz="2800" b="1" i="1" smtClean="0">
                <a:solidFill>
                  <a:srgbClr val="FF0000"/>
                </a:solidFill>
              </a:rPr>
              <a:t/>
            </a:r>
            <a:br>
              <a:rPr lang="cs-CZ" altLang="cs-CZ" sz="2800" b="1" i="1" smtClean="0">
                <a:solidFill>
                  <a:srgbClr val="FF0000"/>
                </a:solidFill>
              </a:rPr>
            </a:br>
            <a:r>
              <a:rPr lang="cs-CZ" altLang="cs-CZ" b="1" i="1" smtClean="0">
                <a:solidFill>
                  <a:srgbClr val="FF0000"/>
                </a:solidFill>
              </a:rPr>
              <a:t>dlouhodobého </a:t>
            </a:r>
            <a:br>
              <a:rPr lang="cs-CZ" altLang="cs-CZ" b="1" i="1" smtClean="0">
                <a:solidFill>
                  <a:srgbClr val="FF0000"/>
                </a:solidFill>
              </a:rPr>
            </a:br>
            <a:r>
              <a:rPr lang="cs-CZ" altLang="cs-CZ" b="1" i="1" smtClean="0">
                <a:solidFill>
                  <a:srgbClr val="FF0000"/>
                </a:solidFill>
              </a:rPr>
              <a:t>hmotného a  nehmotného majetku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55"/>
    </mc:Choice>
    <mc:Fallback xmlns="">
      <p:transition spd="slow" advTm="19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cs-CZ" altLang="cs-CZ" sz="3600" b="1" i="1" smtClean="0">
                <a:solidFill>
                  <a:srgbClr val="0000CC"/>
                </a:solidFill>
              </a:rPr>
              <a:t>POŘIZOVÁNÍ   DM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457200" y="1643063"/>
            <a:ext cx="8229600" cy="485775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cs-CZ" altLang="cs-CZ" sz="1800" b="1" i="1" dirty="0" smtClean="0"/>
          </a:p>
          <a:p>
            <a:r>
              <a:rPr lang="cs-CZ" altLang="cs-CZ" sz="2800" b="1" i="1" dirty="0" smtClean="0"/>
              <a:t>koupí,</a:t>
            </a:r>
            <a:endParaRPr lang="cs-CZ" altLang="cs-CZ" sz="2800" dirty="0" smtClean="0"/>
          </a:p>
          <a:p>
            <a:r>
              <a:rPr lang="cs-CZ" altLang="cs-CZ" sz="2800" b="1" i="1" dirty="0" smtClean="0"/>
              <a:t>vytvořením vlastní činností,</a:t>
            </a:r>
            <a:endParaRPr lang="cs-CZ" altLang="cs-CZ" sz="2800" dirty="0" smtClean="0"/>
          </a:p>
          <a:p>
            <a:r>
              <a:rPr lang="cs-CZ" altLang="cs-CZ" sz="2800" b="1" i="1" dirty="0" smtClean="0"/>
              <a:t>nabytí práv k výsledkům duševní tvořivé činnosti,</a:t>
            </a:r>
            <a:endParaRPr lang="cs-CZ" altLang="cs-CZ" sz="2800" dirty="0" smtClean="0"/>
          </a:p>
          <a:p>
            <a:r>
              <a:rPr lang="cs-CZ" altLang="cs-CZ" sz="2800" b="1" i="1" dirty="0" smtClean="0"/>
              <a:t>bezúplatným nabytím (darováním),</a:t>
            </a:r>
            <a:endParaRPr lang="cs-CZ" altLang="cs-CZ" sz="2800" dirty="0" smtClean="0"/>
          </a:p>
          <a:p>
            <a:r>
              <a:rPr lang="cs-CZ" altLang="cs-CZ" sz="2800" b="1" i="1" dirty="0" smtClean="0"/>
              <a:t>vkladem DM od jiné osoby, </a:t>
            </a:r>
            <a:endParaRPr lang="cs-CZ" altLang="cs-CZ" sz="2800" dirty="0" smtClean="0"/>
          </a:p>
          <a:p>
            <a:r>
              <a:rPr lang="cs-CZ" altLang="cs-CZ" sz="2800" b="1" i="1" dirty="0" smtClean="0"/>
              <a:t>převodem podle právních předpisů,</a:t>
            </a:r>
            <a:endParaRPr lang="cs-CZ" altLang="cs-CZ" sz="2800" dirty="0" smtClean="0"/>
          </a:p>
          <a:p>
            <a:r>
              <a:rPr lang="cs-CZ" altLang="cs-CZ" sz="2800" b="1" i="1" dirty="0" smtClean="0"/>
              <a:t>přeřazením z osobního užívání do podnikání,</a:t>
            </a:r>
            <a:endParaRPr lang="cs-CZ" altLang="cs-CZ" sz="2800" dirty="0" smtClean="0"/>
          </a:p>
          <a:p>
            <a:r>
              <a:rPr lang="cs-CZ" altLang="cs-CZ" sz="2800" b="1" i="1" dirty="0" smtClean="0"/>
              <a:t>nově zjištěný DM (dosud nezachycený v účetnictví).</a:t>
            </a:r>
            <a:endParaRPr lang="cs-CZ" altLang="cs-CZ" sz="2800" dirty="0" smtClean="0"/>
          </a:p>
          <a:p>
            <a:pPr>
              <a:buFont typeface="Arial" panose="020B0604020202020204" pitchFamily="34" charset="0"/>
              <a:buNone/>
            </a:pPr>
            <a:endParaRPr lang="cs-CZ" altLang="cs-CZ" sz="1600" dirty="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93"/>
    </mc:Choice>
    <mc:Fallback xmlns="">
      <p:transition spd="slow" advTm="69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cs-CZ" altLang="cs-CZ" sz="3600" b="1" i="1" smtClean="0">
                <a:solidFill>
                  <a:srgbClr val="0000CC"/>
                </a:solidFill>
              </a:rPr>
              <a:t>POŘÍZENÍ   DM   NÁKUPEM</a:t>
            </a:r>
          </a:p>
        </p:txBody>
      </p:sp>
      <p:pic>
        <p:nvPicPr>
          <p:cNvPr id="9219" name="Zástupný symbol pro obsah 3" descr="graf 34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71563"/>
            <a:ext cx="9144000" cy="5786437"/>
          </a:xfr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88"/>
    </mc:Choice>
    <mc:Fallback xmlns="">
      <p:transition spd="slow" advTm="120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Zástupný symbol pro obsah 5" descr="graf 35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43000"/>
            <a:ext cx="9144000" cy="5715000"/>
          </a:xfrm>
        </p:spPr>
      </p:pic>
      <p:sp>
        <p:nvSpPr>
          <p:cNvPr id="1331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cs-CZ" altLang="cs-CZ" sz="3600" b="1" i="1" smtClean="0">
                <a:solidFill>
                  <a:srgbClr val="0000CC"/>
                </a:solidFill>
              </a:rPr>
              <a:t>POŘÍZENÍ DM VLASTNÍ ČINNOSTÍ</a:t>
            </a:r>
            <a:endParaRPr lang="cs-CZ" altLang="cs-CZ" sz="3600" i="1" smtClean="0">
              <a:solidFill>
                <a:srgbClr val="0000CC"/>
              </a:solidFill>
            </a:endParaRPr>
          </a:p>
        </p:txBody>
      </p:sp>
      <p:sp>
        <p:nvSpPr>
          <p:cNvPr id="13316" name="TextovéPole 5"/>
          <p:cNvSpPr txBox="1">
            <a:spLocks noChangeArrowheads="1"/>
          </p:cNvSpPr>
          <p:nvPr/>
        </p:nvSpPr>
        <p:spPr bwMode="auto">
          <a:xfrm>
            <a:off x="179388" y="4508500"/>
            <a:ext cx="111601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587, 588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88"/>
    </mc:Choice>
    <mc:Fallback xmlns="">
      <p:transition spd="slow" advTm="123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Zástupný symbol pro obsah 4" descr="graf 36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0250"/>
            <a:ext cx="9144000" cy="2928938"/>
          </a:xfrm>
        </p:spPr>
      </p:pic>
      <p:sp>
        <p:nvSpPr>
          <p:cNvPr id="14339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cs-CZ" altLang="cs-CZ" sz="3600" b="1" i="1" smtClean="0">
                <a:solidFill>
                  <a:srgbClr val="0000CC"/>
                </a:solidFill>
              </a:rPr>
              <a:t>BEZÚPLATNÉ NABYTÍ DM DAREM</a:t>
            </a:r>
          </a:p>
        </p:txBody>
      </p:sp>
      <p:sp>
        <p:nvSpPr>
          <p:cNvPr id="14340" name="TextovéPole 3"/>
          <p:cNvSpPr txBox="1">
            <a:spLocks noChangeArrowheads="1"/>
          </p:cNvSpPr>
          <p:nvPr/>
        </p:nvSpPr>
        <p:spPr bwMode="auto">
          <a:xfrm>
            <a:off x="0" y="2276475"/>
            <a:ext cx="320384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64x-Jiné </a:t>
            </a:r>
            <a:r>
              <a:rPr lang="cs-CZ" altLang="cs-CZ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</a:t>
            </a:r>
            <a:r>
              <a:rPr lang="cs-CZ" altLang="cs-CZ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 (643,648)</a:t>
            </a:r>
            <a:endParaRPr lang="cs-CZ" altLang="cs-CZ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60"/>
    </mc:Choice>
    <mc:Fallback xmlns="">
      <p:transition spd="slow" advTm="26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57200" y="703263"/>
            <a:ext cx="8229600" cy="939800"/>
          </a:xfrm>
        </p:spPr>
        <p:txBody>
          <a:bodyPr/>
          <a:lstStyle/>
          <a:p>
            <a:r>
              <a:rPr lang="cs-CZ" altLang="cs-CZ" sz="3600" b="1" i="1" smtClean="0">
                <a:solidFill>
                  <a:srgbClr val="0000CC"/>
                </a:solidFill>
              </a:rPr>
              <a:t>PŘEVZETÍ DM Z OSOBNÍHO UŽÍVÁNÍ DO PODNIKÁNÍ U INDIVIDUÁLNÍHO PODNIKATELE</a:t>
            </a:r>
          </a:p>
        </p:txBody>
      </p:sp>
      <p:pic>
        <p:nvPicPr>
          <p:cNvPr id="12291" name="Zástupný symbol pro obsah 5" descr="graf 37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57438"/>
            <a:ext cx="9144000" cy="2928937"/>
          </a:xfr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40"/>
    </mc:Choice>
    <mc:Fallback xmlns="">
      <p:transition spd="slow" advTm="55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cs-CZ" altLang="cs-CZ" sz="3600" b="1" i="1" smtClean="0">
                <a:solidFill>
                  <a:srgbClr val="0000CC"/>
                </a:solidFill>
              </a:rPr>
              <a:t>NOVĚ ZJIŠTĚNÝ  DM (PŘEBYTEK PŘI INVENTARIZACI)</a:t>
            </a:r>
            <a:endParaRPr lang="cs-CZ" altLang="cs-CZ" sz="3600" i="1" smtClean="0">
              <a:solidFill>
                <a:srgbClr val="0000CC"/>
              </a:solidFill>
            </a:endParaRPr>
          </a:p>
        </p:txBody>
      </p:sp>
      <p:pic>
        <p:nvPicPr>
          <p:cNvPr id="13315" name="Zástupný symbol pro obsah 4" descr="graf 38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85875"/>
            <a:ext cx="9144000" cy="5572125"/>
          </a:xfr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47"/>
    </mc:Choice>
    <mc:Fallback xmlns="">
      <p:transition spd="slow" advTm="67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468313" y="2420938"/>
            <a:ext cx="8229600" cy="1143000"/>
          </a:xfrm>
        </p:spPr>
        <p:txBody>
          <a:bodyPr/>
          <a:lstStyle/>
          <a:p>
            <a:r>
              <a:rPr lang="cs-CZ" altLang="cs-CZ" b="1" i="1" smtClean="0">
                <a:solidFill>
                  <a:srgbClr val="FF0000"/>
                </a:solidFill>
              </a:rPr>
              <a:t>OPOTŘEBENÍ (úbytky na hodnotě)</a:t>
            </a:r>
            <a:br>
              <a:rPr lang="cs-CZ" altLang="cs-CZ" b="1" i="1" smtClean="0">
                <a:solidFill>
                  <a:srgbClr val="FF0000"/>
                </a:solidFill>
              </a:rPr>
            </a:br>
            <a:r>
              <a:rPr lang="cs-CZ" altLang="cs-CZ" sz="2800" b="1" i="1" smtClean="0">
                <a:solidFill>
                  <a:srgbClr val="FF0000"/>
                </a:solidFill>
              </a:rPr>
              <a:t/>
            </a:r>
            <a:br>
              <a:rPr lang="cs-CZ" altLang="cs-CZ" sz="2800" b="1" i="1" smtClean="0">
                <a:solidFill>
                  <a:srgbClr val="FF0000"/>
                </a:solidFill>
              </a:rPr>
            </a:br>
            <a:r>
              <a:rPr lang="cs-CZ" altLang="cs-CZ" b="1" i="1" smtClean="0">
                <a:solidFill>
                  <a:srgbClr val="FF0000"/>
                </a:solidFill>
              </a:rPr>
              <a:t> dlouhodobého </a:t>
            </a:r>
            <a:br>
              <a:rPr lang="cs-CZ" altLang="cs-CZ" b="1" i="1" smtClean="0">
                <a:solidFill>
                  <a:srgbClr val="FF0000"/>
                </a:solidFill>
              </a:rPr>
            </a:br>
            <a:r>
              <a:rPr lang="cs-CZ" altLang="cs-CZ" b="1" i="1" smtClean="0">
                <a:solidFill>
                  <a:srgbClr val="FF0000"/>
                </a:solidFill>
              </a:rPr>
              <a:t>hmotného a  nehmotného majetku </a:t>
            </a:r>
            <a:br>
              <a:rPr lang="cs-CZ" altLang="cs-CZ" b="1" i="1" smtClean="0">
                <a:solidFill>
                  <a:srgbClr val="FF0000"/>
                </a:solidFill>
              </a:rPr>
            </a:br>
            <a:endParaRPr lang="cs-CZ" altLang="cs-CZ" b="1" i="1" smtClean="0">
              <a:solidFill>
                <a:srgbClr val="FF0000"/>
              </a:solidFill>
            </a:endParaRPr>
          </a:p>
        </p:txBody>
      </p:sp>
      <p:sp>
        <p:nvSpPr>
          <p:cNvPr id="3" name="Nadpis 1"/>
          <p:cNvSpPr txBox="1">
            <a:spLocks/>
          </p:cNvSpPr>
          <p:nvPr/>
        </p:nvSpPr>
        <p:spPr bwMode="auto">
          <a:xfrm>
            <a:off x="468313" y="5157788"/>
            <a:ext cx="822960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cs-CZ" sz="2000" b="1" u="sng" dirty="0">
                <a:latin typeface="Arial" charset="0"/>
                <a:cs typeface="Arial" charset="0"/>
              </a:rPr>
              <a:t>Pojmy:</a:t>
            </a:r>
          </a:p>
          <a:p>
            <a:pPr>
              <a:defRPr/>
            </a:pPr>
            <a:r>
              <a:rPr lang="cs-CZ" sz="2000" b="1" i="1" dirty="0">
                <a:solidFill>
                  <a:srgbClr val="0066FF"/>
                </a:solidFill>
                <a:latin typeface="Arial" charset="0"/>
                <a:cs typeface="Arial" charset="0"/>
              </a:rPr>
              <a:t>Odpis</a:t>
            </a:r>
            <a:r>
              <a:rPr lang="cs-CZ" sz="2000" b="1" i="1" dirty="0">
                <a:latin typeface="Arial" charset="0"/>
                <a:cs typeface="Arial" charset="0"/>
              </a:rPr>
              <a:t> – </a:t>
            </a:r>
            <a:r>
              <a:rPr lang="cs-CZ" sz="2000" b="1" dirty="0">
                <a:latin typeface="Arial" charset="0"/>
                <a:cs typeface="Arial" charset="0"/>
              </a:rPr>
              <a:t>opotřebení majetku za jedno účetní období, náklad podniku</a:t>
            </a:r>
          </a:p>
          <a:p>
            <a:pPr>
              <a:defRPr/>
            </a:pPr>
            <a:r>
              <a:rPr lang="cs-CZ" sz="2000" b="1" i="1" dirty="0">
                <a:solidFill>
                  <a:srgbClr val="0066FF"/>
                </a:solidFill>
                <a:latin typeface="Arial" charset="0"/>
                <a:cs typeface="Arial" charset="0"/>
              </a:rPr>
              <a:t>Oprávka</a:t>
            </a:r>
            <a:r>
              <a:rPr lang="cs-CZ" sz="2000" b="1" i="1" dirty="0">
                <a:latin typeface="Arial" charset="0"/>
                <a:cs typeface="Arial" charset="0"/>
              </a:rPr>
              <a:t> – </a:t>
            </a:r>
            <a:r>
              <a:rPr lang="cs-CZ" sz="2000" b="1" dirty="0">
                <a:latin typeface="Arial" charset="0"/>
                <a:cs typeface="Arial" charset="0"/>
              </a:rPr>
              <a:t>kumulované opotřebení majetku za celou dobu dosavadního používání, korekční položka k DM vykazovaná v rozvaze podniku</a:t>
            </a:r>
            <a:endParaRPr lang="cs-CZ" sz="2000" b="1" i="1" dirty="0">
              <a:latin typeface="Arial" charset="0"/>
              <a:cs typeface="Arial" charset="0"/>
            </a:endParaRPr>
          </a:p>
          <a:p>
            <a:pPr eaLnBrk="0" hangingPunct="0">
              <a:defRPr/>
            </a:pPr>
            <a:r>
              <a:rPr lang="cs-CZ" sz="44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/>
            </a:r>
            <a:br>
              <a:rPr lang="cs-CZ" sz="44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endParaRPr lang="cs-CZ" sz="4400" b="1" i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43"/>
    </mc:Choice>
    <mc:Fallback xmlns="">
      <p:transition spd="slow" advTm="93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939800"/>
          </a:xfrm>
        </p:spPr>
        <p:txBody>
          <a:bodyPr/>
          <a:lstStyle/>
          <a:p>
            <a:r>
              <a:rPr lang="cs-CZ" altLang="cs-CZ" sz="3600" b="1" i="1" smtClean="0">
                <a:solidFill>
                  <a:srgbClr val="0000CC"/>
                </a:solidFill>
              </a:rPr>
              <a:t>ODPISY DLOUHODOBÉHO MAJETKU</a:t>
            </a:r>
            <a:endParaRPr lang="cs-CZ" altLang="cs-CZ" sz="3600" smtClean="0">
              <a:solidFill>
                <a:srgbClr val="0000CC"/>
              </a:solidFill>
            </a:endParaRPr>
          </a:p>
        </p:txBody>
      </p:sp>
      <p:graphicFrame>
        <p:nvGraphicFramePr>
          <p:cNvPr id="21527" name="Group 23"/>
          <p:cNvGraphicFramePr>
            <a:graphicFrameLocks noGrp="1"/>
          </p:cNvGraphicFramePr>
          <p:nvPr>
            <p:ph idx="1"/>
          </p:nvPr>
        </p:nvGraphicFramePr>
        <p:xfrm>
          <a:off x="0" y="1004888"/>
          <a:ext cx="9144000" cy="5853488"/>
        </p:xfrm>
        <a:graphic>
          <a:graphicData uri="http://schemas.openxmlformats.org/drawingml/2006/table">
            <a:tbl>
              <a:tblPr/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9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60925" algn="l"/>
                        </a:tabLst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ÚČETNÍ</a:t>
                      </a:r>
                      <a:endParaRPr kumimoji="0" lang="cs-CZ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60925" algn="l"/>
                        </a:tabLst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DAŇOVÉ</a:t>
                      </a:r>
                      <a:endParaRPr kumimoji="0" lang="cs-CZ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1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60925" algn="l"/>
                        </a:tabLst>
                      </a:pP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Dle </a:t>
                      </a: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§ 28 </a:t>
                      </a:r>
                      <a:r>
                        <a:rPr kumimoji="0" lang="cs-CZ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ZoÚ</a:t>
                      </a: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, V500 a ČÚS 013</a:t>
                      </a: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60925" algn="l"/>
                        </a:tabLst>
                      </a:pPr>
                      <a:r>
                        <a:rPr kumimoji="0" lang="cs-CZ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úč</a:t>
                      </a: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 odpisový plán dle </a:t>
                      </a:r>
                      <a:r>
                        <a:rPr kumimoji="0" lang="cs-CZ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úč</a:t>
                      </a: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 jednotky,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60925" algn="l"/>
                        </a:tabLst>
                      </a:pP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dle skutečného opotřebovávání</a:t>
                      </a:r>
                      <a:endParaRPr kumimoji="0" lang="cs-CZ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60925" algn="l"/>
                        </a:tabLst>
                      </a:pP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Dle § 26-33 </a:t>
                      </a:r>
                      <a:r>
                        <a:rPr kumimoji="0" lang="cs-CZ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ZoDP</a:t>
                      </a: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60925" algn="l"/>
                        </a:tabLst>
                      </a:pP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pro zjištění základu daní z příjmů,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60925" algn="l"/>
                        </a:tabLst>
                      </a:pP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dle tabulek </a:t>
                      </a:r>
                      <a:r>
                        <a:rPr kumimoji="0" lang="cs-CZ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ZoDP</a:t>
                      </a:r>
                      <a:endParaRPr kumimoji="0" lang="cs-CZ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58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60925" algn="l"/>
                        </a:tabLst>
                      </a:pP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roční, pololetní, čtvrtletní, </a:t>
                      </a: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měsíční</a:t>
                      </a: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(1/12 ROK)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60925" algn="l"/>
                        </a:tabLst>
                      </a:pP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– dle </a:t>
                      </a:r>
                      <a:r>
                        <a:rPr kumimoji="0" lang="cs-CZ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ú</a:t>
                      </a: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 </a:t>
                      </a:r>
                      <a:r>
                        <a:rPr kumimoji="0" lang="cs-CZ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</a:t>
                      </a: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AutoNum type="alphaLcParenR"/>
                        <a:tabLst>
                          <a:tab pos="4860925" algn="l"/>
                        </a:tabLst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dle DŽ: RO = PC/DŽ (% z PC)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AutoNum type="alphaLcParenR"/>
                        <a:tabLst>
                          <a:tab pos="4860925" algn="l"/>
                        </a:tabLst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dle výkonů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AutoNum type="alphaLcParenR"/>
                        <a:tabLst>
                          <a:tab pos="4860925" algn="l"/>
                        </a:tabLst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komponentní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AutoNum type="alphaLcParenR"/>
                        <a:tabLst>
                          <a:tab pos="4860925" algn="l"/>
                        </a:tabLst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se zbytkovou hodnotou</a:t>
                      </a: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(v komb.s písm. a,b,c)</a:t>
                      </a:r>
                      <a:endParaRPr kumimoji="0" lang="cs-CZ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60925" algn="l"/>
                        </a:tabLst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roční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60925" algn="l"/>
                        </a:tabLst>
                      </a:pP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viz tabulky: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AutoNum type="alphaLcParenR"/>
                        <a:tabLst>
                          <a:tab pos="4860925" algn="l"/>
                        </a:tabLst>
                      </a:pPr>
                      <a:r>
                        <a:rPr kumimoji="0" lang="cs-CZ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rovnoměrné (lineární)</a:t>
                      </a:r>
                      <a:endParaRPr kumimoji="0" 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60925" algn="l"/>
                        </a:tabLst>
                      </a:pP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</a:t>
                      </a:r>
                      <a:r>
                        <a:rPr kumimoji="0" lang="cs-CZ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= (VC * s</a:t>
                      </a:r>
                      <a:r>
                        <a:rPr kumimoji="0" lang="cs-CZ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) / 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60925" algn="l"/>
                        </a:tabLst>
                      </a:pP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</a:t>
                      </a:r>
                      <a:r>
                        <a:rPr kumimoji="0" lang="cs-CZ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2-n</a:t>
                      </a: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= (VC * </a:t>
                      </a:r>
                      <a:r>
                        <a:rPr kumimoji="0" lang="cs-CZ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</a:t>
                      </a:r>
                      <a:r>
                        <a:rPr kumimoji="0" lang="cs-CZ" sz="2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</a:t>
                      </a: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) / 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None/>
                        <a:tabLst>
                          <a:tab pos="4860925" algn="l"/>
                        </a:tabLst>
                      </a:pPr>
                      <a:r>
                        <a:rPr kumimoji="0" lang="cs-CZ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b)zrychlené (degresívní)</a:t>
                      </a:r>
                      <a:endParaRPr kumimoji="0" 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60925" algn="l"/>
                        </a:tabLst>
                      </a:pP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</a:t>
                      </a:r>
                      <a:r>
                        <a:rPr kumimoji="0" lang="cs-CZ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= VC / k</a:t>
                      </a:r>
                      <a:r>
                        <a:rPr kumimoji="0" lang="cs-CZ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cs-CZ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60925" algn="l"/>
                        </a:tabLst>
                      </a:pP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</a:t>
                      </a:r>
                      <a:r>
                        <a:rPr kumimoji="0" lang="cs-CZ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2-n</a:t>
                      </a: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= 2*(VC - ∑O) / (</a:t>
                      </a:r>
                      <a:r>
                        <a:rPr kumimoji="0" lang="cs-CZ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k</a:t>
                      </a:r>
                      <a:r>
                        <a:rPr kumimoji="0" lang="cs-CZ" sz="2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</a:t>
                      </a: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– l) </a:t>
                      </a:r>
                      <a:endParaRPr kumimoji="0" lang="cs-CZ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60925" algn="l"/>
                        </a:tabLst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zaokrouhleny na celé Kč nahoru</a:t>
                      </a:r>
                      <a:endParaRPr kumimoji="0" 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60925" algn="l"/>
                        </a:tabLst>
                      </a:pP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zaokrouhleny na celé Kč nahoru</a:t>
                      </a:r>
                      <a:endParaRPr kumimoji="0" lang="cs-CZ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4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60925" algn="l"/>
                        </a:tabLst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suma odpisů nesmí přesáhnout výši pořizovací ceny</a:t>
                      </a:r>
                      <a:endParaRPr kumimoji="0" 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60925" algn="l"/>
                        </a:tabLst>
                      </a:pP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suma odpisů nesmí přesáhnout výši pořizovací ceny</a:t>
                      </a:r>
                      <a:endParaRPr kumimoji="0" lang="cs-CZ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144"/>
    </mc:Choice>
    <mc:Fallback xmlns="">
      <p:transition spd="slow" advTm="450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cs-CZ" altLang="cs-CZ" sz="3600" b="1" i="1" smtClean="0">
                <a:solidFill>
                  <a:srgbClr val="0000CC"/>
                </a:solidFill>
              </a:rPr>
              <a:t>ÚČETNÍ POSTUPY PRO ZÚČTOVÁNÍ ÚČETNÍCH ODPISŮ DM</a:t>
            </a:r>
          </a:p>
        </p:txBody>
      </p:sp>
      <p:pic>
        <p:nvPicPr>
          <p:cNvPr id="22531" name="Zástupný symbol pro obsah 5" descr="graf 43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57375"/>
            <a:ext cx="9144000" cy="3328988"/>
          </a:xfr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8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81"/>
    </mc:Choice>
    <mc:Fallback xmlns="">
      <p:transition spd="slow" advTm="59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819" y="260648"/>
            <a:ext cx="8229600" cy="850106"/>
          </a:xfrm>
        </p:spPr>
        <p:txBody>
          <a:bodyPr/>
          <a:lstStyle/>
          <a:p>
            <a:r>
              <a:rPr lang="cs-CZ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Změny v oblasti DM </a:t>
            </a:r>
            <a:r>
              <a:rPr lang="cs-CZ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roku 2021</a:t>
            </a:r>
            <a:br>
              <a:rPr lang="cs-CZ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komentováno dne 7.4.2021</a:t>
            </a:r>
            <a:r>
              <a:rPr lang="cs-CZ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591" y="1299387"/>
            <a:ext cx="9089409" cy="5361459"/>
          </a:xfrm>
        </p:spPr>
        <p:txBody>
          <a:bodyPr/>
          <a:lstStyle/>
          <a:p>
            <a:pPr marL="0" indent="0">
              <a:buNone/>
            </a:pPr>
            <a:r>
              <a:rPr lang="cs-CZ" sz="2400" b="1" i="1" dirty="0" smtClean="0">
                <a:solidFill>
                  <a:srgbClr val="0000CC"/>
                </a:solidFill>
              </a:rPr>
              <a:t>Komentáře </a:t>
            </a:r>
            <a:r>
              <a:rPr lang="cs-CZ" sz="2400" b="1" i="1" dirty="0" smtClean="0">
                <a:solidFill>
                  <a:srgbClr val="0000CC"/>
                </a:solidFill>
              </a:rPr>
              <a:t>k následujícím </a:t>
            </a:r>
            <a:r>
              <a:rPr lang="cs-CZ" sz="2400" b="1" i="1" dirty="0">
                <a:solidFill>
                  <a:srgbClr val="0000CC"/>
                </a:solidFill>
              </a:rPr>
              <a:t>stránkám prezentace (</a:t>
            </a:r>
            <a:r>
              <a:rPr lang="cs-CZ" sz="2400" b="1" i="1" dirty="0" smtClean="0">
                <a:solidFill>
                  <a:srgbClr val="0000CC"/>
                </a:solidFill>
              </a:rPr>
              <a:t>od str. 3) byly </a:t>
            </a:r>
            <a:r>
              <a:rPr lang="cs-CZ" sz="2400" b="1" i="1" dirty="0" smtClean="0">
                <a:solidFill>
                  <a:srgbClr val="0000CC"/>
                </a:solidFill>
              </a:rPr>
              <a:t>vytvořeny v LS 2020. Je nutno vzít v úvahu změny, které nastaly od r. 2021:</a:t>
            </a:r>
          </a:p>
          <a:p>
            <a:pPr marL="514350" indent="-514350">
              <a:buAutoNum type="arabicParenR"/>
            </a:pPr>
            <a:r>
              <a:rPr lang="cs-CZ" sz="2400" b="1" dirty="0" smtClean="0"/>
              <a:t>nejvýznamnější změna v zákoně o daních z příjmů (</a:t>
            </a:r>
            <a:r>
              <a:rPr lang="cs-CZ" sz="2400" b="1" dirty="0" smtClean="0">
                <a:solidFill>
                  <a:srgbClr val="0000CC"/>
                </a:solidFill>
              </a:rPr>
              <a:t>s. </a:t>
            </a:r>
            <a:r>
              <a:rPr lang="cs-CZ" sz="2400" b="1" dirty="0" smtClean="0">
                <a:solidFill>
                  <a:srgbClr val="0000CC"/>
                </a:solidFill>
              </a:rPr>
              <a:t>3, 18, 20-22</a:t>
            </a:r>
            <a:r>
              <a:rPr lang="cs-CZ" sz="2400" b="1" dirty="0" smtClean="0"/>
              <a:t>)</a:t>
            </a:r>
            <a:endParaRPr lang="cs-CZ" sz="2400" b="1" dirty="0" smtClean="0"/>
          </a:p>
          <a:p>
            <a:pPr marL="0" indent="0">
              <a:buNone/>
            </a:pPr>
            <a:r>
              <a:rPr lang="cs-CZ" sz="2400" b="1" dirty="0"/>
              <a:t>	</a:t>
            </a:r>
            <a:r>
              <a:rPr lang="cs-CZ" sz="2400" b="1" dirty="0" smtClean="0"/>
              <a:t>- zvýšení limitu vstupní ceny DHM ze 40 000,- na 80 000,- Kč, </a:t>
            </a:r>
          </a:p>
          <a:p>
            <a:pPr marL="0" indent="0">
              <a:buNone/>
            </a:pPr>
            <a:r>
              <a:rPr lang="cs-CZ" sz="2400" b="1" dirty="0" smtClean="0"/>
              <a:t>	- DNM není již z pohledu daně z příjmů regulován, na snížení 	daňové základny se akceptuje odpis účetní</a:t>
            </a:r>
          </a:p>
          <a:p>
            <a:pPr marL="0" indent="0">
              <a:buNone/>
            </a:pPr>
            <a:r>
              <a:rPr lang="cs-CZ" sz="2400" b="1" dirty="0"/>
              <a:t>	</a:t>
            </a:r>
            <a:r>
              <a:rPr lang="cs-CZ" sz="2400" b="1" dirty="0" smtClean="0"/>
              <a:t>- z pohledu účetní legislativy zůstává v platnosti rozhodnutí ÚJ 	o výši PC k zařazení majetku do evidence DM</a:t>
            </a:r>
          </a:p>
          <a:p>
            <a:pPr marL="0" indent="0">
              <a:buNone/>
            </a:pPr>
            <a:r>
              <a:rPr lang="cs-CZ" sz="2400" b="1" dirty="0" smtClean="0"/>
              <a:t>2) Doporučuje se zřídit účet na pořizovaný DFM v rámci US 06x: </a:t>
            </a:r>
          </a:p>
          <a:p>
            <a:pPr marL="0" indent="0">
              <a:buNone/>
            </a:pPr>
            <a:r>
              <a:rPr lang="cs-CZ" sz="2400" b="1" dirty="0"/>
              <a:t>	</a:t>
            </a:r>
            <a:r>
              <a:rPr lang="cs-CZ" sz="2400" b="1" dirty="0" smtClean="0"/>
              <a:t>064-Pořízení dlouhodobého finančního majetku (</a:t>
            </a:r>
            <a:r>
              <a:rPr lang="cs-CZ" sz="2400" b="1" dirty="0" smtClean="0">
                <a:solidFill>
                  <a:srgbClr val="0000CC"/>
                </a:solidFill>
              </a:rPr>
              <a:t>s. </a:t>
            </a:r>
            <a:r>
              <a:rPr lang="cs-CZ" sz="2400" b="1" dirty="0" smtClean="0">
                <a:solidFill>
                  <a:srgbClr val="0000CC"/>
                </a:solidFill>
              </a:rPr>
              <a:t>6</a:t>
            </a:r>
            <a:r>
              <a:rPr lang="cs-CZ" sz="2400" b="1" dirty="0" smtClean="0"/>
              <a:t>)</a:t>
            </a:r>
            <a:endParaRPr lang="cs-CZ" sz="2400" b="1" dirty="0" smtClean="0"/>
          </a:p>
          <a:p>
            <a:pPr marL="0" indent="0">
              <a:buNone/>
            </a:pPr>
            <a:r>
              <a:rPr lang="cs-CZ" sz="2400" b="1" dirty="0" smtClean="0"/>
              <a:t>3) Doporučuje se zřídit samostatný účet 643-Přijaté dary v provozní 	oblasti pro zúčtování pořízení DM darem (</a:t>
            </a:r>
            <a:r>
              <a:rPr lang="cs-CZ" sz="2400" b="1" dirty="0" smtClean="0">
                <a:solidFill>
                  <a:srgbClr val="0000CC"/>
                </a:solidFill>
              </a:rPr>
              <a:t>s. </a:t>
            </a:r>
            <a:r>
              <a:rPr lang="cs-CZ" sz="2400" b="1" dirty="0" smtClean="0">
                <a:solidFill>
                  <a:srgbClr val="0000CC"/>
                </a:solidFill>
              </a:rPr>
              <a:t>14</a:t>
            </a:r>
            <a:r>
              <a:rPr lang="cs-CZ" sz="2400" b="1" dirty="0" smtClean="0"/>
              <a:t>)</a:t>
            </a:r>
            <a:endParaRPr lang="cs-CZ" sz="2400" b="1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6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420"/>
    </mc:Choice>
    <mc:Fallback xmlns="">
      <p:transition spd="slow" advTm="302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cs-CZ" altLang="cs-CZ" sz="3600" b="1" i="1" smtClean="0">
                <a:solidFill>
                  <a:srgbClr val="0000CC"/>
                </a:solidFill>
              </a:rPr>
              <a:t>ODPISOVÁNÍ DLOUHODOBÉHO MAJETKU</a:t>
            </a:r>
            <a:br>
              <a:rPr lang="cs-CZ" altLang="cs-CZ" sz="3600" b="1" i="1" smtClean="0">
                <a:solidFill>
                  <a:srgbClr val="0000CC"/>
                </a:solidFill>
              </a:rPr>
            </a:br>
            <a:r>
              <a:rPr lang="cs-CZ" altLang="cs-CZ" sz="3600" i="1" smtClean="0">
                <a:solidFill>
                  <a:srgbClr val="0000CC"/>
                </a:solidFill>
              </a:rPr>
              <a:t>dle zákona o daních z příjmů (§26 - §33)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0" y="1500188"/>
          <a:ext cx="9144000" cy="5445240"/>
        </p:xfrm>
        <a:graphic>
          <a:graphicData uri="http://schemas.openxmlformats.org/drawingml/2006/table">
            <a:tbl>
              <a:tblPr/>
              <a:tblGrid>
                <a:gridCol w="2428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0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4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33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Odpisová skupina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Doba odepisování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(v letech)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Příklady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nástroje, nářadí, PC, přístroje, faxy, </a:t>
                      </a:r>
                      <a:r>
                        <a:rPr kumimoji="0" lang="cs-CZ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kanc.potř</a:t>
                      </a: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text.výr., </a:t>
                      </a:r>
                      <a:r>
                        <a:rPr kumimoji="0" lang="cs-CZ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labor.zař</a:t>
                      </a: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., stroje, </a:t>
                      </a:r>
                      <a:r>
                        <a:rPr kumimoji="0" lang="cs-CZ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el.zař</a:t>
                      </a: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., nábytek,auta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kov.</a:t>
                      </a:r>
                      <a:r>
                        <a:rPr kumimoji="0" lang="cs-CZ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konstr</a:t>
                      </a: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., trezory, jeřáby,výtahy,klimatizace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budovy ze dřeva a plastů, oplocení,věže,sila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budovy ostatní, silnice, mosty, vodní díla, byty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hotely,obch. domy, </a:t>
                      </a:r>
                      <a:r>
                        <a:rPr kumimoji="0" lang="cs-CZ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admin.bud</a:t>
                      </a: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., muzea, knihovny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01"/>
    </mc:Choice>
    <mc:Fallback xmlns="">
      <p:transition spd="slow" advTm="50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cs-CZ" altLang="cs-CZ" sz="3600" b="1" i="1" smtClean="0">
                <a:solidFill>
                  <a:srgbClr val="0000CC"/>
                </a:solidFill>
              </a:rPr>
              <a:t>ODPISOVÁNÍ DLOUHODOBÉHO MAJETKU</a:t>
            </a:r>
            <a:br>
              <a:rPr lang="cs-CZ" altLang="cs-CZ" sz="3600" b="1" i="1" smtClean="0">
                <a:solidFill>
                  <a:srgbClr val="0000CC"/>
                </a:solidFill>
              </a:rPr>
            </a:br>
            <a:r>
              <a:rPr lang="cs-CZ" altLang="cs-CZ" sz="3600" i="1" smtClean="0">
                <a:solidFill>
                  <a:srgbClr val="0000CC"/>
                </a:solidFill>
              </a:rPr>
              <a:t>dle zákona o daních z příjmů (§26 - §33)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0" y="2143125"/>
          <a:ext cx="9144000" cy="4714875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718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Odpisová skupina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ABA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Roční odpisová sazba (od r. 2008)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A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460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V prvním roce odpisování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V dalších letech odpisování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Pro zvýšenou vstupní cenu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A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1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33,3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1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22,25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1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5,5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10,5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71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2,15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5,15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71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1,4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3,4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3,4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71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1,02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2,02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500063" y="1500188"/>
            <a:ext cx="55721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3200" b="1" u="sng" dirty="0">
                <a:solidFill>
                  <a:srgbClr val="0000CC"/>
                </a:solidFill>
                <a:latin typeface="+mj-lt"/>
              </a:rPr>
              <a:t>Rovnoměrné odpisování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07"/>
    </mc:Choice>
    <mc:Fallback xmlns="">
      <p:transition spd="slow" advTm="41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cs-CZ" altLang="cs-CZ" sz="3600" b="1" i="1" smtClean="0">
                <a:solidFill>
                  <a:srgbClr val="0000CC"/>
                </a:solidFill>
              </a:rPr>
              <a:t>ODPISOVÁNÍ DLOUHODOBÉHO MAJETKU</a:t>
            </a:r>
            <a:br>
              <a:rPr lang="cs-CZ" altLang="cs-CZ" sz="3600" b="1" i="1" smtClean="0">
                <a:solidFill>
                  <a:srgbClr val="0000CC"/>
                </a:solidFill>
              </a:rPr>
            </a:br>
            <a:r>
              <a:rPr lang="cs-CZ" altLang="cs-CZ" sz="3600" i="1" smtClean="0">
                <a:solidFill>
                  <a:srgbClr val="0000CC"/>
                </a:solidFill>
              </a:rPr>
              <a:t>dle zákona o daních z příjmů (§26 - §33)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0" y="2143125"/>
          <a:ext cx="9144000" cy="4714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702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Odpisová skupina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</a:rPr>
                        <a:t>Koeficient pro zrychlené odpisování (od r. 2008)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56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</a:rPr>
                        <a:t>V prvním roce odpisování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</a:rPr>
                        <a:t>V dalších letech odpisování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</a:rPr>
                        <a:t>Pro zvýšenou vstupní cenu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dirty="0">
                          <a:latin typeface="+mn-lt"/>
                          <a:ea typeface="Times New Roman"/>
                        </a:rPr>
                        <a:t>1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dirty="0">
                          <a:latin typeface="+mn-lt"/>
                          <a:ea typeface="Times New Roman"/>
                        </a:rPr>
                        <a:t>3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dirty="0">
                          <a:latin typeface="+mn-lt"/>
                          <a:ea typeface="Times New Roman"/>
                        </a:rPr>
                        <a:t>4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>
                          <a:latin typeface="+mn-lt"/>
                          <a:ea typeface="Times New Roman"/>
                        </a:rPr>
                        <a:t>3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>
                          <a:latin typeface="+mn-lt"/>
                          <a:ea typeface="Times New Roman"/>
                        </a:rPr>
                        <a:t>2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dirty="0">
                          <a:latin typeface="+mn-lt"/>
                          <a:ea typeface="Times New Roman"/>
                        </a:rPr>
                        <a:t>5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dirty="0">
                          <a:latin typeface="+mn-lt"/>
                          <a:ea typeface="Times New Roman"/>
                        </a:rPr>
                        <a:t>6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>
                          <a:latin typeface="+mn-lt"/>
                          <a:ea typeface="Times New Roman"/>
                        </a:rPr>
                        <a:t>5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>
                          <a:latin typeface="+mn-lt"/>
                          <a:ea typeface="Times New Roman"/>
                        </a:rPr>
                        <a:t>3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>
                          <a:latin typeface="+mn-lt"/>
                          <a:ea typeface="Times New Roman"/>
                        </a:rPr>
                        <a:t>10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dirty="0">
                          <a:latin typeface="+mn-lt"/>
                          <a:ea typeface="Times New Roman"/>
                        </a:rPr>
                        <a:t>11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dirty="0">
                          <a:latin typeface="+mn-lt"/>
                          <a:ea typeface="Times New Roman"/>
                        </a:rPr>
                        <a:t>10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7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>
                          <a:latin typeface="+mn-lt"/>
                          <a:ea typeface="Times New Roman"/>
                        </a:rPr>
                        <a:t>4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>
                          <a:latin typeface="+mn-lt"/>
                          <a:ea typeface="Times New Roman"/>
                        </a:rPr>
                        <a:t>20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>
                          <a:latin typeface="+mn-lt"/>
                          <a:ea typeface="Times New Roman"/>
                        </a:rPr>
                        <a:t>21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dirty="0">
                          <a:latin typeface="+mn-lt"/>
                          <a:ea typeface="Times New Roman"/>
                        </a:rPr>
                        <a:t>20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7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>
                          <a:latin typeface="+mn-lt"/>
                          <a:ea typeface="Times New Roman"/>
                        </a:rPr>
                        <a:t>5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>
                          <a:latin typeface="+mn-lt"/>
                          <a:ea typeface="Times New Roman"/>
                        </a:rPr>
                        <a:t>30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>
                          <a:latin typeface="+mn-lt"/>
                          <a:ea typeface="Times New Roman"/>
                        </a:rPr>
                        <a:t>31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dirty="0">
                          <a:latin typeface="+mn-lt"/>
                          <a:ea typeface="Times New Roman"/>
                        </a:rPr>
                        <a:t>30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7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>
                          <a:latin typeface="+mn-lt"/>
                          <a:ea typeface="Times New Roman"/>
                        </a:rPr>
                        <a:t>6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>
                          <a:latin typeface="+mn-lt"/>
                          <a:ea typeface="Times New Roman"/>
                        </a:rPr>
                        <a:t>50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>
                          <a:latin typeface="+mn-lt"/>
                          <a:ea typeface="Times New Roman"/>
                        </a:rPr>
                        <a:t>51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dirty="0">
                          <a:latin typeface="+mn-lt"/>
                          <a:ea typeface="Times New Roman"/>
                        </a:rPr>
                        <a:t>50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428625" y="1428750"/>
            <a:ext cx="62865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3200" b="1" u="sng" dirty="0">
                <a:solidFill>
                  <a:srgbClr val="0000CC"/>
                </a:solidFill>
                <a:latin typeface="+mj-lt"/>
              </a:rPr>
              <a:t>Zrychlené (degresivní) odpisování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08"/>
    </mc:Choice>
    <mc:Fallback xmlns="">
      <p:transition spd="slow" advTm="134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>
          <a:xfrm>
            <a:off x="611188" y="2636838"/>
            <a:ext cx="8229600" cy="1143000"/>
          </a:xfrm>
        </p:spPr>
        <p:txBody>
          <a:bodyPr/>
          <a:lstStyle/>
          <a:p>
            <a:r>
              <a:rPr lang="cs-CZ" altLang="cs-CZ" b="1" i="1" smtClean="0">
                <a:solidFill>
                  <a:srgbClr val="FF0000"/>
                </a:solidFill>
              </a:rPr>
              <a:t>VYŘAZENÍ (ÚBYTKY)</a:t>
            </a:r>
            <a:br>
              <a:rPr lang="cs-CZ" altLang="cs-CZ" b="1" i="1" smtClean="0">
                <a:solidFill>
                  <a:srgbClr val="FF0000"/>
                </a:solidFill>
              </a:rPr>
            </a:br>
            <a:r>
              <a:rPr lang="cs-CZ" altLang="cs-CZ" sz="2800" b="1" i="1" smtClean="0">
                <a:solidFill>
                  <a:srgbClr val="FF0000"/>
                </a:solidFill>
              </a:rPr>
              <a:t/>
            </a:r>
            <a:br>
              <a:rPr lang="cs-CZ" altLang="cs-CZ" sz="2800" b="1" i="1" smtClean="0">
                <a:solidFill>
                  <a:srgbClr val="FF0000"/>
                </a:solidFill>
              </a:rPr>
            </a:br>
            <a:r>
              <a:rPr lang="cs-CZ" altLang="cs-CZ" b="1" i="1" smtClean="0">
                <a:solidFill>
                  <a:srgbClr val="FF0000"/>
                </a:solidFill>
              </a:rPr>
              <a:t> dlouhodobého </a:t>
            </a:r>
            <a:br>
              <a:rPr lang="cs-CZ" altLang="cs-CZ" b="1" i="1" smtClean="0">
                <a:solidFill>
                  <a:srgbClr val="FF0000"/>
                </a:solidFill>
              </a:rPr>
            </a:br>
            <a:r>
              <a:rPr lang="cs-CZ" altLang="cs-CZ" b="1" i="1" smtClean="0">
                <a:solidFill>
                  <a:srgbClr val="FF0000"/>
                </a:solidFill>
              </a:rPr>
              <a:t>hmotného a  nehmotného majetku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52"/>
    </mc:Choice>
    <mc:Fallback xmlns="">
      <p:transition spd="slow" advTm="19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cs-CZ" altLang="cs-CZ" sz="3600" b="1" i="1" smtClean="0">
                <a:solidFill>
                  <a:srgbClr val="0000CC"/>
                </a:solidFill>
              </a:rPr>
              <a:t>VYŘAZOVÁNÍ DLOUHODOBÉHO MAJETKU</a:t>
            </a:r>
          </a:p>
        </p:txBody>
      </p:sp>
      <p:sp>
        <p:nvSpPr>
          <p:cNvPr id="14339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800" b="1" i="1" dirty="0" smtClean="0"/>
              <a:t>prodejem,</a:t>
            </a:r>
          </a:p>
          <a:p>
            <a:r>
              <a:rPr lang="cs-CZ" altLang="cs-CZ" sz="2800" b="1" i="1" dirty="0" smtClean="0"/>
              <a:t>likvidací, </a:t>
            </a:r>
          </a:p>
          <a:p>
            <a:r>
              <a:rPr lang="cs-CZ" altLang="cs-CZ" sz="2800" b="1" i="1" dirty="0" smtClean="0"/>
              <a:t>bezúplatným převodem (darováním),</a:t>
            </a:r>
          </a:p>
          <a:p>
            <a:r>
              <a:rPr lang="cs-CZ" altLang="cs-CZ" sz="2800" b="1" i="1" dirty="0" smtClean="0"/>
              <a:t>vkladem dlouhodobého majetku do jiné společnosti,</a:t>
            </a:r>
          </a:p>
          <a:p>
            <a:r>
              <a:rPr lang="cs-CZ" altLang="cs-CZ" sz="2800" b="1" i="1" dirty="0" smtClean="0"/>
              <a:t>převodem na základě právních předpisů,</a:t>
            </a:r>
          </a:p>
          <a:p>
            <a:r>
              <a:rPr lang="cs-CZ" altLang="cs-CZ" sz="2800" b="1" i="1" dirty="0" smtClean="0"/>
              <a:t>v důsledku škody nebo manka,</a:t>
            </a:r>
          </a:p>
          <a:p>
            <a:r>
              <a:rPr lang="cs-CZ" altLang="cs-CZ" sz="2800" b="1" i="1" dirty="0" smtClean="0"/>
              <a:t>přeřazením z podnikání do osobního užívání.</a:t>
            </a:r>
          </a:p>
          <a:p>
            <a:endParaRPr lang="cs-CZ" altLang="cs-CZ" i="1" dirty="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00"/>
    </mc:Choice>
    <mc:Fallback xmlns="">
      <p:transition spd="slow" advTm="89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ctrTitle"/>
          </p:nvPr>
        </p:nvSpPr>
        <p:spPr>
          <a:xfrm>
            <a:off x="827088" y="260350"/>
            <a:ext cx="7772400" cy="1152525"/>
          </a:xfrm>
        </p:spPr>
        <p:txBody>
          <a:bodyPr/>
          <a:lstStyle/>
          <a:p>
            <a:r>
              <a:rPr lang="cs-CZ" altLang="cs-CZ" b="1" smtClean="0">
                <a:solidFill>
                  <a:srgbClr val="FF0000"/>
                </a:solidFill>
              </a:rPr>
              <a:t>Pojmy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5288" y="1412875"/>
            <a:ext cx="8280400" cy="511175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cs-CZ" b="1" dirty="0" smtClean="0">
                <a:solidFill>
                  <a:srgbClr val="0066FF"/>
                </a:solidFill>
              </a:rPr>
              <a:t>Zůstatková cena = pořizovací cena – oprávky</a:t>
            </a:r>
          </a:p>
          <a:p>
            <a:pPr>
              <a:buFont typeface="Arial" charset="0"/>
              <a:buNone/>
              <a:defRPr/>
            </a:pPr>
            <a:endParaRPr lang="cs-CZ" sz="2000" b="1" dirty="0" smtClean="0">
              <a:solidFill>
                <a:srgbClr val="0066FF"/>
              </a:solidFill>
            </a:endParaRPr>
          </a:p>
          <a:p>
            <a:pPr algn="l">
              <a:buFont typeface="Arial" charset="0"/>
              <a:buChar char="•"/>
              <a:defRPr/>
            </a:pPr>
            <a:r>
              <a:rPr lang="cs-CZ" sz="2800" b="1" dirty="0" smtClean="0">
                <a:solidFill>
                  <a:schemeClr val="tx1"/>
                </a:solidFill>
              </a:rPr>
              <a:t> </a:t>
            </a:r>
            <a:r>
              <a:rPr lang="cs-CZ" sz="2800" b="1" i="1" u="sng" dirty="0" smtClean="0">
                <a:solidFill>
                  <a:schemeClr val="tx1"/>
                </a:solidFill>
              </a:rPr>
              <a:t>Pořizovací cena</a:t>
            </a:r>
            <a:r>
              <a:rPr lang="cs-CZ" sz="2800" b="1" dirty="0" smtClean="0">
                <a:solidFill>
                  <a:schemeClr val="tx1"/>
                </a:solidFill>
              </a:rPr>
              <a:t> – po celou dobu užívání sledována na účtech US 01x, 02x, (a 03x), tzv. </a:t>
            </a:r>
            <a:r>
              <a:rPr lang="cs-CZ" sz="2800" b="1" i="1" dirty="0" smtClean="0">
                <a:solidFill>
                  <a:schemeClr val="tx1"/>
                </a:solidFill>
              </a:rPr>
              <a:t>brutto</a:t>
            </a:r>
            <a:r>
              <a:rPr lang="cs-CZ" sz="2800" b="1" dirty="0" smtClean="0">
                <a:solidFill>
                  <a:schemeClr val="tx1"/>
                </a:solidFill>
              </a:rPr>
              <a:t> hodnota DM v rozvaze.</a:t>
            </a:r>
          </a:p>
          <a:p>
            <a:pPr algn="l">
              <a:buFont typeface="Arial" charset="0"/>
              <a:buChar char="•"/>
              <a:defRPr/>
            </a:pPr>
            <a:r>
              <a:rPr lang="cs-CZ" sz="2800" b="1" dirty="0" smtClean="0">
                <a:solidFill>
                  <a:schemeClr val="tx1"/>
                </a:solidFill>
              </a:rPr>
              <a:t> </a:t>
            </a:r>
            <a:r>
              <a:rPr lang="cs-CZ" sz="2800" b="1" i="1" u="sng" dirty="0" smtClean="0">
                <a:solidFill>
                  <a:schemeClr val="tx1"/>
                </a:solidFill>
              </a:rPr>
              <a:t>Oprávky</a:t>
            </a:r>
            <a:r>
              <a:rPr lang="cs-CZ" sz="2800" b="1" dirty="0" smtClean="0">
                <a:solidFill>
                  <a:schemeClr val="tx1"/>
                </a:solidFill>
              </a:rPr>
              <a:t> – kumulované opotřebení DM za celou dobu jeho dosavadního používání, na účtech US 07x, 08x, tzv. </a:t>
            </a:r>
            <a:r>
              <a:rPr lang="cs-CZ" sz="2800" b="1" i="1" dirty="0" smtClean="0">
                <a:solidFill>
                  <a:schemeClr val="tx1"/>
                </a:solidFill>
              </a:rPr>
              <a:t>korekce</a:t>
            </a:r>
            <a:r>
              <a:rPr lang="cs-CZ" sz="2800" b="1" dirty="0" smtClean="0">
                <a:solidFill>
                  <a:schemeClr val="tx1"/>
                </a:solidFill>
              </a:rPr>
              <a:t> v rozvaze.</a:t>
            </a:r>
          </a:p>
          <a:p>
            <a:pPr algn="l">
              <a:buFont typeface="Arial" charset="0"/>
              <a:buChar char="•"/>
              <a:defRPr/>
            </a:pPr>
            <a:r>
              <a:rPr lang="cs-CZ" sz="2800" b="1" i="1" u="sng" dirty="0" smtClean="0">
                <a:solidFill>
                  <a:schemeClr val="tx1"/>
                </a:solidFill>
              </a:rPr>
              <a:t> Zůstatková cena</a:t>
            </a:r>
            <a:r>
              <a:rPr lang="cs-CZ" sz="2800" b="1" dirty="0" smtClean="0">
                <a:solidFill>
                  <a:schemeClr val="tx1"/>
                </a:solidFill>
              </a:rPr>
              <a:t> – rozdíl PC a oprávek, tzv. </a:t>
            </a:r>
            <a:r>
              <a:rPr lang="cs-CZ" sz="2800" b="1" i="1" dirty="0" smtClean="0">
                <a:solidFill>
                  <a:schemeClr val="tx1"/>
                </a:solidFill>
              </a:rPr>
              <a:t>netto</a:t>
            </a:r>
            <a:r>
              <a:rPr lang="cs-CZ" sz="2800" b="1" dirty="0" smtClean="0">
                <a:solidFill>
                  <a:schemeClr val="tx1"/>
                </a:solidFill>
              </a:rPr>
              <a:t> hodnota DM v rozvaze (</a:t>
            </a:r>
            <a:r>
              <a:rPr lang="cs-CZ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 případě, že nebyly tvořeny tzv. opravné položky</a:t>
            </a:r>
            <a:r>
              <a:rPr lang="cs-CZ" sz="2800" b="1" dirty="0" smtClean="0">
                <a:solidFill>
                  <a:schemeClr val="tx1"/>
                </a:solidFill>
              </a:rPr>
              <a:t>).</a:t>
            </a:r>
            <a:endParaRPr lang="cs-CZ" sz="2800" b="1" i="1" u="sng" dirty="0" smtClean="0">
              <a:solidFill>
                <a:schemeClr val="tx1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40"/>
    </mc:Choice>
    <mc:Fallback xmlns="">
      <p:transition spd="slow" advTm="103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ctrTitle"/>
          </p:nvPr>
        </p:nvSpPr>
        <p:spPr>
          <a:xfrm>
            <a:off x="827088" y="260350"/>
            <a:ext cx="7772400" cy="1152525"/>
          </a:xfrm>
        </p:spPr>
        <p:txBody>
          <a:bodyPr/>
          <a:lstStyle/>
          <a:p>
            <a:r>
              <a:rPr lang="cs-CZ" altLang="cs-CZ" b="1" smtClean="0">
                <a:solidFill>
                  <a:srgbClr val="FF0000"/>
                </a:solidFill>
              </a:rPr>
              <a:t>Základní principy účtování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5288" y="1412875"/>
            <a:ext cx="8569325" cy="5111750"/>
          </a:xfrm>
        </p:spPr>
        <p:txBody>
          <a:bodyPr/>
          <a:lstStyle/>
          <a:p>
            <a:pPr marL="514350" indent="-514350" algn="l">
              <a:buFont typeface="Arial" panose="020B0604020202020204" pitchFamily="34" charset="0"/>
              <a:buAutoNum type="arabicParenR"/>
            </a:pPr>
            <a:r>
              <a:rPr lang="cs-CZ" altLang="cs-CZ" sz="2800" b="1" i="1" u="sng" dirty="0" smtClean="0">
                <a:solidFill>
                  <a:schemeClr val="tx1"/>
                </a:solidFill>
              </a:rPr>
              <a:t>DM je zcela odepsán </a:t>
            </a:r>
            <a:r>
              <a:rPr lang="cs-CZ" altLang="cs-CZ" sz="2800" b="1" i="1" dirty="0" smtClean="0">
                <a:solidFill>
                  <a:schemeClr val="tx1"/>
                </a:solidFill>
              </a:rPr>
              <a:t>(tj. PC = ∑</a:t>
            </a:r>
            <a:r>
              <a:rPr lang="cs-CZ" altLang="cs-CZ" sz="2800" b="1" i="1" dirty="0" err="1" smtClean="0">
                <a:solidFill>
                  <a:schemeClr val="tx1"/>
                </a:solidFill>
              </a:rPr>
              <a:t>Opr</a:t>
            </a:r>
            <a:r>
              <a:rPr lang="cs-CZ" altLang="cs-CZ" sz="2800" b="1" i="1" dirty="0" smtClean="0">
                <a:solidFill>
                  <a:schemeClr val="tx1"/>
                </a:solidFill>
              </a:rPr>
              <a:t>., ZC = 0)</a:t>
            </a:r>
          </a:p>
          <a:p>
            <a:pPr marL="514350" indent="-514350" algn="l"/>
            <a:r>
              <a:rPr lang="cs-CZ" altLang="cs-CZ" sz="2800" b="1" i="1" dirty="0" smtClean="0">
                <a:solidFill>
                  <a:schemeClr val="tx1"/>
                </a:solidFill>
              </a:rPr>
              <a:t>	účetní operace: </a:t>
            </a:r>
          </a:p>
          <a:p>
            <a:pPr marL="514350" indent="-514350" algn="l"/>
            <a:r>
              <a:rPr lang="cs-CZ" altLang="cs-CZ" sz="2800" b="1" dirty="0" smtClean="0">
                <a:solidFill>
                  <a:schemeClr val="tx1"/>
                </a:solidFill>
              </a:rPr>
              <a:t>	- vyřazení DM z účetní evidence </a:t>
            </a:r>
            <a:r>
              <a:rPr lang="cs-CZ" altLang="cs-CZ" sz="2800" b="1" dirty="0" smtClean="0">
                <a:solidFill>
                  <a:srgbClr val="0066FF"/>
                </a:solidFill>
              </a:rPr>
              <a:t>07x, 08x / 01x, 02x </a:t>
            </a:r>
            <a:r>
              <a:rPr lang="cs-CZ" altLang="cs-CZ" sz="2800" b="1" dirty="0" smtClean="0">
                <a:solidFill>
                  <a:schemeClr val="tx1"/>
                </a:solidFill>
              </a:rPr>
              <a:t>(ve výši PC)</a:t>
            </a:r>
          </a:p>
          <a:p>
            <a:pPr marL="514350" indent="-514350"/>
            <a:endParaRPr lang="cs-CZ" altLang="cs-CZ" sz="2800" b="1" i="1" dirty="0" smtClean="0">
              <a:solidFill>
                <a:srgbClr val="0066FF"/>
              </a:solidFill>
            </a:endParaRPr>
          </a:p>
          <a:p>
            <a:pPr marL="514350" indent="-514350" algn="l">
              <a:buFont typeface="Arial" panose="020B0604020202020204" pitchFamily="34" charset="0"/>
              <a:buAutoNum type="arabicParenR" startAt="2"/>
            </a:pPr>
            <a:r>
              <a:rPr lang="cs-CZ" altLang="cs-CZ" sz="2800" b="1" i="1" u="sng" dirty="0" smtClean="0">
                <a:solidFill>
                  <a:schemeClr val="tx1"/>
                </a:solidFill>
              </a:rPr>
              <a:t>DM není zcela odepsán </a:t>
            </a:r>
            <a:r>
              <a:rPr lang="cs-CZ" altLang="cs-CZ" sz="2800" b="1" i="1" dirty="0" smtClean="0">
                <a:solidFill>
                  <a:schemeClr val="tx1"/>
                </a:solidFill>
              </a:rPr>
              <a:t>(tj. PC &gt; ∑</a:t>
            </a:r>
            <a:r>
              <a:rPr lang="cs-CZ" altLang="cs-CZ" sz="2800" b="1" i="1" dirty="0" err="1" smtClean="0">
                <a:solidFill>
                  <a:schemeClr val="tx1"/>
                </a:solidFill>
              </a:rPr>
              <a:t>Opr</a:t>
            </a:r>
            <a:r>
              <a:rPr lang="cs-CZ" altLang="cs-CZ" sz="2800" b="1" i="1" dirty="0" smtClean="0">
                <a:solidFill>
                  <a:schemeClr val="tx1"/>
                </a:solidFill>
              </a:rPr>
              <a:t>., ZC &gt; 0)</a:t>
            </a:r>
          </a:p>
          <a:p>
            <a:pPr marL="514350" indent="-514350" algn="l"/>
            <a:r>
              <a:rPr lang="cs-CZ" altLang="cs-CZ" sz="2800" b="1" i="1" dirty="0" smtClean="0">
                <a:solidFill>
                  <a:schemeClr val="tx1"/>
                </a:solidFill>
              </a:rPr>
              <a:t>	</a:t>
            </a:r>
            <a:r>
              <a:rPr lang="cs-CZ" altLang="cs-CZ" sz="2800" b="1" dirty="0" smtClean="0">
                <a:solidFill>
                  <a:schemeClr val="tx1"/>
                </a:solidFill>
              </a:rPr>
              <a:t> </a:t>
            </a:r>
            <a:r>
              <a:rPr lang="cs-CZ" altLang="cs-CZ" sz="2800" b="1" i="1" dirty="0" smtClean="0">
                <a:solidFill>
                  <a:schemeClr val="tx1"/>
                </a:solidFill>
              </a:rPr>
              <a:t>účetní operace: </a:t>
            </a:r>
          </a:p>
          <a:p>
            <a:pPr marL="514350" indent="-514350" algn="l"/>
            <a:r>
              <a:rPr lang="cs-CZ" altLang="cs-CZ" sz="2800" b="1" i="1" dirty="0" smtClean="0">
                <a:solidFill>
                  <a:schemeClr val="tx1"/>
                </a:solidFill>
              </a:rPr>
              <a:t>	</a:t>
            </a:r>
            <a:r>
              <a:rPr lang="cs-CZ" altLang="cs-CZ" sz="2800" b="1" dirty="0" smtClean="0">
                <a:solidFill>
                  <a:schemeClr val="tx1"/>
                </a:solidFill>
              </a:rPr>
              <a:t>a) dodatečný odpis ZC     </a:t>
            </a:r>
            <a:r>
              <a:rPr lang="cs-CZ" altLang="cs-CZ" sz="2800" b="1" dirty="0" smtClean="0">
                <a:solidFill>
                  <a:srgbClr val="0066FF"/>
                </a:solidFill>
              </a:rPr>
              <a:t>5xx, (4xx, 367, …) / 07x, 08x</a:t>
            </a:r>
          </a:p>
          <a:p>
            <a:pPr marL="514350" indent="-514350" algn="l"/>
            <a:r>
              <a:rPr lang="cs-CZ" altLang="cs-CZ" sz="2800" b="1" dirty="0" smtClean="0">
                <a:solidFill>
                  <a:schemeClr val="tx1"/>
                </a:solidFill>
              </a:rPr>
              <a:t>	b) vyřazení DM z účetní evidence </a:t>
            </a:r>
            <a:r>
              <a:rPr lang="cs-CZ" altLang="cs-CZ" sz="2800" b="1" dirty="0" smtClean="0">
                <a:solidFill>
                  <a:srgbClr val="0066FF"/>
                </a:solidFill>
              </a:rPr>
              <a:t>07x, 08x / 01x, 02x </a:t>
            </a:r>
            <a:r>
              <a:rPr lang="cs-CZ" altLang="cs-CZ" sz="2800" b="1" dirty="0" smtClean="0">
                <a:solidFill>
                  <a:schemeClr val="tx1"/>
                </a:solidFill>
              </a:rPr>
              <a:t>(ve výši PC)</a:t>
            </a:r>
          </a:p>
          <a:p>
            <a:pPr marL="514350" indent="-514350" algn="l"/>
            <a:endParaRPr lang="cs-CZ" altLang="cs-CZ" sz="2800" b="1" i="1" dirty="0" smtClean="0">
              <a:solidFill>
                <a:schemeClr val="tx1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28"/>
    </mc:Choice>
    <mc:Fallback xmlns="">
      <p:transition spd="slow" advTm="140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939800"/>
          </a:xfrm>
        </p:spPr>
        <p:txBody>
          <a:bodyPr/>
          <a:lstStyle/>
          <a:p>
            <a:r>
              <a:rPr lang="cs-CZ" altLang="cs-CZ" sz="3600" b="1" i="1" smtClean="0">
                <a:solidFill>
                  <a:srgbClr val="0000CC"/>
                </a:solidFill>
              </a:rPr>
              <a:t>VYŘAZENÍ   DM   V DŮSLEDKU   PRODEJE</a:t>
            </a:r>
          </a:p>
        </p:txBody>
      </p:sp>
      <p:sp>
        <p:nvSpPr>
          <p:cNvPr id="27651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z="1800" smtClean="0"/>
          </a:p>
          <a:p>
            <a:endParaRPr lang="cs-CZ" altLang="cs-CZ" smtClean="0"/>
          </a:p>
        </p:txBody>
      </p:sp>
      <p:pic>
        <p:nvPicPr>
          <p:cNvPr id="15364" name="Obrázek 4" descr="graf 3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57250"/>
            <a:ext cx="7929563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616"/>
    </mc:Choice>
    <mc:Fallback xmlns="">
      <p:transition spd="slow" advTm="156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368425"/>
          </a:xfrm>
        </p:spPr>
        <p:txBody>
          <a:bodyPr/>
          <a:lstStyle/>
          <a:p>
            <a:r>
              <a:rPr lang="cs-CZ" altLang="cs-CZ" sz="2800" b="1" i="1" smtClean="0">
                <a:solidFill>
                  <a:srgbClr val="0000CC"/>
                </a:solidFill>
              </a:rPr>
              <a:t>VYŘAZENÍ   DM  V  DŮSLEDKU </a:t>
            </a:r>
            <a:br>
              <a:rPr lang="cs-CZ" altLang="cs-CZ" sz="2800" b="1" i="1" smtClean="0">
                <a:solidFill>
                  <a:srgbClr val="0000CC"/>
                </a:solidFill>
              </a:rPr>
            </a:br>
            <a:r>
              <a:rPr lang="cs-CZ" altLang="cs-CZ" sz="2800" b="1" i="1" smtClean="0">
                <a:solidFill>
                  <a:srgbClr val="0000CC"/>
                </a:solidFill>
              </a:rPr>
              <a:t>FYZICKÉ LIKVIDACE / MANK A ŠKOD / PŘEVODU DO OSOB. VLASTNICTVÍ / DAROVÁNÍ</a:t>
            </a:r>
          </a:p>
        </p:txBody>
      </p:sp>
      <p:sp>
        <p:nvSpPr>
          <p:cNvPr id="28675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z="1800" smtClean="0"/>
          </a:p>
          <a:p>
            <a:endParaRPr lang="cs-CZ" altLang="cs-CZ" smtClean="0"/>
          </a:p>
        </p:txBody>
      </p:sp>
      <p:pic>
        <p:nvPicPr>
          <p:cNvPr id="16388" name="Obrázek 5" descr="graf 4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285875"/>
            <a:ext cx="5500688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84"/>
    </mc:Choice>
    <mc:Fallback xmlns="">
      <p:transition spd="slow" advTm="119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cs-CZ" smtClean="0"/>
          </a:p>
        </p:txBody>
      </p:sp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endParaRPr lang="cs-CZ" altLang="cs-CZ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cs-CZ" altLang="cs-CZ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altLang="cs-CZ" b="1" smtClean="0">
                <a:solidFill>
                  <a:srgbClr val="FF0000"/>
                </a:solidFill>
              </a:rPr>
              <a:t>Děkuji za pozornost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altLang="cs-CZ" b="1" smtClean="0">
              <a:solidFill>
                <a:srgbClr val="FF0000"/>
              </a:solidFill>
            </a:endParaRPr>
          </a:p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b="1" smtClean="0">
                <a:solidFill>
                  <a:srgbClr val="FF0000"/>
                </a:solidFill>
              </a:rPr>
              <a:t>Ꙭ</a:t>
            </a:r>
            <a:endParaRPr lang="en-GB" altLang="cs-CZ" b="1" smtClean="0">
              <a:solidFill>
                <a:srgbClr val="FF0000"/>
              </a:solidFill>
            </a:endParaRPr>
          </a:p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b="1" smtClean="0">
                <a:solidFill>
                  <a:srgbClr val="FF0000"/>
                </a:solidFill>
              </a:rPr>
              <a:t>͜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62357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28370"/>
      </p:ext>
    </p:extLst>
  </p:cSld>
  <p:clrMapOvr>
    <a:masterClrMapping/>
  </p:clrMapOvr>
  <p:transition spd="slow" advTm="33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cs-CZ" altLang="cs-CZ" sz="3600" b="1" i="1" smtClean="0">
                <a:solidFill>
                  <a:srgbClr val="FF0000"/>
                </a:solidFill>
              </a:rPr>
              <a:t>UT 0 - DLOUHODOBÝ MAJETEK</a:t>
            </a:r>
          </a:p>
        </p:txBody>
      </p:sp>
      <p:sp>
        <p:nvSpPr>
          <p:cNvPr id="3075" name="Zástupný symbol pro obsah 2"/>
          <p:cNvSpPr>
            <a:spLocks noGrp="1"/>
          </p:cNvSpPr>
          <p:nvPr>
            <p:ph idx="1"/>
          </p:nvPr>
        </p:nvSpPr>
        <p:spPr>
          <a:xfrm>
            <a:off x="457200" y="1000125"/>
            <a:ext cx="8686800" cy="5857875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cs-CZ" altLang="cs-CZ" sz="1800" b="1" i="1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800" b="1" i="1" dirty="0" smtClean="0">
                <a:solidFill>
                  <a:srgbClr val="0000CC"/>
                </a:solidFill>
              </a:rPr>
              <a:t>Dlouhodobým majetkem je:</a:t>
            </a:r>
            <a:endParaRPr lang="cs-CZ" altLang="cs-CZ" sz="2800" dirty="0" smtClean="0">
              <a:solidFill>
                <a:srgbClr val="0000CC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2000" b="1" i="1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i="1" dirty="0" smtClean="0"/>
              <a:t>01x – </a:t>
            </a:r>
            <a:r>
              <a:rPr lang="cs-CZ" altLang="cs-CZ" sz="2000" b="1" u="sng" dirty="0" smtClean="0"/>
              <a:t>dlouhodobý nehmotný majetek</a:t>
            </a:r>
            <a:r>
              <a:rPr lang="cs-CZ" altLang="cs-CZ" sz="2000" b="1" dirty="0" smtClean="0"/>
              <a:t> 	(PC dle rozhodnutí </a:t>
            </a:r>
            <a:r>
              <a:rPr lang="cs-CZ" altLang="cs-CZ" sz="2000" b="1" dirty="0" err="1" smtClean="0"/>
              <a:t>ú.j</a:t>
            </a:r>
            <a:r>
              <a:rPr lang="cs-CZ" altLang="cs-CZ" sz="2000" b="1" dirty="0" smtClean="0"/>
              <a:t>., DŽ &gt;1 rok)                                                        </a:t>
            </a:r>
            <a:endParaRPr lang="cs-CZ" altLang="cs-CZ" sz="20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i="1" dirty="0" smtClean="0"/>
              <a:t>02x,03x – </a:t>
            </a:r>
            <a:r>
              <a:rPr lang="cs-CZ" altLang="cs-CZ" sz="2000" b="1" u="sng" dirty="0" smtClean="0"/>
              <a:t>dlouhodobý hmotný majetek</a:t>
            </a:r>
            <a:r>
              <a:rPr lang="cs-CZ" altLang="cs-CZ" sz="2000" b="1" dirty="0" smtClean="0"/>
              <a:t>      	(PC dle rozhodnutí </a:t>
            </a:r>
            <a:r>
              <a:rPr lang="cs-CZ" altLang="cs-CZ" sz="2000" b="1" dirty="0" err="1" smtClean="0"/>
              <a:t>ú.j</a:t>
            </a:r>
            <a:r>
              <a:rPr lang="cs-CZ" altLang="cs-CZ" sz="2000" b="1" dirty="0" smtClean="0"/>
              <a:t>., DŽ &gt; 1 rok)</a:t>
            </a:r>
            <a:endParaRPr lang="cs-CZ" altLang="cs-CZ" sz="20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i="1" dirty="0" smtClean="0"/>
              <a:t>06x – </a:t>
            </a:r>
            <a:r>
              <a:rPr lang="cs-CZ" altLang="cs-CZ" sz="2000" b="1" u="sng" dirty="0" smtClean="0"/>
              <a:t>dlouhodobý finanční majetek</a:t>
            </a:r>
            <a:r>
              <a:rPr lang="cs-CZ" altLang="cs-CZ" sz="2000" b="1" dirty="0" smtClean="0"/>
              <a:t>      	(DŽ &gt; 1 rok)	</a:t>
            </a:r>
            <a:endParaRPr lang="cs-CZ" altLang="cs-CZ" sz="20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dirty="0" smtClean="0"/>
              <a:t> 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dirty="0" smtClean="0"/>
              <a:t> 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800" b="1" i="1" dirty="0" smtClean="0">
                <a:solidFill>
                  <a:srgbClr val="0000CC"/>
                </a:solidFill>
              </a:rPr>
              <a:t>V účtové třídě 0 – Dlouhodobý majetek se dále účtuje o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dirty="0" smtClean="0"/>
              <a:t> 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i="1" dirty="0" smtClean="0"/>
              <a:t>04x </a:t>
            </a:r>
            <a:r>
              <a:rPr lang="cs-CZ" altLang="cs-CZ" sz="2000" b="1" dirty="0" smtClean="0"/>
              <a:t> – nedokončeném (</a:t>
            </a:r>
            <a:r>
              <a:rPr lang="cs-CZ" altLang="cs-CZ" sz="2000" b="1" i="1" dirty="0" smtClean="0"/>
              <a:t>pořízení</a:t>
            </a:r>
            <a:r>
              <a:rPr lang="cs-CZ" altLang="cs-CZ" sz="2000" b="1" dirty="0" smtClean="0"/>
              <a:t>) dlouhodobém nehmotném, hmotném a finančním majetku,</a:t>
            </a:r>
            <a:endParaRPr lang="cs-CZ" altLang="cs-CZ" sz="20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i="1" dirty="0" smtClean="0"/>
              <a:t>05x</a:t>
            </a:r>
            <a:r>
              <a:rPr lang="cs-CZ" altLang="cs-CZ" sz="2000" dirty="0" smtClean="0"/>
              <a:t>  – </a:t>
            </a:r>
            <a:r>
              <a:rPr lang="cs-CZ" altLang="cs-CZ" sz="2000" b="1" dirty="0" smtClean="0"/>
              <a:t>poskytnutých zálohách</a:t>
            </a:r>
            <a:r>
              <a:rPr lang="cs-CZ" altLang="cs-CZ" sz="2000" dirty="0" smtClean="0"/>
              <a:t> </a:t>
            </a:r>
            <a:r>
              <a:rPr lang="cs-CZ" altLang="cs-CZ" sz="2000" b="1" dirty="0" smtClean="0"/>
              <a:t>na dlouhodobý nehmotný a hmotný majetek,</a:t>
            </a:r>
            <a:endParaRPr lang="cs-CZ" altLang="cs-CZ" sz="20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i="1" dirty="0" smtClean="0"/>
              <a:t>07x, 08x – </a:t>
            </a:r>
            <a:r>
              <a:rPr lang="cs-CZ" altLang="cs-CZ" sz="2000" b="1" dirty="0" smtClean="0"/>
              <a:t>oprávkách k dlouhodobému nehmotnému a hmotnému majetku,</a:t>
            </a:r>
            <a:endParaRPr lang="cs-CZ" altLang="cs-CZ" sz="20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i="1" dirty="0" smtClean="0"/>
              <a:t>09x</a:t>
            </a:r>
            <a:r>
              <a:rPr lang="cs-CZ" altLang="cs-CZ" sz="2000" dirty="0" smtClean="0"/>
              <a:t> </a:t>
            </a:r>
            <a:r>
              <a:rPr lang="cs-CZ" altLang="cs-CZ" sz="2000" b="1" dirty="0" smtClean="0"/>
              <a:t>– opravných položkách k dlouhodobému majetku.</a:t>
            </a:r>
            <a:endParaRPr lang="cs-CZ" altLang="cs-CZ" sz="2000" dirty="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07"/>
    </mc:Choice>
    <mc:Fallback xmlns="">
      <p:transition spd="slow" advTm="162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cs-CZ" altLang="cs-CZ" sz="3600" b="1" i="1" smtClean="0">
                <a:solidFill>
                  <a:srgbClr val="FF0000"/>
                </a:solidFill>
              </a:rPr>
              <a:t>SYNTETICKÁ EVIDENCE - vzor</a:t>
            </a:r>
            <a:r>
              <a:rPr lang="cs-CZ" altLang="cs-CZ" sz="3600" b="1" i="1" smtClean="0">
                <a:solidFill>
                  <a:srgbClr val="0000CC"/>
                </a:solidFill>
              </a:rPr>
              <a:t/>
            </a:r>
            <a:br>
              <a:rPr lang="cs-CZ" altLang="cs-CZ" sz="3600" b="1" i="1" smtClean="0">
                <a:solidFill>
                  <a:srgbClr val="0000CC"/>
                </a:solidFill>
              </a:rPr>
            </a:br>
            <a:r>
              <a:rPr lang="cs-CZ" altLang="cs-CZ" sz="3600" b="1" i="1" smtClean="0">
                <a:solidFill>
                  <a:srgbClr val="0000CC"/>
                </a:solidFill>
              </a:rPr>
              <a:t>Účtová třída 0 – Dlouhodobý majetek</a:t>
            </a:r>
            <a:endParaRPr lang="cs-CZ" altLang="cs-CZ" sz="3600" smtClean="0">
              <a:solidFill>
                <a:srgbClr val="0000CC"/>
              </a:solidFill>
            </a:endParaRP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>
          <a:xfrm>
            <a:off x="457200" y="1857375"/>
            <a:ext cx="8686800" cy="500062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cs-CZ" b="1" i="1" u="sng" dirty="0" smtClean="0">
                <a:solidFill>
                  <a:srgbClr val="0000CC"/>
                </a:solidFill>
              </a:rPr>
              <a:t>01 – Dlouhodobý nehmotný majetek</a:t>
            </a:r>
            <a:endParaRPr lang="cs-CZ" dirty="0" smtClean="0">
              <a:solidFill>
                <a:srgbClr val="0000CC"/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cs-CZ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011 – Zřizovací výdaje</a:t>
            </a:r>
          </a:p>
          <a:p>
            <a:pPr>
              <a:buFont typeface="Arial" charset="0"/>
              <a:buNone/>
              <a:defRPr/>
            </a:pPr>
            <a:r>
              <a:rPr lang="cs-CZ" b="1" dirty="0" smtClean="0"/>
              <a:t>012 – Nehmotné výsledky výzkumu a vývoje</a:t>
            </a:r>
            <a:endParaRPr lang="cs-CZ" dirty="0" smtClean="0"/>
          </a:p>
          <a:p>
            <a:pPr>
              <a:buFont typeface="Arial" charset="0"/>
              <a:buNone/>
              <a:defRPr/>
            </a:pPr>
            <a:r>
              <a:rPr lang="cs-CZ" b="1" dirty="0" smtClean="0"/>
              <a:t>013 – Software</a:t>
            </a:r>
            <a:endParaRPr lang="cs-CZ" dirty="0" smtClean="0"/>
          </a:p>
          <a:p>
            <a:pPr>
              <a:buFont typeface="Arial" charset="0"/>
              <a:buNone/>
              <a:defRPr/>
            </a:pPr>
            <a:r>
              <a:rPr lang="cs-CZ" b="1" dirty="0" smtClean="0"/>
              <a:t>014 – Ostatní ocenitelná práva</a:t>
            </a:r>
            <a:endParaRPr lang="cs-CZ" dirty="0" smtClean="0"/>
          </a:p>
          <a:p>
            <a:pPr>
              <a:buFont typeface="Arial" charset="0"/>
              <a:buNone/>
              <a:defRPr/>
            </a:pPr>
            <a:r>
              <a:rPr lang="cs-CZ" b="1" dirty="0" smtClean="0"/>
              <a:t>015 – Goodwill</a:t>
            </a:r>
            <a:endParaRPr lang="cs-CZ" dirty="0" smtClean="0"/>
          </a:p>
          <a:p>
            <a:pPr>
              <a:buFont typeface="Arial" charset="0"/>
              <a:buNone/>
              <a:defRPr/>
            </a:pPr>
            <a:r>
              <a:rPr lang="cs-CZ" b="1" dirty="0" smtClean="0"/>
              <a:t>019 – Ostatní dlouhodobý nehmotný majetek</a:t>
            </a:r>
            <a:endParaRPr lang="cs-CZ" dirty="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237"/>
    </mc:Choice>
    <mc:Fallback xmlns="">
      <p:transition spd="slow" advTm="152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cs-CZ" altLang="cs-CZ" sz="3600" b="1" i="1" smtClean="0">
                <a:solidFill>
                  <a:srgbClr val="FF0000"/>
                </a:solidFill>
              </a:rPr>
              <a:t>SYNTETICKÁ EVIDENCE - vzor</a:t>
            </a:r>
            <a:r>
              <a:rPr lang="cs-CZ" altLang="cs-CZ" sz="3600" b="1" i="1" smtClean="0">
                <a:solidFill>
                  <a:srgbClr val="0000CC"/>
                </a:solidFill>
              </a:rPr>
              <a:t/>
            </a:r>
            <a:br>
              <a:rPr lang="cs-CZ" altLang="cs-CZ" sz="3600" b="1" i="1" smtClean="0">
                <a:solidFill>
                  <a:srgbClr val="0000CC"/>
                </a:solidFill>
              </a:rPr>
            </a:br>
            <a:r>
              <a:rPr lang="cs-CZ" altLang="cs-CZ" sz="3600" b="1" i="1" smtClean="0">
                <a:solidFill>
                  <a:srgbClr val="0000CC"/>
                </a:solidFill>
              </a:rPr>
              <a:t>Účtová třída 0 – Dlouhodobý majetek</a:t>
            </a:r>
            <a:endParaRPr lang="cs-CZ" altLang="cs-CZ" sz="3600" smtClean="0">
              <a:solidFill>
                <a:srgbClr val="0000CC"/>
              </a:solidFill>
            </a:endParaRP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>
          <a:xfrm>
            <a:off x="457200" y="1357313"/>
            <a:ext cx="8686800" cy="5500687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cs-CZ" altLang="cs-CZ" sz="18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800" b="1" i="1" u="sng" dirty="0" smtClean="0">
                <a:solidFill>
                  <a:srgbClr val="0000CC"/>
                </a:solidFill>
              </a:rPr>
              <a:t>02 – Dlouhodobý hmotný majetek – odpisovaný</a:t>
            </a:r>
            <a:endParaRPr lang="cs-CZ" altLang="cs-CZ" sz="2800" dirty="0" smtClean="0">
              <a:solidFill>
                <a:srgbClr val="0000CC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2800" b="1" dirty="0" smtClean="0"/>
              <a:t>021 – Stavby</a:t>
            </a:r>
            <a:endParaRPr lang="cs-CZ" altLang="cs-CZ" sz="28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800" b="1" dirty="0" smtClean="0"/>
              <a:t>022 – Hmotné movité věci a jejich soubory</a:t>
            </a:r>
            <a:endParaRPr lang="cs-CZ" altLang="cs-CZ" sz="28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800" b="1" dirty="0" smtClean="0"/>
              <a:t>025 – Pěstitelské celky trvalých porostů</a:t>
            </a:r>
            <a:endParaRPr lang="cs-CZ" altLang="cs-CZ" sz="28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800" b="1" dirty="0" smtClean="0"/>
              <a:t>026 – Dospělá zvířata a jejich skupiny</a:t>
            </a:r>
            <a:endParaRPr lang="cs-CZ" altLang="cs-CZ" sz="28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800" b="1" dirty="0" smtClean="0"/>
              <a:t>029 – Jiný dlouhodobý hmotný majetek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28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800" b="1" i="1" u="sng" dirty="0" smtClean="0">
                <a:solidFill>
                  <a:srgbClr val="0000CC"/>
                </a:solidFill>
              </a:rPr>
              <a:t>03 – Dlouhodobý hmotný majetek – neodpisovaný</a:t>
            </a:r>
            <a:endParaRPr lang="cs-CZ" altLang="cs-CZ" sz="2800" dirty="0" smtClean="0">
              <a:solidFill>
                <a:srgbClr val="0000CC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2800" b="1" dirty="0" smtClean="0"/>
              <a:t>031 – Pozemky</a:t>
            </a:r>
            <a:endParaRPr lang="cs-CZ" altLang="cs-CZ" sz="28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800" b="1" dirty="0" smtClean="0"/>
              <a:t>032 – Umělecká díla a sbírky</a:t>
            </a:r>
            <a:endParaRPr lang="cs-CZ" altLang="cs-CZ" sz="2800" dirty="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36"/>
    </mc:Choice>
    <mc:Fallback xmlns="">
      <p:transition spd="slow" advTm="47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215900"/>
          </a:xfrm>
        </p:spPr>
        <p:txBody>
          <a:bodyPr/>
          <a:lstStyle/>
          <a:p>
            <a:r>
              <a:rPr lang="cs-CZ" altLang="cs-CZ" sz="3200" b="1" i="1" smtClean="0">
                <a:solidFill>
                  <a:srgbClr val="FF0000"/>
                </a:solidFill>
              </a:rPr>
              <a:t>SYNTETICKÁ EVIDENCE - vzor</a:t>
            </a:r>
            <a:r>
              <a:rPr lang="cs-CZ" altLang="cs-CZ" sz="3200" b="1" i="1" smtClean="0">
                <a:solidFill>
                  <a:srgbClr val="0000CC"/>
                </a:solidFill>
              </a:rPr>
              <a:t/>
            </a:r>
            <a:br>
              <a:rPr lang="cs-CZ" altLang="cs-CZ" sz="3200" b="1" i="1" smtClean="0">
                <a:solidFill>
                  <a:srgbClr val="0000CC"/>
                </a:solidFill>
              </a:rPr>
            </a:br>
            <a:r>
              <a:rPr lang="cs-CZ" altLang="cs-CZ" sz="3200" b="1" i="1" smtClean="0">
                <a:solidFill>
                  <a:srgbClr val="0000CC"/>
                </a:solidFill>
              </a:rPr>
              <a:t>Účtová třída 0 – Dlouhodobý majetek</a:t>
            </a:r>
            <a:endParaRPr lang="cs-CZ" altLang="cs-CZ" sz="3200" smtClean="0">
              <a:solidFill>
                <a:srgbClr val="0000CC"/>
              </a:solidFill>
            </a:endParaRP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050"/>
            <a:ext cx="8686800" cy="594995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cs-CZ" altLang="cs-CZ" sz="2000" b="1" i="1" u="sng" dirty="0" smtClean="0">
                <a:solidFill>
                  <a:srgbClr val="0000CC"/>
                </a:solidFill>
              </a:rPr>
              <a:t>06 – Dlouhodobý finanční majetek</a:t>
            </a:r>
            <a:endParaRPr lang="cs-CZ" altLang="cs-CZ" sz="2000" dirty="0" smtClean="0">
              <a:solidFill>
                <a:srgbClr val="0000CC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dirty="0" smtClean="0"/>
              <a:t>061 – Podíly  - ovládaná nebo ovládající osoba</a:t>
            </a:r>
            <a:endParaRPr lang="cs-CZ" altLang="cs-CZ" sz="20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dirty="0" smtClean="0"/>
              <a:t>062 – Podíly  - podstatný vliv</a:t>
            </a:r>
            <a:endParaRPr lang="cs-CZ" altLang="cs-CZ" sz="20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dirty="0" smtClean="0"/>
              <a:t>063 – Ostatní dlouhodobé cenné papíry a podíly</a:t>
            </a:r>
            <a:endParaRPr lang="cs-CZ" altLang="cs-CZ" sz="20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dirty="0" smtClean="0"/>
              <a:t>065 – Dluhové cenné papíry držené do splatnosti</a:t>
            </a:r>
            <a:endParaRPr lang="cs-CZ" altLang="cs-CZ" sz="20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dirty="0" smtClean="0"/>
              <a:t>066 – Zápůjčky a úvěry - ovládající nebo ovládající osoba</a:t>
            </a:r>
            <a:endParaRPr lang="cs-CZ" altLang="cs-CZ" sz="20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dirty="0" smtClean="0"/>
              <a:t>067 – Zápůjčky a úvěry - podstatný vliv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dirty="0" smtClean="0"/>
              <a:t>068 – Zápůjčky a úvěry - ostatní</a:t>
            </a:r>
            <a:endParaRPr lang="cs-CZ" altLang="cs-CZ" sz="20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dirty="0" smtClean="0"/>
              <a:t>069 – Jiný dlouhodobý finanční majetek</a:t>
            </a:r>
            <a:endParaRPr lang="cs-CZ" altLang="cs-CZ" sz="20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i="1" u="sng" dirty="0" smtClean="0">
                <a:solidFill>
                  <a:srgbClr val="0000CC"/>
                </a:solidFill>
              </a:rPr>
              <a:t>04 – Nedokončený DNHM</a:t>
            </a:r>
            <a:endParaRPr lang="cs-CZ" altLang="cs-CZ" sz="2000" dirty="0" smtClean="0">
              <a:solidFill>
                <a:srgbClr val="0000CC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dirty="0" smtClean="0"/>
              <a:t>041 – Nedokončený dlouhodobý nehmotný majetek</a:t>
            </a:r>
            <a:endParaRPr lang="cs-CZ" altLang="cs-CZ" sz="20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dirty="0" smtClean="0"/>
              <a:t>042 – Nedokončený dlouhodobý hmotný majetek</a:t>
            </a:r>
            <a:endParaRPr lang="cs-CZ" altLang="cs-CZ" sz="20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dirty="0" smtClean="0"/>
              <a:t>043 – Pořízení dlouhodobého finančního majetku (nebo zřídit </a:t>
            </a:r>
            <a:r>
              <a:rPr lang="cs-CZ" altLang="cs-CZ" sz="2000" b="1" dirty="0" err="1" smtClean="0"/>
              <a:t>ú.</a:t>
            </a:r>
            <a:r>
              <a:rPr lang="cs-CZ" altLang="cs-CZ" sz="2000" b="1" dirty="0" smtClean="0"/>
              <a:t> 064)</a:t>
            </a:r>
            <a:endParaRPr lang="cs-CZ" altLang="cs-CZ" sz="20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i="1" u="sng" dirty="0" smtClean="0">
                <a:solidFill>
                  <a:srgbClr val="0000CC"/>
                </a:solidFill>
              </a:rPr>
              <a:t>05 – Poskytnuté zálohy na DNHFM</a:t>
            </a:r>
            <a:endParaRPr lang="cs-CZ" altLang="cs-CZ" sz="2000" dirty="0" smtClean="0">
              <a:solidFill>
                <a:srgbClr val="0000CC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i="1" u="sng" dirty="0" smtClean="0">
                <a:solidFill>
                  <a:srgbClr val="0000CC"/>
                </a:solidFill>
              </a:rPr>
              <a:t>07, 08 – Oprávky k DNHM</a:t>
            </a:r>
            <a:endParaRPr lang="cs-CZ" altLang="cs-CZ" sz="2000" dirty="0" smtClean="0">
              <a:solidFill>
                <a:srgbClr val="0000CC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i="1" u="sng" dirty="0" smtClean="0">
                <a:solidFill>
                  <a:srgbClr val="0000CC"/>
                </a:solidFill>
              </a:rPr>
              <a:t>09 – Opravné položky k DM</a:t>
            </a:r>
            <a:endParaRPr lang="cs-CZ" altLang="cs-CZ" sz="2000" dirty="0" smtClean="0">
              <a:solidFill>
                <a:srgbClr val="0000CC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00"/>
    </mc:Choice>
    <mc:Fallback xmlns="">
      <p:transition spd="slow" advTm="45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42938" y="2500313"/>
            <a:ext cx="7772400" cy="1362075"/>
          </a:xfrm>
        </p:spPr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642938" y="2143125"/>
            <a:ext cx="7772400" cy="1500188"/>
          </a:xfrm>
        </p:spPr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cs-CZ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OCEŇOVÁNÍ  DM</a:t>
            </a:r>
            <a:endParaRPr lang="cs-CZ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39"/>
    </mc:Choice>
    <mc:Fallback xmlns="">
      <p:transition spd="slow" advTm="25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cs-CZ" altLang="cs-CZ" sz="3600" b="1" i="1" smtClean="0">
                <a:solidFill>
                  <a:srgbClr val="FF0000"/>
                </a:solidFill>
              </a:rPr>
              <a:t>OCENĚNÍ  DM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457200" y="1214438"/>
            <a:ext cx="8229600" cy="564356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cs-CZ" altLang="cs-CZ" sz="2800" b="1" i="1" u="sng" dirty="0" smtClean="0">
                <a:solidFill>
                  <a:srgbClr val="0000CC"/>
                </a:solidFill>
              </a:rPr>
              <a:t>POŘIZOVACÍ CENA</a:t>
            </a:r>
            <a:r>
              <a:rPr lang="cs-CZ" altLang="cs-CZ" sz="2800" b="1" dirty="0" smtClean="0">
                <a:solidFill>
                  <a:srgbClr val="0000CC"/>
                </a:solidFill>
              </a:rPr>
              <a:t>: nakupovaný DHNFM</a:t>
            </a:r>
            <a:endParaRPr lang="cs-CZ" altLang="cs-CZ" sz="2800" dirty="0" smtClean="0">
              <a:solidFill>
                <a:srgbClr val="0000CC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1200" b="1" dirty="0" smtClean="0">
                <a:solidFill>
                  <a:srgbClr val="0000CC"/>
                </a:solidFill>
              </a:rPr>
              <a:t> </a:t>
            </a:r>
            <a:endParaRPr lang="cs-CZ" altLang="cs-CZ" sz="1200" dirty="0" smtClean="0">
              <a:solidFill>
                <a:srgbClr val="0000CC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b="1" dirty="0" smtClean="0">
                <a:solidFill>
                  <a:srgbClr val="0000CC"/>
                </a:solidFill>
              </a:rPr>
              <a:t>         PC = CP + N související s pořízením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 b="1" u="sng" dirty="0" smtClean="0"/>
              <a:t>Nezahrnují se</a:t>
            </a:r>
            <a:r>
              <a:rPr lang="cs-CZ" altLang="cs-CZ" sz="2400" b="1" dirty="0" smtClean="0"/>
              <a:t>:</a:t>
            </a:r>
            <a:endParaRPr lang="cs-CZ" altLang="cs-CZ" sz="2400" dirty="0" smtClean="0"/>
          </a:p>
          <a:p>
            <a:pPr lvl="1"/>
            <a:r>
              <a:rPr lang="cs-CZ" altLang="cs-CZ" sz="2400" b="1" dirty="0" smtClean="0"/>
              <a:t>smluvní pokuty a úroky z prodlení,</a:t>
            </a:r>
            <a:endParaRPr lang="cs-CZ" altLang="cs-CZ" sz="2400" dirty="0" smtClean="0"/>
          </a:p>
          <a:p>
            <a:pPr lvl="1"/>
            <a:r>
              <a:rPr lang="cs-CZ" altLang="cs-CZ" sz="2400" b="1" dirty="0" smtClean="0"/>
              <a:t>nájemné za stavební pozemek,</a:t>
            </a:r>
            <a:endParaRPr lang="cs-CZ" altLang="cs-CZ" sz="2400" dirty="0" smtClean="0"/>
          </a:p>
          <a:p>
            <a:pPr lvl="1"/>
            <a:r>
              <a:rPr lang="cs-CZ" altLang="cs-CZ" sz="2400" b="1" dirty="0" smtClean="0"/>
              <a:t>výdaje na přípravu pracovníků,</a:t>
            </a:r>
            <a:endParaRPr lang="cs-CZ" altLang="cs-CZ" sz="2400" dirty="0" smtClean="0"/>
          </a:p>
          <a:p>
            <a:pPr lvl="1"/>
            <a:r>
              <a:rPr lang="cs-CZ" altLang="cs-CZ" sz="2400" b="1" dirty="0" smtClean="0"/>
              <a:t>výdaje na vybavení pořizovaného DM zásobami,</a:t>
            </a:r>
            <a:endParaRPr lang="cs-CZ" altLang="cs-CZ" sz="2400" dirty="0" smtClean="0"/>
          </a:p>
          <a:p>
            <a:pPr lvl="1"/>
            <a:r>
              <a:rPr lang="cs-CZ" altLang="cs-CZ" sz="2400" b="1" dirty="0" smtClean="0"/>
              <a:t>výdaje na opravy a udržování,</a:t>
            </a:r>
            <a:endParaRPr lang="cs-CZ" altLang="cs-CZ" sz="2400" dirty="0" smtClean="0"/>
          </a:p>
          <a:p>
            <a:pPr lvl="1"/>
            <a:r>
              <a:rPr lang="cs-CZ" altLang="cs-CZ" sz="2400" b="1" dirty="0" smtClean="0"/>
              <a:t>daně spojené s pořízením DHM,</a:t>
            </a:r>
            <a:endParaRPr lang="cs-CZ" altLang="cs-CZ" sz="2400" dirty="0" smtClean="0"/>
          </a:p>
          <a:p>
            <a:pPr lvl="1"/>
            <a:r>
              <a:rPr lang="cs-CZ" altLang="cs-CZ" sz="2400" b="1" dirty="0" smtClean="0"/>
              <a:t>kurzové rozdíly,</a:t>
            </a:r>
            <a:endParaRPr lang="cs-CZ" altLang="cs-CZ" sz="2400" dirty="0" smtClean="0"/>
          </a:p>
          <a:p>
            <a:pPr lvl="1"/>
            <a:r>
              <a:rPr lang="cs-CZ" altLang="cs-CZ" sz="2400" b="1" dirty="0" smtClean="0"/>
              <a:t>úroky z úvěrů poskytnutých na pořízení </a:t>
            </a:r>
            <a:r>
              <a:rPr lang="cs-CZ" altLang="cs-CZ" sz="2400" b="1" dirty="0" err="1" smtClean="0"/>
              <a:t>c.p</a:t>
            </a:r>
            <a:r>
              <a:rPr lang="cs-CZ" altLang="cs-CZ" sz="2400" b="1" dirty="0" smtClean="0"/>
              <a:t>.,</a:t>
            </a:r>
            <a:endParaRPr lang="cs-CZ" altLang="cs-CZ" sz="2400" dirty="0" smtClean="0"/>
          </a:p>
          <a:p>
            <a:pPr lvl="1"/>
            <a:r>
              <a:rPr lang="cs-CZ" altLang="cs-CZ" sz="2400" b="1" dirty="0" smtClean="0"/>
              <a:t>náklady na držbu </a:t>
            </a:r>
            <a:r>
              <a:rPr lang="cs-CZ" altLang="cs-CZ" sz="2400" b="1" dirty="0" err="1" smtClean="0"/>
              <a:t>c.p</a:t>
            </a:r>
            <a:r>
              <a:rPr lang="cs-CZ" altLang="cs-CZ" sz="2400" b="1" dirty="0" smtClean="0"/>
              <a:t>.</a:t>
            </a:r>
            <a:endParaRPr lang="cs-CZ" altLang="cs-CZ" sz="24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 b="1" dirty="0" smtClean="0"/>
              <a:t> </a:t>
            </a:r>
            <a:endParaRPr lang="cs-CZ" altLang="cs-CZ" sz="2400" dirty="0" smtClean="0"/>
          </a:p>
          <a:p>
            <a:pPr>
              <a:buFont typeface="Arial" panose="020B0604020202020204" pitchFamily="34" charset="0"/>
              <a:buNone/>
            </a:pPr>
            <a:endParaRPr lang="cs-CZ" altLang="cs-CZ" sz="2400" dirty="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09"/>
    </mc:Choice>
    <mc:Fallback xmlns="">
      <p:transition spd="slow" advTm="108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cs-CZ" altLang="cs-CZ" sz="3600" b="1" i="1" smtClean="0">
                <a:solidFill>
                  <a:srgbClr val="FF0000"/>
                </a:solidFill>
              </a:rPr>
              <a:t>OCENĚNÍ  DM</a:t>
            </a:r>
          </a:p>
        </p:txBody>
      </p:sp>
      <p:sp>
        <p:nvSpPr>
          <p:cNvPr id="7171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5214938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cs-CZ" altLang="cs-CZ" sz="2800" b="1" i="1" u="sng" dirty="0" smtClean="0">
                <a:solidFill>
                  <a:srgbClr val="0000CC"/>
                </a:solidFill>
              </a:rPr>
              <a:t>REPRODUKČNÍ POŘIZOVACÍ CENA</a:t>
            </a:r>
            <a:r>
              <a:rPr lang="cs-CZ" altLang="cs-CZ" sz="2800" b="1" i="1" dirty="0" smtClean="0">
                <a:solidFill>
                  <a:srgbClr val="0000CC"/>
                </a:solidFill>
              </a:rPr>
              <a:t>:</a:t>
            </a:r>
            <a:endParaRPr lang="cs-CZ" altLang="cs-CZ" sz="2800" dirty="0" smtClean="0">
              <a:solidFill>
                <a:srgbClr val="0000CC"/>
              </a:solidFill>
            </a:endParaRPr>
          </a:p>
          <a:p>
            <a:pPr lvl="1"/>
            <a:r>
              <a:rPr lang="cs-CZ" altLang="cs-CZ" sz="2400" b="1" dirty="0" smtClean="0"/>
              <a:t>DNHM nabytý darováním,</a:t>
            </a:r>
            <a:endParaRPr lang="cs-CZ" altLang="cs-CZ" sz="2400" dirty="0" smtClean="0"/>
          </a:p>
          <a:p>
            <a:pPr lvl="1"/>
            <a:r>
              <a:rPr lang="cs-CZ" altLang="cs-CZ" sz="2400" b="1" dirty="0" smtClean="0"/>
              <a:t>DNM vytvořený vlastní činností, pokud vlastní náklady jsou vyšší než RPC,</a:t>
            </a:r>
            <a:endParaRPr lang="cs-CZ" altLang="cs-CZ" sz="2400" dirty="0" smtClean="0"/>
          </a:p>
          <a:p>
            <a:pPr lvl="1"/>
            <a:r>
              <a:rPr lang="cs-CZ" altLang="cs-CZ" sz="2400" b="1" dirty="0" smtClean="0"/>
              <a:t>DNHM nově zjištěný a v účetnictví dosud nezachycený,</a:t>
            </a:r>
            <a:endParaRPr lang="cs-CZ" altLang="cs-CZ" sz="2400" dirty="0" smtClean="0"/>
          </a:p>
          <a:p>
            <a:pPr lvl="1"/>
            <a:r>
              <a:rPr lang="cs-CZ" altLang="cs-CZ" sz="2400" b="1" dirty="0" smtClean="0"/>
              <a:t>DNHM bezúplatně nabytý,</a:t>
            </a:r>
            <a:endParaRPr lang="cs-CZ" altLang="cs-CZ" sz="2400" dirty="0" smtClean="0"/>
          </a:p>
          <a:p>
            <a:pPr lvl="1"/>
            <a:r>
              <a:rPr lang="cs-CZ" altLang="cs-CZ" sz="2400" b="1" dirty="0" smtClean="0"/>
              <a:t>vklad.</a:t>
            </a:r>
            <a:endParaRPr lang="cs-CZ" altLang="cs-CZ" sz="24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 b="1" i="1" dirty="0" smtClean="0"/>
              <a:t> </a:t>
            </a:r>
            <a:endParaRPr lang="cs-CZ" altLang="cs-CZ" sz="24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800" b="1" i="1" u="sng" dirty="0" smtClean="0">
                <a:solidFill>
                  <a:srgbClr val="0000CC"/>
                </a:solidFill>
              </a:rPr>
              <a:t>VLASTNÍ NÁKLADY</a:t>
            </a:r>
            <a:r>
              <a:rPr lang="cs-CZ" altLang="cs-CZ" sz="2800" b="1" i="1" dirty="0" smtClean="0">
                <a:solidFill>
                  <a:srgbClr val="0000CC"/>
                </a:solidFill>
              </a:rPr>
              <a:t>: </a:t>
            </a:r>
            <a:r>
              <a:rPr lang="cs-CZ" altLang="cs-CZ" sz="2800" b="1" dirty="0" smtClean="0">
                <a:solidFill>
                  <a:srgbClr val="0000CC"/>
                </a:solidFill>
              </a:rPr>
              <a:t>DNHM vytvořený vlastní činností.</a:t>
            </a:r>
            <a:endParaRPr lang="cs-CZ" altLang="cs-CZ" sz="2800" dirty="0" smtClean="0">
              <a:solidFill>
                <a:srgbClr val="0000CC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 b="1" i="1" dirty="0" smtClean="0"/>
              <a:t> </a:t>
            </a:r>
            <a:r>
              <a:rPr lang="cs-CZ" altLang="cs-CZ" sz="2400" dirty="0" smtClean="0"/>
              <a:t>  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 b="1" dirty="0" smtClean="0">
                <a:solidFill>
                  <a:srgbClr val="0000CC"/>
                </a:solidFill>
              </a:rPr>
              <a:t>*) </a:t>
            </a:r>
            <a:r>
              <a:rPr lang="cs-CZ" altLang="cs-CZ" sz="2400" dirty="0" smtClean="0">
                <a:solidFill>
                  <a:srgbClr val="0000CC"/>
                </a:solidFill>
              </a:rPr>
              <a:t>  </a:t>
            </a:r>
            <a:r>
              <a:rPr lang="cs-CZ" altLang="cs-CZ" sz="2400" b="1" i="1" dirty="0" smtClean="0">
                <a:solidFill>
                  <a:srgbClr val="0000CC"/>
                </a:solidFill>
              </a:rPr>
              <a:t>TECHNICKÉ ZHODNOCENÍ</a:t>
            </a:r>
            <a:endParaRPr lang="cs-CZ" altLang="cs-CZ" sz="2400" dirty="0" smtClean="0">
              <a:solidFill>
                <a:srgbClr val="0000CC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 b="1" i="1" dirty="0" smtClean="0">
                <a:solidFill>
                  <a:srgbClr val="0000CC"/>
                </a:solidFill>
              </a:rPr>
              <a:t> *)  OPRAVNÉ POLOŽKY</a:t>
            </a:r>
            <a:endParaRPr lang="cs-CZ" altLang="cs-CZ" sz="2400" dirty="0" smtClean="0">
              <a:solidFill>
                <a:srgbClr val="0000CC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2400" dirty="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521"/>
    </mc:Choice>
    <mc:Fallback xmlns="">
      <p:transition spd="slow" advTm="195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Stupně šed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1496</Words>
  <Application>Microsoft Office PowerPoint</Application>
  <PresentationFormat>Předvádění na obrazovce (4:3)</PresentationFormat>
  <Paragraphs>263</Paragraphs>
  <Slides>29</Slides>
  <Notes>0</Notes>
  <HiddenSlides>0</HiddenSlides>
  <MMClips>29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Motiv sady Office</vt:lpstr>
      <vt:lpstr>Prezentace aplikace PowerPoint</vt:lpstr>
      <vt:lpstr>Změny v oblasti DM od roku 2021 (komentováno dne 7.4.2021)</vt:lpstr>
      <vt:lpstr>UT 0 - DLOUHODOBÝ MAJETEK</vt:lpstr>
      <vt:lpstr>SYNTETICKÁ EVIDENCE - vzor Účtová třída 0 – Dlouhodobý majetek</vt:lpstr>
      <vt:lpstr>SYNTETICKÁ EVIDENCE - vzor Účtová třída 0 – Dlouhodobý majetek</vt:lpstr>
      <vt:lpstr>SYNTETICKÁ EVIDENCE - vzor Účtová třída 0 – Dlouhodobý majetek</vt:lpstr>
      <vt:lpstr>Prezentace aplikace PowerPoint</vt:lpstr>
      <vt:lpstr>OCENĚNÍ  DM</vt:lpstr>
      <vt:lpstr>OCENĚNÍ  DM</vt:lpstr>
      <vt:lpstr>POŘÍZENÍ (PŘÍRŮSTKY)  dlouhodobého  hmotného a  nehmotného majetku</vt:lpstr>
      <vt:lpstr>POŘIZOVÁNÍ   DM</vt:lpstr>
      <vt:lpstr>POŘÍZENÍ   DM   NÁKUPEM</vt:lpstr>
      <vt:lpstr>POŘÍZENÍ DM VLASTNÍ ČINNOSTÍ</vt:lpstr>
      <vt:lpstr>BEZÚPLATNÉ NABYTÍ DM DAREM</vt:lpstr>
      <vt:lpstr>PŘEVZETÍ DM Z OSOBNÍHO UŽÍVÁNÍ DO PODNIKÁNÍ U INDIVIDUÁLNÍHO PODNIKATELE</vt:lpstr>
      <vt:lpstr>NOVĚ ZJIŠTĚNÝ  DM (PŘEBYTEK PŘI INVENTARIZACI)</vt:lpstr>
      <vt:lpstr>OPOTŘEBENÍ (úbytky na hodnotě)   dlouhodobého  hmotného a  nehmotného majetku  </vt:lpstr>
      <vt:lpstr>ODPISY DLOUHODOBÉHO MAJETKU</vt:lpstr>
      <vt:lpstr>ÚČETNÍ POSTUPY PRO ZÚČTOVÁNÍ ÚČETNÍCH ODPISŮ DM</vt:lpstr>
      <vt:lpstr>ODPISOVÁNÍ DLOUHODOBÉHO MAJETKU dle zákona o daních z příjmů (§26 - §33)</vt:lpstr>
      <vt:lpstr>ODPISOVÁNÍ DLOUHODOBÉHO MAJETKU dle zákona o daních z příjmů (§26 - §33)</vt:lpstr>
      <vt:lpstr>ODPISOVÁNÍ DLOUHODOBÉHO MAJETKU dle zákona o daních z příjmů (§26 - §33)</vt:lpstr>
      <vt:lpstr>VYŘAZENÍ (ÚBYTKY)   dlouhodobého  hmotného a  nehmotného majetku</vt:lpstr>
      <vt:lpstr>VYŘAZOVÁNÍ DLOUHODOBÉHO MAJETKU</vt:lpstr>
      <vt:lpstr>Pojmy</vt:lpstr>
      <vt:lpstr>Základní principy účtování</vt:lpstr>
      <vt:lpstr>VYŘAZENÍ   DM   V DŮSLEDKU   PRODEJE</vt:lpstr>
      <vt:lpstr>VYŘAZENÍ   DM  V  DŮSLEDKU  FYZICKÉ LIKVIDACE / MANK A ŠKOD / PŘEVODU DO OSOB. VLASTNICTVÍ / DAROVÁNÍ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ÚČETNICTVÍ</dc:title>
  <dc:creator>Robert Pikl</dc:creator>
  <cp:lastModifiedBy>olga.malikova</cp:lastModifiedBy>
  <cp:revision>92</cp:revision>
  <dcterms:created xsi:type="dcterms:W3CDTF">2009-12-30T09:04:39Z</dcterms:created>
  <dcterms:modified xsi:type="dcterms:W3CDTF">2022-04-06T21:26:48Z</dcterms:modified>
</cp:coreProperties>
</file>