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1" r:id="rId3"/>
    <p:sldId id="309" r:id="rId4"/>
    <p:sldId id="310" r:id="rId5"/>
    <p:sldId id="313" r:id="rId6"/>
    <p:sldId id="312" r:id="rId7"/>
    <p:sldId id="314" r:id="rId8"/>
    <p:sldId id="318" r:id="rId9"/>
    <p:sldId id="315" r:id="rId10"/>
    <p:sldId id="316" r:id="rId11"/>
    <p:sldId id="320" r:id="rId12"/>
    <p:sldId id="319" r:id="rId13"/>
    <p:sldId id="321" r:id="rId14"/>
  </p:sldIdLst>
  <p:sldSz cx="9144000" cy="6858000" type="screen4x3"/>
  <p:notesSz cx="7315200" cy="96012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3" autoAdjust="0"/>
    <p:restoredTop sz="94660" autoAdjust="0"/>
  </p:normalViewPr>
  <p:slideViewPr>
    <p:cSldViewPr>
      <p:cViewPr varScale="1">
        <p:scale>
          <a:sx n="80" d="100"/>
          <a:sy n="80" d="100"/>
        </p:scale>
        <p:origin x="89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531B-8A6F-4C2C-A266-2570BE9DD24A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4E825-916A-4E69-80F6-5EF2AF6B9A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716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7E55-702E-4F89-9D9A-3D204E307438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CDFB1-48D8-4E65-A4FD-DB489B98F6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98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F0499-8E9D-47A5-9CDF-C9B223D62173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644FF-DA77-4860-9F11-AB1001297C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373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6117-E50A-4388-B8EF-74D0FDCF3DC2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B3520-0CE3-440C-B32E-ED82B2C9B4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4A31-BB14-49EA-88C6-464318863646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1165B-631C-4CAF-B4E2-2152DA610B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26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D4666-AB50-4AF8-9AF1-38C0E95A636A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61E97-B7DF-4471-85C1-5B2367DA0E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63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DC3E5-E5F6-42C3-ABE2-2F258999F2CD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56489-D22A-40FC-AF81-4FDDD45828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14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CA20A-09A8-42F7-8979-9D842C509ED2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ACBBB-1473-4481-B3F3-78A8684740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56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8E1D1-F5E0-423C-A192-69528DF613CF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25429-E105-491E-A677-C57E40DA3E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53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3245-2963-424C-8982-12D785F69747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4451A-86CB-4BE9-8218-A6F27906C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617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3EE15-AAB7-43BB-A8F3-87B94D4A3380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143E9-1174-48B4-97CE-4565EA5E1D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07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E5698C-A02E-40F4-98CC-B69483EAFA9F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0A4355C-9F49-4392-B085-F979501CEFA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0" y="1285875"/>
            <a:ext cx="9144000" cy="55721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cs-CZ" b="1" dirty="0" smtClean="0">
              <a:solidFill>
                <a:srgbClr val="FF0000"/>
              </a:solidFill>
            </a:endParaRPr>
          </a:p>
          <a:p>
            <a:pPr marL="514350" indent="-514350" eaLnBrk="1" hangingPunct="1">
              <a:buFont typeface="Arial" charset="0"/>
              <a:buNone/>
              <a:defRPr/>
            </a:pPr>
            <a:endParaRPr lang="cs-CZ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KLASIFIKACE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CENNÝCH PAPÍRŮ: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Účetní evidence, oceňování,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účtování o přírůstcích a úbytcích</a:t>
            </a:r>
            <a:endParaRPr lang="cs-CZ" sz="4000" b="1" dirty="0" smtClean="0">
              <a:solidFill>
                <a:srgbClr val="0000CC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0"/>
    </mc:Choice>
    <mc:Fallback xmlns="">
      <p:transition spd="slow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06437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FF0000"/>
                </a:solidFill>
              </a:rPr>
              <a:t>PRODEJ  DLOUHODOBÝCH CENNÝCH  PAPÍRŮ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36613"/>
            <a:ext cx="8964612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80"/>
    </mc:Choice>
    <mc:Fallback xmlns="">
      <p:transition spd="slow" advTm="10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06437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FF0000"/>
                </a:solidFill>
              </a:rPr>
              <a:t>ÚČTOVÁNÍ O KRÁTKODOBÉM FINANČNÍM MAJETKU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57225"/>
            <a:ext cx="67691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08625" y="3860800"/>
            <a:ext cx="208756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i="1" dirty="0"/>
              <a:t>sos</a:t>
            </a: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443663" y="3573463"/>
            <a:ext cx="14414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7164388" y="3573463"/>
            <a:ext cx="0" cy="9350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ovéPole 10"/>
          <p:cNvSpPr txBox="1">
            <a:spLocks noChangeArrowheads="1"/>
          </p:cNvSpPr>
          <p:nvPr/>
        </p:nvSpPr>
        <p:spPr bwMode="auto">
          <a:xfrm>
            <a:off x="5651500" y="3716338"/>
            <a:ext cx="1223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storno akcií</a:t>
            </a:r>
          </a:p>
        </p:txBody>
      </p:sp>
      <p:sp>
        <p:nvSpPr>
          <p:cNvPr id="12296" name="TextovéPole 11"/>
          <p:cNvSpPr txBox="1">
            <a:spLocks noChangeArrowheads="1"/>
          </p:cNvSpPr>
          <p:nvPr/>
        </p:nvSpPr>
        <p:spPr bwMode="auto">
          <a:xfrm>
            <a:off x="6372225" y="3213100"/>
            <a:ext cx="151288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411 (419) - ZK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32"/>
    </mc:Choice>
    <mc:Fallback xmlns="">
      <p:transition spd="slow" advTm="49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939800"/>
          </a:xfrm>
        </p:spPr>
        <p:txBody>
          <a:bodyPr/>
          <a:lstStyle/>
          <a:p>
            <a:r>
              <a:rPr lang="cs-CZ" altLang="cs-CZ" sz="2800" b="1" i="1" u="sng" smtClean="0">
                <a:solidFill>
                  <a:srgbClr val="0000FF"/>
                </a:solidFill>
              </a:rPr>
              <a:t>241, 473 – EMITOVANÉ DLUHOPISY (KD, DD)</a:t>
            </a:r>
            <a:endParaRPr lang="cs-CZ" altLang="cs-CZ" sz="3600" i="1" smtClean="0">
              <a:solidFill>
                <a:srgbClr val="0000FF"/>
              </a:solidFill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539750" y="1844675"/>
            <a:ext cx="1655763" cy="1152525"/>
            <a:chOff x="1341" y="2704"/>
            <a:chExt cx="1800" cy="1620"/>
          </a:xfrm>
        </p:grpSpPr>
        <p:sp>
          <p:nvSpPr>
            <p:cNvPr id="13357" name="Line 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8" name="Line 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07950" y="1484313"/>
            <a:ext cx="2592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241, 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473 </a:t>
            </a:r>
            <a:r>
              <a:rPr lang="cs-CZ" altLang="cs-CZ" sz="1600" b="1" dirty="0">
                <a:solidFill>
                  <a:srgbClr val="FF0000"/>
                </a:solidFill>
              </a:rPr>
              <a:t>– Emitované dl.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7019925" y="1844675"/>
            <a:ext cx="1655763" cy="1152525"/>
            <a:chOff x="1341" y="2704"/>
            <a:chExt cx="1800" cy="1620"/>
          </a:xfrm>
        </p:grpSpPr>
        <p:sp>
          <p:nvSpPr>
            <p:cNvPr id="13355" name="Line 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6" name="Line 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18" name="Group 10"/>
          <p:cNvGrpSpPr>
            <a:grpSpLocks/>
          </p:cNvGrpSpPr>
          <p:nvPr/>
        </p:nvGrpSpPr>
        <p:grpSpPr bwMode="auto">
          <a:xfrm>
            <a:off x="4859338" y="1844675"/>
            <a:ext cx="1655762" cy="4537075"/>
            <a:chOff x="1341" y="2704"/>
            <a:chExt cx="1800" cy="1620"/>
          </a:xfrm>
        </p:grpSpPr>
        <p:sp>
          <p:nvSpPr>
            <p:cNvPr id="13353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4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19" name="Group 13"/>
          <p:cNvGrpSpPr>
            <a:grpSpLocks/>
          </p:cNvGrpSpPr>
          <p:nvPr/>
        </p:nvGrpSpPr>
        <p:grpSpPr bwMode="auto">
          <a:xfrm>
            <a:off x="2700338" y="1844675"/>
            <a:ext cx="1655762" cy="1152525"/>
            <a:chOff x="1341" y="2704"/>
            <a:chExt cx="1800" cy="1620"/>
          </a:xfrm>
        </p:grpSpPr>
        <p:sp>
          <p:nvSpPr>
            <p:cNvPr id="13351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2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20" name="Text Box 16"/>
          <p:cNvSpPr txBox="1">
            <a:spLocks noChangeArrowheads="1"/>
          </p:cNvSpPr>
          <p:nvPr/>
        </p:nvSpPr>
        <p:spPr bwMode="auto">
          <a:xfrm>
            <a:off x="2700338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375 - Pohledávky</a:t>
            </a:r>
            <a:r>
              <a:rPr lang="cs-CZ" altLang="cs-CZ"/>
              <a:t> </a:t>
            </a:r>
          </a:p>
        </p:txBody>
      </p:sp>
      <p:sp>
        <p:nvSpPr>
          <p:cNvPr id="13321" name="Text Box 17"/>
          <p:cNvSpPr txBox="1">
            <a:spLocks noChangeArrowheads="1"/>
          </p:cNvSpPr>
          <p:nvPr/>
        </p:nvSpPr>
        <p:spPr bwMode="auto">
          <a:xfrm>
            <a:off x="4716463" y="1484313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221-Pen.pr.na účtech</a:t>
            </a:r>
            <a:r>
              <a:rPr lang="cs-CZ" altLang="cs-CZ"/>
              <a:t> </a:t>
            </a:r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701992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568 – Ost. fin. N</a:t>
            </a:r>
            <a:r>
              <a:rPr lang="cs-CZ" altLang="cs-CZ"/>
              <a:t> </a:t>
            </a:r>
          </a:p>
        </p:txBody>
      </p:sp>
      <p:sp>
        <p:nvSpPr>
          <p:cNvPr id="13323" name="Line 23"/>
          <p:cNvSpPr>
            <a:spLocks noChangeShapeType="1"/>
          </p:cNvSpPr>
          <p:nvPr/>
        </p:nvSpPr>
        <p:spPr bwMode="auto">
          <a:xfrm>
            <a:off x="161925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4" name="Text Box 25"/>
          <p:cNvSpPr txBox="1">
            <a:spLocks noChangeArrowheads="1"/>
          </p:cNvSpPr>
          <p:nvPr/>
        </p:nvSpPr>
        <p:spPr bwMode="auto">
          <a:xfrm>
            <a:off x="3563938" y="1916113"/>
            <a:ext cx="20161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3a) prodej dluhopisů</a:t>
            </a:r>
          </a:p>
        </p:txBody>
      </p:sp>
      <p:sp>
        <p:nvSpPr>
          <p:cNvPr id="13325" name="Line 26"/>
          <p:cNvSpPr>
            <a:spLocks noChangeShapeType="1"/>
          </p:cNvSpPr>
          <p:nvPr/>
        </p:nvSpPr>
        <p:spPr bwMode="auto">
          <a:xfrm>
            <a:off x="370840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6" name="Line 28"/>
          <p:cNvSpPr>
            <a:spLocks noChangeShapeType="1"/>
          </p:cNvSpPr>
          <p:nvPr/>
        </p:nvSpPr>
        <p:spPr bwMode="auto">
          <a:xfrm>
            <a:off x="586740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7" name="Text Box 29"/>
          <p:cNvSpPr txBox="1">
            <a:spLocks noChangeArrowheads="1"/>
          </p:cNvSpPr>
          <p:nvPr/>
        </p:nvSpPr>
        <p:spPr bwMode="auto">
          <a:xfrm>
            <a:off x="5651500" y="1916113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výdaje spojené s emisí </a:t>
            </a:r>
          </a:p>
        </p:txBody>
      </p:sp>
      <p:sp>
        <p:nvSpPr>
          <p:cNvPr id="13328" name="Text Box 34"/>
          <p:cNvSpPr txBox="1">
            <a:spLocks noChangeArrowheads="1"/>
          </p:cNvSpPr>
          <p:nvPr/>
        </p:nvSpPr>
        <p:spPr bwMode="auto">
          <a:xfrm>
            <a:off x="1619250" y="1916113"/>
            <a:ext cx="1800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 dirty="0"/>
              <a:t>1) emise dluhopisů</a:t>
            </a:r>
          </a:p>
        </p:txBody>
      </p:sp>
      <p:grpSp>
        <p:nvGrpSpPr>
          <p:cNvPr id="13329" name="Group 35"/>
          <p:cNvGrpSpPr>
            <a:grpSpLocks/>
          </p:cNvGrpSpPr>
          <p:nvPr/>
        </p:nvGrpSpPr>
        <p:grpSpPr bwMode="auto">
          <a:xfrm>
            <a:off x="2700338" y="3500438"/>
            <a:ext cx="1655762" cy="2881312"/>
            <a:chOff x="1341" y="2704"/>
            <a:chExt cx="1800" cy="1620"/>
          </a:xfrm>
        </p:grpSpPr>
        <p:sp>
          <p:nvSpPr>
            <p:cNvPr id="13349" name="Line 3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0" name="Line 3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30" name="Group 44"/>
          <p:cNvGrpSpPr>
            <a:grpSpLocks/>
          </p:cNvGrpSpPr>
          <p:nvPr/>
        </p:nvGrpSpPr>
        <p:grpSpPr bwMode="auto">
          <a:xfrm>
            <a:off x="539750" y="4437063"/>
            <a:ext cx="1655763" cy="792162"/>
            <a:chOff x="1341" y="2704"/>
            <a:chExt cx="1800" cy="1620"/>
          </a:xfrm>
        </p:grpSpPr>
        <p:sp>
          <p:nvSpPr>
            <p:cNvPr id="13347" name="Line 45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48" name="Line 46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31" name="Group 47"/>
          <p:cNvGrpSpPr>
            <a:grpSpLocks/>
          </p:cNvGrpSpPr>
          <p:nvPr/>
        </p:nvGrpSpPr>
        <p:grpSpPr bwMode="auto">
          <a:xfrm>
            <a:off x="539750" y="5589588"/>
            <a:ext cx="1655763" cy="792162"/>
            <a:chOff x="1341" y="2704"/>
            <a:chExt cx="1800" cy="1620"/>
          </a:xfrm>
        </p:grpSpPr>
        <p:sp>
          <p:nvSpPr>
            <p:cNvPr id="13345" name="Line 4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46" name="Line 4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32" name="Text Box 50"/>
          <p:cNvSpPr txBox="1">
            <a:spLocks noChangeArrowheads="1"/>
          </p:cNvSpPr>
          <p:nvPr/>
        </p:nvSpPr>
        <p:spPr bwMode="auto">
          <a:xfrm>
            <a:off x="2555875" y="314166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379 – Jiné závazky </a:t>
            </a:r>
            <a:r>
              <a:rPr lang="cs-CZ" altLang="cs-CZ"/>
              <a:t> </a:t>
            </a:r>
          </a:p>
        </p:txBody>
      </p:sp>
      <p:sp>
        <p:nvSpPr>
          <p:cNvPr id="13333" name="Line 51"/>
          <p:cNvSpPr>
            <a:spLocks noChangeShapeType="1"/>
          </p:cNvSpPr>
          <p:nvPr/>
        </p:nvSpPr>
        <p:spPr bwMode="auto">
          <a:xfrm>
            <a:off x="971550" y="2636838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34" name="Text Box 52"/>
          <p:cNvSpPr txBox="1">
            <a:spLocks noChangeArrowheads="1"/>
          </p:cNvSpPr>
          <p:nvPr/>
        </p:nvSpPr>
        <p:spPr bwMode="auto">
          <a:xfrm>
            <a:off x="1258888" y="2349500"/>
            <a:ext cx="23764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3b) storno emit. dluhopisů</a:t>
            </a:r>
          </a:p>
        </p:txBody>
      </p:sp>
      <p:sp>
        <p:nvSpPr>
          <p:cNvPr id="13335" name="Text Box 53"/>
          <p:cNvSpPr txBox="1">
            <a:spLocks noChangeArrowheads="1"/>
          </p:cNvSpPr>
          <p:nvPr/>
        </p:nvSpPr>
        <p:spPr bwMode="auto">
          <a:xfrm>
            <a:off x="755650" y="40767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562 – Úroky</a:t>
            </a:r>
            <a:r>
              <a:rPr lang="cs-CZ" altLang="cs-CZ"/>
              <a:t> </a:t>
            </a:r>
          </a:p>
        </p:txBody>
      </p:sp>
      <p:cxnSp>
        <p:nvCxnSpPr>
          <p:cNvPr id="13336" name="AutoShape 54"/>
          <p:cNvCxnSpPr>
            <a:cxnSpLocks noChangeShapeType="1"/>
          </p:cNvCxnSpPr>
          <p:nvPr/>
        </p:nvCxnSpPr>
        <p:spPr bwMode="auto">
          <a:xfrm rot="10800000">
            <a:off x="1042988" y="2349500"/>
            <a:ext cx="2879725" cy="1655763"/>
          </a:xfrm>
          <a:prstGeom prst="bentConnector3">
            <a:avLst>
              <a:gd name="adj1" fmla="val 108120"/>
            </a:avLst>
          </a:prstGeom>
          <a:noFill/>
          <a:ln w="317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7" name="Text Box 55"/>
          <p:cNvSpPr txBox="1">
            <a:spLocks noChangeArrowheads="1"/>
          </p:cNvSpPr>
          <p:nvPr/>
        </p:nvSpPr>
        <p:spPr bwMode="auto">
          <a:xfrm>
            <a:off x="755650" y="3500438"/>
            <a:ext cx="2232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4a) předložení dluhopisu k proplacení</a:t>
            </a:r>
          </a:p>
        </p:txBody>
      </p:sp>
      <p:sp>
        <p:nvSpPr>
          <p:cNvPr id="13338" name="Line 56"/>
          <p:cNvSpPr>
            <a:spLocks noChangeShapeType="1"/>
          </p:cNvSpPr>
          <p:nvPr/>
        </p:nvSpPr>
        <p:spPr bwMode="auto">
          <a:xfrm>
            <a:off x="971550" y="4868863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39" name="Text Box 57"/>
          <p:cNvSpPr txBox="1">
            <a:spLocks noChangeArrowheads="1"/>
          </p:cNvSpPr>
          <p:nvPr/>
        </p:nvSpPr>
        <p:spPr bwMode="auto">
          <a:xfrm>
            <a:off x="1547813" y="4581525"/>
            <a:ext cx="16557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4b) připsaný úrok</a:t>
            </a:r>
          </a:p>
        </p:txBody>
      </p:sp>
      <p:sp>
        <p:nvSpPr>
          <p:cNvPr id="13340" name="Line 58"/>
          <p:cNvSpPr>
            <a:spLocks noChangeShapeType="1"/>
          </p:cNvSpPr>
          <p:nvPr/>
        </p:nvSpPr>
        <p:spPr bwMode="auto">
          <a:xfrm>
            <a:off x="1547813" y="5949950"/>
            <a:ext cx="16557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1" name="Text Box 59"/>
          <p:cNvSpPr txBox="1">
            <a:spLocks noChangeArrowheads="1"/>
          </p:cNvSpPr>
          <p:nvPr/>
        </p:nvSpPr>
        <p:spPr bwMode="auto">
          <a:xfrm>
            <a:off x="395288" y="52292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342 – Ost. přímé daně </a:t>
            </a:r>
            <a:r>
              <a:rPr lang="cs-CZ" altLang="cs-CZ"/>
              <a:t> </a:t>
            </a:r>
          </a:p>
        </p:txBody>
      </p:sp>
      <p:sp>
        <p:nvSpPr>
          <p:cNvPr id="13342" name="Text Box 60"/>
          <p:cNvSpPr txBox="1">
            <a:spLocks noChangeArrowheads="1"/>
          </p:cNvSpPr>
          <p:nvPr/>
        </p:nvSpPr>
        <p:spPr bwMode="auto">
          <a:xfrm>
            <a:off x="1547813" y="5661025"/>
            <a:ext cx="16557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4c) srážková daň</a:t>
            </a:r>
          </a:p>
        </p:txBody>
      </p:sp>
      <p:sp>
        <p:nvSpPr>
          <p:cNvPr id="13343" name="Line 65"/>
          <p:cNvSpPr>
            <a:spLocks noChangeShapeType="1"/>
          </p:cNvSpPr>
          <p:nvPr/>
        </p:nvSpPr>
        <p:spPr bwMode="auto">
          <a:xfrm>
            <a:off x="3059113" y="6237288"/>
            <a:ext cx="3095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4" name="Text Box 66"/>
          <p:cNvSpPr txBox="1">
            <a:spLocks noChangeArrowheads="1"/>
          </p:cNvSpPr>
          <p:nvPr/>
        </p:nvSpPr>
        <p:spPr bwMode="auto">
          <a:xfrm>
            <a:off x="3563938" y="5805488"/>
            <a:ext cx="20875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5) Proplacení dluhopisu a úroku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 flipV="1">
            <a:off x="3203576" y="4872039"/>
            <a:ext cx="0" cy="10779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57"/>
    </mc:Choice>
    <mc:Fallback xmlns="">
      <p:transition spd="slow" advTm="25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3704"/>
            <a:ext cx="8229600" cy="45259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Děkuji za pozornost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Ꙭ</a:t>
            </a:r>
            <a:endParaRPr lang="en-GB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͜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6597"/>
      </p:ext>
    </p:extLst>
  </p:cSld>
  <p:clrMapOvr>
    <a:masterClrMapping/>
  </p:clrMapOvr>
  <p:transition spd="slow" advTm="24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292100" y="404664"/>
            <a:ext cx="8229600" cy="11430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KLASIFIKACE CENNÝCH PAPÍRŮ</a:t>
            </a:r>
            <a:br>
              <a:rPr lang="cs-CZ" altLang="cs-CZ" sz="3600" b="1" i="1" smtClean="0">
                <a:solidFill>
                  <a:srgbClr val="FF0000"/>
                </a:solidFill>
              </a:rPr>
            </a:br>
            <a:r>
              <a:rPr lang="cs-CZ" altLang="cs-CZ" sz="3600" b="1" i="1" smtClean="0">
                <a:solidFill>
                  <a:srgbClr val="FF0000"/>
                </a:solidFill>
              </a:rPr>
              <a:t>pro účely účetní evidence</a:t>
            </a:r>
            <a:endParaRPr lang="cs-CZ" altLang="cs-CZ" sz="3600" i="1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575"/>
            <a:ext cx="8578850" cy="4065588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  <a:defRPr/>
            </a:pPr>
            <a:r>
              <a:rPr lang="cs-CZ" b="1" i="1" dirty="0" smtClean="0">
                <a:solidFill>
                  <a:srgbClr val="0000CC"/>
                </a:solidFill>
              </a:rPr>
              <a:t>dle druhu </a:t>
            </a:r>
            <a:r>
              <a:rPr lang="cs-CZ" b="1" dirty="0" smtClean="0"/>
              <a:t>		(majetkové, dluhové)</a:t>
            </a:r>
          </a:p>
          <a:p>
            <a:pPr marL="514350" indent="-514350">
              <a:buFont typeface="Arial" charset="0"/>
              <a:buNone/>
              <a:defRPr/>
            </a:pPr>
            <a:endParaRPr lang="cs-CZ" dirty="0" smtClean="0"/>
          </a:p>
          <a:p>
            <a:pPr marL="514350" indent="-514350">
              <a:buFont typeface="Arial" charset="0"/>
              <a:buAutoNum type="arabicParenR" startAt="2"/>
              <a:defRPr/>
            </a:pPr>
            <a:r>
              <a:rPr lang="cs-CZ" b="1" i="1" dirty="0" smtClean="0">
                <a:solidFill>
                  <a:srgbClr val="0000CC"/>
                </a:solidFill>
              </a:rPr>
              <a:t>dle času</a:t>
            </a:r>
            <a:r>
              <a:rPr lang="cs-CZ" b="1" dirty="0" smtClean="0"/>
              <a:t>		(dlouhodobé, krátkodobé)</a:t>
            </a:r>
          </a:p>
          <a:p>
            <a:pPr marL="514350" indent="-514350">
              <a:buFont typeface="Arial" charset="0"/>
              <a:buNone/>
              <a:defRPr/>
            </a:pPr>
            <a:endParaRPr lang="cs-CZ" dirty="0" smtClean="0"/>
          </a:p>
          <a:p>
            <a:pPr marL="514350" indent="-514350">
              <a:buFont typeface="Arial" charset="0"/>
              <a:buAutoNum type="arabicParenR" startAt="3"/>
              <a:defRPr/>
            </a:pPr>
            <a:r>
              <a:rPr lang="cs-CZ" b="1" i="1" dirty="0" smtClean="0">
                <a:solidFill>
                  <a:srgbClr val="0000CC"/>
                </a:solidFill>
              </a:rPr>
              <a:t>dle emitenta</a:t>
            </a:r>
            <a:r>
              <a:rPr lang="cs-CZ" b="1" dirty="0" smtClean="0"/>
              <a:t>		(nabyté, emitované)</a:t>
            </a:r>
          </a:p>
          <a:p>
            <a:pPr marL="514350" indent="-514350">
              <a:buFont typeface="Arial" charset="0"/>
              <a:buAutoNum type="arabicParenR" startAt="3"/>
              <a:defRPr/>
            </a:pPr>
            <a:endParaRPr lang="cs-CZ" b="1" dirty="0" smtClean="0"/>
          </a:p>
          <a:p>
            <a:pPr marL="514350" indent="-514350">
              <a:buFont typeface="Arial" charset="0"/>
              <a:buNone/>
              <a:defRPr/>
            </a:pPr>
            <a:r>
              <a:rPr lang="cs-CZ" dirty="0" smtClean="0"/>
              <a:t>		</a:t>
            </a:r>
            <a:r>
              <a:rPr lang="cs-CZ" b="1" dirty="0" smtClean="0"/>
              <a:t>jsou aktivy i pasivy!!!</a:t>
            </a:r>
            <a:endParaRPr lang="cs-CZ" dirty="0" smtClean="0"/>
          </a:p>
          <a:p>
            <a:pPr>
              <a:buFont typeface="Arial" charset="0"/>
              <a:buNone/>
              <a:defRPr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0" y="5589588"/>
            <a:ext cx="1368425" cy="576262"/>
          </a:xfrm>
          <a:prstGeom prst="rightArrow">
            <a:avLst/>
          </a:prstGeom>
          <a:solidFill>
            <a:srgbClr val="0000CC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0000CC"/>
                </a:solidFill>
              </a:rPr>
              <a:t>EVIDENCE CENNÝCH PAPÍRŮ V ÚČETNICTVÍ - </a:t>
            </a:r>
            <a:r>
              <a:rPr lang="cs-CZ" altLang="cs-CZ" sz="3200" b="1" i="1" smtClean="0">
                <a:solidFill>
                  <a:srgbClr val="FFFF00"/>
                </a:solidFill>
              </a:rPr>
              <a:t>aktiva</a:t>
            </a:r>
            <a:endParaRPr lang="cs-CZ" altLang="cs-CZ" sz="3200" i="1" smtClean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6828" y="619125"/>
            <a:ext cx="8435975" cy="59055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06 – Dlouhodobý finanční majetek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061 – Podíly – ovládaná nebo ovládající osoba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062 – Podíly – podstatný vliv                                                                                  </a:t>
            </a:r>
            <a:r>
              <a:rPr lang="cs-CZ" altLang="cs-CZ" sz="1600" b="1" i="1" dirty="0" smtClean="0">
                <a:solidFill>
                  <a:srgbClr val="FF0000"/>
                </a:solidFill>
              </a:rPr>
              <a:t>DLOUHODOBÉ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063 – Ostatní dlouhodobé cenné papíry a podíly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064 – Pořízení dlouhodobého finančního majetku                                                 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065 – Dluhové cenné papíry držené do splatnosti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066 – Zápůjčky a úvěry - ovládaná nebo ovládající osoba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067 – Zápůjčky a úvěry - podstatný vliv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068 – Zápůjčky a úvěry  - ostatní 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069 – Jiný dlouhodobý finanční majetek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25 – Krátkodobý finanční majetek</a:t>
            </a:r>
            <a:endParaRPr lang="cs-CZ" altLang="cs-CZ" sz="2000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251 – Majetkové cenné papíry k obchodování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252 – Vlastní podíly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253 – Dluhové cenné papíry k obchodování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254 – Podíly – ovládaná nebo ovládající osoba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255 – Vlastní dluhopisy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256 – Dluhové cenné papíry se splatností do 1 roku držené do </a:t>
            </a:r>
            <a:r>
              <a:rPr lang="cs-CZ" altLang="cs-CZ" sz="1600" b="1" dirty="0" err="1" smtClean="0"/>
              <a:t>splat</a:t>
            </a:r>
            <a:r>
              <a:rPr lang="cs-CZ" altLang="cs-CZ" sz="1600" b="1" dirty="0" smtClean="0"/>
              <a:t>.                      </a:t>
            </a:r>
            <a:r>
              <a:rPr lang="cs-CZ" altLang="cs-CZ" sz="1600" b="1" i="1" dirty="0" smtClean="0">
                <a:solidFill>
                  <a:srgbClr val="FF0000"/>
                </a:solidFill>
              </a:rPr>
              <a:t>KRÁTKODOBÉ</a:t>
            </a:r>
            <a:endParaRPr lang="cs-CZ" altLang="cs-CZ" sz="1600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257 – Ostatní cenné papíry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258 – Směnky k inkasu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259 – Pořizování krátkodobého finančního majetku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600" dirty="0" smtClean="0"/>
          </a:p>
        </p:txBody>
      </p:sp>
      <p:sp>
        <p:nvSpPr>
          <p:cNvPr id="4" name="Pravá složená závorka 3"/>
          <p:cNvSpPr/>
          <p:nvPr/>
        </p:nvSpPr>
        <p:spPr>
          <a:xfrm>
            <a:off x="5724525" y="1125538"/>
            <a:ext cx="431800" cy="1150937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Pravá složená závorka 4"/>
          <p:cNvSpPr/>
          <p:nvPr/>
        </p:nvSpPr>
        <p:spPr>
          <a:xfrm>
            <a:off x="6227763" y="4005063"/>
            <a:ext cx="431800" cy="2649933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39"/>
    </mc:Choice>
    <mc:Fallback xmlns="">
      <p:transition spd="slow" advTm="30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0000CC"/>
                </a:solidFill>
              </a:rPr>
              <a:t>EVIDENCE CENNÝCH PAPÍRŮ V ÚČETNICTVÍ - </a:t>
            </a:r>
            <a:r>
              <a:rPr lang="cs-CZ" altLang="cs-CZ" sz="3200" b="1" i="1" smtClean="0">
                <a:solidFill>
                  <a:srgbClr val="FFFF00"/>
                </a:solidFill>
              </a:rPr>
              <a:t>pasiva</a:t>
            </a:r>
            <a:endParaRPr lang="cs-CZ" altLang="cs-CZ" sz="3200" i="1" smtClean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908050"/>
            <a:ext cx="8435975" cy="58340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41–Základní kapitál a kapitálové fondy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411 – Základní kapitál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419 – Změny základního kapitálu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6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47–Dlouhodobé závazky</a:t>
            </a:r>
            <a:r>
              <a:rPr lang="cs-CZ" altLang="cs-CZ" sz="2000" b="1" i="1" dirty="0" smtClean="0">
                <a:solidFill>
                  <a:srgbClr val="0000CC"/>
                </a:solidFill>
              </a:rPr>
              <a:t>                                                                  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DLOUHODOBÉ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473 – Emitované dlouhodobé dluhopisy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478 – Dlouhodobé směnky k úhradě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6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6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24 – Jiné krátkodobé finanční výpomoci</a:t>
            </a:r>
            <a:endParaRPr lang="cs-CZ" altLang="cs-CZ" sz="2000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241 – Emitované krátkodobé dluhopisy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6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32 – Závazky</a:t>
            </a:r>
            <a:r>
              <a:rPr lang="cs-CZ" altLang="cs-CZ" sz="2000" b="1" i="1" dirty="0" smtClean="0">
                <a:solidFill>
                  <a:srgbClr val="0000CC"/>
                </a:solidFill>
              </a:rPr>
              <a:t>                                                                                       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KRÁTKODOBÉ</a:t>
            </a:r>
            <a:r>
              <a:rPr lang="cs-CZ" altLang="cs-CZ" sz="2000" b="1" i="1" u="sng" dirty="0" smtClean="0">
                <a:solidFill>
                  <a:srgbClr val="0000CC"/>
                </a:solidFill>
              </a:rPr>
              <a:t>                           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322 – Směnky k úhradě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600" dirty="0" smtClean="0"/>
          </a:p>
        </p:txBody>
      </p:sp>
      <p:sp>
        <p:nvSpPr>
          <p:cNvPr id="4" name="Pravá složená závorka 3"/>
          <p:cNvSpPr/>
          <p:nvPr/>
        </p:nvSpPr>
        <p:spPr>
          <a:xfrm>
            <a:off x="5724525" y="1125538"/>
            <a:ext cx="431800" cy="1871662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Pravá složená závorka 4"/>
          <p:cNvSpPr/>
          <p:nvPr/>
        </p:nvSpPr>
        <p:spPr>
          <a:xfrm>
            <a:off x="5724525" y="3789363"/>
            <a:ext cx="431800" cy="1800225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42"/>
    </mc:Choice>
    <mc:Fallback xmlns="">
      <p:transition spd="slow" advTm="13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0000CC"/>
                </a:solidFill>
              </a:rPr>
              <a:t>dle druhu: </a:t>
            </a:r>
            <a:r>
              <a:rPr lang="cs-CZ" altLang="cs-CZ" sz="3200" b="1" i="1" smtClean="0">
                <a:solidFill>
                  <a:srgbClr val="FFFF00"/>
                </a:solidFill>
              </a:rPr>
              <a:t>MAJETKOVÉ</a:t>
            </a:r>
            <a:r>
              <a:rPr lang="cs-CZ" altLang="cs-CZ" sz="3200" b="1" i="1" smtClean="0">
                <a:solidFill>
                  <a:srgbClr val="0000CC"/>
                </a:solidFill>
              </a:rPr>
              <a:t> CENNÉ PAPÍRY</a:t>
            </a:r>
            <a:endParaRPr lang="cs-CZ" altLang="cs-CZ" sz="3200" i="1" smtClean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01788"/>
            <a:ext cx="8435975" cy="49228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06 – Dlouhodobý finanční majetek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061 – Podíly – ovládaná nebo ovládající osoba 			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DLOUHODOBÉ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062 – Podíly – podstatný vliv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063 – Ostatní dlouhodobé cenné papíry a podíly</a:t>
            </a: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25 – Krátkodobý finanční majetek</a:t>
            </a:r>
            <a:endParaRPr lang="cs-CZ" altLang="cs-CZ" sz="2000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251 – Majetkové cenné papíry k obchodování     			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KRÁTKODOBÉ</a:t>
            </a:r>
            <a:r>
              <a:rPr lang="cs-CZ" altLang="cs-CZ" sz="1600" b="1" dirty="0" smtClean="0"/>
              <a:t>                                               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252 – Vlastní podíly</a:t>
            </a: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254 – Podíly – ovládaná nebo ovládající osoba                                           	</a:t>
            </a:r>
            <a:endParaRPr lang="cs-CZ" altLang="cs-CZ" sz="1600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b="1" dirty="0" smtClean="0"/>
              <a:t>257 – Ostatní cenné papíry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6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600" b="1" dirty="0" smtClean="0"/>
          </a:p>
        </p:txBody>
      </p:sp>
      <p:sp>
        <p:nvSpPr>
          <p:cNvPr id="4" name="Pravá složená závorka 3"/>
          <p:cNvSpPr/>
          <p:nvPr/>
        </p:nvSpPr>
        <p:spPr>
          <a:xfrm>
            <a:off x="5724525" y="1700213"/>
            <a:ext cx="431800" cy="1081087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Pravá složená závorka 4"/>
          <p:cNvSpPr/>
          <p:nvPr/>
        </p:nvSpPr>
        <p:spPr>
          <a:xfrm>
            <a:off x="5795963" y="3716338"/>
            <a:ext cx="431800" cy="1081087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8"/>
    </mc:Choice>
    <mc:Fallback xmlns="">
      <p:transition spd="slow" advTm="4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0000CC"/>
                </a:solidFill>
              </a:rPr>
              <a:t>dle druhu: </a:t>
            </a:r>
            <a:r>
              <a:rPr lang="cs-CZ" altLang="cs-CZ" sz="3200" b="1" i="1" smtClean="0">
                <a:solidFill>
                  <a:srgbClr val="FFFF00"/>
                </a:solidFill>
              </a:rPr>
              <a:t>DLUHOVÉ</a:t>
            </a:r>
            <a:r>
              <a:rPr lang="cs-CZ" altLang="cs-CZ" sz="3200" b="1" i="1" smtClean="0">
                <a:solidFill>
                  <a:srgbClr val="0000CC"/>
                </a:solidFill>
              </a:rPr>
              <a:t> CENNÉ PAPÍRY</a:t>
            </a:r>
            <a:endParaRPr lang="cs-CZ" altLang="cs-CZ" sz="3200" i="1" smtClean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692150"/>
            <a:ext cx="8435975" cy="6049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cs-CZ" altLang="cs-CZ" sz="2000" b="1" i="1" u="sng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u="sng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06 – Dlouhodobý finanční majetek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063 – Ostatní dlouhodobé cenné papíry a podíly 		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DLOUHODOBÉ</a:t>
            </a:r>
            <a:r>
              <a:rPr lang="cs-CZ" altLang="cs-CZ" sz="2000" b="1" dirty="0" smtClean="0"/>
              <a:t>                                                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065 – Dluhové cenné papíry držené do splatnosti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25 – Krátkodobý finanční majetek</a:t>
            </a:r>
            <a:endParaRPr lang="cs-CZ" altLang="cs-CZ" sz="2000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253 – Dluhové cenné papíry k obchodování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255 – Vlastní dluhopisy					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KRÁTKODOBÉ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256 – Dluhové cenné papíry se splatností do 1 roku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	     držené do </a:t>
            </a:r>
            <a:r>
              <a:rPr lang="cs-CZ" altLang="cs-CZ" sz="2000" b="1" dirty="0" err="1" smtClean="0"/>
              <a:t>splat</a:t>
            </a:r>
            <a:r>
              <a:rPr lang="cs-CZ" altLang="cs-CZ" sz="2000" b="1" dirty="0" smtClean="0"/>
              <a:t>.                      </a:t>
            </a:r>
            <a:endParaRPr lang="cs-CZ" altLang="cs-CZ" sz="2000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257 – Ostatní cenné papíry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258 – Směnky k inkasu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           </a:t>
            </a:r>
            <a:endParaRPr lang="cs-CZ" altLang="cs-CZ" sz="2000" b="1" i="1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1600" dirty="0" smtClean="0"/>
          </a:p>
        </p:txBody>
      </p:sp>
      <p:sp>
        <p:nvSpPr>
          <p:cNvPr id="4" name="Pravá složená závorka 3"/>
          <p:cNvSpPr/>
          <p:nvPr/>
        </p:nvSpPr>
        <p:spPr>
          <a:xfrm>
            <a:off x="5651500" y="1484313"/>
            <a:ext cx="504825" cy="1008062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" name="Pravá složená závorka 4"/>
          <p:cNvSpPr/>
          <p:nvPr/>
        </p:nvSpPr>
        <p:spPr>
          <a:xfrm>
            <a:off x="5724525" y="3501008"/>
            <a:ext cx="431800" cy="2304256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4"/>
    </mc:Choice>
    <mc:Fallback xmlns="">
      <p:transition spd="slow" advTm="2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0000CC"/>
                </a:solidFill>
              </a:rPr>
              <a:t>Účetní evidence CP dle </a:t>
            </a:r>
            <a:r>
              <a:rPr lang="cs-CZ" altLang="cs-CZ" sz="3200" b="1" i="1" smtClean="0">
                <a:solidFill>
                  <a:srgbClr val="FFFF00"/>
                </a:solidFill>
              </a:rPr>
              <a:t>EMITENTA</a:t>
            </a:r>
            <a:r>
              <a:rPr lang="cs-CZ" altLang="cs-CZ" sz="3200" b="1" i="1" smtClean="0">
                <a:solidFill>
                  <a:srgbClr val="0000CC"/>
                </a:solidFill>
              </a:rPr>
              <a:t>:</a:t>
            </a:r>
            <a:endParaRPr lang="cs-CZ" altLang="cs-CZ" sz="3200" smtClean="0">
              <a:solidFill>
                <a:srgbClr val="0000CC"/>
              </a:solidFill>
            </a:endParaRPr>
          </a:p>
        </p:txBody>
      </p:sp>
      <p:sp>
        <p:nvSpPr>
          <p:cNvPr id="8195" name="Rectangle 1"/>
          <p:cNvSpPr>
            <a:spLocks noGrp="1" noChangeArrowheads="1"/>
          </p:cNvSpPr>
          <p:nvPr>
            <p:ph idx="1"/>
          </p:nvPr>
        </p:nvSpPr>
        <p:spPr>
          <a:xfrm>
            <a:off x="539750" y="1571625"/>
            <a:ext cx="7848600" cy="3384550"/>
          </a:xfrm>
        </p:spPr>
        <p:txBody>
          <a:bodyPr anchor="ctr">
            <a:spAutoFit/>
          </a:bodyPr>
          <a:lstStyle/>
          <a:p>
            <a:pPr algn="just">
              <a:spcBef>
                <a:spcPct val="0"/>
              </a:spcBef>
              <a:buFontTx/>
              <a:buAutoNum type="alphaLcParenR"/>
            </a:pPr>
            <a:r>
              <a:rPr lang="cs-CZ" altLang="cs-CZ" sz="2800" b="1" i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nabyté CP (</a:t>
            </a:r>
            <a:r>
              <a:rPr lang="cs-CZ" altLang="cs-CZ" sz="2800" b="1" i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ú.j</a:t>
            </a:r>
            <a:r>
              <a:rPr lang="cs-CZ" altLang="cs-CZ" sz="2800" b="1" i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= investor):</a:t>
            </a:r>
            <a:r>
              <a:rPr lang="cs-CZ" altLang="cs-CZ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06x, 251, 253, 256, 257, 258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AutoNum type="alphaLcParenR" startAt="2"/>
            </a:pPr>
            <a:r>
              <a:rPr lang="cs-CZ" altLang="cs-CZ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emitované CP (</a:t>
            </a:r>
            <a:r>
              <a:rPr lang="cs-CZ" altLang="cs-CZ" sz="2800" b="1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ú.j</a:t>
            </a:r>
            <a:r>
              <a:rPr lang="cs-CZ" altLang="cs-CZ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= dlužník):	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	411→ 252; 241 ,473→255 (322, 478)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08"/>
    </mc:Choice>
    <mc:Fallback xmlns="">
      <p:transition spd="slow" advTm="9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FF0000"/>
                </a:solidFill>
              </a:rPr>
              <a:t>OCENĚNÍ CENNÝCH PAPÍRŮ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318293" y="753450"/>
            <a:ext cx="8507413" cy="554355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0000CC"/>
                </a:solidFill>
              </a:rPr>
              <a:t>Při nabytí CP </a:t>
            </a:r>
            <a:r>
              <a:rPr lang="cs-CZ" altLang="cs-CZ" b="1" dirty="0" smtClean="0"/>
              <a:t>(aktivum) – </a:t>
            </a:r>
            <a:r>
              <a:rPr lang="cs-CZ" altLang="cs-CZ" b="1" dirty="0" smtClean="0">
                <a:solidFill>
                  <a:srgbClr val="0000CC"/>
                </a:solidFill>
              </a:rPr>
              <a:t>prvotní ocenění</a:t>
            </a:r>
            <a:r>
              <a:rPr lang="cs-CZ" altLang="cs-CZ" b="1" dirty="0" smtClean="0"/>
              <a:t>:</a:t>
            </a:r>
          </a:p>
          <a:p>
            <a:pPr lvl="1">
              <a:defRPr/>
            </a:pPr>
            <a:r>
              <a:rPr lang="cs-CZ" altLang="cs-CZ" sz="2400" b="1" i="1" dirty="0"/>
              <a:t>Pořizovací cenou </a:t>
            </a:r>
            <a:r>
              <a:rPr lang="cs-CZ" altLang="cs-CZ" sz="2400" b="1" dirty="0"/>
              <a:t>(</a:t>
            </a:r>
            <a:r>
              <a:rPr lang="cs-CZ" altLang="cs-CZ" sz="2400" dirty="0"/>
              <a:t>koupě</a:t>
            </a:r>
            <a:r>
              <a:rPr lang="cs-CZ" altLang="cs-CZ" sz="2400" b="1" dirty="0"/>
              <a:t>)</a:t>
            </a:r>
          </a:p>
          <a:p>
            <a:pPr lvl="1">
              <a:defRPr/>
            </a:pPr>
            <a:r>
              <a:rPr lang="cs-CZ" altLang="cs-CZ" sz="2400" b="1" i="1" dirty="0"/>
              <a:t>Reprodukční pořizovací cenou </a:t>
            </a:r>
            <a:r>
              <a:rPr lang="cs-CZ" altLang="cs-CZ" sz="2400" b="1" dirty="0"/>
              <a:t>(</a:t>
            </a:r>
            <a:r>
              <a:rPr lang="cs-CZ" altLang="cs-CZ" sz="2400" dirty="0"/>
              <a:t>bezúplatné nabytí</a:t>
            </a:r>
            <a:r>
              <a:rPr lang="cs-CZ" altLang="cs-CZ" sz="2400" b="1" dirty="0"/>
              <a:t>)</a:t>
            </a:r>
          </a:p>
          <a:p>
            <a:pPr lvl="1">
              <a:defRPr/>
            </a:pPr>
            <a:r>
              <a:rPr lang="cs-CZ" altLang="cs-CZ" sz="2400" b="1" i="1" dirty="0"/>
              <a:t>Zůstatkovou cenou aktiva</a:t>
            </a:r>
            <a:r>
              <a:rPr lang="cs-CZ" altLang="cs-CZ" sz="2400" b="1" dirty="0"/>
              <a:t>, </a:t>
            </a:r>
            <a:r>
              <a:rPr lang="cs-CZ" altLang="cs-CZ" sz="2400" dirty="0"/>
              <a:t>bylo-li poskytnuto jako protihodnota na pořízení CP</a:t>
            </a:r>
          </a:p>
          <a:p>
            <a:pPr>
              <a:defRPr/>
            </a:pPr>
            <a:r>
              <a:rPr lang="cs-CZ" altLang="cs-CZ" b="1" dirty="0">
                <a:solidFill>
                  <a:srgbClr val="0000CC"/>
                </a:solidFill>
              </a:rPr>
              <a:t>Držba CP </a:t>
            </a:r>
            <a:r>
              <a:rPr lang="cs-CZ" altLang="cs-CZ" b="1" dirty="0"/>
              <a:t>(aktivum) – </a:t>
            </a:r>
            <a:r>
              <a:rPr lang="cs-CZ" altLang="cs-CZ" b="1" dirty="0">
                <a:solidFill>
                  <a:srgbClr val="0000CC"/>
                </a:solidFill>
              </a:rPr>
              <a:t>následné ocenění</a:t>
            </a:r>
            <a:r>
              <a:rPr lang="cs-CZ" altLang="cs-CZ" b="1" dirty="0"/>
              <a:t>: </a:t>
            </a:r>
          </a:p>
          <a:p>
            <a:pPr marL="0" indent="0">
              <a:buNone/>
              <a:defRPr/>
            </a:pPr>
            <a:r>
              <a:rPr lang="cs-CZ" altLang="cs-CZ" sz="2000" b="1" i="1" dirty="0"/>
              <a:t>1. Reálná hodnota</a:t>
            </a:r>
            <a:r>
              <a:rPr lang="cs-CZ" altLang="cs-CZ" sz="2000" b="1" dirty="0"/>
              <a:t> (</a:t>
            </a:r>
            <a:r>
              <a:rPr lang="cs-CZ" altLang="cs-CZ" sz="2000" dirty="0"/>
              <a:t>tržní cena = </a:t>
            </a:r>
            <a:r>
              <a:rPr lang="cs-CZ" sz="2000" dirty="0"/>
              <a:t>přecenění </a:t>
            </a:r>
            <a:r>
              <a:rPr lang="cs-CZ" sz="2000" b="1" dirty="0">
                <a:solidFill>
                  <a:srgbClr val="FF0000"/>
                </a:solidFill>
              </a:rPr>
              <a:t>↑↓</a:t>
            </a:r>
          </a:p>
          <a:p>
            <a:pPr marL="0" indent="0">
              <a:buNone/>
              <a:defRPr/>
            </a:pPr>
            <a:r>
              <a:rPr lang="cs-CZ" sz="2000" dirty="0"/>
              <a:t>	a) výsledkově (CP k obchodování)</a:t>
            </a:r>
          </a:p>
          <a:p>
            <a:pPr marL="0" indent="0">
              <a:buNone/>
              <a:defRPr/>
            </a:pPr>
            <a:r>
              <a:rPr lang="cs-CZ" sz="2000" dirty="0"/>
              <a:t>	b) rozvahově (realizovatelné CP)</a:t>
            </a:r>
          </a:p>
          <a:p>
            <a:pPr marL="0" indent="0">
              <a:buNone/>
              <a:defRPr/>
            </a:pPr>
            <a:r>
              <a:rPr lang="cs-CZ" altLang="cs-CZ" sz="2000" b="1" i="1" dirty="0"/>
              <a:t>2.</a:t>
            </a:r>
            <a:r>
              <a:rPr lang="cs-CZ" altLang="cs-CZ" sz="2000" dirty="0"/>
              <a:t> </a:t>
            </a:r>
            <a:r>
              <a:rPr lang="cs-CZ" altLang="cs-CZ" sz="2000" b="1" i="1" dirty="0"/>
              <a:t>Metoda ekvivalence </a:t>
            </a:r>
            <a:r>
              <a:rPr lang="cs-CZ" altLang="cs-CZ" sz="2000" dirty="0"/>
              <a:t>(u podílů s rozhodujícím či podstatným vlivem)</a:t>
            </a:r>
            <a:endParaRPr lang="cs-CZ" altLang="cs-CZ" sz="2000" b="1" dirty="0"/>
          </a:p>
          <a:p>
            <a:pPr marL="0" indent="0">
              <a:buNone/>
              <a:defRPr/>
            </a:pPr>
            <a:r>
              <a:rPr lang="cs-CZ" altLang="cs-CZ" sz="2000" b="1" i="1" dirty="0"/>
              <a:t>3. </a:t>
            </a:r>
            <a:r>
              <a:rPr lang="cs-CZ" altLang="cs-CZ" sz="2000" b="1" i="1" dirty="0" smtClean="0"/>
              <a:t>Historická </a:t>
            </a:r>
            <a:r>
              <a:rPr lang="cs-CZ" altLang="cs-CZ" sz="2000" b="1" i="1" dirty="0"/>
              <a:t>cena</a:t>
            </a:r>
            <a:r>
              <a:rPr lang="cs-CZ" altLang="cs-CZ" sz="2000" b="1" dirty="0"/>
              <a:t> (</a:t>
            </a:r>
            <a:r>
              <a:rPr lang="cs-CZ" altLang="cs-CZ" sz="2000" dirty="0"/>
              <a:t>tzn. prvotní ocenění, příp. </a:t>
            </a:r>
            <a:r>
              <a:rPr lang="cs-CZ" sz="2000" dirty="0"/>
              <a:t>přecenění jen</a:t>
            </a:r>
            <a:r>
              <a:rPr lang="cs-CZ" sz="2000" b="1" dirty="0">
                <a:solidFill>
                  <a:srgbClr val="FF0000"/>
                </a:solidFill>
              </a:rPr>
              <a:t>↓</a:t>
            </a:r>
            <a:r>
              <a:rPr lang="cs-CZ" sz="2000" dirty="0"/>
              <a:t> = tvorba </a:t>
            </a:r>
            <a:r>
              <a:rPr lang="cs-CZ" altLang="cs-CZ" sz="2000" dirty="0"/>
              <a:t>opravné 	položky</a:t>
            </a:r>
            <a:r>
              <a:rPr lang="cs-CZ" altLang="cs-CZ" sz="2000" b="1" dirty="0"/>
              <a:t>)</a:t>
            </a:r>
            <a:r>
              <a:rPr lang="cs-CZ" altLang="cs-CZ" sz="2000" b="1" i="1" dirty="0"/>
              <a:t> </a:t>
            </a:r>
          </a:p>
          <a:p>
            <a:pPr marL="0" indent="0">
              <a:buNone/>
              <a:defRPr/>
            </a:pPr>
            <a:r>
              <a:rPr lang="cs-CZ" altLang="cs-CZ" b="1" dirty="0" smtClean="0">
                <a:solidFill>
                  <a:srgbClr val="0000CC"/>
                </a:solidFill>
              </a:rPr>
              <a:t>Emise </a:t>
            </a:r>
            <a:r>
              <a:rPr lang="cs-CZ" altLang="cs-CZ" b="1" dirty="0">
                <a:solidFill>
                  <a:srgbClr val="0000CC"/>
                </a:solidFill>
              </a:rPr>
              <a:t>CP </a:t>
            </a:r>
            <a:r>
              <a:rPr lang="cs-CZ" altLang="cs-CZ" b="1" dirty="0"/>
              <a:t>(pasivum)</a:t>
            </a:r>
          </a:p>
          <a:p>
            <a:pPr lvl="1">
              <a:defRPr/>
            </a:pPr>
            <a:r>
              <a:rPr lang="cs-CZ" altLang="cs-CZ" sz="2400" b="1" i="1" dirty="0"/>
              <a:t>Jmenovitá (resp. nominální) hodnota</a:t>
            </a:r>
          </a:p>
          <a:p>
            <a:pPr lvl="1">
              <a:buFont typeface="Arial" panose="020B0604020202020204" pitchFamily="34" charset="0"/>
              <a:buNone/>
            </a:pPr>
            <a:endParaRPr lang="cs-CZ" altLang="cs-CZ" dirty="0" smtClean="0"/>
          </a:p>
          <a:p>
            <a:pPr lvl="1"/>
            <a:endParaRPr lang="cs-CZ" alt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17"/>
    </mc:Choice>
    <mc:Fallback xmlns="">
      <p:transition spd="slow" advTm="31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06437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FF0000"/>
                </a:solidFill>
              </a:rPr>
              <a:t>POŘÍZENÍ DLOUHODOBÉHO FINANČNÍHO MAJETKU</a:t>
            </a:r>
            <a:endParaRPr lang="cs-CZ" altLang="cs-CZ" sz="3200" i="1" smtClean="0">
              <a:solidFill>
                <a:srgbClr val="FF0000"/>
              </a:solidFill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8340"/>
            <a:ext cx="6985000" cy="73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115616" y="5335587"/>
            <a:ext cx="6840984" cy="313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83968" y="864017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064 (043)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88"/>
    </mc:Choice>
    <mc:Fallback xmlns="">
      <p:transition spd="slow" advTm="13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697</Words>
  <Application>Microsoft Office PowerPoint</Application>
  <PresentationFormat>Předvádění na obrazovce (4:3)</PresentationFormat>
  <Paragraphs>133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Motiv sady Office</vt:lpstr>
      <vt:lpstr>Prezentace aplikace PowerPoint</vt:lpstr>
      <vt:lpstr>KLASIFIKACE CENNÝCH PAPÍRŮ pro účely účetní evidence</vt:lpstr>
      <vt:lpstr>EVIDENCE CENNÝCH PAPÍRŮ V ÚČETNICTVÍ - aktiva</vt:lpstr>
      <vt:lpstr>EVIDENCE CENNÝCH PAPÍRŮ V ÚČETNICTVÍ - pasiva</vt:lpstr>
      <vt:lpstr>dle druhu: MAJETKOVÉ CENNÉ PAPÍRY</vt:lpstr>
      <vt:lpstr>dle druhu: DLUHOVÉ CENNÉ PAPÍRY</vt:lpstr>
      <vt:lpstr>Účetní evidence CP dle EMITENTA:</vt:lpstr>
      <vt:lpstr>OCENĚNÍ CENNÝCH PAPÍRŮ</vt:lpstr>
      <vt:lpstr>POŘÍZENÍ DLOUHODOBÉHO FINANČNÍHO MAJETKU</vt:lpstr>
      <vt:lpstr>PRODEJ  DLOUHODOBÝCH CENNÝCH  PAPÍRŮ</vt:lpstr>
      <vt:lpstr>ÚČTOVÁNÍ O KRÁTKODOBÉM FINANČNÍM MAJETKU</vt:lpstr>
      <vt:lpstr>241, 473 – EMITOVANÉ DLUHOPISY (KD, DD)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ÚČETNICTVÍ</dc:title>
  <dc:creator>Robert Pikl</dc:creator>
  <cp:lastModifiedBy>olga.malikova</cp:lastModifiedBy>
  <cp:revision>102</cp:revision>
  <dcterms:created xsi:type="dcterms:W3CDTF">2009-12-30T09:04:39Z</dcterms:created>
  <dcterms:modified xsi:type="dcterms:W3CDTF">2022-04-06T21:12:28Z</dcterms:modified>
</cp:coreProperties>
</file>