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7" r:id="rId4"/>
    <p:sldId id="295" r:id="rId5"/>
    <p:sldId id="288" r:id="rId6"/>
    <p:sldId id="289" r:id="rId7"/>
    <p:sldId id="290" r:id="rId8"/>
    <p:sldId id="291" r:id="rId9"/>
    <p:sldId id="296" r:id="rId10"/>
    <p:sldId id="292" r:id="rId11"/>
    <p:sldId id="293" r:id="rId12"/>
    <p:sldId id="294" r:id="rId13"/>
    <p:sldId id="297" r:id="rId14"/>
  </p:sldIdLst>
  <p:sldSz cx="9144000" cy="6858000" type="screen4x3"/>
  <p:notesSz cx="7099300" cy="10234613"/>
  <p:defaultTextStyle>
    <a:defPPr>
      <a:defRPr lang="cs-CZ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DE64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5" autoAdjust="0"/>
    <p:restoredTop sz="94660" autoAdjust="0"/>
  </p:normalViewPr>
  <p:slideViewPr>
    <p:cSldViewPr>
      <p:cViewPr varScale="1">
        <p:scale>
          <a:sx n="56" d="100"/>
          <a:sy n="56" d="100"/>
        </p:scale>
        <p:origin x="-110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80A4F-799B-4DBC-9BC4-4F66D8239230}" type="datetimeFigureOut">
              <a:rPr lang="cs-CZ"/>
              <a:pPr>
                <a:defRPr/>
              </a:pPr>
              <a:t>22.4.2021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DB4C9-AC35-4DAC-A054-E1491F96AA8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5556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3971E-6125-4BC5-B8A0-FEA96A3BABF5}" type="datetimeFigureOut">
              <a:rPr lang="cs-CZ"/>
              <a:pPr>
                <a:defRPr/>
              </a:pPr>
              <a:t>22.4.2021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2D42F-589C-4661-930F-89B817E75A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563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5B53B-C804-474F-B941-D5679DE7B18E}" type="datetimeFigureOut">
              <a:rPr lang="cs-CZ"/>
              <a:pPr>
                <a:defRPr/>
              </a:pPr>
              <a:t>22.4.2021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C6D14-3ACD-4CDE-88FD-155EB565084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386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B8241-0947-44CA-A8D2-FF8DA64B27DC}" type="datetimeFigureOut">
              <a:rPr lang="cs-CZ"/>
              <a:pPr>
                <a:defRPr/>
              </a:pPr>
              <a:t>22.4.2021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1EB17-BB6C-42B8-9A6F-6EDECF0250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7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5D0A4-6958-43C4-BB51-75F808CAF369}" type="datetimeFigureOut">
              <a:rPr lang="cs-CZ"/>
              <a:pPr>
                <a:defRPr/>
              </a:pPr>
              <a:t>22.4.2021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912FCA-2338-4ED5-8AAF-DB5C3F3A8EE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398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DE85A-74FA-4927-BC7E-B55996669DF1}" type="datetimeFigureOut">
              <a:rPr lang="cs-CZ"/>
              <a:pPr>
                <a:defRPr/>
              </a:pPr>
              <a:t>22.4.2021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D538D-2DED-4A5C-99E1-886E1B1DC7E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8085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CA310-D042-4F78-87A9-BFA59D28CF56}" type="datetimeFigureOut">
              <a:rPr lang="cs-CZ"/>
              <a:pPr>
                <a:defRPr/>
              </a:pPr>
              <a:t>22.4.2021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067E5-3251-4155-A42D-1914DA38FF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8424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C85AF-37F7-43CE-A0AD-F464F8982D0D}" type="datetimeFigureOut">
              <a:rPr lang="cs-CZ"/>
              <a:pPr>
                <a:defRPr/>
              </a:pPr>
              <a:t>22.4.2021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4B536-D925-4BB6-80A6-035EF5529D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810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44F12-15DB-4616-8161-854F4F738176}" type="datetimeFigureOut">
              <a:rPr lang="cs-CZ"/>
              <a:pPr>
                <a:defRPr/>
              </a:pPr>
              <a:t>22.4.2021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714FE-88F6-44CB-A84B-FCABFED24EB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268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47FA5-7E6A-44A2-984B-0FC54D5B0190}" type="datetimeFigureOut">
              <a:rPr lang="cs-CZ"/>
              <a:pPr>
                <a:defRPr/>
              </a:pPr>
              <a:t>22.4.2021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C9ABC-C8B4-451A-AC66-9C24FFAF204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768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7453C-6058-4C32-8CD6-A4ADFFBF01CF}" type="datetimeFigureOut">
              <a:rPr lang="cs-CZ"/>
              <a:pPr>
                <a:defRPr/>
              </a:pPr>
              <a:t>22.4.2021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D2E21-0FDC-4CAA-8AC6-20CA6179044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8570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C10742-E76C-4026-97A5-14D5768EB270}" type="datetimeFigureOut">
              <a:rPr lang="cs-CZ"/>
              <a:pPr>
                <a:defRPr/>
              </a:pPr>
              <a:t>22.4.2021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26F8C03-DBBD-4B5D-8974-3F0066C3EBEB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UT2 – „FINANČNÍ ÚČTY“ </a:t>
            </a:r>
            <a:r>
              <a:rPr lang="cs-CZ" sz="5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cs-CZ" sz="5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4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cs-CZ" sz="4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1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cs-CZ" sz="1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cs-CZ" sz="4000" dirty="0" smtClean="0">
              <a:solidFill>
                <a:srgbClr val="0000FF"/>
              </a:solidFill>
            </a:endParaRPr>
          </a:p>
        </p:txBody>
      </p:sp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>
          <a:xfrm>
            <a:off x="0" y="3143250"/>
            <a:ext cx="8893175" cy="2473325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Krátkodobý finanční majetek a peněžní prostředky</a:t>
            </a:r>
            <a:endParaRPr lang="cs-CZ" sz="2000" b="1" u="sng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charset="0"/>
              <a:buNone/>
              <a:defRPr/>
            </a:pPr>
            <a:endParaRPr lang="cs-CZ" sz="2000" b="1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cs-CZ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(ČÚS 016, V500 §12, …)</a:t>
            </a:r>
            <a:endParaRPr lang="cs-CZ" b="1" dirty="0" smtClean="0">
              <a:solidFill>
                <a:srgbClr val="7030A0"/>
              </a:solidFill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72"/>
    </mc:Choice>
    <mc:Fallback xmlns="">
      <p:transition spd="slow" advTm="62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939800"/>
          </a:xfrm>
        </p:spPr>
        <p:txBody>
          <a:bodyPr/>
          <a:lstStyle/>
          <a:p>
            <a:r>
              <a:rPr lang="cs-CZ" altLang="cs-CZ" sz="3200" b="1" i="1" u="sng" smtClean="0">
                <a:solidFill>
                  <a:srgbClr val="0000FF"/>
                </a:solidFill>
              </a:rPr>
              <a:t>231 - KRÁTKODOBÉ DLUHY K ÚVĚR.INSTITUCÍM</a:t>
            </a:r>
            <a:r>
              <a:rPr lang="cs-CZ" altLang="cs-CZ" sz="4000" i="1" smtClean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539750" y="1844675"/>
            <a:ext cx="1655763" cy="4176713"/>
            <a:chOff x="1341" y="2704"/>
            <a:chExt cx="1800" cy="1620"/>
          </a:xfrm>
        </p:grpSpPr>
        <p:sp>
          <p:nvSpPr>
            <p:cNvPr id="11297" name="Line 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98" name="Line 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23850" y="1484313"/>
            <a:ext cx="2232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600" b="1" dirty="0">
                <a:solidFill>
                  <a:srgbClr val="FF0000"/>
                </a:solidFill>
              </a:rPr>
              <a:t>231– KD dluhy k ÚI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11269" name="Group 7"/>
          <p:cNvGrpSpPr>
            <a:grpSpLocks/>
          </p:cNvGrpSpPr>
          <p:nvPr/>
        </p:nvGrpSpPr>
        <p:grpSpPr bwMode="auto">
          <a:xfrm>
            <a:off x="7019925" y="1844675"/>
            <a:ext cx="1655763" cy="1728788"/>
            <a:chOff x="1341" y="2704"/>
            <a:chExt cx="1800" cy="1620"/>
          </a:xfrm>
        </p:grpSpPr>
        <p:sp>
          <p:nvSpPr>
            <p:cNvPr id="11295" name="Line 8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96" name="Line 9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270" name="Group 10"/>
          <p:cNvGrpSpPr>
            <a:grpSpLocks/>
          </p:cNvGrpSpPr>
          <p:nvPr/>
        </p:nvGrpSpPr>
        <p:grpSpPr bwMode="auto">
          <a:xfrm>
            <a:off x="4859338" y="1844675"/>
            <a:ext cx="1655762" cy="1728788"/>
            <a:chOff x="1341" y="2704"/>
            <a:chExt cx="1800" cy="1620"/>
          </a:xfrm>
        </p:grpSpPr>
        <p:sp>
          <p:nvSpPr>
            <p:cNvPr id="11293" name="Line 11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94" name="Line 12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271" name="Group 13"/>
          <p:cNvGrpSpPr>
            <a:grpSpLocks/>
          </p:cNvGrpSpPr>
          <p:nvPr/>
        </p:nvGrpSpPr>
        <p:grpSpPr bwMode="auto">
          <a:xfrm>
            <a:off x="2700338" y="1844675"/>
            <a:ext cx="1655762" cy="1728788"/>
            <a:chOff x="1341" y="2704"/>
            <a:chExt cx="1800" cy="1620"/>
          </a:xfrm>
        </p:grpSpPr>
        <p:sp>
          <p:nvSpPr>
            <p:cNvPr id="11291" name="Line 1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92" name="Line 1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272" name="Text Box 16"/>
          <p:cNvSpPr txBox="1">
            <a:spLocks noChangeArrowheads="1"/>
          </p:cNvSpPr>
          <p:nvPr/>
        </p:nvSpPr>
        <p:spPr bwMode="auto">
          <a:xfrm>
            <a:off x="2700338" y="1484313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261</a:t>
            </a:r>
            <a:r>
              <a:rPr lang="cs-CZ" altLang="cs-CZ"/>
              <a:t> </a:t>
            </a:r>
          </a:p>
        </p:txBody>
      </p:sp>
      <p:sp>
        <p:nvSpPr>
          <p:cNvPr id="11273" name="Text Box 17"/>
          <p:cNvSpPr txBox="1">
            <a:spLocks noChangeArrowheads="1"/>
          </p:cNvSpPr>
          <p:nvPr/>
        </p:nvSpPr>
        <p:spPr bwMode="auto">
          <a:xfrm>
            <a:off x="4716463" y="1484313"/>
            <a:ext cx="1943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221</a:t>
            </a:r>
            <a:r>
              <a:rPr lang="cs-CZ" altLang="cs-CZ"/>
              <a:t> </a:t>
            </a:r>
          </a:p>
        </p:txBody>
      </p:sp>
      <p:sp>
        <p:nvSpPr>
          <p:cNvPr id="11274" name="Text Box 18"/>
          <p:cNvSpPr txBox="1">
            <a:spLocks noChangeArrowheads="1"/>
          </p:cNvSpPr>
          <p:nvPr/>
        </p:nvSpPr>
        <p:spPr bwMode="auto">
          <a:xfrm>
            <a:off x="7019925" y="1484313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562</a:t>
            </a:r>
            <a:r>
              <a:rPr lang="cs-CZ" altLang="cs-CZ"/>
              <a:t> </a:t>
            </a:r>
          </a:p>
        </p:txBody>
      </p:sp>
      <p:grpSp>
        <p:nvGrpSpPr>
          <p:cNvPr id="11275" name="Group 22"/>
          <p:cNvGrpSpPr>
            <a:grpSpLocks/>
          </p:cNvGrpSpPr>
          <p:nvPr/>
        </p:nvGrpSpPr>
        <p:grpSpPr bwMode="auto">
          <a:xfrm>
            <a:off x="7019925" y="4292600"/>
            <a:ext cx="1655763" cy="1728788"/>
            <a:chOff x="1341" y="2704"/>
            <a:chExt cx="1800" cy="1620"/>
          </a:xfrm>
        </p:grpSpPr>
        <p:sp>
          <p:nvSpPr>
            <p:cNvPr id="11289" name="Line 23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90" name="Line 24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276" name="Text Box 25"/>
          <p:cNvSpPr txBox="1">
            <a:spLocks noChangeArrowheads="1"/>
          </p:cNvSpPr>
          <p:nvPr/>
        </p:nvSpPr>
        <p:spPr bwMode="auto">
          <a:xfrm>
            <a:off x="6877050" y="3933825"/>
            <a:ext cx="1943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321</a:t>
            </a:r>
            <a:r>
              <a:rPr lang="cs-CZ" altLang="cs-CZ"/>
              <a:t> </a:t>
            </a:r>
          </a:p>
        </p:txBody>
      </p:sp>
      <p:sp>
        <p:nvSpPr>
          <p:cNvPr id="11277" name="Line 27"/>
          <p:cNvSpPr>
            <a:spLocks noChangeShapeType="1"/>
          </p:cNvSpPr>
          <p:nvPr/>
        </p:nvSpPr>
        <p:spPr bwMode="auto">
          <a:xfrm>
            <a:off x="1547813" y="2781300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8" name="Text Box 29"/>
          <p:cNvSpPr txBox="1">
            <a:spLocks noChangeArrowheads="1"/>
          </p:cNvSpPr>
          <p:nvPr/>
        </p:nvSpPr>
        <p:spPr bwMode="auto">
          <a:xfrm>
            <a:off x="1619250" y="285273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VÚÚ</a:t>
            </a:r>
          </a:p>
        </p:txBody>
      </p:sp>
      <p:sp>
        <p:nvSpPr>
          <p:cNvPr id="11279" name="Text Box 30"/>
          <p:cNvSpPr txBox="1">
            <a:spLocks noChangeArrowheads="1"/>
          </p:cNvSpPr>
          <p:nvPr/>
        </p:nvSpPr>
        <p:spPr bwMode="auto">
          <a:xfrm>
            <a:off x="3779838" y="242093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převod úvěru</a:t>
            </a:r>
          </a:p>
        </p:txBody>
      </p:sp>
      <p:sp>
        <p:nvSpPr>
          <p:cNvPr id="11280" name="Line 31"/>
          <p:cNvSpPr>
            <a:spLocks noChangeShapeType="1"/>
          </p:cNvSpPr>
          <p:nvPr/>
        </p:nvSpPr>
        <p:spPr bwMode="auto">
          <a:xfrm>
            <a:off x="3708400" y="2781300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1" name="Text Box 32"/>
          <p:cNvSpPr txBox="1">
            <a:spLocks noChangeArrowheads="1"/>
          </p:cNvSpPr>
          <p:nvPr/>
        </p:nvSpPr>
        <p:spPr bwMode="auto">
          <a:xfrm>
            <a:off x="3779838" y="285273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VBÚ</a:t>
            </a:r>
          </a:p>
        </p:txBody>
      </p:sp>
      <p:sp>
        <p:nvSpPr>
          <p:cNvPr id="11282" name="Line 44"/>
          <p:cNvSpPr>
            <a:spLocks noChangeShapeType="1"/>
          </p:cNvSpPr>
          <p:nvPr/>
        </p:nvSpPr>
        <p:spPr bwMode="auto">
          <a:xfrm>
            <a:off x="5867400" y="2781300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3" name="Text Box 45"/>
          <p:cNvSpPr txBox="1">
            <a:spLocks noChangeArrowheads="1"/>
          </p:cNvSpPr>
          <p:nvPr/>
        </p:nvSpPr>
        <p:spPr bwMode="auto">
          <a:xfrm>
            <a:off x="5940425" y="242093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úroky z úvěru</a:t>
            </a:r>
          </a:p>
        </p:txBody>
      </p:sp>
      <p:sp>
        <p:nvSpPr>
          <p:cNvPr id="11284" name="Text Box 46"/>
          <p:cNvSpPr txBox="1">
            <a:spLocks noChangeArrowheads="1"/>
          </p:cNvSpPr>
          <p:nvPr/>
        </p:nvSpPr>
        <p:spPr bwMode="auto">
          <a:xfrm>
            <a:off x="5940425" y="285273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VBÚ</a:t>
            </a:r>
          </a:p>
        </p:txBody>
      </p:sp>
      <p:sp>
        <p:nvSpPr>
          <p:cNvPr id="11285" name="Line 47"/>
          <p:cNvSpPr>
            <a:spLocks noChangeShapeType="1"/>
          </p:cNvSpPr>
          <p:nvPr/>
        </p:nvSpPr>
        <p:spPr bwMode="auto">
          <a:xfrm>
            <a:off x="1547813" y="5157788"/>
            <a:ext cx="6119812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6" name="Text Box 48"/>
          <p:cNvSpPr txBox="1">
            <a:spLocks noChangeArrowheads="1"/>
          </p:cNvSpPr>
          <p:nvPr/>
        </p:nvSpPr>
        <p:spPr bwMode="auto">
          <a:xfrm>
            <a:off x="3276600" y="4797425"/>
            <a:ext cx="288131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úhrada faktur přímo z úvěru</a:t>
            </a:r>
          </a:p>
        </p:txBody>
      </p:sp>
      <p:sp>
        <p:nvSpPr>
          <p:cNvPr id="11287" name="Text Box 49"/>
          <p:cNvSpPr txBox="1">
            <a:spLocks noChangeArrowheads="1"/>
          </p:cNvSpPr>
          <p:nvPr/>
        </p:nvSpPr>
        <p:spPr bwMode="auto">
          <a:xfrm>
            <a:off x="3779838" y="5229225"/>
            <a:ext cx="1657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VÚÚ</a:t>
            </a:r>
          </a:p>
        </p:txBody>
      </p:sp>
      <p:sp>
        <p:nvSpPr>
          <p:cNvPr id="11288" name="Text Box 50"/>
          <p:cNvSpPr txBox="1">
            <a:spLocks noChangeArrowheads="1"/>
          </p:cNvSpPr>
          <p:nvPr/>
        </p:nvSpPr>
        <p:spPr bwMode="auto">
          <a:xfrm>
            <a:off x="1692275" y="242093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převod úvěru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37"/>
    </mc:Choice>
    <mc:Fallback xmlns="">
      <p:transition spd="slow" advTm="71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 idx="4294967295"/>
          </p:nvPr>
        </p:nvSpPr>
        <p:spPr>
          <a:xfrm>
            <a:off x="323850" y="260350"/>
            <a:ext cx="8569325" cy="939800"/>
          </a:xfrm>
        </p:spPr>
        <p:txBody>
          <a:bodyPr/>
          <a:lstStyle/>
          <a:p>
            <a:r>
              <a:rPr lang="cs-CZ" altLang="cs-CZ" sz="2800" b="1" i="1" u="sng" smtClean="0">
                <a:solidFill>
                  <a:srgbClr val="0000FF"/>
                </a:solidFill>
              </a:rPr>
              <a:t>232 – ESKONTNÍ ÚVĚRY A ÚČTOVÁNÍ SMĚNEK K INKASU</a:t>
            </a:r>
            <a:r>
              <a:rPr lang="cs-CZ" altLang="cs-CZ" sz="4000" i="1" smtClean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539750" y="1484313"/>
            <a:ext cx="1655763" cy="2592387"/>
            <a:chOff x="1341" y="2704"/>
            <a:chExt cx="1800" cy="1620"/>
          </a:xfrm>
        </p:grpSpPr>
        <p:sp>
          <p:nvSpPr>
            <p:cNvPr id="12342" name="Line 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43" name="Line 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107950" y="1125538"/>
            <a:ext cx="2808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 dirty="0"/>
              <a:t>312 / </a:t>
            </a:r>
            <a:r>
              <a:rPr lang="cs-CZ" altLang="cs-CZ" sz="1400" b="1" dirty="0" smtClean="0"/>
              <a:t>25x </a:t>
            </a:r>
            <a:r>
              <a:rPr lang="cs-CZ" altLang="cs-CZ" sz="1400" b="1" dirty="0"/>
              <a:t>– Směnky k inkasu</a:t>
            </a:r>
            <a:r>
              <a:rPr lang="cs-CZ" altLang="cs-CZ" dirty="0"/>
              <a:t> </a:t>
            </a:r>
          </a:p>
        </p:txBody>
      </p:sp>
      <p:grpSp>
        <p:nvGrpSpPr>
          <p:cNvPr id="12293" name="Group 7"/>
          <p:cNvGrpSpPr>
            <a:grpSpLocks/>
          </p:cNvGrpSpPr>
          <p:nvPr/>
        </p:nvGrpSpPr>
        <p:grpSpPr bwMode="auto">
          <a:xfrm>
            <a:off x="7019925" y="1484313"/>
            <a:ext cx="1655763" cy="792162"/>
            <a:chOff x="1341" y="2704"/>
            <a:chExt cx="1800" cy="1620"/>
          </a:xfrm>
        </p:grpSpPr>
        <p:sp>
          <p:nvSpPr>
            <p:cNvPr id="12340" name="Line 8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41" name="Line 9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294" name="Group 10"/>
          <p:cNvGrpSpPr>
            <a:grpSpLocks/>
          </p:cNvGrpSpPr>
          <p:nvPr/>
        </p:nvGrpSpPr>
        <p:grpSpPr bwMode="auto">
          <a:xfrm>
            <a:off x="4932363" y="4581525"/>
            <a:ext cx="1655762" cy="1295400"/>
            <a:chOff x="1341" y="2704"/>
            <a:chExt cx="1800" cy="1620"/>
          </a:xfrm>
        </p:grpSpPr>
        <p:sp>
          <p:nvSpPr>
            <p:cNvPr id="12338" name="Line 11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39" name="Line 12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295" name="Group 13"/>
          <p:cNvGrpSpPr>
            <a:grpSpLocks/>
          </p:cNvGrpSpPr>
          <p:nvPr/>
        </p:nvGrpSpPr>
        <p:grpSpPr bwMode="auto">
          <a:xfrm>
            <a:off x="2771775" y="4581525"/>
            <a:ext cx="1655763" cy="1295400"/>
            <a:chOff x="1341" y="2704"/>
            <a:chExt cx="1800" cy="1620"/>
          </a:xfrm>
        </p:grpSpPr>
        <p:sp>
          <p:nvSpPr>
            <p:cNvPr id="12336" name="Line 1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37" name="Line 1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296" name="Text Box 16"/>
          <p:cNvSpPr txBox="1">
            <a:spLocks noChangeArrowheads="1"/>
          </p:cNvSpPr>
          <p:nvPr/>
        </p:nvSpPr>
        <p:spPr bwMode="auto">
          <a:xfrm>
            <a:off x="2555875" y="4221163"/>
            <a:ext cx="20875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261 – Peníze na cestě</a:t>
            </a:r>
            <a:r>
              <a:rPr lang="cs-CZ" altLang="cs-CZ"/>
              <a:t> </a:t>
            </a:r>
          </a:p>
        </p:txBody>
      </p:sp>
      <p:sp>
        <p:nvSpPr>
          <p:cNvPr id="12297" name="Text Box 17"/>
          <p:cNvSpPr txBox="1">
            <a:spLocks noChangeArrowheads="1"/>
          </p:cNvSpPr>
          <p:nvPr/>
        </p:nvSpPr>
        <p:spPr bwMode="auto">
          <a:xfrm>
            <a:off x="4787900" y="4221163"/>
            <a:ext cx="1943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221 – Bankovní účty</a:t>
            </a:r>
            <a:r>
              <a:rPr lang="cs-CZ" altLang="cs-CZ"/>
              <a:t> </a:t>
            </a:r>
          </a:p>
        </p:txBody>
      </p:sp>
      <p:sp>
        <p:nvSpPr>
          <p:cNvPr id="12298" name="Text Box 18"/>
          <p:cNvSpPr txBox="1">
            <a:spLocks noChangeArrowheads="1"/>
          </p:cNvSpPr>
          <p:nvPr/>
        </p:nvSpPr>
        <p:spPr bwMode="auto">
          <a:xfrm>
            <a:off x="6948488" y="1125538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311 - Odběratelé</a:t>
            </a:r>
            <a:r>
              <a:rPr lang="cs-CZ" altLang="cs-CZ"/>
              <a:t> </a:t>
            </a:r>
          </a:p>
        </p:txBody>
      </p:sp>
      <p:grpSp>
        <p:nvGrpSpPr>
          <p:cNvPr id="12299" name="Group 19"/>
          <p:cNvGrpSpPr>
            <a:grpSpLocks/>
          </p:cNvGrpSpPr>
          <p:nvPr/>
        </p:nvGrpSpPr>
        <p:grpSpPr bwMode="auto">
          <a:xfrm>
            <a:off x="7019925" y="2997200"/>
            <a:ext cx="1655763" cy="3311525"/>
            <a:chOff x="1341" y="2704"/>
            <a:chExt cx="1800" cy="1620"/>
          </a:xfrm>
        </p:grpSpPr>
        <p:sp>
          <p:nvSpPr>
            <p:cNvPr id="12334" name="Line 20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35" name="Line 21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300" name="Text Box 22"/>
          <p:cNvSpPr txBox="1">
            <a:spLocks noChangeArrowheads="1"/>
          </p:cNvSpPr>
          <p:nvPr/>
        </p:nvSpPr>
        <p:spPr bwMode="auto">
          <a:xfrm>
            <a:off x="6877050" y="2420938"/>
            <a:ext cx="1943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313 – Pohledávky za eskontované c.p.</a:t>
            </a:r>
            <a:r>
              <a:rPr lang="cs-CZ" altLang="cs-CZ"/>
              <a:t> </a:t>
            </a:r>
          </a:p>
        </p:txBody>
      </p:sp>
      <p:sp>
        <p:nvSpPr>
          <p:cNvPr id="12301" name="Line 23"/>
          <p:cNvSpPr>
            <a:spLocks noChangeShapeType="1"/>
          </p:cNvSpPr>
          <p:nvPr/>
        </p:nvSpPr>
        <p:spPr bwMode="auto">
          <a:xfrm>
            <a:off x="1619250" y="4941888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2" name="Line 26"/>
          <p:cNvSpPr>
            <a:spLocks noChangeShapeType="1"/>
          </p:cNvSpPr>
          <p:nvPr/>
        </p:nvSpPr>
        <p:spPr bwMode="auto">
          <a:xfrm>
            <a:off x="3779838" y="4941888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3" name="Line 28"/>
          <p:cNvSpPr>
            <a:spLocks noChangeShapeType="1"/>
          </p:cNvSpPr>
          <p:nvPr/>
        </p:nvSpPr>
        <p:spPr bwMode="auto">
          <a:xfrm>
            <a:off x="4859338" y="1773238"/>
            <a:ext cx="27368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4" name="Text Box 29"/>
          <p:cNvSpPr txBox="1">
            <a:spLocks noChangeArrowheads="1"/>
          </p:cNvSpPr>
          <p:nvPr/>
        </p:nvSpPr>
        <p:spPr bwMode="auto">
          <a:xfrm>
            <a:off x="5364163" y="155733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1) vydaná faktura</a:t>
            </a:r>
          </a:p>
        </p:txBody>
      </p:sp>
      <p:sp>
        <p:nvSpPr>
          <p:cNvPr id="12305" name="Line 31"/>
          <p:cNvSpPr>
            <a:spLocks noChangeShapeType="1"/>
          </p:cNvSpPr>
          <p:nvPr/>
        </p:nvSpPr>
        <p:spPr bwMode="auto">
          <a:xfrm>
            <a:off x="971550" y="2133600"/>
            <a:ext cx="727233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2306" name="Group 35"/>
          <p:cNvGrpSpPr>
            <a:grpSpLocks/>
          </p:cNvGrpSpPr>
          <p:nvPr/>
        </p:nvGrpSpPr>
        <p:grpSpPr bwMode="auto">
          <a:xfrm>
            <a:off x="3779838" y="1484313"/>
            <a:ext cx="1655762" cy="431800"/>
            <a:chOff x="1341" y="2704"/>
            <a:chExt cx="1800" cy="1620"/>
          </a:xfrm>
        </p:grpSpPr>
        <p:sp>
          <p:nvSpPr>
            <p:cNvPr id="12332" name="Line 36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33" name="Line 37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307" name="Text Box 38"/>
          <p:cNvSpPr txBox="1">
            <a:spLocks noChangeArrowheads="1"/>
          </p:cNvSpPr>
          <p:nvPr/>
        </p:nvSpPr>
        <p:spPr bwMode="auto">
          <a:xfrm>
            <a:off x="3995738" y="112553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6 – Výnosy</a:t>
            </a:r>
            <a:r>
              <a:rPr lang="cs-CZ" altLang="cs-CZ"/>
              <a:t> </a:t>
            </a:r>
          </a:p>
        </p:txBody>
      </p:sp>
      <p:grpSp>
        <p:nvGrpSpPr>
          <p:cNvPr id="12308" name="Group 39"/>
          <p:cNvGrpSpPr>
            <a:grpSpLocks/>
          </p:cNvGrpSpPr>
          <p:nvPr/>
        </p:nvGrpSpPr>
        <p:grpSpPr bwMode="auto">
          <a:xfrm>
            <a:off x="3779838" y="2565400"/>
            <a:ext cx="1655762" cy="576263"/>
            <a:chOff x="1341" y="2704"/>
            <a:chExt cx="1800" cy="1620"/>
          </a:xfrm>
        </p:grpSpPr>
        <p:sp>
          <p:nvSpPr>
            <p:cNvPr id="12330" name="Line 40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31" name="Line 41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309" name="Text Box 42"/>
          <p:cNvSpPr txBox="1">
            <a:spLocks noChangeArrowheads="1"/>
          </p:cNvSpPr>
          <p:nvPr/>
        </p:nvSpPr>
        <p:spPr bwMode="auto">
          <a:xfrm>
            <a:off x="3995738" y="220503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662 – Úroky</a:t>
            </a:r>
            <a:r>
              <a:rPr lang="cs-CZ" altLang="cs-CZ"/>
              <a:t> </a:t>
            </a:r>
          </a:p>
        </p:txBody>
      </p:sp>
      <p:grpSp>
        <p:nvGrpSpPr>
          <p:cNvPr id="12310" name="Group 43"/>
          <p:cNvGrpSpPr>
            <a:grpSpLocks/>
          </p:cNvGrpSpPr>
          <p:nvPr/>
        </p:nvGrpSpPr>
        <p:grpSpPr bwMode="auto">
          <a:xfrm>
            <a:off x="3779838" y="3716338"/>
            <a:ext cx="1655762" cy="720725"/>
            <a:chOff x="1341" y="2704"/>
            <a:chExt cx="1800" cy="1620"/>
          </a:xfrm>
        </p:grpSpPr>
        <p:sp>
          <p:nvSpPr>
            <p:cNvPr id="12328" name="Line 4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29" name="Line 4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311" name="Text Box 46"/>
          <p:cNvSpPr txBox="1">
            <a:spLocks noChangeArrowheads="1"/>
          </p:cNvSpPr>
          <p:nvPr/>
        </p:nvSpPr>
        <p:spPr bwMode="auto">
          <a:xfrm>
            <a:off x="3419475" y="1916113"/>
            <a:ext cx="24479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2) Úhrada faktury směnkou</a:t>
            </a:r>
          </a:p>
        </p:txBody>
      </p:sp>
      <p:cxnSp>
        <p:nvCxnSpPr>
          <p:cNvPr id="12312" name="AutoShape 47"/>
          <p:cNvCxnSpPr>
            <a:cxnSpLocks noChangeShapeType="1"/>
          </p:cNvCxnSpPr>
          <p:nvPr/>
        </p:nvCxnSpPr>
        <p:spPr bwMode="auto">
          <a:xfrm rot="5400000">
            <a:off x="5123656" y="1872457"/>
            <a:ext cx="665163" cy="1187450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13" name="Text Box 48"/>
          <p:cNvSpPr txBox="1">
            <a:spLocks noChangeArrowheads="1"/>
          </p:cNvSpPr>
          <p:nvPr/>
        </p:nvSpPr>
        <p:spPr bwMode="auto">
          <a:xfrm>
            <a:off x="3779838" y="3357563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562, 568</a:t>
            </a:r>
            <a:r>
              <a:rPr lang="cs-CZ" altLang="cs-CZ"/>
              <a:t> </a:t>
            </a:r>
          </a:p>
        </p:txBody>
      </p:sp>
      <p:sp>
        <p:nvSpPr>
          <p:cNvPr id="12314" name="Line 49"/>
          <p:cNvSpPr>
            <a:spLocks noChangeShapeType="1"/>
          </p:cNvSpPr>
          <p:nvPr/>
        </p:nvSpPr>
        <p:spPr bwMode="auto">
          <a:xfrm>
            <a:off x="1619250" y="3213100"/>
            <a:ext cx="5903913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12315" name="AutoShape 52"/>
          <p:cNvCxnSpPr>
            <a:cxnSpLocks noChangeShapeType="1"/>
          </p:cNvCxnSpPr>
          <p:nvPr/>
        </p:nvCxnSpPr>
        <p:spPr bwMode="auto">
          <a:xfrm rot="16200000" flipH="1">
            <a:off x="3291682" y="2909093"/>
            <a:ext cx="723900" cy="1331913"/>
          </a:xfrm>
          <a:prstGeom prst="bentConnector2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16" name="Text Box 53"/>
          <p:cNvSpPr txBox="1">
            <a:spLocks noChangeArrowheads="1"/>
          </p:cNvSpPr>
          <p:nvPr/>
        </p:nvSpPr>
        <p:spPr bwMode="auto">
          <a:xfrm>
            <a:off x="3203575" y="3141663"/>
            <a:ext cx="3744913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3) Předložení směnky bance k eskontu</a:t>
            </a:r>
          </a:p>
        </p:txBody>
      </p:sp>
      <p:sp>
        <p:nvSpPr>
          <p:cNvPr id="12317" name="Text Box 54"/>
          <p:cNvSpPr txBox="1">
            <a:spLocks noChangeArrowheads="1"/>
          </p:cNvSpPr>
          <p:nvPr/>
        </p:nvSpPr>
        <p:spPr bwMode="auto">
          <a:xfrm>
            <a:off x="2916238" y="3716338"/>
            <a:ext cx="1296987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Úrok, provize</a:t>
            </a:r>
          </a:p>
        </p:txBody>
      </p:sp>
      <p:grpSp>
        <p:nvGrpSpPr>
          <p:cNvPr id="12318" name="Group 55"/>
          <p:cNvGrpSpPr>
            <a:grpSpLocks/>
          </p:cNvGrpSpPr>
          <p:nvPr/>
        </p:nvGrpSpPr>
        <p:grpSpPr bwMode="auto">
          <a:xfrm>
            <a:off x="539750" y="4581525"/>
            <a:ext cx="1655763" cy="1728788"/>
            <a:chOff x="1341" y="2704"/>
            <a:chExt cx="1800" cy="1620"/>
          </a:xfrm>
        </p:grpSpPr>
        <p:sp>
          <p:nvSpPr>
            <p:cNvPr id="12326" name="Line 56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327" name="Line 57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271" name="Text Box 58"/>
          <p:cNvSpPr txBox="1">
            <a:spLocks noChangeArrowheads="1"/>
          </p:cNvSpPr>
          <p:nvPr/>
        </p:nvSpPr>
        <p:spPr bwMode="auto">
          <a:xfrm>
            <a:off x="250825" y="4221163"/>
            <a:ext cx="2305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b="1" dirty="0">
                <a:solidFill>
                  <a:srgbClr val="FF0000"/>
                </a:solidFill>
              </a:rPr>
              <a:t>232 – Eskontní úvěr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320" name="Line 59"/>
          <p:cNvSpPr>
            <a:spLocks noChangeShapeType="1"/>
          </p:cNvSpPr>
          <p:nvPr/>
        </p:nvSpPr>
        <p:spPr bwMode="auto">
          <a:xfrm>
            <a:off x="971550" y="6165850"/>
            <a:ext cx="727233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21" name="Text Box 60"/>
          <p:cNvSpPr txBox="1">
            <a:spLocks noChangeArrowheads="1"/>
          </p:cNvSpPr>
          <p:nvPr/>
        </p:nvSpPr>
        <p:spPr bwMode="auto">
          <a:xfrm>
            <a:off x="2700338" y="5876925"/>
            <a:ext cx="367347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5a) Oznámení o úhradě směnky dlužníkem</a:t>
            </a:r>
          </a:p>
        </p:txBody>
      </p:sp>
      <p:sp>
        <p:nvSpPr>
          <p:cNvPr id="12322" name="Line 61"/>
          <p:cNvSpPr>
            <a:spLocks noChangeShapeType="1"/>
          </p:cNvSpPr>
          <p:nvPr/>
        </p:nvSpPr>
        <p:spPr bwMode="auto">
          <a:xfrm>
            <a:off x="971550" y="5373688"/>
            <a:ext cx="29527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23" name="Line 62"/>
          <p:cNvSpPr>
            <a:spLocks noChangeShapeType="1"/>
          </p:cNvSpPr>
          <p:nvPr/>
        </p:nvSpPr>
        <p:spPr bwMode="auto">
          <a:xfrm>
            <a:off x="3132138" y="5516563"/>
            <a:ext cx="302418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24" name="Text Box 63"/>
          <p:cNvSpPr txBox="1">
            <a:spLocks noChangeArrowheads="1"/>
          </p:cNvSpPr>
          <p:nvPr/>
        </p:nvSpPr>
        <p:spPr bwMode="auto">
          <a:xfrm>
            <a:off x="1763713" y="4652963"/>
            <a:ext cx="3744912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4) Poskytnutý úvěr na eskontní směnku</a:t>
            </a:r>
          </a:p>
        </p:txBody>
      </p:sp>
      <p:sp>
        <p:nvSpPr>
          <p:cNvPr id="12325" name="Text Box 64"/>
          <p:cNvSpPr txBox="1">
            <a:spLocks noChangeArrowheads="1"/>
          </p:cNvSpPr>
          <p:nvPr/>
        </p:nvSpPr>
        <p:spPr bwMode="auto">
          <a:xfrm>
            <a:off x="1763713" y="5084763"/>
            <a:ext cx="367347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5b) Splacení úvěru při vrácení směnky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556"/>
    </mc:Choice>
    <mc:Fallback xmlns="">
      <p:transition spd="slow" advTm="389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 idx="4294967295"/>
          </p:nvPr>
        </p:nvSpPr>
        <p:spPr>
          <a:xfrm>
            <a:off x="468313" y="404813"/>
            <a:ext cx="8229600" cy="939800"/>
          </a:xfrm>
        </p:spPr>
        <p:txBody>
          <a:bodyPr/>
          <a:lstStyle/>
          <a:p>
            <a:r>
              <a:rPr lang="cs-CZ" altLang="cs-CZ" sz="2800" b="1" i="1" u="sng" smtClean="0">
                <a:solidFill>
                  <a:srgbClr val="0000FF"/>
                </a:solidFill>
              </a:rPr>
              <a:t>24 – JINÉ KRÁTKODOBÉ FINANČNÍ VÝPOMOCI</a:t>
            </a:r>
            <a:br>
              <a:rPr lang="cs-CZ" altLang="cs-CZ" sz="2800" b="1" i="1" u="sng" smtClean="0">
                <a:solidFill>
                  <a:srgbClr val="0000FF"/>
                </a:solidFill>
              </a:rPr>
            </a:br>
            <a:r>
              <a:rPr lang="cs-CZ" altLang="cs-CZ" sz="2800" b="1" i="1" u="sng" smtClean="0">
                <a:solidFill>
                  <a:srgbClr val="0000FF"/>
                </a:solidFill>
              </a:rPr>
              <a:t>(EMITOVANÉ DLUHOPISY A OSTATNÍ)</a:t>
            </a:r>
            <a:r>
              <a:rPr lang="cs-CZ" altLang="cs-CZ" sz="3600" i="1" smtClean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539750" y="1844675"/>
            <a:ext cx="1655763" cy="1152525"/>
            <a:chOff x="1341" y="2704"/>
            <a:chExt cx="1800" cy="1620"/>
          </a:xfrm>
        </p:grpSpPr>
        <p:sp>
          <p:nvSpPr>
            <p:cNvPr id="13365" name="Line 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66" name="Line 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323850" y="1484313"/>
            <a:ext cx="2089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600" b="1" dirty="0">
                <a:solidFill>
                  <a:srgbClr val="FF0000"/>
                </a:solidFill>
              </a:rPr>
              <a:t>241– Emitované dl.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13317" name="Group 7"/>
          <p:cNvGrpSpPr>
            <a:grpSpLocks/>
          </p:cNvGrpSpPr>
          <p:nvPr/>
        </p:nvGrpSpPr>
        <p:grpSpPr bwMode="auto">
          <a:xfrm>
            <a:off x="7019925" y="1844675"/>
            <a:ext cx="1655763" cy="1152525"/>
            <a:chOff x="1341" y="2704"/>
            <a:chExt cx="1800" cy="1620"/>
          </a:xfrm>
        </p:grpSpPr>
        <p:sp>
          <p:nvSpPr>
            <p:cNvPr id="13363" name="Line 8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64" name="Line 9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318" name="Group 10"/>
          <p:cNvGrpSpPr>
            <a:grpSpLocks/>
          </p:cNvGrpSpPr>
          <p:nvPr/>
        </p:nvGrpSpPr>
        <p:grpSpPr bwMode="auto">
          <a:xfrm>
            <a:off x="4859338" y="1844675"/>
            <a:ext cx="1655762" cy="4537075"/>
            <a:chOff x="1341" y="2704"/>
            <a:chExt cx="1800" cy="1620"/>
          </a:xfrm>
        </p:grpSpPr>
        <p:sp>
          <p:nvSpPr>
            <p:cNvPr id="13361" name="Line 11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62" name="Line 12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319" name="Group 13"/>
          <p:cNvGrpSpPr>
            <a:grpSpLocks/>
          </p:cNvGrpSpPr>
          <p:nvPr/>
        </p:nvGrpSpPr>
        <p:grpSpPr bwMode="auto">
          <a:xfrm>
            <a:off x="2700338" y="1844675"/>
            <a:ext cx="1655762" cy="1152525"/>
            <a:chOff x="1341" y="2704"/>
            <a:chExt cx="1800" cy="1620"/>
          </a:xfrm>
        </p:grpSpPr>
        <p:sp>
          <p:nvSpPr>
            <p:cNvPr id="13359" name="Line 1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60" name="Line 1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320" name="Text Box 16"/>
          <p:cNvSpPr txBox="1">
            <a:spLocks noChangeArrowheads="1"/>
          </p:cNvSpPr>
          <p:nvPr/>
        </p:nvSpPr>
        <p:spPr bwMode="auto">
          <a:xfrm>
            <a:off x="2700338" y="1484313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375 - Pohledávky</a:t>
            </a:r>
            <a:r>
              <a:rPr lang="cs-CZ" altLang="cs-CZ"/>
              <a:t> </a:t>
            </a:r>
          </a:p>
        </p:txBody>
      </p:sp>
      <p:sp>
        <p:nvSpPr>
          <p:cNvPr id="13321" name="Text Box 17"/>
          <p:cNvSpPr txBox="1">
            <a:spLocks noChangeArrowheads="1"/>
          </p:cNvSpPr>
          <p:nvPr/>
        </p:nvSpPr>
        <p:spPr bwMode="auto">
          <a:xfrm>
            <a:off x="4716463" y="1484313"/>
            <a:ext cx="1943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221</a:t>
            </a:r>
            <a:r>
              <a:rPr lang="cs-CZ" altLang="cs-CZ"/>
              <a:t> </a:t>
            </a:r>
          </a:p>
        </p:txBody>
      </p:sp>
      <p:sp>
        <p:nvSpPr>
          <p:cNvPr id="13322" name="Text Box 18"/>
          <p:cNvSpPr txBox="1">
            <a:spLocks noChangeArrowheads="1"/>
          </p:cNvSpPr>
          <p:nvPr/>
        </p:nvSpPr>
        <p:spPr bwMode="auto">
          <a:xfrm>
            <a:off x="7019925" y="1484313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568 – Ost. fin. N</a:t>
            </a:r>
            <a:r>
              <a:rPr lang="cs-CZ" altLang="cs-CZ"/>
              <a:t> </a:t>
            </a:r>
          </a:p>
        </p:txBody>
      </p:sp>
      <p:grpSp>
        <p:nvGrpSpPr>
          <p:cNvPr id="13323" name="Group 19"/>
          <p:cNvGrpSpPr>
            <a:grpSpLocks/>
          </p:cNvGrpSpPr>
          <p:nvPr/>
        </p:nvGrpSpPr>
        <p:grpSpPr bwMode="auto">
          <a:xfrm>
            <a:off x="7019925" y="3933825"/>
            <a:ext cx="1655763" cy="1366838"/>
            <a:chOff x="1341" y="2704"/>
            <a:chExt cx="1800" cy="1620"/>
          </a:xfrm>
        </p:grpSpPr>
        <p:sp>
          <p:nvSpPr>
            <p:cNvPr id="13357" name="Line 20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58" name="Line 21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276" name="Text Box 22"/>
          <p:cNvSpPr txBox="1">
            <a:spLocks noChangeArrowheads="1"/>
          </p:cNvSpPr>
          <p:nvPr/>
        </p:nvSpPr>
        <p:spPr bwMode="auto">
          <a:xfrm>
            <a:off x="6659563" y="3357563"/>
            <a:ext cx="2160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b="1" dirty="0">
                <a:solidFill>
                  <a:srgbClr val="FF0000"/>
                </a:solidFill>
              </a:rPr>
              <a:t>249 – Ostatní KD finanční výpomoci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325" name="Line 23"/>
          <p:cNvSpPr>
            <a:spLocks noChangeShapeType="1"/>
          </p:cNvSpPr>
          <p:nvPr/>
        </p:nvSpPr>
        <p:spPr bwMode="auto">
          <a:xfrm>
            <a:off x="1619250" y="2205038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6" name="Text Box 25"/>
          <p:cNvSpPr txBox="1">
            <a:spLocks noChangeArrowheads="1"/>
          </p:cNvSpPr>
          <p:nvPr/>
        </p:nvSpPr>
        <p:spPr bwMode="auto">
          <a:xfrm>
            <a:off x="3563938" y="1916113"/>
            <a:ext cx="20161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3a) prodej dluhopisů</a:t>
            </a:r>
          </a:p>
        </p:txBody>
      </p:sp>
      <p:sp>
        <p:nvSpPr>
          <p:cNvPr id="13327" name="Line 26"/>
          <p:cNvSpPr>
            <a:spLocks noChangeShapeType="1"/>
          </p:cNvSpPr>
          <p:nvPr/>
        </p:nvSpPr>
        <p:spPr bwMode="auto">
          <a:xfrm>
            <a:off x="3708400" y="2205038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8" name="Line 28"/>
          <p:cNvSpPr>
            <a:spLocks noChangeShapeType="1"/>
          </p:cNvSpPr>
          <p:nvPr/>
        </p:nvSpPr>
        <p:spPr bwMode="auto">
          <a:xfrm>
            <a:off x="5867400" y="2205038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9" name="Text Box 29"/>
          <p:cNvSpPr txBox="1">
            <a:spLocks noChangeArrowheads="1"/>
          </p:cNvSpPr>
          <p:nvPr/>
        </p:nvSpPr>
        <p:spPr bwMode="auto">
          <a:xfrm>
            <a:off x="5651500" y="1916113"/>
            <a:ext cx="22320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2) výdaje spojené s emisí </a:t>
            </a:r>
          </a:p>
        </p:txBody>
      </p:sp>
      <p:sp>
        <p:nvSpPr>
          <p:cNvPr id="13330" name="Text Box 34"/>
          <p:cNvSpPr txBox="1">
            <a:spLocks noChangeArrowheads="1"/>
          </p:cNvSpPr>
          <p:nvPr/>
        </p:nvSpPr>
        <p:spPr bwMode="auto">
          <a:xfrm>
            <a:off x="1619250" y="1916113"/>
            <a:ext cx="18002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1) emise dluhopisů</a:t>
            </a:r>
          </a:p>
        </p:txBody>
      </p:sp>
      <p:grpSp>
        <p:nvGrpSpPr>
          <p:cNvPr id="13331" name="Group 35"/>
          <p:cNvGrpSpPr>
            <a:grpSpLocks/>
          </p:cNvGrpSpPr>
          <p:nvPr/>
        </p:nvGrpSpPr>
        <p:grpSpPr bwMode="auto">
          <a:xfrm>
            <a:off x="2700338" y="3500438"/>
            <a:ext cx="1655762" cy="2881312"/>
            <a:chOff x="1341" y="2704"/>
            <a:chExt cx="1800" cy="1620"/>
          </a:xfrm>
        </p:grpSpPr>
        <p:sp>
          <p:nvSpPr>
            <p:cNvPr id="13355" name="Line 36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56" name="Line 37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332" name="Group 44"/>
          <p:cNvGrpSpPr>
            <a:grpSpLocks/>
          </p:cNvGrpSpPr>
          <p:nvPr/>
        </p:nvGrpSpPr>
        <p:grpSpPr bwMode="auto">
          <a:xfrm>
            <a:off x="539750" y="4437063"/>
            <a:ext cx="1655763" cy="792162"/>
            <a:chOff x="1341" y="2704"/>
            <a:chExt cx="1800" cy="1620"/>
          </a:xfrm>
        </p:grpSpPr>
        <p:sp>
          <p:nvSpPr>
            <p:cNvPr id="13353" name="Line 45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54" name="Line 46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333" name="Group 47"/>
          <p:cNvGrpSpPr>
            <a:grpSpLocks/>
          </p:cNvGrpSpPr>
          <p:nvPr/>
        </p:nvGrpSpPr>
        <p:grpSpPr bwMode="auto">
          <a:xfrm>
            <a:off x="539750" y="5589588"/>
            <a:ext cx="1655763" cy="792162"/>
            <a:chOff x="1341" y="2704"/>
            <a:chExt cx="1800" cy="1620"/>
          </a:xfrm>
        </p:grpSpPr>
        <p:sp>
          <p:nvSpPr>
            <p:cNvPr id="13351" name="Line 48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52" name="Line 49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334" name="Text Box 50"/>
          <p:cNvSpPr txBox="1">
            <a:spLocks noChangeArrowheads="1"/>
          </p:cNvSpPr>
          <p:nvPr/>
        </p:nvSpPr>
        <p:spPr bwMode="auto">
          <a:xfrm>
            <a:off x="2555875" y="3141663"/>
            <a:ext cx="1943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379 – Jiné závazky </a:t>
            </a:r>
            <a:r>
              <a:rPr lang="cs-CZ" altLang="cs-CZ"/>
              <a:t> </a:t>
            </a:r>
          </a:p>
        </p:txBody>
      </p:sp>
      <p:sp>
        <p:nvSpPr>
          <p:cNvPr id="13335" name="Line 51"/>
          <p:cNvSpPr>
            <a:spLocks noChangeShapeType="1"/>
          </p:cNvSpPr>
          <p:nvPr/>
        </p:nvSpPr>
        <p:spPr bwMode="auto">
          <a:xfrm>
            <a:off x="971550" y="2636838"/>
            <a:ext cx="29527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36" name="Text Box 52"/>
          <p:cNvSpPr txBox="1">
            <a:spLocks noChangeArrowheads="1"/>
          </p:cNvSpPr>
          <p:nvPr/>
        </p:nvSpPr>
        <p:spPr bwMode="auto">
          <a:xfrm>
            <a:off x="1258888" y="2349500"/>
            <a:ext cx="237648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3b) storno emit. dluhopisů</a:t>
            </a:r>
          </a:p>
        </p:txBody>
      </p:sp>
      <p:sp>
        <p:nvSpPr>
          <p:cNvPr id="13337" name="Text Box 53"/>
          <p:cNvSpPr txBox="1">
            <a:spLocks noChangeArrowheads="1"/>
          </p:cNvSpPr>
          <p:nvPr/>
        </p:nvSpPr>
        <p:spPr bwMode="auto">
          <a:xfrm>
            <a:off x="755650" y="40767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562 – Úroky</a:t>
            </a:r>
            <a:r>
              <a:rPr lang="cs-CZ" altLang="cs-CZ"/>
              <a:t> </a:t>
            </a:r>
          </a:p>
        </p:txBody>
      </p:sp>
      <p:cxnSp>
        <p:nvCxnSpPr>
          <p:cNvPr id="13338" name="AutoShape 54"/>
          <p:cNvCxnSpPr>
            <a:cxnSpLocks noChangeShapeType="1"/>
          </p:cNvCxnSpPr>
          <p:nvPr/>
        </p:nvCxnSpPr>
        <p:spPr bwMode="auto">
          <a:xfrm rot="10800000">
            <a:off x="1042988" y="2349500"/>
            <a:ext cx="2879725" cy="1655763"/>
          </a:xfrm>
          <a:prstGeom prst="bentConnector3">
            <a:avLst>
              <a:gd name="adj1" fmla="val 108120"/>
            </a:avLst>
          </a:prstGeom>
          <a:noFill/>
          <a:ln w="3175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39" name="Text Box 55"/>
          <p:cNvSpPr txBox="1">
            <a:spLocks noChangeArrowheads="1"/>
          </p:cNvSpPr>
          <p:nvPr/>
        </p:nvSpPr>
        <p:spPr bwMode="auto">
          <a:xfrm>
            <a:off x="755650" y="3500438"/>
            <a:ext cx="22320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4a) předložení dluhopisu k proplacení</a:t>
            </a:r>
          </a:p>
        </p:txBody>
      </p:sp>
      <p:sp>
        <p:nvSpPr>
          <p:cNvPr id="13340" name="Line 56"/>
          <p:cNvSpPr>
            <a:spLocks noChangeShapeType="1"/>
          </p:cNvSpPr>
          <p:nvPr/>
        </p:nvSpPr>
        <p:spPr bwMode="auto">
          <a:xfrm>
            <a:off x="971550" y="4868863"/>
            <a:ext cx="29527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41" name="Text Box 57"/>
          <p:cNvSpPr txBox="1">
            <a:spLocks noChangeArrowheads="1"/>
          </p:cNvSpPr>
          <p:nvPr/>
        </p:nvSpPr>
        <p:spPr bwMode="auto">
          <a:xfrm>
            <a:off x="1547813" y="4581525"/>
            <a:ext cx="165576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4b) připsaný úrok</a:t>
            </a:r>
          </a:p>
        </p:txBody>
      </p:sp>
      <p:sp>
        <p:nvSpPr>
          <p:cNvPr id="13342" name="Line 58"/>
          <p:cNvSpPr>
            <a:spLocks noChangeShapeType="1"/>
          </p:cNvSpPr>
          <p:nvPr/>
        </p:nvSpPr>
        <p:spPr bwMode="auto">
          <a:xfrm>
            <a:off x="1547813" y="5949950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43" name="Text Box 59"/>
          <p:cNvSpPr txBox="1">
            <a:spLocks noChangeArrowheads="1"/>
          </p:cNvSpPr>
          <p:nvPr/>
        </p:nvSpPr>
        <p:spPr bwMode="auto">
          <a:xfrm>
            <a:off x="395288" y="52292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342 – Ost. přímé daně </a:t>
            </a:r>
            <a:r>
              <a:rPr lang="cs-CZ" altLang="cs-CZ"/>
              <a:t> </a:t>
            </a:r>
          </a:p>
        </p:txBody>
      </p:sp>
      <p:sp>
        <p:nvSpPr>
          <p:cNvPr id="13344" name="Text Box 60"/>
          <p:cNvSpPr txBox="1">
            <a:spLocks noChangeArrowheads="1"/>
          </p:cNvSpPr>
          <p:nvPr/>
        </p:nvSpPr>
        <p:spPr bwMode="auto">
          <a:xfrm>
            <a:off x="1547813" y="5661025"/>
            <a:ext cx="165576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4c) srážková daň</a:t>
            </a:r>
          </a:p>
        </p:txBody>
      </p:sp>
      <p:sp>
        <p:nvSpPr>
          <p:cNvPr id="13345" name="Line 61"/>
          <p:cNvSpPr>
            <a:spLocks noChangeShapeType="1"/>
          </p:cNvSpPr>
          <p:nvPr/>
        </p:nvSpPr>
        <p:spPr bwMode="auto">
          <a:xfrm>
            <a:off x="5148263" y="4365625"/>
            <a:ext cx="30956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46" name="Text Box 62"/>
          <p:cNvSpPr txBox="1">
            <a:spLocks noChangeArrowheads="1"/>
          </p:cNvSpPr>
          <p:nvPr/>
        </p:nvSpPr>
        <p:spPr bwMode="auto">
          <a:xfrm>
            <a:off x="5651500" y="4076700"/>
            <a:ext cx="22320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I) poskytnutí výpomoci </a:t>
            </a:r>
          </a:p>
        </p:txBody>
      </p:sp>
      <p:sp>
        <p:nvSpPr>
          <p:cNvPr id="13347" name="Line 63"/>
          <p:cNvSpPr>
            <a:spLocks noChangeShapeType="1"/>
          </p:cNvSpPr>
          <p:nvPr/>
        </p:nvSpPr>
        <p:spPr bwMode="auto">
          <a:xfrm>
            <a:off x="5867400" y="4941888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48" name="Text Box 64"/>
          <p:cNvSpPr txBox="1">
            <a:spLocks noChangeArrowheads="1"/>
          </p:cNvSpPr>
          <p:nvPr/>
        </p:nvSpPr>
        <p:spPr bwMode="auto">
          <a:xfrm>
            <a:off x="5580063" y="4652963"/>
            <a:ext cx="2376487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II) vrácení výpomoci </a:t>
            </a:r>
          </a:p>
        </p:txBody>
      </p:sp>
      <p:sp>
        <p:nvSpPr>
          <p:cNvPr id="13349" name="Line 65"/>
          <p:cNvSpPr>
            <a:spLocks noChangeShapeType="1"/>
          </p:cNvSpPr>
          <p:nvPr/>
        </p:nvSpPr>
        <p:spPr bwMode="auto">
          <a:xfrm>
            <a:off x="3059113" y="6237288"/>
            <a:ext cx="30956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50" name="Text Box 66"/>
          <p:cNvSpPr txBox="1">
            <a:spLocks noChangeArrowheads="1"/>
          </p:cNvSpPr>
          <p:nvPr/>
        </p:nvSpPr>
        <p:spPr bwMode="auto">
          <a:xfrm>
            <a:off x="3563938" y="5805488"/>
            <a:ext cx="20875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5) Proplacení dluhopisu a úroku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cxnSp>
        <p:nvCxnSpPr>
          <p:cNvPr id="4" name="Přímá spojnice 3"/>
          <p:cNvCxnSpPr/>
          <p:nvPr/>
        </p:nvCxnSpPr>
        <p:spPr>
          <a:xfrm flipV="1">
            <a:off x="3348038" y="4872038"/>
            <a:ext cx="0" cy="10795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787"/>
    </mc:Choice>
    <mc:Fallback xmlns="">
      <p:transition spd="slow" advTm="337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cs-CZ" smtClean="0"/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3704"/>
            <a:ext cx="8229600" cy="4525963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endParaRPr lang="cs-CZ" altLang="cs-CZ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cs-CZ" altLang="cs-CZ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Děkuji za pozornost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altLang="cs-CZ" b="1" smtClean="0">
              <a:solidFill>
                <a:srgbClr val="FF0000"/>
              </a:solidFill>
            </a:endParaRPr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Ꙭ</a:t>
            </a:r>
            <a:endParaRPr lang="en-GB" altLang="cs-CZ" b="1" smtClean="0">
              <a:solidFill>
                <a:srgbClr val="FF0000"/>
              </a:solidFill>
            </a:endParaRPr>
          </a:p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b="1" smtClean="0">
                <a:solidFill>
                  <a:srgbClr val="FF0000"/>
                </a:solidFill>
              </a:rPr>
              <a:t>͜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62357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04738"/>
      </p:ext>
    </p:extLst>
  </p:cSld>
  <p:clrMapOvr>
    <a:masterClrMapping/>
  </p:clrMapOvr>
  <p:transition spd="slow" advTm="265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i="1" u="sng" smtClean="0">
                <a:solidFill>
                  <a:srgbClr val="FF0000"/>
                </a:solidFill>
              </a:rPr>
              <a:t>AKTIVA:</a:t>
            </a:r>
            <a:r>
              <a:rPr lang="cs-CZ" altLang="cs-CZ" sz="2800" b="1" i="1" u="sng" smtClean="0">
                <a:solidFill>
                  <a:srgbClr val="FF0000"/>
                </a:solidFill>
              </a:rPr>
              <a:t>   SYNTETICKÉ   ÚČTY – </a:t>
            </a:r>
            <a:r>
              <a:rPr lang="cs-CZ" altLang="cs-CZ" sz="2800" i="1" u="sng" smtClean="0">
                <a:solidFill>
                  <a:srgbClr val="FF0000"/>
                </a:solidFill>
              </a:rPr>
              <a:t>vzor</a:t>
            </a:r>
            <a:r>
              <a:rPr lang="cs-CZ" altLang="cs-CZ" sz="3600" i="1" smtClean="0">
                <a:solidFill>
                  <a:srgbClr val="FF0000"/>
                </a:solidFill>
              </a:rPr>
              <a:t> </a:t>
            </a:r>
            <a:endParaRPr lang="cs-CZ" altLang="cs-CZ" sz="3600" b="1" i="1" smtClean="0">
              <a:solidFill>
                <a:srgbClr val="FF0000"/>
              </a:solidFill>
            </a:endParaRPr>
          </a:p>
        </p:txBody>
      </p:sp>
      <p:sp>
        <p:nvSpPr>
          <p:cNvPr id="3075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1800" b="1" dirty="0" smtClean="0">
                <a:solidFill>
                  <a:srgbClr val="0000FF"/>
                </a:solidFill>
              </a:rPr>
              <a:t>21 – PENĚŽNÍ PROSTŘEDKY V POKLADNĚ</a:t>
            </a:r>
            <a:endParaRPr lang="cs-CZ" altLang="cs-CZ" sz="1800" dirty="0" smtClean="0">
              <a:solidFill>
                <a:srgbClr val="0000FF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211 – Pokladna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213 – Ceniny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800" b="1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b="1" dirty="0" smtClean="0">
                <a:solidFill>
                  <a:srgbClr val="0000FF"/>
                </a:solidFill>
              </a:rPr>
              <a:t>22 – PENĚŽNÍ PROSTŘEDKY NA ÚČTECH</a:t>
            </a:r>
            <a:endParaRPr lang="cs-CZ" altLang="cs-CZ" sz="1800" dirty="0" smtClean="0">
              <a:solidFill>
                <a:srgbClr val="0000FF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221 – Peněžní prostředky na účtech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800" b="1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8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b="1" dirty="0" smtClean="0">
                <a:solidFill>
                  <a:srgbClr val="0000FF"/>
                </a:solidFill>
              </a:rPr>
              <a:t>26 – PŘEVODY MEZI FINANČNÍMI ÚČTY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261 – Peníze na cestě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18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b="1" dirty="0" smtClean="0">
                <a:solidFill>
                  <a:srgbClr val="0000FF"/>
                </a:solidFill>
              </a:rPr>
              <a:t>29 – OPRAVNÉ POLOŽKY K FINANČNÍMU MAJETKU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291 – Opravná položka k majetkovým cenným papírům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1800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1800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1800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975" cy="45259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1800" b="1" dirty="0" smtClean="0">
                <a:solidFill>
                  <a:srgbClr val="0000FF"/>
                </a:solidFill>
              </a:rPr>
              <a:t>25 – KRÁTKODOBÝ FINANČNÍ MAJETEK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251 – Majetkové cenné papíry k obchodování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252 – Vlastní podíly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253 – Dluhové cenné papíry k obchodování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254 – Podíly – ovládaná nebo ovládající osoba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255 – Vlastní dluhopisy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256 – Dlužné cenné papíry se splatností do 1 roku držené do splatnosti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257 – Ostatní realizovatelné cenné </a:t>
            </a:r>
            <a:r>
              <a:rPr lang="cs-CZ" altLang="cs-CZ" sz="1800" dirty="0" smtClean="0"/>
              <a:t>papíry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258 – Směnky k inkasu</a:t>
            </a:r>
            <a:endParaRPr lang="cs-CZ" altLang="cs-CZ" sz="18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259 – Pořizování krátkodobého finančního majetku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dirty="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88"/>
    </mc:Choice>
    <mc:Fallback xmlns="">
      <p:transition spd="slow" advTm="11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i="1" u="sng" smtClean="0">
                <a:solidFill>
                  <a:srgbClr val="FF0000"/>
                </a:solidFill>
              </a:rPr>
              <a:t>PASIVA:   </a:t>
            </a:r>
            <a:r>
              <a:rPr lang="cs-CZ" altLang="cs-CZ" sz="2800" b="1" i="1" u="sng" smtClean="0">
                <a:solidFill>
                  <a:srgbClr val="FF0000"/>
                </a:solidFill>
              </a:rPr>
              <a:t>SYNTETICKÉ   ÚČTY – </a:t>
            </a:r>
            <a:r>
              <a:rPr lang="cs-CZ" altLang="cs-CZ" sz="2800" i="1" u="sng" smtClean="0">
                <a:solidFill>
                  <a:srgbClr val="FF0000"/>
                </a:solidFill>
              </a:rPr>
              <a:t>vzor</a:t>
            </a:r>
            <a:endParaRPr lang="cs-CZ" altLang="cs-CZ" sz="2800" b="1" i="1" smtClean="0">
              <a:solidFill>
                <a:srgbClr val="FF0000"/>
              </a:solidFill>
            </a:endParaRP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sz="1800" b="1" dirty="0" smtClean="0">
                <a:solidFill>
                  <a:srgbClr val="0000FF"/>
                </a:solidFill>
              </a:rPr>
              <a:t>23 – KRÁTKODOBÉ ÚVĚRY</a:t>
            </a:r>
            <a:endParaRPr lang="cs-CZ" altLang="cs-CZ" sz="1800" dirty="0" smtClean="0">
              <a:solidFill>
                <a:srgbClr val="0000FF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231 – Krátkodobé dluhy k úvěrovým institucím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232 – Eskontní úvěry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1800" b="1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b="1" dirty="0" smtClean="0">
                <a:solidFill>
                  <a:srgbClr val="0000FF"/>
                </a:solidFill>
              </a:rPr>
              <a:t>24 –KRÁTKODOBÉ FINANČNÍ VÝPOMOCI</a:t>
            </a:r>
            <a:endParaRPr lang="cs-CZ" altLang="cs-CZ" sz="1800" dirty="0" smtClean="0">
              <a:solidFill>
                <a:srgbClr val="0000FF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241 – Emitované krátkodobé dluhopisy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1800" dirty="0" smtClean="0"/>
              <a:t>249 – Ostatní krátkodobé finanční výpomoci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28"/>
    </mc:Choice>
    <mc:Fallback xmlns="">
      <p:transition spd="slow" advTm="67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i="1" smtClean="0">
                <a:solidFill>
                  <a:srgbClr val="7030A0"/>
                </a:solidFill>
              </a:rPr>
              <a:t>PENĚŽNÍ  PROSTŘEDKY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b="1" dirty="0" smtClean="0">
                <a:solidFill>
                  <a:srgbClr val="0000FF"/>
                </a:solidFill>
              </a:rPr>
              <a:t>21 - PENĚŽNÍ PROSTŘEDKY V POKLADNĚ</a:t>
            </a:r>
            <a:endParaRPr lang="cs-CZ" altLang="cs-CZ" dirty="0" smtClean="0">
              <a:solidFill>
                <a:srgbClr val="0000FF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dirty="0" smtClean="0"/>
              <a:t>211 – Pokladna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dirty="0" smtClean="0"/>
              <a:t>213 – Ceniny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1100" b="1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b="1" dirty="0" smtClean="0">
                <a:solidFill>
                  <a:srgbClr val="0000FF"/>
                </a:solidFill>
              </a:rPr>
              <a:t>22 – PENĚŽNÍ PROSTŘEDKY NA ÚČTECH</a:t>
            </a:r>
            <a:endParaRPr lang="cs-CZ" altLang="cs-CZ" dirty="0" smtClean="0">
              <a:solidFill>
                <a:srgbClr val="0000FF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dirty="0" smtClean="0"/>
              <a:t>221 – Peněžní prostředky na účtech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sz="1100" b="1" dirty="0" smtClean="0"/>
          </a:p>
          <a:p>
            <a:pPr>
              <a:buFont typeface="Arial" panose="020B0604020202020204" pitchFamily="34" charset="0"/>
              <a:buNone/>
            </a:pPr>
            <a:endParaRPr lang="cs-CZ" altLang="cs-CZ" sz="1100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b="1" dirty="0" smtClean="0">
                <a:solidFill>
                  <a:srgbClr val="0000FF"/>
                </a:solidFill>
              </a:rPr>
              <a:t>26 – PŘEVODY MEZI FINANČNÍMI ÚČTY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dirty="0" smtClean="0"/>
              <a:t>261 – Peníze na cestě</a:t>
            </a:r>
          </a:p>
          <a:p>
            <a:endParaRPr lang="cs-CZ" altLang="cs-CZ" dirty="0" smtClean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747"/>
    </mc:Choice>
    <mc:Fallback xmlns="">
      <p:transition spd="slow" advTm="251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939800"/>
          </a:xfrm>
        </p:spPr>
        <p:txBody>
          <a:bodyPr/>
          <a:lstStyle/>
          <a:p>
            <a:r>
              <a:rPr lang="cs-CZ" altLang="cs-CZ" sz="2800" b="1" i="1" u="sng" smtClean="0">
                <a:solidFill>
                  <a:srgbClr val="0000FF"/>
                </a:solidFill>
              </a:rPr>
              <a:t>INVENTARIZAČNÍ ROZDÍLY U PENĚŽNÍCH PROSTŘEDKŮ</a:t>
            </a:r>
            <a:r>
              <a:rPr lang="cs-CZ" altLang="cs-CZ" sz="3600" i="1" smtClean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6147" name="Group 11"/>
          <p:cNvGrpSpPr>
            <a:grpSpLocks/>
          </p:cNvGrpSpPr>
          <p:nvPr/>
        </p:nvGrpSpPr>
        <p:grpSpPr bwMode="auto">
          <a:xfrm>
            <a:off x="539750" y="1844675"/>
            <a:ext cx="1655763" cy="1728788"/>
            <a:chOff x="1341" y="2704"/>
            <a:chExt cx="1800" cy="1620"/>
          </a:xfrm>
        </p:grpSpPr>
        <p:sp>
          <p:nvSpPr>
            <p:cNvPr id="6186" name="Line 12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87" name="Line 13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48" name="Text Box 32"/>
          <p:cNvSpPr txBox="1">
            <a:spLocks noChangeArrowheads="1"/>
          </p:cNvSpPr>
          <p:nvPr/>
        </p:nvSpPr>
        <p:spPr bwMode="auto">
          <a:xfrm>
            <a:off x="468313" y="1484313"/>
            <a:ext cx="1944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668– Ost.fin.výnosy</a:t>
            </a:r>
            <a:r>
              <a:rPr lang="cs-CZ" altLang="cs-CZ"/>
              <a:t> </a:t>
            </a:r>
          </a:p>
        </p:txBody>
      </p:sp>
      <p:grpSp>
        <p:nvGrpSpPr>
          <p:cNvPr id="6149" name="Group 33"/>
          <p:cNvGrpSpPr>
            <a:grpSpLocks/>
          </p:cNvGrpSpPr>
          <p:nvPr/>
        </p:nvGrpSpPr>
        <p:grpSpPr bwMode="auto">
          <a:xfrm>
            <a:off x="7019925" y="1844675"/>
            <a:ext cx="1655763" cy="1728788"/>
            <a:chOff x="1341" y="2704"/>
            <a:chExt cx="1800" cy="1620"/>
          </a:xfrm>
        </p:grpSpPr>
        <p:sp>
          <p:nvSpPr>
            <p:cNvPr id="6184" name="Line 3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85" name="Line 3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150" name="Group 36"/>
          <p:cNvGrpSpPr>
            <a:grpSpLocks/>
          </p:cNvGrpSpPr>
          <p:nvPr/>
        </p:nvGrpSpPr>
        <p:grpSpPr bwMode="auto">
          <a:xfrm>
            <a:off x="4859338" y="1844675"/>
            <a:ext cx="1655762" cy="1728788"/>
            <a:chOff x="1341" y="2704"/>
            <a:chExt cx="1800" cy="1620"/>
          </a:xfrm>
        </p:grpSpPr>
        <p:sp>
          <p:nvSpPr>
            <p:cNvPr id="6182" name="Line 37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83" name="Line 38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151" name="Group 39"/>
          <p:cNvGrpSpPr>
            <a:grpSpLocks/>
          </p:cNvGrpSpPr>
          <p:nvPr/>
        </p:nvGrpSpPr>
        <p:grpSpPr bwMode="auto">
          <a:xfrm>
            <a:off x="2700338" y="1844675"/>
            <a:ext cx="1655762" cy="1728788"/>
            <a:chOff x="1341" y="2704"/>
            <a:chExt cx="1800" cy="1620"/>
          </a:xfrm>
        </p:grpSpPr>
        <p:sp>
          <p:nvSpPr>
            <p:cNvPr id="6180" name="Line 40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81" name="Line 41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128" name="Text Box 43"/>
          <p:cNvSpPr txBox="1">
            <a:spLocks noChangeArrowheads="1"/>
          </p:cNvSpPr>
          <p:nvPr/>
        </p:nvSpPr>
        <p:spPr bwMode="auto">
          <a:xfrm>
            <a:off x="2771775" y="1484313"/>
            <a:ext cx="1657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600" b="1" dirty="0">
                <a:solidFill>
                  <a:srgbClr val="FF0000"/>
                </a:solidFill>
              </a:rPr>
              <a:t>211 – Pokladna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153" name="Text Box 44"/>
          <p:cNvSpPr txBox="1">
            <a:spLocks noChangeArrowheads="1"/>
          </p:cNvSpPr>
          <p:nvPr/>
        </p:nvSpPr>
        <p:spPr bwMode="auto">
          <a:xfrm>
            <a:off x="4716463" y="1484313"/>
            <a:ext cx="1943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569 – Manka a škody</a:t>
            </a:r>
            <a:r>
              <a:rPr lang="cs-CZ" altLang="cs-CZ"/>
              <a:t> </a:t>
            </a:r>
          </a:p>
        </p:txBody>
      </p:sp>
      <p:sp>
        <p:nvSpPr>
          <p:cNvPr id="6154" name="Text Box 45"/>
          <p:cNvSpPr txBox="1">
            <a:spLocks noChangeArrowheads="1"/>
          </p:cNvSpPr>
          <p:nvPr/>
        </p:nvSpPr>
        <p:spPr bwMode="auto">
          <a:xfrm>
            <a:off x="7019925" y="1484313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400" b="1"/>
              <a:t>221 - BÚ</a:t>
            </a:r>
            <a:r>
              <a:rPr lang="cs-CZ" altLang="cs-CZ"/>
              <a:t> </a:t>
            </a:r>
          </a:p>
        </p:txBody>
      </p:sp>
      <p:grpSp>
        <p:nvGrpSpPr>
          <p:cNvPr id="6155" name="Group 46"/>
          <p:cNvGrpSpPr>
            <a:grpSpLocks/>
          </p:cNvGrpSpPr>
          <p:nvPr/>
        </p:nvGrpSpPr>
        <p:grpSpPr bwMode="auto">
          <a:xfrm>
            <a:off x="4859338" y="4292600"/>
            <a:ext cx="1655762" cy="1873250"/>
            <a:chOff x="1341" y="2704"/>
            <a:chExt cx="1800" cy="1620"/>
          </a:xfrm>
        </p:grpSpPr>
        <p:sp>
          <p:nvSpPr>
            <p:cNvPr id="6178" name="Line 47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9" name="Line 48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156" name="Group 49"/>
          <p:cNvGrpSpPr>
            <a:grpSpLocks/>
          </p:cNvGrpSpPr>
          <p:nvPr/>
        </p:nvGrpSpPr>
        <p:grpSpPr bwMode="auto">
          <a:xfrm>
            <a:off x="7019925" y="4292600"/>
            <a:ext cx="1655763" cy="1873250"/>
            <a:chOff x="1341" y="2704"/>
            <a:chExt cx="1800" cy="1620"/>
          </a:xfrm>
        </p:grpSpPr>
        <p:sp>
          <p:nvSpPr>
            <p:cNvPr id="6176" name="Line 50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77" name="Line 51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57" name="Text Box 52"/>
          <p:cNvSpPr txBox="1">
            <a:spLocks noChangeArrowheads="1"/>
          </p:cNvSpPr>
          <p:nvPr/>
        </p:nvSpPr>
        <p:spPr bwMode="auto">
          <a:xfrm>
            <a:off x="6948488" y="3933825"/>
            <a:ext cx="1943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331 - Zaměstnanci</a:t>
            </a:r>
            <a:r>
              <a:rPr lang="cs-CZ" altLang="cs-CZ"/>
              <a:t> </a:t>
            </a:r>
          </a:p>
        </p:txBody>
      </p:sp>
      <p:sp>
        <p:nvSpPr>
          <p:cNvPr id="6158" name="Text Box 53"/>
          <p:cNvSpPr txBox="1">
            <a:spLocks noChangeArrowheads="1"/>
          </p:cNvSpPr>
          <p:nvPr/>
        </p:nvSpPr>
        <p:spPr bwMode="auto">
          <a:xfrm>
            <a:off x="4787900" y="3933825"/>
            <a:ext cx="1943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335 – Pohl. za zam.</a:t>
            </a:r>
            <a:r>
              <a:rPr lang="cs-CZ" altLang="cs-CZ"/>
              <a:t> </a:t>
            </a:r>
          </a:p>
        </p:txBody>
      </p:sp>
      <p:sp>
        <p:nvSpPr>
          <p:cNvPr id="6159" name="Line 54"/>
          <p:cNvSpPr>
            <a:spLocks noChangeShapeType="1"/>
          </p:cNvSpPr>
          <p:nvPr/>
        </p:nvSpPr>
        <p:spPr bwMode="auto">
          <a:xfrm>
            <a:off x="1547813" y="2781300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60" name="Text Box 55"/>
          <p:cNvSpPr txBox="1">
            <a:spLocks noChangeArrowheads="1"/>
          </p:cNvSpPr>
          <p:nvPr/>
        </p:nvSpPr>
        <p:spPr bwMode="auto">
          <a:xfrm>
            <a:off x="1476375" y="2205038"/>
            <a:ext cx="1800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>
                <a:solidFill>
                  <a:srgbClr val="0000FF"/>
                </a:solidFill>
              </a:rPr>
              <a:t>3)</a:t>
            </a:r>
            <a:r>
              <a:rPr lang="cs-CZ" altLang="cs-CZ" sz="1300" b="1"/>
              <a:t>  přebytek pokladní hotovosti</a:t>
            </a:r>
          </a:p>
        </p:txBody>
      </p:sp>
      <p:sp>
        <p:nvSpPr>
          <p:cNvPr id="6161" name="Text Box 56"/>
          <p:cNvSpPr txBox="1">
            <a:spLocks noChangeArrowheads="1"/>
          </p:cNvSpPr>
          <p:nvPr/>
        </p:nvSpPr>
        <p:spPr bwMode="auto">
          <a:xfrm>
            <a:off x="1619250" y="285273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PPD</a:t>
            </a:r>
          </a:p>
        </p:txBody>
      </p:sp>
      <p:sp>
        <p:nvSpPr>
          <p:cNvPr id="6162" name="Text Box 57"/>
          <p:cNvSpPr txBox="1">
            <a:spLocks noChangeArrowheads="1"/>
          </p:cNvSpPr>
          <p:nvPr/>
        </p:nvSpPr>
        <p:spPr bwMode="auto">
          <a:xfrm>
            <a:off x="3635375" y="2420938"/>
            <a:ext cx="2016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>
                <a:solidFill>
                  <a:srgbClr val="0000FF"/>
                </a:solidFill>
              </a:rPr>
              <a:t>1a)</a:t>
            </a:r>
            <a:r>
              <a:rPr lang="cs-CZ" altLang="cs-CZ" sz="1300" b="1"/>
              <a:t> pokladní schodek</a:t>
            </a:r>
          </a:p>
        </p:txBody>
      </p:sp>
      <p:sp>
        <p:nvSpPr>
          <p:cNvPr id="6163" name="Line 58"/>
          <p:cNvSpPr>
            <a:spLocks noChangeShapeType="1"/>
          </p:cNvSpPr>
          <p:nvPr/>
        </p:nvSpPr>
        <p:spPr bwMode="auto">
          <a:xfrm>
            <a:off x="3708400" y="2781300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64" name="Text Box 59"/>
          <p:cNvSpPr txBox="1">
            <a:spLocks noChangeArrowheads="1"/>
          </p:cNvSpPr>
          <p:nvPr/>
        </p:nvSpPr>
        <p:spPr bwMode="auto">
          <a:xfrm>
            <a:off x="3779838" y="285273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VPD</a:t>
            </a:r>
          </a:p>
        </p:txBody>
      </p:sp>
      <p:cxnSp>
        <p:nvCxnSpPr>
          <p:cNvPr id="6165" name="AutoShape 61"/>
          <p:cNvCxnSpPr>
            <a:cxnSpLocks noChangeShapeType="1"/>
          </p:cNvCxnSpPr>
          <p:nvPr/>
        </p:nvCxnSpPr>
        <p:spPr bwMode="auto">
          <a:xfrm rot="10800000" flipV="1">
            <a:off x="5903913" y="2276475"/>
            <a:ext cx="1439862" cy="2411413"/>
          </a:xfrm>
          <a:prstGeom prst="bentConnector3">
            <a:avLst>
              <a:gd name="adj1" fmla="val 42556"/>
            </a:avLst>
          </a:prstGeom>
          <a:noFill/>
          <a:ln w="3175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66" name="Text Box 62"/>
          <p:cNvSpPr txBox="1">
            <a:spLocks noChangeArrowheads="1"/>
          </p:cNvSpPr>
          <p:nvPr/>
        </p:nvSpPr>
        <p:spPr bwMode="auto">
          <a:xfrm>
            <a:off x="5724525" y="1916113"/>
            <a:ext cx="20875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>
                <a:solidFill>
                  <a:srgbClr val="0000FF"/>
                </a:solidFill>
              </a:rPr>
              <a:t>2b) </a:t>
            </a:r>
            <a:r>
              <a:rPr lang="cs-CZ" altLang="cs-CZ" sz="1300" b="1"/>
              <a:t>úhrada složenkou</a:t>
            </a:r>
          </a:p>
        </p:txBody>
      </p:sp>
      <p:sp>
        <p:nvSpPr>
          <p:cNvPr id="6167" name="Text Box 63"/>
          <p:cNvSpPr txBox="1">
            <a:spLocks noChangeArrowheads="1"/>
          </p:cNvSpPr>
          <p:nvPr/>
        </p:nvSpPr>
        <p:spPr bwMode="auto">
          <a:xfrm>
            <a:off x="6659563" y="2420938"/>
            <a:ext cx="7207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VBÚ</a:t>
            </a:r>
          </a:p>
        </p:txBody>
      </p:sp>
      <p:sp>
        <p:nvSpPr>
          <p:cNvPr id="6168" name="Line 64"/>
          <p:cNvSpPr>
            <a:spLocks noChangeShapeType="1"/>
          </p:cNvSpPr>
          <p:nvPr/>
        </p:nvSpPr>
        <p:spPr bwMode="auto">
          <a:xfrm>
            <a:off x="5867400" y="5734050"/>
            <a:ext cx="18002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69" name="Text Box 65"/>
          <p:cNvSpPr txBox="1">
            <a:spLocks noChangeArrowheads="1"/>
          </p:cNvSpPr>
          <p:nvPr/>
        </p:nvSpPr>
        <p:spPr bwMode="auto">
          <a:xfrm>
            <a:off x="5867400" y="5229225"/>
            <a:ext cx="16573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>
                <a:solidFill>
                  <a:srgbClr val="0000FF"/>
                </a:solidFill>
              </a:rPr>
              <a:t>2c)</a:t>
            </a:r>
            <a:r>
              <a:rPr lang="cs-CZ" altLang="cs-CZ" sz="1300" b="1"/>
              <a:t> úhrada srážkou  ze mzdy</a:t>
            </a:r>
          </a:p>
        </p:txBody>
      </p:sp>
      <p:sp>
        <p:nvSpPr>
          <p:cNvPr id="6170" name="Text Box 66"/>
          <p:cNvSpPr txBox="1">
            <a:spLocks noChangeArrowheads="1"/>
          </p:cNvSpPr>
          <p:nvPr/>
        </p:nvSpPr>
        <p:spPr bwMode="auto">
          <a:xfrm>
            <a:off x="5940425" y="580548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ZVL</a:t>
            </a:r>
          </a:p>
        </p:txBody>
      </p:sp>
      <p:cxnSp>
        <p:nvCxnSpPr>
          <p:cNvPr id="6171" name="AutoShape 67"/>
          <p:cNvCxnSpPr>
            <a:cxnSpLocks noChangeShapeType="1"/>
          </p:cNvCxnSpPr>
          <p:nvPr/>
        </p:nvCxnSpPr>
        <p:spPr bwMode="auto">
          <a:xfrm>
            <a:off x="1547813" y="3357563"/>
            <a:ext cx="3925887" cy="2663825"/>
          </a:xfrm>
          <a:prstGeom prst="bentConnector3">
            <a:avLst>
              <a:gd name="adj1" fmla="val 29500"/>
            </a:avLst>
          </a:prstGeom>
          <a:noFill/>
          <a:ln w="3175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72" name="Text Box 68"/>
          <p:cNvSpPr txBox="1">
            <a:spLocks noChangeArrowheads="1"/>
          </p:cNvSpPr>
          <p:nvPr/>
        </p:nvSpPr>
        <p:spPr bwMode="auto">
          <a:xfrm>
            <a:off x="2700338" y="5661025"/>
            <a:ext cx="2590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>
                <a:solidFill>
                  <a:srgbClr val="0000FF"/>
                </a:solidFill>
              </a:rPr>
              <a:t>1b)</a:t>
            </a:r>
            <a:r>
              <a:rPr lang="cs-CZ" altLang="cs-CZ" sz="1300" b="1"/>
              <a:t> předpis schodku k úhradě</a:t>
            </a:r>
          </a:p>
        </p:txBody>
      </p:sp>
      <p:cxnSp>
        <p:nvCxnSpPr>
          <p:cNvPr id="6173" name="AutoShape 70"/>
          <p:cNvCxnSpPr>
            <a:cxnSpLocks noChangeShapeType="1"/>
          </p:cNvCxnSpPr>
          <p:nvPr/>
        </p:nvCxnSpPr>
        <p:spPr bwMode="auto">
          <a:xfrm rot="10800000">
            <a:off x="3348038" y="3068638"/>
            <a:ext cx="2736850" cy="2016125"/>
          </a:xfrm>
          <a:prstGeom prst="bentConnector3">
            <a:avLst>
              <a:gd name="adj1" fmla="val 108120"/>
            </a:avLst>
          </a:prstGeom>
          <a:noFill/>
          <a:ln w="3175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74" name="Text Box 71"/>
          <p:cNvSpPr txBox="1">
            <a:spLocks noChangeArrowheads="1"/>
          </p:cNvSpPr>
          <p:nvPr/>
        </p:nvSpPr>
        <p:spPr bwMode="auto">
          <a:xfrm>
            <a:off x="2987675" y="4724400"/>
            <a:ext cx="28797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>
                <a:solidFill>
                  <a:srgbClr val="0000FF"/>
                </a:solidFill>
              </a:rPr>
              <a:t>2a)</a:t>
            </a:r>
            <a:r>
              <a:rPr lang="cs-CZ" altLang="cs-CZ" sz="1300" b="1"/>
              <a:t>úhrada schodku v hotovosti</a:t>
            </a:r>
          </a:p>
        </p:txBody>
      </p:sp>
      <p:sp>
        <p:nvSpPr>
          <p:cNvPr id="6175" name="Text Box 72"/>
          <p:cNvSpPr txBox="1">
            <a:spLocks noChangeArrowheads="1"/>
          </p:cNvSpPr>
          <p:nvPr/>
        </p:nvSpPr>
        <p:spPr bwMode="auto">
          <a:xfrm>
            <a:off x="3492500" y="515778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PPD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709"/>
    </mc:Choice>
    <mc:Fallback xmlns="">
      <p:transition spd="slow" advTm="29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939800"/>
          </a:xfrm>
        </p:spPr>
        <p:txBody>
          <a:bodyPr/>
          <a:lstStyle/>
          <a:p>
            <a:r>
              <a:rPr lang="cs-CZ" altLang="cs-CZ" sz="3200" b="1" i="1" u="sng" smtClean="0">
                <a:solidFill>
                  <a:srgbClr val="0000FF"/>
                </a:solidFill>
              </a:rPr>
              <a:t>CENINY</a:t>
            </a:r>
            <a:r>
              <a:rPr lang="cs-CZ" altLang="cs-CZ" sz="4000" i="1" smtClean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7171" name="Group 10"/>
          <p:cNvGrpSpPr>
            <a:grpSpLocks/>
          </p:cNvGrpSpPr>
          <p:nvPr/>
        </p:nvGrpSpPr>
        <p:grpSpPr bwMode="auto">
          <a:xfrm>
            <a:off x="6516688" y="1844675"/>
            <a:ext cx="1655762" cy="1008063"/>
            <a:chOff x="1341" y="2704"/>
            <a:chExt cx="1800" cy="1620"/>
          </a:xfrm>
        </p:grpSpPr>
        <p:sp>
          <p:nvSpPr>
            <p:cNvPr id="7208" name="Line 11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9" name="Line 12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172" name="Group 13"/>
          <p:cNvGrpSpPr>
            <a:grpSpLocks/>
          </p:cNvGrpSpPr>
          <p:nvPr/>
        </p:nvGrpSpPr>
        <p:grpSpPr bwMode="auto">
          <a:xfrm>
            <a:off x="900113" y="1844675"/>
            <a:ext cx="1655762" cy="1728788"/>
            <a:chOff x="1341" y="2704"/>
            <a:chExt cx="1800" cy="1620"/>
          </a:xfrm>
        </p:grpSpPr>
        <p:sp>
          <p:nvSpPr>
            <p:cNvPr id="7206" name="Line 1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7" name="Line 1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173" name="Text Box 16"/>
          <p:cNvSpPr txBox="1">
            <a:spLocks noChangeArrowheads="1"/>
          </p:cNvSpPr>
          <p:nvPr/>
        </p:nvSpPr>
        <p:spPr bwMode="auto">
          <a:xfrm>
            <a:off x="900113" y="1484313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211 – Pokladna</a:t>
            </a:r>
            <a:r>
              <a:rPr lang="cs-CZ" altLang="cs-CZ"/>
              <a:t> </a:t>
            </a:r>
          </a:p>
        </p:txBody>
      </p:sp>
      <p:sp>
        <p:nvSpPr>
          <p:cNvPr id="7174" name="Text Box 17"/>
          <p:cNvSpPr txBox="1">
            <a:spLocks noChangeArrowheads="1"/>
          </p:cNvSpPr>
          <p:nvPr/>
        </p:nvSpPr>
        <p:spPr bwMode="auto">
          <a:xfrm>
            <a:off x="6443663" y="1484313"/>
            <a:ext cx="1943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518 – Ostatní služby</a:t>
            </a:r>
            <a:r>
              <a:rPr lang="cs-CZ" altLang="cs-CZ"/>
              <a:t> </a:t>
            </a:r>
          </a:p>
        </p:txBody>
      </p:sp>
      <p:sp>
        <p:nvSpPr>
          <p:cNvPr id="7175" name="Text Box 32"/>
          <p:cNvSpPr txBox="1">
            <a:spLocks noChangeArrowheads="1"/>
          </p:cNvSpPr>
          <p:nvPr/>
        </p:nvSpPr>
        <p:spPr bwMode="auto">
          <a:xfrm>
            <a:off x="5076825" y="263683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ID</a:t>
            </a:r>
          </a:p>
        </p:txBody>
      </p:sp>
      <p:sp>
        <p:nvSpPr>
          <p:cNvPr id="7176" name="Text Box 37"/>
          <p:cNvSpPr txBox="1">
            <a:spLocks noChangeArrowheads="1"/>
          </p:cNvSpPr>
          <p:nvPr/>
        </p:nvSpPr>
        <p:spPr bwMode="auto">
          <a:xfrm>
            <a:off x="4787900" y="2060575"/>
            <a:ext cx="22320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2) spotřeba poštovních známek, telefonních karet</a:t>
            </a:r>
          </a:p>
        </p:txBody>
      </p:sp>
      <p:grpSp>
        <p:nvGrpSpPr>
          <p:cNvPr id="7177" name="Group 44"/>
          <p:cNvGrpSpPr>
            <a:grpSpLocks/>
          </p:cNvGrpSpPr>
          <p:nvPr/>
        </p:nvGrpSpPr>
        <p:grpSpPr bwMode="auto">
          <a:xfrm>
            <a:off x="3419475" y="1844675"/>
            <a:ext cx="2232025" cy="4176713"/>
            <a:chOff x="1341" y="2704"/>
            <a:chExt cx="1800" cy="1620"/>
          </a:xfrm>
        </p:grpSpPr>
        <p:sp>
          <p:nvSpPr>
            <p:cNvPr id="7204" name="Line 45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5" name="Line 46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178" name="Group 47"/>
          <p:cNvGrpSpPr>
            <a:grpSpLocks/>
          </p:cNvGrpSpPr>
          <p:nvPr/>
        </p:nvGrpSpPr>
        <p:grpSpPr bwMode="auto">
          <a:xfrm>
            <a:off x="900113" y="4292600"/>
            <a:ext cx="1655762" cy="1728788"/>
            <a:chOff x="1341" y="2704"/>
            <a:chExt cx="1800" cy="1620"/>
          </a:xfrm>
        </p:grpSpPr>
        <p:sp>
          <p:nvSpPr>
            <p:cNvPr id="7202" name="Line 48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3" name="Line 49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179" name="Text Box 50"/>
          <p:cNvSpPr txBox="1">
            <a:spLocks noChangeArrowheads="1"/>
          </p:cNvSpPr>
          <p:nvPr/>
        </p:nvSpPr>
        <p:spPr bwMode="auto">
          <a:xfrm>
            <a:off x="900113" y="3933825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321 – Dodavatelé</a:t>
            </a:r>
            <a:r>
              <a:rPr lang="cs-CZ" altLang="cs-CZ"/>
              <a:t> </a:t>
            </a:r>
          </a:p>
        </p:txBody>
      </p:sp>
      <p:grpSp>
        <p:nvGrpSpPr>
          <p:cNvPr id="7180" name="Group 57"/>
          <p:cNvGrpSpPr>
            <a:grpSpLocks/>
          </p:cNvGrpSpPr>
          <p:nvPr/>
        </p:nvGrpSpPr>
        <p:grpSpPr bwMode="auto">
          <a:xfrm>
            <a:off x="6516688" y="3429000"/>
            <a:ext cx="1655762" cy="1008063"/>
            <a:chOff x="1341" y="2704"/>
            <a:chExt cx="1800" cy="1620"/>
          </a:xfrm>
        </p:grpSpPr>
        <p:sp>
          <p:nvSpPr>
            <p:cNvPr id="7200" name="Line 58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1" name="Line 59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181" name="Group 60"/>
          <p:cNvGrpSpPr>
            <a:grpSpLocks/>
          </p:cNvGrpSpPr>
          <p:nvPr/>
        </p:nvGrpSpPr>
        <p:grpSpPr bwMode="auto">
          <a:xfrm>
            <a:off x="6516688" y="5013325"/>
            <a:ext cx="1655762" cy="1008063"/>
            <a:chOff x="1341" y="2704"/>
            <a:chExt cx="1800" cy="1620"/>
          </a:xfrm>
        </p:grpSpPr>
        <p:sp>
          <p:nvSpPr>
            <p:cNvPr id="7198" name="Line 61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9" name="Line 62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158" name="Text Box 63"/>
          <p:cNvSpPr txBox="1">
            <a:spLocks noChangeArrowheads="1"/>
          </p:cNvSpPr>
          <p:nvPr/>
        </p:nvSpPr>
        <p:spPr bwMode="auto">
          <a:xfrm>
            <a:off x="3851275" y="1484313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rgbClr val="FF0000"/>
                </a:solidFill>
              </a:rPr>
              <a:t>213 – Ceniny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183" name="Text Box 64"/>
          <p:cNvSpPr txBox="1">
            <a:spLocks noChangeArrowheads="1"/>
          </p:cNvSpPr>
          <p:nvPr/>
        </p:nvSpPr>
        <p:spPr bwMode="auto">
          <a:xfrm>
            <a:off x="6372225" y="3068638"/>
            <a:ext cx="2374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538 – Ost.daně a popl.</a:t>
            </a:r>
            <a:r>
              <a:rPr lang="cs-CZ" altLang="cs-CZ"/>
              <a:t> </a:t>
            </a:r>
          </a:p>
        </p:txBody>
      </p:sp>
      <p:sp>
        <p:nvSpPr>
          <p:cNvPr id="7184" name="Text Box 65"/>
          <p:cNvSpPr txBox="1">
            <a:spLocks noChangeArrowheads="1"/>
          </p:cNvSpPr>
          <p:nvPr/>
        </p:nvSpPr>
        <p:spPr bwMode="auto">
          <a:xfrm>
            <a:off x="6877050" y="4652963"/>
            <a:ext cx="1296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527, 528</a:t>
            </a:r>
            <a:r>
              <a:rPr lang="cs-CZ" altLang="cs-CZ"/>
              <a:t> </a:t>
            </a:r>
          </a:p>
        </p:txBody>
      </p:sp>
      <p:sp>
        <p:nvSpPr>
          <p:cNvPr id="7185" name="Line 66"/>
          <p:cNvSpPr>
            <a:spLocks noChangeShapeType="1"/>
          </p:cNvSpPr>
          <p:nvPr/>
        </p:nvSpPr>
        <p:spPr bwMode="auto">
          <a:xfrm>
            <a:off x="2051050" y="2565400"/>
            <a:ext cx="21605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6" name="Text Box 70"/>
          <p:cNvSpPr txBox="1">
            <a:spLocks noChangeArrowheads="1"/>
          </p:cNvSpPr>
          <p:nvPr/>
        </p:nvSpPr>
        <p:spPr bwMode="auto">
          <a:xfrm>
            <a:off x="1979613" y="4724400"/>
            <a:ext cx="230346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1b) nákup cenin na fakturu</a:t>
            </a:r>
          </a:p>
        </p:txBody>
      </p:sp>
      <p:sp>
        <p:nvSpPr>
          <p:cNvPr id="7187" name="Text Box 71"/>
          <p:cNvSpPr txBox="1">
            <a:spLocks noChangeArrowheads="1"/>
          </p:cNvSpPr>
          <p:nvPr/>
        </p:nvSpPr>
        <p:spPr bwMode="auto">
          <a:xfrm>
            <a:off x="1979613" y="2205038"/>
            <a:ext cx="23034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1a) nákup cenin za hotové</a:t>
            </a:r>
          </a:p>
        </p:txBody>
      </p:sp>
      <p:sp>
        <p:nvSpPr>
          <p:cNvPr id="7188" name="Line 72"/>
          <p:cNvSpPr>
            <a:spLocks noChangeShapeType="1"/>
          </p:cNvSpPr>
          <p:nvPr/>
        </p:nvSpPr>
        <p:spPr bwMode="auto">
          <a:xfrm>
            <a:off x="2051050" y="5084763"/>
            <a:ext cx="21605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9" name="Line 73"/>
          <p:cNvSpPr>
            <a:spLocks noChangeShapeType="1"/>
          </p:cNvSpPr>
          <p:nvPr/>
        </p:nvSpPr>
        <p:spPr bwMode="auto">
          <a:xfrm>
            <a:off x="4859338" y="2565400"/>
            <a:ext cx="216058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0" name="Line 74"/>
          <p:cNvSpPr>
            <a:spLocks noChangeShapeType="1"/>
          </p:cNvSpPr>
          <p:nvPr/>
        </p:nvSpPr>
        <p:spPr bwMode="auto">
          <a:xfrm>
            <a:off x="4932363" y="4005263"/>
            <a:ext cx="216058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1" name="Line 75"/>
          <p:cNvSpPr>
            <a:spLocks noChangeShapeType="1"/>
          </p:cNvSpPr>
          <p:nvPr/>
        </p:nvSpPr>
        <p:spPr bwMode="auto">
          <a:xfrm>
            <a:off x="4932363" y="5661025"/>
            <a:ext cx="216058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2" name="Text Box 76"/>
          <p:cNvSpPr txBox="1">
            <a:spLocks noChangeArrowheads="1"/>
          </p:cNvSpPr>
          <p:nvPr/>
        </p:nvSpPr>
        <p:spPr bwMode="auto">
          <a:xfrm>
            <a:off x="5148263" y="5734050"/>
            <a:ext cx="1657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ID</a:t>
            </a:r>
          </a:p>
        </p:txBody>
      </p:sp>
      <p:sp>
        <p:nvSpPr>
          <p:cNvPr id="7193" name="Text Box 77"/>
          <p:cNvSpPr txBox="1">
            <a:spLocks noChangeArrowheads="1"/>
          </p:cNvSpPr>
          <p:nvPr/>
        </p:nvSpPr>
        <p:spPr bwMode="auto">
          <a:xfrm>
            <a:off x="5148263" y="4149725"/>
            <a:ext cx="1657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ID</a:t>
            </a:r>
          </a:p>
        </p:txBody>
      </p:sp>
      <p:sp>
        <p:nvSpPr>
          <p:cNvPr id="7194" name="Text Box 79"/>
          <p:cNvSpPr txBox="1">
            <a:spLocks noChangeArrowheads="1"/>
          </p:cNvSpPr>
          <p:nvPr/>
        </p:nvSpPr>
        <p:spPr bwMode="auto">
          <a:xfrm>
            <a:off x="2268538" y="263683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VPD</a:t>
            </a:r>
          </a:p>
        </p:txBody>
      </p:sp>
      <p:sp>
        <p:nvSpPr>
          <p:cNvPr id="7195" name="Text Box 80"/>
          <p:cNvSpPr txBox="1">
            <a:spLocks noChangeArrowheads="1"/>
          </p:cNvSpPr>
          <p:nvPr/>
        </p:nvSpPr>
        <p:spPr bwMode="auto">
          <a:xfrm>
            <a:off x="2268538" y="515778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DFA</a:t>
            </a:r>
          </a:p>
        </p:txBody>
      </p:sp>
      <p:sp>
        <p:nvSpPr>
          <p:cNvPr id="7196" name="Text Box 81"/>
          <p:cNvSpPr txBox="1">
            <a:spLocks noChangeArrowheads="1"/>
          </p:cNvSpPr>
          <p:nvPr/>
        </p:nvSpPr>
        <p:spPr bwMode="auto">
          <a:xfrm>
            <a:off x="4859338" y="5300663"/>
            <a:ext cx="22320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2) výdej stravenek</a:t>
            </a:r>
          </a:p>
        </p:txBody>
      </p:sp>
      <p:sp>
        <p:nvSpPr>
          <p:cNvPr id="7197" name="Text Box 82"/>
          <p:cNvSpPr txBox="1">
            <a:spLocks noChangeArrowheads="1"/>
          </p:cNvSpPr>
          <p:nvPr/>
        </p:nvSpPr>
        <p:spPr bwMode="auto">
          <a:xfrm>
            <a:off x="4859338" y="3644900"/>
            <a:ext cx="22320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2) spotřeba kolků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35"/>
    </mc:Choice>
    <mc:Fallback xmlns="">
      <p:transition spd="slow" advTm="225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939800"/>
          </a:xfrm>
        </p:spPr>
        <p:txBody>
          <a:bodyPr/>
          <a:lstStyle/>
          <a:p>
            <a:r>
              <a:rPr lang="cs-CZ" altLang="cs-CZ" sz="3200" b="1" i="1" u="sng" smtClean="0">
                <a:solidFill>
                  <a:srgbClr val="0000FF"/>
                </a:solidFill>
              </a:rPr>
              <a:t>PENÍZE NA CESTĚ</a:t>
            </a:r>
            <a:r>
              <a:rPr lang="cs-CZ" altLang="cs-CZ" sz="4000" i="1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195" name="Text Box 11"/>
          <p:cNvSpPr txBox="1">
            <a:spLocks noChangeArrowheads="1"/>
          </p:cNvSpPr>
          <p:nvPr/>
        </p:nvSpPr>
        <p:spPr bwMode="auto">
          <a:xfrm>
            <a:off x="5076825" y="263683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PPD</a:t>
            </a:r>
          </a:p>
        </p:txBody>
      </p:sp>
      <p:grpSp>
        <p:nvGrpSpPr>
          <p:cNvPr id="8196" name="Group 13"/>
          <p:cNvGrpSpPr>
            <a:grpSpLocks/>
          </p:cNvGrpSpPr>
          <p:nvPr/>
        </p:nvGrpSpPr>
        <p:grpSpPr bwMode="auto">
          <a:xfrm>
            <a:off x="3419475" y="1844675"/>
            <a:ext cx="2232025" cy="4176713"/>
            <a:chOff x="1341" y="2704"/>
            <a:chExt cx="1800" cy="1620"/>
          </a:xfrm>
        </p:grpSpPr>
        <p:sp>
          <p:nvSpPr>
            <p:cNvPr id="8217" name="Line 1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18" name="Line 1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173" name="Text Box 26"/>
          <p:cNvSpPr txBox="1">
            <a:spLocks noChangeArrowheads="1"/>
          </p:cNvSpPr>
          <p:nvPr/>
        </p:nvSpPr>
        <p:spPr bwMode="auto">
          <a:xfrm>
            <a:off x="3276600" y="1412875"/>
            <a:ext cx="23764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600" b="1" dirty="0">
                <a:solidFill>
                  <a:srgbClr val="FF0000"/>
                </a:solidFill>
              </a:rPr>
              <a:t>261 – Peníze na cestě</a:t>
            </a:r>
            <a:r>
              <a:rPr lang="cs-CZ" altLang="cs-CZ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198" name="Line 29"/>
          <p:cNvSpPr>
            <a:spLocks noChangeShapeType="1"/>
          </p:cNvSpPr>
          <p:nvPr/>
        </p:nvSpPr>
        <p:spPr bwMode="auto">
          <a:xfrm>
            <a:off x="2051050" y="2565400"/>
            <a:ext cx="21605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9" name="Text Box 31"/>
          <p:cNvSpPr txBox="1">
            <a:spLocks noChangeArrowheads="1"/>
          </p:cNvSpPr>
          <p:nvPr/>
        </p:nvSpPr>
        <p:spPr bwMode="auto">
          <a:xfrm>
            <a:off x="2051050" y="2205038"/>
            <a:ext cx="22320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1b) výběr do pokladny</a:t>
            </a:r>
          </a:p>
        </p:txBody>
      </p:sp>
      <p:sp>
        <p:nvSpPr>
          <p:cNvPr id="8200" name="Line 32"/>
          <p:cNvSpPr>
            <a:spLocks noChangeShapeType="1"/>
          </p:cNvSpPr>
          <p:nvPr/>
        </p:nvSpPr>
        <p:spPr bwMode="auto">
          <a:xfrm>
            <a:off x="1116013" y="3860800"/>
            <a:ext cx="40322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1" name="Line 33"/>
          <p:cNvSpPr>
            <a:spLocks noChangeShapeType="1"/>
          </p:cNvSpPr>
          <p:nvPr/>
        </p:nvSpPr>
        <p:spPr bwMode="auto">
          <a:xfrm>
            <a:off x="4859338" y="2565400"/>
            <a:ext cx="216058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2" name="Text Box 38"/>
          <p:cNvSpPr txBox="1">
            <a:spLocks noChangeArrowheads="1"/>
          </p:cNvSpPr>
          <p:nvPr/>
        </p:nvSpPr>
        <p:spPr bwMode="auto">
          <a:xfrm>
            <a:off x="2268538" y="263683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VBÚ</a:t>
            </a:r>
          </a:p>
        </p:txBody>
      </p:sp>
      <p:grpSp>
        <p:nvGrpSpPr>
          <p:cNvPr id="8203" name="Group 42"/>
          <p:cNvGrpSpPr>
            <a:grpSpLocks/>
          </p:cNvGrpSpPr>
          <p:nvPr/>
        </p:nvGrpSpPr>
        <p:grpSpPr bwMode="auto">
          <a:xfrm>
            <a:off x="6227763" y="1844675"/>
            <a:ext cx="2232025" cy="4176713"/>
            <a:chOff x="1341" y="2704"/>
            <a:chExt cx="1800" cy="1620"/>
          </a:xfrm>
        </p:grpSpPr>
        <p:sp>
          <p:nvSpPr>
            <p:cNvPr id="8215" name="Line 43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16" name="Line 44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204" name="Group 45"/>
          <p:cNvGrpSpPr>
            <a:grpSpLocks/>
          </p:cNvGrpSpPr>
          <p:nvPr/>
        </p:nvGrpSpPr>
        <p:grpSpPr bwMode="auto">
          <a:xfrm>
            <a:off x="539750" y="1844675"/>
            <a:ext cx="2232025" cy="4176713"/>
            <a:chOff x="1341" y="2704"/>
            <a:chExt cx="1800" cy="1620"/>
          </a:xfrm>
        </p:grpSpPr>
        <p:sp>
          <p:nvSpPr>
            <p:cNvPr id="8213" name="Line 46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14" name="Line 47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205" name="Text Box 48"/>
          <p:cNvSpPr txBox="1">
            <a:spLocks noChangeArrowheads="1"/>
          </p:cNvSpPr>
          <p:nvPr/>
        </p:nvSpPr>
        <p:spPr bwMode="auto">
          <a:xfrm>
            <a:off x="6588125" y="1484313"/>
            <a:ext cx="165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211 – Pokladna</a:t>
            </a:r>
            <a:r>
              <a:rPr lang="cs-CZ" altLang="cs-CZ"/>
              <a:t> </a:t>
            </a:r>
          </a:p>
        </p:txBody>
      </p:sp>
      <p:sp>
        <p:nvSpPr>
          <p:cNvPr id="8206" name="Text Box 49"/>
          <p:cNvSpPr txBox="1">
            <a:spLocks noChangeArrowheads="1"/>
          </p:cNvSpPr>
          <p:nvPr/>
        </p:nvSpPr>
        <p:spPr bwMode="auto">
          <a:xfrm>
            <a:off x="755650" y="1484313"/>
            <a:ext cx="1944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221 – Bankovní účty</a:t>
            </a:r>
            <a:r>
              <a:rPr lang="cs-CZ" altLang="cs-CZ"/>
              <a:t> </a:t>
            </a:r>
          </a:p>
        </p:txBody>
      </p:sp>
      <p:sp>
        <p:nvSpPr>
          <p:cNvPr id="8207" name="Text Box 50"/>
          <p:cNvSpPr txBox="1">
            <a:spLocks noChangeArrowheads="1"/>
          </p:cNvSpPr>
          <p:nvPr/>
        </p:nvSpPr>
        <p:spPr bwMode="auto">
          <a:xfrm>
            <a:off x="2268538" y="4005263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VBÚ</a:t>
            </a:r>
          </a:p>
        </p:txBody>
      </p:sp>
      <p:sp>
        <p:nvSpPr>
          <p:cNvPr id="8208" name="Text Box 51"/>
          <p:cNvSpPr txBox="1">
            <a:spLocks noChangeArrowheads="1"/>
          </p:cNvSpPr>
          <p:nvPr/>
        </p:nvSpPr>
        <p:spPr bwMode="auto">
          <a:xfrm>
            <a:off x="1835150" y="3500438"/>
            <a:ext cx="25209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2b) připsání hotovosti na BÚ</a:t>
            </a:r>
          </a:p>
        </p:txBody>
      </p:sp>
      <p:sp>
        <p:nvSpPr>
          <p:cNvPr id="8209" name="Text Box 52"/>
          <p:cNvSpPr txBox="1">
            <a:spLocks noChangeArrowheads="1"/>
          </p:cNvSpPr>
          <p:nvPr/>
        </p:nvSpPr>
        <p:spPr bwMode="auto">
          <a:xfrm>
            <a:off x="4787900" y="2205038"/>
            <a:ext cx="2230438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1a) příjem do pokladny</a:t>
            </a:r>
          </a:p>
        </p:txBody>
      </p:sp>
      <p:sp>
        <p:nvSpPr>
          <p:cNvPr id="8210" name="Line 53"/>
          <p:cNvSpPr>
            <a:spLocks noChangeShapeType="1"/>
          </p:cNvSpPr>
          <p:nvPr/>
        </p:nvSpPr>
        <p:spPr bwMode="auto">
          <a:xfrm>
            <a:off x="3924300" y="4652963"/>
            <a:ext cx="403225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11" name="Text Box 54"/>
          <p:cNvSpPr txBox="1">
            <a:spLocks noChangeArrowheads="1"/>
          </p:cNvSpPr>
          <p:nvPr/>
        </p:nvSpPr>
        <p:spPr bwMode="auto">
          <a:xfrm>
            <a:off x="5076825" y="4724400"/>
            <a:ext cx="1657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VPD</a:t>
            </a:r>
          </a:p>
        </p:txBody>
      </p:sp>
      <p:sp>
        <p:nvSpPr>
          <p:cNvPr id="8212" name="Text Box 55"/>
          <p:cNvSpPr txBox="1">
            <a:spLocks noChangeArrowheads="1"/>
          </p:cNvSpPr>
          <p:nvPr/>
        </p:nvSpPr>
        <p:spPr bwMode="auto">
          <a:xfrm>
            <a:off x="4716463" y="4292600"/>
            <a:ext cx="24479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2a) odvod hotovosti na účet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42"/>
    </mc:Choice>
    <mc:Fallback xmlns="">
      <p:transition spd="slow" advTm="17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939800"/>
          </a:xfrm>
        </p:spPr>
        <p:txBody>
          <a:bodyPr/>
          <a:lstStyle/>
          <a:p>
            <a:r>
              <a:rPr lang="cs-CZ" altLang="cs-CZ" sz="3200" b="1" i="1" u="sng" smtClean="0">
                <a:solidFill>
                  <a:srgbClr val="0000FF"/>
                </a:solidFill>
              </a:rPr>
              <a:t>ÚČTOVÁNÍ NA BĚŽNÉM ÚČTĚ</a:t>
            </a:r>
            <a:r>
              <a:rPr lang="cs-CZ" altLang="cs-CZ" sz="4000" i="1" smtClean="0">
                <a:solidFill>
                  <a:srgbClr val="0000FF"/>
                </a:solidFill>
              </a:rPr>
              <a:t> </a:t>
            </a:r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6516688" y="1844675"/>
            <a:ext cx="1655762" cy="1368425"/>
            <a:chOff x="1341" y="2704"/>
            <a:chExt cx="1800" cy="1620"/>
          </a:xfrm>
        </p:grpSpPr>
        <p:sp>
          <p:nvSpPr>
            <p:cNvPr id="9255" name="Line 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6" name="Line 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220" name="Group 6"/>
          <p:cNvGrpSpPr>
            <a:grpSpLocks/>
          </p:cNvGrpSpPr>
          <p:nvPr/>
        </p:nvGrpSpPr>
        <p:grpSpPr bwMode="auto">
          <a:xfrm>
            <a:off x="900113" y="1844675"/>
            <a:ext cx="1655762" cy="1439863"/>
            <a:chOff x="1341" y="2704"/>
            <a:chExt cx="1800" cy="1620"/>
          </a:xfrm>
        </p:grpSpPr>
        <p:sp>
          <p:nvSpPr>
            <p:cNvPr id="9253" name="Line 7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4" name="Line 8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684213" y="1484313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31, 35, 378 - Pohledávky</a:t>
            </a:r>
            <a:r>
              <a:rPr lang="cs-CZ" altLang="cs-CZ"/>
              <a:t> </a:t>
            </a:r>
          </a:p>
        </p:txBody>
      </p:sp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6372225" y="1484313"/>
            <a:ext cx="208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261 – Peníze na cestě</a:t>
            </a:r>
            <a:r>
              <a:rPr lang="cs-CZ" altLang="cs-CZ"/>
              <a:t> 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5076825" y="2781300"/>
            <a:ext cx="1657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vklad na účet</a:t>
            </a:r>
          </a:p>
        </p:txBody>
      </p:sp>
      <p:sp>
        <p:nvSpPr>
          <p:cNvPr id="9224" name="Text Box 12"/>
          <p:cNvSpPr txBox="1">
            <a:spLocks noChangeArrowheads="1"/>
          </p:cNvSpPr>
          <p:nvPr/>
        </p:nvSpPr>
        <p:spPr bwMode="auto">
          <a:xfrm>
            <a:off x="4787900" y="1989138"/>
            <a:ext cx="22320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výběr do pokladny</a:t>
            </a:r>
          </a:p>
        </p:txBody>
      </p:sp>
      <p:grpSp>
        <p:nvGrpSpPr>
          <p:cNvPr id="9225" name="Group 13"/>
          <p:cNvGrpSpPr>
            <a:grpSpLocks/>
          </p:cNvGrpSpPr>
          <p:nvPr/>
        </p:nvGrpSpPr>
        <p:grpSpPr bwMode="auto">
          <a:xfrm>
            <a:off x="3419475" y="1844675"/>
            <a:ext cx="2232025" cy="4321175"/>
            <a:chOff x="1341" y="2704"/>
            <a:chExt cx="1800" cy="1620"/>
          </a:xfrm>
        </p:grpSpPr>
        <p:sp>
          <p:nvSpPr>
            <p:cNvPr id="9251" name="Line 1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2" name="Line 1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226" name="Group 16"/>
          <p:cNvGrpSpPr>
            <a:grpSpLocks/>
          </p:cNvGrpSpPr>
          <p:nvPr/>
        </p:nvGrpSpPr>
        <p:grpSpPr bwMode="auto">
          <a:xfrm>
            <a:off x="900113" y="4076700"/>
            <a:ext cx="1655762" cy="1368425"/>
            <a:chOff x="1341" y="2704"/>
            <a:chExt cx="1800" cy="1620"/>
          </a:xfrm>
        </p:grpSpPr>
        <p:sp>
          <p:nvSpPr>
            <p:cNvPr id="9249" name="Line 17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50" name="Line 18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7" name="Text Box 19"/>
          <p:cNvSpPr txBox="1">
            <a:spLocks noChangeArrowheads="1"/>
          </p:cNvSpPr>
          <p:nvPr/>
        </p:nvSpPr>
        <p:spPr bwMode="auto">
          <a:xfrm>
            <a:off x="827088" y="3716338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662 – Úroky (přijaté)</a:t>
            </a:r>
            <a:r>
              <a:rPr lang="cs-CZ" altLang="cs-CZ"/>
              <a:t> </a:t>
            </a:r>
          </a:p>
        </p:txBody>
      </p:sp>
      <p:grpSp>
        <p:nvGrpSpPr>
          <p:cNvPr id="9228" name="Group 20"/>
          <p:cNvGrpSpPr>
            <a:grpSpLocks/>
          </p:cNvGrpSpPr>
          <p:nvPr/>
        </p:nvGrpSpPr>
        <p:grpSpPr bwMode="auto">
          <a:xfrm>
            <a:off x="6516688" y="3716338"/>
            <a:ext cx="1655762" cy="865187"/>
            <a:chOff x="1341" y="2704"/>
            <a:chExt cx="1800" cy="1620"/>
          </a:xfrm>
        </p:grpSpPr>
        <p:sp>
          <p:nvSpPr>
            <p:cNvPr id="9247" name="Line 21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8" name="Line 22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229" name="Group 23"/>
          <p:cNvGrpSpPr>
            <a:grpSpLocks/>
          </p:cNvGrpSpPr>
          <p:nvPr/>
        </p:nvGrpSpPr>
        <p:grpSpPr bwMode="auto">
          <a:xfrm>
            <a:off x="6516688" y="5229225"/>
            <a:ext cx="1655762" cy="936625"/>
            <a:chOff x="1341" y="2704"/>
            <a:chExt cx="1800" cy="1620"/>
          </a:xfrm>
        </p:grpSpPr>
        <p:sp>
          <p:nvSpPr>
            <p:cNvPr id="9245" name="Line 24"/>
            <p:cNvSpPr>
              <a:spLocks noChangeShapeType="1"/>
            </p:cNvSpPr>
            <p:nvPr/>
          </p:nvSpPr>
          <p:spPr bwMode="auto">
            <a:xfrm>
              <a:off x="1341" y="2704"/>
              <a:ext cx="180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246" name="Line 25"/>
            <p:cNvSpPr>
              <a:spLocks noChangeShapeType="1"/>
            </p:cNvSpPr>
            <p:nvPr/>
          </p:nvSpPr>
          <p:spPr bwMode="auto">
            <a:xfrm>
              <a:off x="2241" y="2704"/>
              <a:ext cx="0" cy="162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206" name="Text Box 26"/>
          <p:cNvSpPr txBox="1">
            <a:spLocks noChangeArrowheads="1"/>
          </p:cNvSpPr>
          <p:nvPr/>
        </p:nvSpPr>
        <p:spPr bwMode="auto">
          <a:xfrm>
            <a:off x="3708400" y="1412875"/>
            <a:ext cx="1657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>
                <a:solidFill>
                  <a:srgbClr val="FF0000"/>
                </a:solidFill>
              </a:rPr>
              <a:t>221 – BÚ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231" name="Text Box 27"/>
          <p:cNvSpPr txBox="1">
            <a:spLocks noChangeArrowheads="1"/>
          </p:cNvSpPr>
          <p:nvPr/>
        </p:nvSpPr>
        <p:spPr bwMode="auto">
          <a:xfrm>
            <a:off x="6300788" y="3357563"/>
            <a:ext cx="2374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32, 34, 36, 379 - Závazky </a:t>
            </a:r>
            <a:r>
              <a:rPr lang="cs-CZ" altLang="cs-CZ"/>
              <a:t> </a:t>
            </a:r>
          </a:p>
        </p:txBody>
      </p:sp>
      <p:sp>
        <p:nvSpPr>
          <p:cNvPr id="9232" name="Line 29"/>
          <p:cNvSpPr>
            <a:spLocks noChangeShapeType="1"/>
          </p:cNvSpPr>
          <p:nvPr/>
        </p:nvSpPr>
        <p:spPr bwMode="auto">
          <a:xfrm>
            <a:off x="2051050" y="2349500"/>
            <a:ext cx="21605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33" name="Text Box 30"/>
          <p:cNvSpPr txBox="1">
            <a:spLocks noChangeArrowheads="1"/>
          </p:cNvSpPr>
          <p:nvPr/>
        </p:nvSpPr>
        <p:spPr bwMode="auto">
          <a:xfrm>
            <a:off x="1979613" y="4365625"/>
            <a:ext cx="230346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připsaný úrok z vkladu</a:t>
            </a:r>
          </a:p>
        </p:txBody>
      </p:sp>
      <p:sp>
        <p:nvSpPr>
          <p:cNvPr id="9234" name="Text Box 31"/>
          <p:cNvSpPr txBox="1">
            <a:spLocks noChangeArrowheads="1"/>
          </p:cNvSpPr>
          <p:nvPr/>
        </p:nvSpPr>
        <p:spPr bwMode="auto">
          <a:xfrm>
            <a:off x="2051050" y="1989138"/>
            <a:ext cx="223202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úhrada pohledávky</a:t>
            </a:r>
          </a:p>
        </p:txBody>
      </p:sp>
      <p:sp>
        <p:nvSpPr>
          <p:cNvPr id="9235" name="Line 32"/>
          <p:cNvSpPr>
            <a:spLocks noChangeShapeType="1"/>
          </p:cNvSpPr>
          <p:nvPr/>
        </p:nvSpPr>
        <p:spPr bwMode="auto">
          <a:xfrm>
            <a:off x="2051050" y="4724400"/>
            <a:ext cx="21605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36" name="Line 33"/>
          <p:cNvSpPr>
            <a:spLocks noChangeShapeType="1"/>
          </p:cNvSpPr>
          <p:nvPr/>
        </p:nvSpPr>
        <p:spPr bwMode="auto">
          <a:xfrm>
            <a:off x="4859338" y="2349500"/>
            <a:ext cx="216058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37" name="Line 34"/>
          <p:cNvSpPr>
            <a:spLocks noChangeShapeType="1"/>
          </p:cNvSpPr>
          <p:nvPr/>
        </p:nvSpPr>
        <p:spPr bwMode="auto">
          <a:xfrm>
            <a:off x="4932363" y="4221163"/>
            <a:ext cx="216058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38" name="Line 35"/>
          <p:cNvSpPr>
            <a:spLocks noChangeShapeType="1"/>
          </p:cNvSpPr>
          <p:nvPr/>
        </p:nvSpPr>
        <p:spPr bwMode="auto">
          <a:xfrm>
            <a:off x="4932363" y="5876925"/>
            <a:ext cx="216058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39" name="Text Box 38"/>
          <p:cNvSpPr txBox="1">
            <a:spLocks noChangeArrowheads="1"/>
          </p:cNvSpPr>
          <p:nvPr/>
        </p:nvSpPr>
        <p:spPr bwMode="auto">
          <a:xfrm>
            <a:off x="2268538" y="2420938"/>
            <a:ext cx="16573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VBÚ</a:t>
            </a:r>
          </a:p>
        </p:txBody>
      </p:sp>
      <p:sp>
        <p:nvSpPr>
          <p:cNvPr id="9240" name="Text Box 40"/>
          <p:cNvSpPr txBox="1">
            <a:spLocks noChangeArrowheads="1"/>
          </p:cNvSpPr>
          <p:nvPr/>
        </p:nvSpPr>
        <p:spPr bwMode="auto">
          <a:xfrm>
            <a:off x="4859338" y="5373688"/>
            <a:ext cx="22320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bankovní poplatky, placený úrok</a:t>
            </a:r>
          </a:p>
        </p:txBody>
      </p:sp>
      <p:sp>
        <p:nvSpPr>
          <p:cNvPr id="9241" name="Text Box 41"/>
          <p:cNvSpPr txBox="1">
            <a:spLocks noChangeArrowheads="1"/>
          </p:cNvSpPr>
          <p:nvPr/>
        </p:nvSpPr>
        <p:spPr bwMode="auto">
          <a:xfrm>
            <a:off x="4859338" y="3860800"/>
            <a:ext cx="22320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úhrady závazků</a:t>
            </a:r>
          </a:p>
        </p:txBody>
      </p:sp>
      <p:sp>
        <p:nvSpPr>
          <p:cNvPr id="9242" name="Line 42"/>
          <p:cNvSpPr>
            <a:spLocks noChangeShapeType="1"/>
          </p:cNvSpPr>
          <p:nvPr/>
        </p:nvSpPr>
        <p:spPr bwMode="auto">
          <a:xfrm>
            <a:off x="4140200" y="2781300"/>
            <a:ext cx="3744913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43" name="Text Box 43"/>
          <p:cNvSpPr txBox="1">
            <a:spLocks noChangeArrowheads="1"/>
          </p:cNvSpPr>
          <p:nvPr/>
        </p:nvSpPr>
        <p:spPr bwMode="auto">
          <a:xfrm>
            <a:off x="5148263" y="2349500"/>
            <a:ext cx="1657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300" b="1"/>
              <a:t>VBÚ</a:t>
            </a:r>
          </a:p>
        </p:txBody>
      </p:sp>
      <p:sp>
        <p:nvSpPr>
          <p:cNvPr id="9244" name="Text Box 44"/>
          <p:cNvSpPr txBox="1">
            <a:spLocks noChangeArrowheads="1"/>
          </p:cNvSpPr>
          <p:nvPr/>
        </p:nvSpPr>
        <p:spPr bwMode="auto">
          <a:xfrm>
            <a:off x="6443663" y="4652963"/>
            <a:ext cx="20891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 b="1"/>
              <a:t>568 – Ostatní fin. N 562 – Úroky (placené)</a:t>
            </a:r>
            <a:endParaRPr lang="cs-CZ" alt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44"/>
    </mc:Choice>
    <mc:Fallback xmlns="">
      <p:transition spd="slow" advTm="144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i="1" smtClean="0">
                <a:solidFill>
                  <a:srgbClr val="7030A0"/>
                </a:solidFill>
              </a:rPr>
              <a:t>KRÁTKODOBÉ FINAČNÍ ZÁVAZKY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cs-CZ" altLang="cs-CZ" b="1" dirty="0" smtClean="0">
                <a:solidFill>
                  <a:srgbClr val="0000FF"/>
                </a:solidFill>
              </a:rPr>
              <a:t>23 – KRÁTKODOBÉ ÚVĚRY</a:t>
            </a:r>
            <a:endParaRPr lang="cs-CZ" altLang="cs-CZ" dirty="0" smtClean="0">
              <a:solidFill>
                <a:srgbClr val="0000FF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dirty="0" smtClean="0"/>
              <a:t>231 – Krátkodobé dluhy k úvěrovým institucím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dirty="0" smtClean="0"/>
              <a:t>232 – Eskontní úvěry</a:t>
            </a:r>
          </a:p>
          <a:p>
            <a:pPr>
              <a:buFont typeface="Arial" panose="020B0604020202020204" pitchFamily="34" charset="0"/>
              <a:buNone/>
            </a:pPr>
            <a:endParaRPr lang="cs-CZ" altLang="cs-CZ" b="1" dirty="0" smtClean="0"/>
          </a:p>
          <a:p>
            <a:pPr>
              <a:buFont typeface="Arial" panose="020B0604020202020204" pitchFamily="34" charset="0"/>
              <a:buNone/>
            </a:pPr>
            <a:r>
              <a:rPr lang="cs-CZ" altLang="cs-CZ" b="1" dirty="0" smtClean="0">
                <a:solidFill>
                  <a:srgbClr val="0000FF"/>
                </a:solidFill>
              </a:rPr>
              <a:t>24 –KRÁTKODOBÉ FINANČNÍ VÝPOMOCI</a:t>
            </a:r>
            <a:endParaRPr lang="cs-CZ" altLang="cs-CZ" dirty="0" smtClean="0">
              <a:solidFill>
                <a:srgbClr val="0000FF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cs-CZ" altLang="cs-CZ" dirty="0" smtClean="0"/>
              <a:t>241 – Emitované krátkodobé dluhopisy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dirty="0" smtClean="0"/>
              <a:t>249 – Ostatní krátkodobé finanční výpomoci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88"/>
    </mc:Choice>
    <mc:Fallback xmlns="">
      <p:transition spd="slow" advTm="170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Stupně šed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688</Words>
  <Application>Microsoft Office PowerPoint</Application>
  <PresentationFormat>Předvádění na obrazovce (4:3)</PresentationFormat>
  <Paragraphs>174</Paragraphs>
  <Slides>13</Slides>
  <Notes>0</Notes>
  <HiddenSlides>0</HiddenSlides>
  <MMClips>13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sady Office</vt:lpstr>
      <vt:lpstr>UT2 – „FINANČNÍ ÚČTY“    </vt:lpstr>
      <vt:lpstr>AKTIVA:   SYNTETICKÉ   ÚČTY – vzor </vt:lpstr>
      <vt:lpstr>PASIVA:   SYNTETICKÉ   ÚČTY – vzor</vt:lpstr>
      <vt:lpstr>PENĚŽNÍ  PROSTŘEDKY</vt:lpstr>
      <vt:lpstr>INVENTARIZAČNÍ ROZDÍLY U PENĚŽNÍCH PROSTŘEDKŮ </vt:lpstr>
      <vt:lpstr>CENINY </vt:lpstr>
      <vt:lpstr>PENÍZE NA CESTĚ </vt:lpstr>
      <vt:lpstr>ÚČTOVÁNÍ NA BĚŽNÉM ÚČTĚ </vt:lpstr>
      <vt:lpstr>KRÁTKODOBÉ FINAČNÍ ZÁVAZKY</vt:lpstr>
      <vt:lpstr>231 - KRÁTKODOBÉ DLUHY K ÚVĚR.INSTITUCÍM </vt:lpstr>
      <vt:lpstr>232 – ESKONTNÍ ÚVĚRY A ÚČTOVÁNÍ SMĚNEK K INKASU </vt:lpstr>
      <vt:lpstr>24 – JINÉ KRÁTKODOBÉ FINANČNÍ VÝPOMOCI (EMITOVANÉ DLUHOPISY A OSTATNÍ) 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ÚČETNICTVÍ</dc:title>
  <dc:creator>Robert Pikl</dc:creator>
  <cp:lastModifiedBy>Uzivatel</cp:lastModifiedBy>
  <cp:revision>110</cp:revision>
  <dcterms:created xsi:type="dcterms:W3CDTF">2009-12-30T09:04:39Z</dcterms:created>
  <dcterms:modified xsi:type="dcterms:W3CDTF">2021-04-22T21:00:53Z</dcterms:modified>
</cp:coreProperties>
</file>