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96" r:id="rId4"/>
    <p:sldId id="318" r:id="rId5"/>
    <p:sldId id="29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</p:sldIdLst>
  <p:sldSz cx="9144000" cy="6858000" type="screen4x3"/>
  <p:notesSz cx="7315200" cy="9601200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5" autoAdjust="0"/>
    <p:restoredTop sz="94660" autoAdjust="0"/>
  </p:normalViewPr>
  <p:slideViewPr>
    <p:cSldViewPr>
      <p:cViewPr varScale="1">
        <p:scale>
          <a:sx n="77" d="100"/>
          <a:sy n="77" d="100"/>
        </p:scale>
        <p:origin x="58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323D-6817-4D56-85A8-220FA7BB4691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FE4E4-A061-4CD6-9D05-231BA9825F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443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2CA82-A075-4944-9369-82AE7FA08136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D4BFE-E914-46E1-8112-2FB714545F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082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42774-BFB1-464B-A46F-1C0AE3D48F8D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14D94-958A-4EDA-8B4D-E2E57DAC08B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522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1EBD1-5999-4ED6-9826-F40423210DDC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87DDE-9320-4B79-8C85-D8A68F1FD2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312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4895B-8DB2-4D3B-991E-26C3F9BF49FC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7076E-B2F7-49E0-9A66-D7CD319BCD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278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235B3-301F-4F71-B11C-DA38FDC7513E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FAD51-0AF5-438E-AA12-4EEF1504A2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379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DA8DC-5A45-42BD-8EEE-9421E78DCBFA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CDBC6-2CAC-4DDD-8A3C-1939D9D6C1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826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1290-02A1-4241-B7F6-BA8C34E6528B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37FCE-00E3-4A17-A135-C22C301458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277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A051A-A33F-4DCB-B896-316272BE1C48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EC38D-1928-4697-AAA4-9BDD7F9DA4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057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71AAD-A7D6-40F9-8D9F-54BB660F4B73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C2EDB-6ECB-4AFB-B34F-03C2969F94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433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C9621-CAB7-4CD1-931E-5B3AD02BACE1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DC1D9-195D-4094-A211-4998653118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600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FEE808-2C3E-4CDF-95A9-1417EA6C0A17}" type="datetimeFigureOut">
              <a:rPr lang="cs-CZ"/>
              <a:pPr>
                <a:defRPr/>
              </a:pPr>
              <a:t>05.05.2020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3685BD9-B087-4FCB-8993-15595D9EE4E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5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UT4 – KAPITÁLOVÉ ÚČTY A DLOUHODOBÉ ZÁVAZKY</a:t>
            </a:r>
            <a:r>
              <a:rPr lang="cs-CZ" sz="4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40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10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10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sz="4000" dirty="0" smtClean="0"/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1403350" y="3933825"/>
            <a:ext cx="6400800" cy="1752600"/>
          </a:xfrm>
        </p:spPr>
        <p:txBody>
          <a:bodyPr/>
          <a:lstStyle/>
          <a:p>
            <a:pPr eaLnBrk="1" hangingPunct="1"/>
            <a:endParaRPr lang="cs-CZ" altLang="cs-CZ" b="1" smtClean="0">
              <a:solidFill>
                <a:srgbClr val="FF0000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68"/>
    </mc:Choice>
    <mc:Fallback>
      <p:transition spd="slow" advTm="4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0000FF"/>
                </a:solidFill>
              </a:rPr>
              <a:t>431 – VH VE SCHVALOVACÍM ŘÍZENÍ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57250" y="1071563"/>
            <a:ext cx="2446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419(1)</a:t>
            </a:r>
            <a:r>
              <a:rPr lang="cs-CZ" altLang="cs-CZ" sz="1400" b="1"/>
              <a:t> - ZK</a:t>
            </a:r>
            <a:endParaRPr lang="cs-CZ" altLang="cs-CZ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431</a:t>
            </a:r>
            <a:r>
              <a:rPr lang="cs-CZ" altLang="cs-CZ"/>
              <a:t> </a:t>
            </a:r>
          </a:p>
        </p:txBody>
      </p:sp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1042988" y="1557338"/>
            <a:ext cx="2232025" cy="647700"/>
            <a:chOff x="1341" y="2704"/>
            <a:chExt cx="1800" cy="1620"/>
          </a:xfrm>
        </p:grpSpPr>
        <p:sp>
          <p:nvSpPr>
            <p:cNvPr id="11305" name="Line 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06" name="Line 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70" name="Group 12"/>
          <p:cNvGrpSpPr>
            <a:grpSpLocks/>
          </p:cNvGrpSpPr>
          <p:nvPr/>
        </p:nvGrpSpPr>
        <p:grpSpPr bwMode="auto">
          <a:xfrm>
            <a:off x="4859338" y="1341438"/>
            <a:ext cx="2519362" cy="4321175"/>
            <a:chOff x="1341" y="2704"/>
            <a:chExt cx="1800" cy="1620"/>
          </a:xfrm>
        </p:grpSpPr>
        <p:sp>
          <p:nvSpPr>
            <p:cNvPr id="11303" name="Line 13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04" name="Line 14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71" name="Line 22"/>
          <p:cNvSpPr>
            <a:spLocks noChangeShapeType="1"/>
          </p:cNvSpPr>
          <p:nvPr/>
        </p:nvSpPr>
        <p:spPr bwMode="auto">
          <a:xfrm>
            <a:off x="2484438" y="1916113"/>
            <a:ext cx="33115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2" name="Text Box 23"/>
          <p:cNvSpPr txBox="1">
            <a:spLocks noChangeArrowheads="1"/>
          </p:cNvSpPr>
          <p:nvPr/>
        </p:nvSpPr>
        <p:spPr bwMode="auto">
          <a:xfrm>
            <a:off x="2627313" y="1628775"/>
            <a:ext cx="29527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zvýšení ZK</a:t>
            </a:r>
          </a:p>
        </p:txBody>
      </p:sp>
      <p:grpSp>
        <p:nvGrpSpPr>
          <p:cNvPr id="11273" name="Group 25"/>
          <p:cNvGrpSpPr>
            <a:grpSpLocks/>
          </p:cNvGrpSpPr>
          <p:nvPr/>
        </p:nvGrpSpPr>
        <p:grpSpPr bwMode="auto">
          <a:xfrm>
            <a:off x="1042988" y="3716338"/>
            <a:ext cx="2232025" cy="647700"/>
            <a:chOff x="1341" y="2704"/>
            <a:chExt cx="1800" cy="1620"/>
          </a:xfrm>
        </p:grpSpPr>
        <p:sp>
          <p:nvSpPr>
            <p:cNvPr id="11301" name="Line 2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02" name="Line 2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74" name="Group 28"/>
          <p:cNvGrpSpPr>
            <a:grpSpLocks/>
          </p:cNvGrpSpPr>
          <p:nvPr/>
        </p:nvGrpSpPr>
        <p:grpSpPr bwMode="auto">
          <a:xfrm>
            <a:off x="3059113" y="5876925"/>
            <a:ext cx="1944687" cy="504825"/>
            <a:chOff x="1341" y="2704"/>
            <a:chExt cx="1800" cy="1620"/>
          </a:xfrm>
        </p:grpSpPr>
        <p:sp>
          <p:nvSpPr>
            <p:cNvPr id="11299" name="Line 29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00" name="Line 30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75" name="Group 31"/>
          <p:cNvGrpSpPr>
            <a:grpSpLocks/>
          </p:cNvGrpSpPr>
          <p:nvPr/>
        </p:nvGrpSpPr>
        <p:grpSpPr bwMode="auto">
          <a:xfrm>
            <a:off x="1042988" y="4941888"/>
            <a:ext cx="2232025" cy="647700"/>
            <a:chOff x="1341" y="2704"/>
            <a:chExt cx="1800" cy="1620"/>
          </a:xfrm>
        </p:grpSpPr>
        <p:sp>
          <p:nvSpPr>
            <p:cNvPr id="11297" name="Line 32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98" name="Line 33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76" name="Group 34"/>
          <p:cNvGrpSpPr>
            <a:grpSpLocks/>
          </p:cNvGrpSpPr>
          <p:nvPr/>
        </p:nvGrpSpPr>
        <p:grpSpPr bwMode="auto">
          <a:xfrm>
            <a:off x="1042988" y="2636838"/>
            <a:ext cx="2232025" cy="647700"/>
            <a:chOff x="1341" y="2704"/>
            <a:chExt cx="1800" cy="1620"/>
          </a:xfrm>
        </p:grpSpPr>
        <p:sp>
          <p:nvSpPr>
            <p:cNvPr id="11295" name="Line 35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96" name="Line 36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77" name="Line 37"/>
          <p:cNvSpPr>
            <a:spLocks noChangeShapeType="1"/>
          </p:cNvSpPr>
          <p:nvPr/>
        </p:nvSpPr>
        <p:spPr bwMode="auto">
          <a:xfrm>
            <a:off x="4859338" y="1628775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8" name="Text Box 38"/>
          <p:cNvSpPr txBox="1">
            <a:spLocks noChangeArrowheads="1"/>
          </p:cNvSpPr>
          <p:nvPr/>
        </p:nvSpPr>
        <p:spPr bwMode="auto">
          <a:xfrm>
            <a:off x="6286500" y="1357313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PS </a:t>
            </a:r>
            <a:r>
              <a:rPr lang="cs-CZ" altLang="cs-CZ" sz="1400" b="1">
                <a:solidFill>
                  <a:srgbClr val="0000FF"/>
                </a:solidFill>
              </a:rPr>
              <a:t>ZISK</a:t>
            </a:r>
            <a:endParaRPr lang="cs-CZ" altLang="cs-CZ">
              <a:solidFill>
                <a:srgbClr val="0000FF"/>
              </a:solidFill>
            </a:endParaRPr>
          </a:p>
        </p:txBody>
      </p:sp>
      <p:sp>
        <p:nvSpPr>
          <p:cNvPr id="11279" name="Text Box 39"/>
          <p:cNvSpPr txBox="1">
            <a:spLocks noChangeArrowheads="1"/>
          </p:cNvSpPr>
          <p:nvPr/>
        </p:nvSpPr>
        <p:spPr bwMode="auto">
          <a:xfrm>
            <a:off x="1042988" y="3357563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428</a:t>
            </a: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11280" name="Text Box 40"/>
          <p:cNvSpPr txBox="1">
            <a:spLocks noChangeArrowheads="1"/>
          </p:cNvSpPr>
          <p:nvPr/>
        </p:nvSpPr>
        <p:spPr bwMode="auto">
          <a:xfrm>
            <a:off x="971550" y="4357688"/>
            <a:ext cx="23034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364</a:t>
            </a:r>
            <a:r>
              <a:rPr lang="cs-CZ" altLang="cs-CZ" sz="1400" b="1"/>
              <a:t> – Závazky ke spol. při rozděl. zisku</a:t>
            </a:r>
            <a:endParaRPr lang="cs-CZ" altLang="cs-CZ"/>
          </a:p>
        </p:txBody>
      </p:sp>
      <p:sp>
        <p:nvSpPr>
          <p:cNvPr id="11281" name="Text Box 41"/>
          <p:cNvSpPr txBox="1">
            <a:spLocks noChangeArrowheads="1"/>
          </p:cNvSpPr>
          <p:nvPr/>
        </p:nvSpPr>
        <p:spPr bwMode="auto">
          <a:xfrm>
            <a:off x="1071563" y="2214563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421, 423, 427</a:t>
            </a: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11282" name="Text Box 42"/>
          <p:cNvSpPr txBox="1">
            <a:spLocks noChangeArrowheads="1"/>
          </p:cNvSpPr>
          <p:nvPr/>
        </p:nvSpPr>
        <p:spPr bwMode="auto">
          <a:xfrm>
            <a:off x="2916238" y="5500688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342</a:t>
            </a:r>
            <a:endParaRPr lang="cs-CZ" altLang="cs-CZ" sz="2000"/>
          </a:p>
        </p:txBody>
      </p:sp>
      <p:sp>
        <p:nvSpPr>
          <p:cNvPr id="11283" name="Line 43"/>
          <p:cNvSpPr>
            <a:spLocks noChangeShapeType="1"/>
          </p:cNvSpPr>
          <p:nvPr/>
        </p:nvSpPr>
        <p:spPr bwMode="auto">
          <a:xfrm>
            <a:off x="2484438" y="3141663"/>
            <a:ext cx="33115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4" name="Line 44"/>
          <p:cNvSpPr>
            <a:spLocks noChangeShapeType="1"/>
          </p:cNvSpPr>
          <p:nvPr/>
        </p:nvSpPr>
        <p:spPr bwMode="auto">
          <a:xfrm>
            <a:off x="2484438" y="4076700"/>
            <a:ext cx="33115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5" name="Line 45"/>
          <p:cNvSpPr>
            <a:spLocks noChangeShapeType="1"/>
          </p:cNvSpPr>
          <p:nvPr/>
        </p:nvSpPr>
        <p:spPr bwMode="auto">
          <a:xfrm>
            <a:off x="2484438" y="5300663"/>
            <a:ext cx="33115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6" name="Text Box 46"/>
          <p:cNvSpPr txBox="1">
            <a:spLocks noChangeArrowheads="1"/>
          </p:cNvSpPr>
          <p:nvPr/>
        </p:nvSpPr>
        <p:spPr bwMode="auto">
          <a:xfrm>
            <a:off x="2195513" y="2636838"/>
            <a:ext cx="39608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příděl  do fondů dle statutu nebo rozhodnutí odp.orgánu</a:t>
            </a:r>
          </a:p>
        </p:txBody>
      </p:sp>
      <p:sp>
        <p:nvSpPr>
          <p:cNvPr id="11287" name="Text Box 47"/>
          <p:cNvSpPr txBox="1">
            <a:spLocks noChangeArrowheads="1"/>
          </p:cNvSpPr>
          <p:nvPr/>
        </p:nvSpPr>
        <p:spPr bwMode="auto">
          <a:xfrm>
            <a:off x="2771775" y="3789363"/>
            <a:ext cx="29527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převod nerozděleného zisku</a:t>
            </a:r>
          </a:p>
        </p:txBody>
      </p:sp>
      <p:sp>
        <p:nvSpPr>
          <p:cNvPr id="11288" name="Text Box 48"/>
          <p:cNvSpPr txBox="1">
            <a:spLocks noChangeArrowheads="1"/>
          </p:cNvSpPr>
          <p:nvPr/>
        </p:nvSpPr>
        <p:spPr bwMode="auto">
          <a:xfrm>
            <a:off x="2627313" y="5013325"/>
            <a:ext cx="29527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nárok na dividendu, podíl na zisku</a:t>
            </a:r>
          </a:p>
        </p:txBody>
      </p:sp>
      <p:sp>
        <p:nvSpPr>
          <p:cNvPr id="11289" name="Line 49"/>
          <p:cNvSpPr>
            <a:spLocks noChangeShapeType="1"/>
          </p:cNvSpPr>
          <p:nvPr/>
        </p:nvSpPr>
        <p:spPr bwMode="auto">
          <a:xfrm>
            <a:off x="1331913" y="5157788"/>
            <a:ext cx="571500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0" name="Line 51"/>
          <p:cNvSpPr>
            <a:spLocks noChangeShapeType="1"/>
          </p:cNvSpPr>
          <p:nvPr/>
        </p:nvSpPr>
        <p:spPr bwMode="auto">
          <a:xfrm>
            <a:off x="4211638" y="6092825"/>
            <a:ext cx="503237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1" name="Line 52"/>
          <p:cNvSpPr>
            <a:spLocks noChangeShapeType="1"/>
          </p:cNvSpPr>
          <p:nvPr/>
        </p:nvSpPr>
        <p:spPr bwMode="auto">
          <a:xfrm>
            <a:off x="1331913" y="5157788"/>
            <a:ext cx="0" cy="13668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2" name="Line 53"/>
          <p:cNvSpPr>
            <a:spLocks noChangeShapeType="1"/>
          </p:cNvSpPr>
          <p:nvPr/>
        </p:nvSpPr>
        <p:spPr bwMode="auto">
          <a:xfrm>
            <a:off x="4716463" y="6092825"/>
            <a:ext cx="0" cy="431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3" name="Line 54"/>
          <p:cNvSpPr>
            <a:spLocks noChangeShapeType="1"/>
          </p:cNvSpPr>
          <p:nvPr/>
        </p:nvSpPr>
        <p:spPr bwMode="auto">
          <a:xfrm>
            <a:off x="1331913" y="6524625"/>
            <a:ext cx="33845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4" name="Text Box 55"/>
          <p:cNvSpPr txBox="1">
            <a:spLocks noChangeArrowheads="1"/>
          </p:cNvSpPr>
          <p:nvPr/>
        </p:nvSpPr>
        <p:spPr bwMode="auto">
          <a:xfrm>
            <a:off x="1403350" y="6237288"/>
            <a:ext cx="15843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srážková daň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56"/>
    </mc:Choice>
    <mc:Fallback>
      <p:transition spd="slow" advTm="259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0000FF"/>
                </a:solidFill>
              </a:rPr>
              <a:t>431 – VH VE SCHVALOVACÍM ŘÍZENÍ</a:t>
            </a:r>
            <a:endParaRPr lang="cs-CZ" altLang="cs-CZ" sz="4000" i="1" smtClean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429250" y="1214438"/>
            <a:ext cx="2454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421</a:t>
            </a:r>
            <a:r>
              <a:rPr lang="cs-CZ" altLang="cs-CZ" sz="1400" b="1"/>
              <a:t> – RF, </a:t>
            </a:r>
            <a:r>
              <a:rPr lang="cs-CZ" altLang="cs-CZ" sz="2000" b="1">
                <a:solidFill>
                  <a:srgbClr val="FF0000"/>
                </a:solidFill>
              </a:rPr>
              <a:t>419(1) </a:t>
            </a:r>
            <a:r>
              <a:rPr lang="cs-CZ" altLang="cs-CZ" sz="1400" b="1"/>
              <a:t>- ZK</a:t>
            </a:r>
            <a:endParaRPr lang="cs-CZ" altLang="cs-CZ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979613" y="981075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431</a:t>
            </a:r>
            <a:r>
              <a:rPr lang="cs-CZ" altLang="cs-CZ"/>
              <a:t> </a:t>
            </a:r>
          </a:p>
        </p:txBody>
      </p:sp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5580063" y="1557338"/>
            <a:ext cx="2232025" cy="647700"/>
            <a:chOff x="1341" y="2704"/>
            <a:chExt cx="1800" cy="1620"/>
          </a:xfrm>
        </p:grpSpPr>
        <p:sp>
          <p:nvSpPr>
            <p:cNvPr id="12319" name="Line 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20" name="Line 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294" name="Group 8"/>
          <p:cNvGrpSpPr>
            <a:grpSpLocks/>
          </p:cNvGrpSpPr>
          <p:nvPr/>
        </p:nvGrpSpPr>
        <p:grpSpPr bwMode="auto">
          <a:xfrm>
            <a:off x="1692275" y="1341438"/>
            <a:ext cx="2519363" cy="4321175"/>
            <a:chOff x="1341" y="2704"/>
            <a:chExt cx="1800" cy="1620"/>
          </a:xfrm>
        </p:grpSpPr>
        <p:sp>
          <p:nvSpPr>
            <p:cNvPr id="12317" name="Line 9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8" name="Line 10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295" name="Line 11"/>
          <p:cNvSpPr>
            <a:spLocks noChangeShapeType="1"/>
          </p:cNvSpPr>
          <p:nvPr/>
        </p:nvSpPr>
        <p:spPr bwMode="auto">
          <a:xfrm>
            <a:off x="3276600" y="2060575"/>
            <a:ext cx="31686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3779838" y="1628775"/>
            <a:ext cx="2016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úhrada ztráty z RF snížení ZK o ztrátu</a:t>
            </a:r>
          </a:p>
        </p:txBody>
      </p:sp>
      <p:grpSp>
        <p:nvGrpSpPr>
          <p:cNvPr id="12297" name="Group 13"/>
          <p:cNvGrpSpPr>
            <a:grpSpLocks/>
          </p:cNvGrpSpPr>
          <p:nvPr/>
        </p:nvGrpSpPr>
        <p:grpSpPr bwMode="auto">
          <a:xfrm>
            <a:off x="5580063" y="3716338"/>
            <a:ext cx="2232025" cy="647700"/>
            <a:chOff x="1341" y="2704"/>
            <a:chExt cx="1800" cy="1620"/>
          </a:xfrm>
        </p:grpSpPr>
        <p:sp>
          <p:nvSpPr>
            <p:cNvPr id="12315" name="Line 1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6" name="Line 1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298" name="Group 19"/>
          <p:cNvGrpSpPr>
            <a:grpSpLocks/>
          </p:cNvGrpSpPr>
          <p:nvPr/>
        </p:nvGrpSpPr>
        <p:grpSpPr bwMode="auto">
          <a:xfrm>
            <a:off x="5580063" y="5013325"/>
            <a:ext cx="2232025" cy="647700"/>
            <a:chOff x="1341" y="2704"/>
            <a:chExt cx="1800" cy="1620"/>
          </a:xfrm>
        </p:grpSpPr>
        <p:sp>
          <p:nvSpPr>
            <p:cNvPr id="12313" name="Line 2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4" name="Line 2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299" name="Group 22"/>
          <p:cNvGrpSpPr>
            <a:grpSpLocks/>
          </p:cNvGrpSpPr>
          <p:nvPr/>
        </p:nvGrpSpPr>
        <p:grpSpPr bwMode="auto">
          <a:xfrm>
            <a:off x="5580063" y="2636838"/>
            <a:ext cx="2232025" cy="647700"/>
            <a:chOff x="1341" y="2704"/>
            <a:chExt cx="1800" cy="1620"/>
          </a:xfrm>
        </p:grpSpPr>
        <p:sp>
          <p:nvSpPr>
            <p:cNvPr id="12311" name="Line 23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2" name="Line 24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00" name="Line 25"/>
          <p:cNvSpPr>
            <a:spLocks noChangeShapeType="1"/>
          </p:cNvSpPr>
          <p:nvPr/>
        </p:nvSpPr>
        <p:spPr bwMode="auto">
          <a:xfrm>
            <a:off x="1692275" y="1628775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1" name="Text Box 26"/>
          <p:cNvSpPr txBox="1">
            <a:spLocks noChangeArrowheads="1"/>
          </p:cNvSpPr>
          <p:nvPr/>
        </p:nvSpPr>
        <p:spPr bwMode="auto">
          <a:xfrm>
            <a:off x="1692275" y="1341438"/>
            <a:ext cx="122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PS </a:t>
            </a:r>
            <a:r>
              <a:rPr lang="cs-CZ" altLang="cs-CZ" sz="1400" b="1">
                <a:solidFill>
                  <a:srgbClr val="0000FF"/>
                </a:solidFill>
              </a:rPr>
              <a:t>ZTRÁTA</a:t>
            </a:r>
            <a:endParaRPr lang="cs-CZ" altLang="cs-CZ">
              <a:solidFill>
                <a:srgbClr val="0000FF"/>
              </a:solidFill>
            </a:endParaRPr>
          </a:p>
        </p:txBody>
      </p:sp>
      <p:sp>
        <p:nvSpPr>
          <p:cNvPr id="12302" name="Text Box 27"/>
          <p:cNvSpPr txBox="1">
            <a:spLocks noChangeArrowheads="1"/>
          </p:cNvSpPr>
          <p:nvPr/>
        </p:nvSpPr>
        <p:spPr bwMode="auto">
          <a:xfrm>
            <a:off x="5572125" y="2286000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428</a:t>
            </a: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12303" name="Text Box 28"/>
          <p:cNvSpPr txBox="1">
            <a:spLocks noChangeArrowheads="1"/>
          </p:cNvSpPr>
          <p:nvPr/>
        </p:nvSpPr>
        <p:spPr bwMode="auto">
          <a:xfrm>
            <a:off x="5508625" y="4429125"/>
            <a:ext cx="270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354</a:t>
            </a:r>
            <a:r>
              <a:rPr lang="cs-CZ" altLang="cs-CZ" sz="1400" b="1"/>
              <a:t> – Pohledávky za spol. při úhradě ztráty</a:t>
            </a:r>
            <a:endParaRPr lang="cs-CZ" altLang="cs-CZ"/>
          </a:p>
        </p:txBody>
      </p:sp>
      <p:sp>
        <p:nvSpPr>
          <p:cNvPr id="12304" name="Text Box 34"/>
          <p:cNvSpPr txBox="1">
            <a:spLocks noChangeArrowheads="1"/>
          </p:cNvSpPr>
          <p:nvPr/>
        </p:nvSpPr>
        <p:spPr bwMode="auto">
          <a:xfrm>
            <a:off x="3635375" y="2781300"/>
            <a:ext cx="25193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použití zisku z minulých let</a:t>
            </a:r>
          </a:p>
        </p:txBody>
      </p:sp>
      <p:sp>
        <p:nvSpPr>
          <p:cNvPr id="12305" name="Text Box 35"/>
          <p:cNvSpPr txBox="1">
            <a:spLocks noChangeArrowheads="1"/>
          </p:cNvSpPr>
          <p:nvPr/>
        </p:nvSpPr>
        <p:spPr bwMode="auto">
          <a:xfrm>
            <a:off x="3419475" y="3860800"/>
            <a:ext cx="29527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převod ztráty do příštích období</a:t>
            </a:r>
          </a:p>
        </p:txBody>
      </p:sp>
      <p:sp>
        <p:nvSpPr>
          <p:cNvPr id="12306" name="Text Box 36"/>
          <p:cNvSpPr txBox="1">
            <a:spLocks noChangeArrowheads="1"/>
          </p:cNvSpPr>
          <p:nvPr/>
        </p:nvSpPr>
        <p:spPr bwMode="auto">
          <a:xfrm>
            <a:off x="3348038" y="5229225"/>
            <a:ext cx="29527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převod podílu na ztrátě</a:t>
            </a:r>
          </a:p>
        </p:txBody>
      </p:sp>
      <p:sp>
        <p:nvSpPr>
          <p:cNvPr id="12307" name="Text Box 43"/>
          <p:cNvSpPr txBox="1">
            <a:spLocks noChangeArrowheads="1"/>
          </p:cNvSpPr>
          <p:nvPr/>
        </p:nvSpPr>
        <p:spPr bwMode="auto">
          <a:xfrm>
            <a:off x="5580063" y="3357563"/>
            <a:ext cx="2160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429</a:t>
            </a: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12308" name="Line 44"/>
          <p:cNvSpPr>
            <a:spLocks noChangeShapeType="1"/>
          </p:cNvSpPr>
          <p:nvPr/>
        </p:nvSpPr>
        <p:spPr bwMode="auto">
          <a:xfrm>
            <a:off x="3276600" y="5516563"/>
            <a:ext cx="31686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9" name="Line 45"/>
          <p:cNvSpPr>
            <a:spLocks noChangeShapeType="1"/>
          </p:cNvSpPr>
          <p:nvPr/>
        </p:nvSpPr>
        <p:spPr bwMode="auto">
          <a:xfrm>
            <a:off x="3276600" y="4149725"/>
            <a:ext cx="31686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10" name="Line 46"/>
          <p:cNvSpPr>
            <a:spLocks noChangeShapeType="1"/>
          </p:cNvSpPr>
          <p:nvPr/>
        </p:nvSpPr>
        <p:spPr bwMode="auto">
          <a:xfrm>
            <a:off x="3276600" y="3068638"/>
            <a:ext cx="31686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26"/>
    </mc:Choice>
    <mc:Fallback>
      <p:transition spd="slow" advTm="186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0000FF"/>
                </a:solidFill>
              </a:rPr>
              <a:t>491 - ÚČET INDIVIDUÁLNÍHO PODNIKATELE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28625" y="1357313"/>
            <a:ext cx="252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211, 221, 01, 02, 03</a:t>
            </a:r>
            <a:endParaRPr lang="cs-CZ" altLang="cs-CZ" sz="2000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4859338" y="2636838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003800" y="2133600"/>
            <a:ext cx="19446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vklady do firmy, přijaté dary</a:t>
            </a:r>
          </a:p>
        </p:txBody>
      </p: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755650" y="1700213"/>
            <a:ext cx="1944688" cy="1512887"/>
            <a:chOff x="1341" y="2704"/>
            <a:chExt cx="1800" cy="1620"/>
          </a:xfrm>
        </p:grpSpPr>
        <p:sp>
          <p:nvSpPr>
            <p:cNvPr id="13337" name="Line 7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38" name="Line 8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19" name="Group 9"/>
          <p:cNvGrpSpPr>
            <a:grpSpLocks/>
          </p:cNvGrpSpPr>
          <p:nvPr/>
        </p:nvGrpSpPr>
        <p:grpSpPr bwMode="auto">
          <a:xfrm>
            <a:off x="3563938" y="1700213"/>
            <a:ext cx="1944687" cy="3889375"/>
            <a:chOff x="1341" y="2704"/>
            <a:chExt cx="1800" cy="1620"/>
          </a:xfrm>
        </p:grpSpPr>
        <p:sp>
          <p:nvSpPr>
            <p:cNvPr id="13335" name="Line 1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36" name="Line 1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3419475" y="1341438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491</a:t>
            </a: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13321" name="Line 13"/>
          <p:cNvSpPr>
            <a:spLocks noChangeShapeType="1"/>
          </p:cNvSpPr>
          <p:nvPr/>
        </p:nvSpPr>
        <p:spPr bwMode="auto">
          <a:xfrm>
            <a:off x="2051050" y="2636838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1908175" y="1916113"/>
            <a:ext cx="244792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výběr pro osobní spotřebu, převod z podnikání do osobního užívání</a:t>
            </a:r>
          </a:p>
        </p:txBody>
      </p:sp>
      <p:sp>
        <p:nvSpPr>
          <p:cNvPr id="13323" name="Text Box 18"/>
          <p:cNvSpPr txBox="1">
            <a:spLocks noChangeArrowheads="1"/>
          </p:cNvSpPr>
          <p:nvPr/>
        </p:nvSpPr>
        <p:spPr bwMode="auto">
          <a:xfrm>
            <a:off x="5929313" y="1071563"/>
            <a:ext cx="2857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221, 211, 01, 02, 03,</a:t>
            </a:r>
          </a:p>
          <a:p>
            <a:pPr eaLnBrk="1" hangingPunct="1">
              <a:lnSpc>
                <a:spcPct val="10000"/>
              </a:lnSpc>
              <a:spcBef>
                <a:spcPct val="50000"/>
              </a:spcBef>
            </a:pPr>
            <a:r>
              <a:rPr lang="cs-CZ" altLang="cs-CZ" sz="2000" b="1"/>
              <a:t> 11, 12, 31</a:t>
            </a:r>
            <a:r>
              <a:rPr lang="cs-CZ" altLang="cs-CZ" sz="2000"/>
              <a:t> </a:t>
            </a:r>
          </a:p>
        </p:txBody>
      </p:sp>
      <p:sp>
        <p:nvSpPr>
          <p:cNvPr id="13324" name="Line 23"/>
          <p:cNvSpPr>
            <a:spLocks noChangeShapeType="1"/>
          </p:cNvSpPr>
          <p:nvPr/>
        </p:nvSpPr>
        <p:spPr bwMode="auto">
          <a:xfrm>
            <a:off x="2051050" y="4581525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5" name="Text Box 24"/>
          <p:cNvSpPr txBox="1">
            <a:spLocks noChangeArrowheads="1"/>
          </p:cNvSpPr>
          <p:nvPr/>
        </p:nvSpPr>
        <p:spPr bwMode="auto">
          <a:xfrm>
            <a:off x="1908175" y="4292600"/>
            <a:ext cx="24479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úhrada ztráty</a:t>
            </a:r>
          </a:p>
        </p:txBody>
      </p:sp>
      <p:sp>
        <p:nvSpPr>
          <p:cNvPr id="13326" name="Line 27"/>
          <p:cNvSpPr>
            <a:spLocks noChangeShapeType="1"/>
          </p:cNvSpPr>
          <p:nvPr/>
        </p:nvSpPr>
        <p:spPr bwMode="auto">
          <a:xfrm>
            <a:off x="1258888" y="5157788"/>
            <a:ext cx="38163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7" name="Text Box 28"/>
          <p:cNvSpPr txBox="1">
            <a:spLocks noChangeArrowheads="1"/>
          </p:cNvSpPr>
          <p:nvPr/>
        </p:nvSpPr>
        <p:spPr bwMode="auto">
          <a:xfrm>
            <a:off x="1763713" y="4868863"/>
            <a:ext cx="295433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zúčtování zisku</a:t>
            </a:r>
          </a:p>
        </p:txBody>
      </p:sp>
      <p:grpSp>
        <p:nvGrpSpPr>
          <p:cNvPr id="13328" name="Group 29"/>
          <p:cNvGrpSpPr>
            <a:grpSpLocks/>
          </p:cNvGrpSpPr>
          <p:nvPr/>
        </p:nvGrpSpPr>
        <p:grpSpPr bwMode="auto">
          <a:xfrm>
            <a:off x="755650" y="4076700"/>
            <a:ext cx="1944688" cy="1512888"/>
            <a:chOff x="1341" y="2704"/>
            <a:chExt cx="1800" cy="1620"/>
          </a:xfrm>
        </p:grpSpPr>
        <p:sp>
          <p:nvSpPr>
            <p:cNvPr id="13333" name="Line 3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34" name="Line 3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29" name="Group 32"/>
          <p:cNvGrpSpPr>
            <a:grpSpLocks/>
          </p:cNvGrpSpPr>
          <p:nvPr/>
        </p:nvGrpSpPr>
        <p:grpSpPr bwMode="auto">
          <a:xfrm>
            <a:off x="6372225" y="1700213"/>
            <a:ext cx="1944688" cy="1512887"/>
            <a:chOff x="1341" y="2704"/>
            <a:chExt cx="1800" cy="1620"/>
          </a:xfrm>
        </p:grpSpPr>
        <p:sp>
          <p:nvSpPr>
            <p:cNvPr id="13331" name="Line 33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32" name="Line 34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330" name="Text Box 35"/>
          <p:cNvSpPr txBox="1">
            <a:spLocks noChangeArrowheads="1"/>
          </p:cNvSpPr>
          <p:nvPr/>
        </p:nvSpPr>
        <p:spPr bwMode="auto">
          <a:xfrm>
            <a:off x="468313" y="3714750"/>
            <a:ext cx="252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431</a:t>
            </a:r>
            <a:endParaRPr lang="cs-CZ" altLang="cs-CZ" sz="2000">
              <a:solidFill>
                <a:srgbClr val="FF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16"/>
    </mc:Choice>
    <mc:Fallback>
      <p:transition spd="slow" advTm="15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0000FF"/>
                </a:solidFill>
              </a:rPr>
              <a:t>45x - REZERVY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011863" y="1052513"/>
            <a:ext cx="273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552</a:t>
            </a:r>
            <a:r>
              <a:rPr lang="cs-CZ" altLang="cs-CZ" sz="1400" b="1"/>
              <a:t> – Změna stavu zák.rez.</a:t>
            </a:r>
            <a:r>
              <a:rPr lang="cs-CZ" altLang="cs-CZ"/>
              <a:t> </a:t>
            </a:r>
          </a:p>
        </p:txBody>
      </p:sp>
      <p:grpSp>
        <p:nvGrpSpPr>
          <p:cNvPr id="14340" name="Group 8"/>
          <p:cNvGrpSpPr>
            <a:grpSpLocks/>
          </p:cNvGrpSpPr>
          <p:nvPr/>
        </p:nvGrpSpPr>
        <p:grpSpPr bwMode="auto">
          <a:xfrm>
            <a:off x="3419475" y="1428750"/>
            <a:ext cx="2376488" cy="4087813"/>
            <a:chOff x="1341" y="2704"/>
            <a:chExt cx="1800" cy="1620"/>
          </a:xfrm>
        </p:grpSpPr>
        <p:sp>
          <p:nvSpPr>
            <p:cNvPr id="14379" name="Line 9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0" name="Line 10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341" name="Text Box 12"/>
          <p:cNvSpPr txBox="1">
            <a:spLocks noChangeArrowheads="1"/>
          </p:cNvSpPr>
          <p:nvPr/>
        </p:nvSpPr>
        <p:spPr bwMode="auto">
          <a:xfrm>
            <a:off x="4643438" y="1412875"/>
            <a:ext cx="27368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300" b="1"/>
              <a:t>                 100                          100    </a:t>
            </a:r>
          </a:p>
          <a:p>
            <a:pPr algn="l" eaLnBrk="1" hangingPunct="1">
              <a:lnSpc>
                <a:spcPct val="30000"/>
              </a:lnSpc>
              <a:spcBef>
                <a:spcPct val="50000"/>
              </a:spcBef>
            </a:pPr>
            <a:r>
              <a:rPr lang="cs-CZ" altLang="cs-CZ" sz="1300" b="1"/>
              <a:t>        tvorba rezervy v 1. roce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cs-CZ" altLang="cs-CZ" sz="1300" b="1"/>
              <a:t>KS            100          KS           100</a:t>
            </a:r>
          </a:p>
        </p:txBody>
      </p:sp>
      <p:grpSp>
        <p:nvGrpSpPr>
          <p:cNvPr id="14342" name="Group 19"/>
          <p:cNvGrpSpPr>
            <a:grpSpLocks/>
          </p:cNvGrpSpPr>
          <p:nvPr/>
        </p:nvGrpSpPr>
        <p:grpSpPr bwMode="auto">
          <a:xfrm>
            <a:off x="755650" y="4797425"/>
            <a:ext cx="2232025" cy="792163"/>
            <a:chOff x="1341" y="2704"/>
            <a:chExt cx="1800" cy="1620"/>
          </a:xfrm>
        </p:grpSpPr>
        <p:sp>
          <p:nvSpPr>
            <p:cNvPr id="14377" name="Line 2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8" name="Line 2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343" name="Group 43"/>
          <p:cNvGrpSpPr>
            <a:grpSpLocks/>
          </p:cNvGrpSpPr>
          <p:nvPr/>
        </p:nvGrpSpPr>
        <p:grpSpPr bwMode="auto">
          <a:xfrm>
            <a:off x="755650" y="5876925"/>
            <a:ext cx="2232025" cy="647700"/>
            <a:chOff x="1341" y="2704"/>
            <a:chExt cx="1800" cy="1620"/>
          </a:xfrm>
        </p:grpSpPr>
        <p:sp>
          <p:nvSpPr>
            <p:cNvPr id="14375" name="Line 4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6" name="Line 4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344" name="Group 50"/>
          <p:cNvGrpSpPr>
            <a:grpSpLocks/>
          </p:cNvGrpSpPr>
          <p:nvPr/>
        </p:nvGrpSpPr>
        <p:grpSpPr bwMode="auto">
          <a:xfrm>
            <a:off x="6227763" y="1412875"/>
            <a:ext cx="2232025" cy="647700"/>
            <a:chOff x="1341" y="2704"/>
            <a:chExt cx="1800" cy="1620"/>
          </a:xfrm>
        </p:grpSpPr>
        <p:sp>
          <p:nvSpPr>
            <p:cNvPr id="14373" name="Line 5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4" name="Line 5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345" name="Group 53"/>
          <p:cNvGrpSpPr>
            <a:grpSpLocks/>
          </p:cNvGrpSpPr>
          <p:nvPr/>
        </p:nvGrpSpPr>
        <p:grpSpPr bwMode="auto">
          <a:xfrm>
            <a:off x="3492500" y="5876925"/>
            <a:ext cx="2232025" cy="647700"/>
            <a:chOff x="1341" y="2704"/>
            <a:chExt cx="1800" cy="1620"/>
          </a:xfrm>
        </p:grpSpPr>
        <p:sp>
          <p:nvSpPr>
            <p:cNvPr id="14371" name="Line 5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2" name="Line 5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346" name="Text Box 56"/>
          <p:cNvSpPr txBox="1">
            <a:spLocks noChangeArrowheads="1"/>
          </p:cNvSpPr>
          <p:nvPr/>
        </p:nvSpPr>
        <p:spPr bwMode="auto">
          <a:xfrm>
            <a:off x="3492500" y="5500688"/>
            <a:ext cx="230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321</a:t>
            </a:r>
            <a:r>
              <a:rPr lang="cs-CZ" altLang="cs-CZ" sz="1400" b="1"/>
              <a:t> – Dodavatelé </a:t>
            </a:r>
            <a:endParaRPr lang="cs-CZ" altLang="cs-CZ"/>
          </a:p>
        </p:txBody>
      </p:sp>
      <p:grpSp>
        <p:nvGrpSpPr>
          <p:cNvPr id="14347" name="Group 57"/>
          <p:cNvGrpSpPr>
            <a:grpSpLocks/>
          </p:cNvGrpSpPr>
          <p:nvPr/>
        </p:nvGrpSpPr>
        <p:grpSpPr bwMode="auto">
          <a:xfrm>
            <a:off x="6227763" y="3860800"/>
            <a:ext cx="2232025" cy="647700"/>
            <a:chOff x="1341" y="2704"/>
            <a:chExt cx="1800" cy="1620"/>
          </a:xfrm>
        </p:grpSpPr>
        <p:sp>
          <p:nvSpPr>
            <p:cNvPr id="14369" name="Line 5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0" name="Line 5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348" name="Group 60"/>
          <p:cNvGrpSpPr>
            <a:grpSpLocks/>
          </p:cNvGrpSpPr>
          <p:nvPr/>
        </p:nvGrpSpPr>
        <p:grpSpPr bwMode="auto">
          <a:xfrm>
            <a:off x="6227763" y="2636838"/>
            <a:ext cx="2232025" cy="647700"/>
            <a:chOff x="1341" y="2704"/>
            <a:chExt cx="1800" cy="1620"/>
          </a:xfrm>
        </p:grpSpPr>
        <p:sp>
          <p:nvSpPr>
            <p:cNvPr id="14367" name="Line 6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68" name="Line 6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349" name="Text Box 63"/>
          <p:cNvSpPr txBox="1">
            <a:spLocks noChangeArrowheads="1"/>
          </p:cNvSpPr>
          <p:nvPr/>
        </p:nvSpPr>
        <p:spPr bwMode="auto">
          <a:xfrm>
            <a:off x="6372225" y="2276475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552</a:t>
            </a:r>
            <a:r>
              <a:rPr lang="cs-CZ" altLang="cs-CZ"/>
              <a:t> </a:t>
            </a:r>
          </a:p>
        </p:txBody>
      </p:sp>
      <p:sp>
        <p:nvSpPr>
          <p:cNvPr id="14350" name="Text Box 64"/>
          <p:cNvSpPr txBox="1">
            <a:spLocks noChangeArrowheads="1"/>
          </p:cNvSpPr>
          <p:nvPr/>
        </p:nvSpPr>
        <p:spPr bwMode="auto">
          <a:xfrm>
            <a:off x="6372225" y="3500438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552</a:t>
            </a:r>
            <a:r>
              <a:rPr lang="cs-CZ" altLang="cs-CZ"/>
              <a:t> </a:t>
            </a:r>
          </a:p>
        </p:txBody>
      </p:sp>
      <p:sp>
        <p:nvSpPr>
          <p:cNvPr id="14351" name="Text Box 65"/>
          <p:cNvSpPr txBox="1">
            <a:spLocks noChangeArrowheads="1"/>
          </p:cNvSpPr>
          <p:nvPr/>
        </p:nvSpPr>
        <p:spPr bwMode="auto">
          <a:xfrm>
            <a:off x="3214688" y="1052513"/>
            <a:ext cx="250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451</a:t>
            </a:r>
            <a:r>
              <a:rPr lang="cs-CZ" altLang="cs-CZ" sz="1400" b="1"/>
              <a:t> – Rezervy zákonné</a:t>
            </a:r>
            <a:r>
              <a:rPr lang="cs-CZ" altLang="cs-CZ"/>
              <a:t> </a:t>
            </a:r>
          </a:p>
        </p:txBody>
      </p:sp>
      <p:sp>
        <p:nvSpPr>
          <p:cNvPr id="14352" name="Text Box 66"/>
          <p:cNvSpPr txBox="1">
            <a:spLocks noChangeArrowheads="1"/>
          </p:cNvSpPr>
          <p:nvPr/>
        </p:nvSpPr>
        <p:spPr bwMode="auto">
          <a:xfrm>
            <a:off x="539750" y="4437063"/>
            <a:ext cx="273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552</a:t>
            </a:r>
            <a:r>
              <a:rPr lang="cs-CZ" altLang="cs-CZ" sz="1400" b="1"/>
              <a:t> – Změna stavu zák.rez.</a:t>
            </a:r>
            <a:r>
              <a:rPr lang="cs-CZ" altLang="cs-CZ"/>
              <a:t> </a:t>
            </a:r>
          </a:p>
        </p:txBody>
      </p:sp>
      <p:sp>
        <p:nvSpPr>
          <p:cNvPr id="14353" name="Text Box 67"/>
          <p:cNvSpPr txBox="1">
            <a:spLocks noChangeArrowheads="1"/>
          </p:cNvSpPr>
          <p:nvPr/>
        </p:nvSpPr>
        <p:spPr bwMode="auto">
          <a:xfrm>
            <a:off x="468313" y="5516563"/>
            <a:ext cx="273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511</a:t>
            </a:r>
            <a:r>
              <a:rPr lang="cs-CZ" altLang="cs-CZ" sz="1400" b="1"/>
              <a:t> – Opravy a udržování</a:t>
            </a:r>
            <a:r>
              <a:rPr lang="cs-CZ" altLang="cs-CZ"/>
              <a:t> </a:t>
            </a:r>
          </a:p>
        </p:txBody>
      </p:sp>
      <p:sp>
        <p:nvSpPr>
          <p:cNvPr id="14354" name="Text Box 68"/>
          <p:cNvSpPr txBox="1">
            <a:spLocks noChangeArrowheads="1"/>
          </p:cNvSpPr>
          <p:nvPr/>
        </p:nvSpPr>
        <p:spPr bwMode="auto">
          <a:xfrm>
            <a:off x="3924300" y="1989138"/>
            <a:ext cx="467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-------------------------------------------------------------------------------------------------------</a:t>
            </a:r>
          </a:p>
        </p:txBody>
      </p:sp>
      <p:sp>
        <p:nvSpPr>
          <p:cNvPr id="14355" name="Text Box 69"/>
          <p:cNvSpPr txBox="1">
            <a:spLocks noChangeArrowheads="1"/>
          </p:cNvSpPr>
          <p:nvPr/>
        </p:nvSpPr>
        <p:spPr bwMode="auto">
          <a:xfrm>
            <a:off x="4643438" y="213360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PS           100</a:t>
            </a:r>
            <a:r>
              <a:rPr lang="cs-CZ" altLang="cs-CZ"/>
              <a:t> </a:t>
            </a:r>
          </a:p>
        </p:txBody>
      </p:sp>
      <p:sp>
        <p:nvSpPr>
          <p:cNvPr id="14356" name="Text Box 70"/>
          <p:cNvSpPr txBox="1">
            <a:spLocks noChangeArrowheads="1"/>
          </p:cNvSpPr>
          <p:nvPr/>
        </p:nvSpPr>
        <p:spPr bwMode="auto">
          <a:xfrm>
            <a:off x="4643438" y="2636838"/>
            <a:ext cx="27368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300" b="1" dirty="0"/>
              <a:t>                 100                          100    </a:t>
            </a:r>
          </a:p>
          <a:p>
            <a:pPr algn="l" eaLnBrk="1" hangingPunct="1">
              <a:lnSpc>
                <a:spcPct val="30000"/>
              </a:lnSpc>
              <a:spcBef>
                <a:spcPct val="50000"/>
              </a:spcBef>
            </a:pPr>
            <a:r>
              <a:rPr lang="cs-CZ" altLang="cs-CZ" sz="1300" b="1" dirty="0"/>
              <a:t>        tvorba rezervy v 2. roce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cs-CZ" altLang="cs-CZ" sz="1300" b="1" dirty="0"/>
              <a:t>KS            200          KS           </a:t>
            </a:r>
            <a:r>
              <a:rPr lang="cs-CZ" altLang="cs-CZ" sz="1300" b="1" dirty="0" smtClean="0"/>
              <a:t>100</a:t>
            </a:r>
            <a:endParaRPr lang="cs-CZ" altLang="cs-CZ" sz="1300" b="1" dirty="0"/>
          </a:p>
        </p:txBody>
      </p:sp>
      <p:sp>
        <p:nvSpPr>
          <p:cNvPr id="14357" name="Text Box 71"/>
          <p:cNvSpPr txBox="1">
            <a:spLocks noChangeArrowheads="1"/>
          </p:cNvSpPr>
          <p:nvPr/>
        </p:nvSpPr>
        <p:spPr bwMode="auto">
          <a:xfrm>
            <a:off x="4643438" y="335756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PS           200</a:t>
            </a:r>
            <a:r>
              <a:rPr lang="cs-CZ" altLang="cs-CZ"/>
              <a:t> </a:t>
            </a:r>
          </a:p>
        </p:txBody>
      </p:sp>
      <p:sp>
        <p:nvSpPr>
          <p:cNvPr id="14358" name="Text Box 72"/>
          <p:cNvSpPr txBox="1">
            <a:spLocks noChangeArrowheads="1"/>
          </p:cNvSpPr>
          <p:nvPr/>
        </p:nvSpPr>
        <p:spPr bwMode="auto">
          <a:xfrm>
            <a:off x="3924300" y="3213100"/>
            <a:ext cx="467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-------------------------------------------------------------------------------------------------------</a:t>
            </a:r>
          </a:p>
        </p:txBody>
      </p:sp>
      <p:sp>
        <p:nvSpPr>
          <p:cNvPr id="14359" name="Text Box 73"/>
          <p:cNvSpPr txBox="1">
            <a:spLocks noChangeArrowheads="1"/>
          </p:cNvSpPr>
          <p:nvPr/>
        </p:nvSpPr>
        <p:spPr bwMode="auto">
          <a:xfrm>
            <a:off x="4643438" y="3860800"/>
            <a:ext cx="27368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300" b="1" dirty="0"/>
              <a:t>                 100                          100    </a:t>
            </a:r>
          </a:p>
          <a:p>
            <a:pPr algn="l" eaLnBrk="1" hangingPunct="1">
              <a:lnSpc>
                <a:spcPct val="30000"/>
              </a:lnSpc>
              <a:spcBef>
                <a:spcPct val="50000"/>
              </a:spcBef>
            </a:pPr>
            <a:r>
              <a:rPr lang="cs-CZ" altLang="cs-CZ" sz="1300" b="1" dirty="0"/>
              <a:t>        tvorba rezervy v 3. roce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cs-CZ" altLang="cs-CZ" sz="1300" b="1" dirty="0"/>
              <a:t>KS            300          KS           </a:t>
            </a:r>
            <a:r>
              <a:rPr lang="cs-CZ" altLang="cs-CZ" sz="1300" b="1" dirty="0" smtClean="0"/>
              <a:t>100</a:t>
            </a:r>
            <a:endParaRPr lang="cs-CZ" altLang="cs-CZ" sz="1300" b="1" dirty="0"/>
          </a:p>
        </p:txBody>
      </p:sp>
      <p:sp>
        <p:nvSpPr>
          <p:cNvPr id="14360" name="Text Box 74"/>
          <p:cNvSpPr txBox="1">
            <a:spLocks noChangeArrowheads="1"/>
          </p:cNvSpPr>
          <p:nvPr/>
        </p:nvSpPr>
        <p:spPr bwMode="auto">
          <a:xfrm>
            <a:off x="3924300" y="4437063"/>
            <a:ext cx="4679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-------------------------------------------------------------------------------------------------------</a:t>
            </a:r>
          </a:p>
        </p:txBody>
      </p:sp>
      <p:sp>
        <p:nvSpPr>
          <p:cNvPr id="14361" name="Text Box 75"/>
          <p:cNvSpPr txBox="1">
            <a:spLocks noChangeArrowheads="1"/>
          </p:cNvSpPr>
          <p:nvPr/>
        </p:nvSpPr>
        <p:spPr bwMode="auto">
          <a:xfrm>
            <a:off x="4643438" y="458152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PS           300</a:t>
            </a:r>
            <a:r>
              <a:rPr lang="cs-CZ" altLang="cs-CZ"/>
              <a:t> </a:t>
            </a:r>
          </a:p>
        </p:txBody>
      </p:sp>
      <p:sp>
        <p:nvSpPr>
          <p:cNvPr id="14362" name="Text Box 76"/>
          <p:cNvSpPr txBox="1">
            <a:spLocks noChangeArrowheads="1"/>
          </p:cNvSpPr>
          <p:nvPr/>
        </p:nvSpPr>
        <p:spPr bwMode="auto">
          <a:xfrm>
            <a:off x="1835150" y="4797425"/>
            <a:ext cx="27368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300" b="1"/>
              <a:t>                 300                          300    </a:t>
            </a:r>
          </a:p>
          <a:p>
            <a:pPr algn="l" eaLnBrk="1" hangingPunct="1">
              <a:lnSpc>
                <a:spcPct val="30000"/>
              </a:lnSpc>
              <a:spcBef>
                <a:spcPct val="50000"/>
              </a:spcBef>
            </a:pPr>
            <a:r>
              <a:rPr lang="cs-CZ" altLang="cs-CZ" sz="1300" b="1"/>
              <a:t>      čerpání rezervy ve 4. roce </a:t>
            </a:r>
          </a:p>
          <a:p>
            <a:pPr algn="l" eaLnBrk="1" hangingPunct="1">
              <a:lnSpc>
                <a:spcPct val="30000"/>
              </a:lnSpc>
              <a:spcBef>
                <a:spcPct val="50000"/>
              </a:spcBef>
            </a:pPr>
            <a:r>
              <a:rPr lang="cs-CZ" altLang="cs-CZ" sz="1300" b="1"/>
              <a:t>      (ve výši skutečné opravy)              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cs-CZ" altLang="cs-CZ" sz="1300" b="1"/>
              <a:t>KS            300</a:t>
            </a:r>
          </a:p>
        </p:txBody>
      </p:sp>
      <p:sp>
        <p:nvSpPr>
          <p:cNvPr id="14363" name="Text Box 77"/>
          <p:cNvSpPr txBox="1">
            <a:spLocks noChangeArrowheads="1"/>
          </p:cNvSpPr>
          <p:nvPr/>
        </p:nvSpPr>
        <p:spPr bwMode="auto">
          <a:xfrm>
            <a:off x="684213" y="5876925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300</a:t>
            </a:r>
            <a:r>
              <a:rPr lang="cs-CZ" altLang="cs-CZ"/>
              <a:t> </a:t>
            </a:r>
          </a:p>
        </p:txBody>
      </p:sp>
      <p:sp>
        <p:nvSpPr>
          <p:cNvPr id="14364" name="Text Box 78"/>
          <p:cNvSpPr txBox="1">
            <a:spLocks noChangeArrowheads="1"/>
          </p:cNvSpPr>
          <p:nvPr/>
        </p:nvSpPr>
        <p:spPr bwMode="auto">
          <a:xfrm>
            <a:off x="5292725" y="5876925"/>
            <a:ext cx="57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300</a:t>
            </a:r>
            <a:r>
              <a:rPr lang="cs-CZ" altLang="cs-CZ"/>
              <a:t> </a:t>
            </a:r>
          </a:p>
        </p:txBody>
      </p:sp>
      <p:sp>
        <p:nvSpPr>
          <p:cNvPr id="14365" name="Text Box 79"/>
          <p:cNvSpPr txBox="1">
            <a:spLocks noChangeArrowheads="1"/>
          </p:cNvSpPr>
          <p:nvPr/>
        </p:nvSpPr>
        <p:spPr bwMode="auto">
          <a:xfrm>
            <a:off x="1835150" y="5876925"/>
            <a:ext cx="266541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ve 4. roce proběhla plánovaná oprava DM, na kterou byla tvořena rezerva</a:t>
            </a:r>
          </a:p>
        </p:txBody>
      </p:sp>
      <p:sp>
        <p:nvSpPr>
          <p:cNvPr id="14366" name="Text Box 80"/>
          <p:cNvSpPr txBox="1">
            <a:spLocks noChangeArrowheads="1"/>
          </p:cNvSpPr>
          <p:nvPr/>
        </p:nvSpPr>
        <p:spPr bwMode="auto">
          <a:xfrm>
            <a:off x="4643438" y="522922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KS               0</a:t>
            </a:r>
            <a:r>
              <a:rPr lang="cs-CZ" altLang="cs-CZ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394"/>
    </mc:Choice>
    <mc:Fallback>
      <p:transition spd="slow" advTm="36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cs-CZ" smtClean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3704"/>
            <a:ext cx="8229600" cy="452596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cs-CZ" altLang="cs-CZ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cs-CZ" altLang="cs-CZ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Děkuji za pozornost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altLang="cs-CZ" b="1" smtClean="0">
              <a:solidFill>
                <a:srgbClr val="FF0000"/>
              </a:solidFill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Ꙭ</a:t>
            </a:r>
            <a:endParaRPr lang="en-GB" altLang="cs-CZ" b="1" smtClean="0">
              <a:solidFill>
                <a:srgbClr val="FF0000"/>
              </a:solidFill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͜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93480"/>
      </p:ext>
    </p:extLst>
  </p:cSld>
  <p:clrMapOvr>
    <a:masterClrMapping/>
  </p:clrMapOvr>
  <p:transition spd="slow" advTm="24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FF0000"/>
                </a:solidFill>
              </a:rPr>
              <a:t>CHARAKTERISTIKA</a:t>
            </a:r>
            <a:r>
              <a:rPr lang="cs-CZ" altLang="cs-CZ" sz="3600" i="1" smtClean="0"/>
              <a:t> </a:t>
            </a:r>
            <a:endParaRPr lang="cs-CZ" altLang="cs-CZ" sz="3600" b="1" i="1" smtClean="0"/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428625" y="2000250"/>
            <a:ext cx="7929563" cy="14239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4400" b="1" smtClean="0">
                <a:solidFill>
                  <a:srgbClr val="0000FF"/>
                </a:solidFill>
              </a:rPr>
              <a:t>kapitál =</a:t>
            </a:r>
            <a:r>
              <a:rPr lang="cs-CZ" altLang="cs-CZ" sz="4400" b="1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4000" b="1" smtClean="0"/>
              <a:t>vlastní zdroje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4000" b="1" smtClean="0"/>
              <a:t>dlouhodobé cizí zdroje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10"/>
    </mc:Choice>
    <mc:Fallback>
      <p:transition spd="slow" advTm="4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FF0000"/>
                </a:solidFill>
              </a:rPr>
              <a:t>VLASTNÍ ZDROJE</a:t>
            </a:r>
            <a:r>
              <a:rPr lang="cs-CZ" altLang="cs-CZ" sz="3600" i="1" smtClean="0">
                <a:solidFill>
                  <a:srgbClr val="0000FF"/>
                </a:solidFill>
              </a:rPr>
              <a:t> </a:t>
            </a:r>
            <a:endParaRPr lang="cs-CZ" altLang="cs-CZ" sz="3600" b="1" i="1" smtClean="0">
              <a:solidFill>
                <a:srgbClr val="0000FF"/>
              </a:solidFill>
            </a:endParaRPr>
          </a:p>
        </p:txBody>
      </p:sp>
      <p:sp>
        <p:nvSpPr>
          <p:cNvPr id="4099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357313"/>
            <a:ext cx="8229600" cy="4879975"/>
          </a:xfrm>
        </p:spPr>
        <p:txBody>
          <a:bodyPr/>
          <a:lstStyle/>
          <a:p>
            <a:r>
              <a:rPr lang="cs-CZ" altLang="cs-CZ" sz="2800" b="1" dirty="0" smtClean="0"/>
              <a:t>základní kapitál (</a:t>
            </a:r>
            <a:r>
              <a:rPr lang="cs-CZ" altLang="cs-CZ" sz="2800" b="1" dirty="0" smtClean="0">
                <a:solidFill>
                  <a:srgbClr val="0000FF"/>
                </a:solidFill>
              </a:rPr>
              <a:t>411</a:t>
            </a:r>
            <a:r>
              <a:rPr lang="cs-CZ" altLang="cs-CZ" sz="2800" b="1" dirty="0" smtClean="0"/>
              <a:t>),</a:t>
            </a:r>
          </a:p>
          <a:p>
            <a:r>
              <a:rPr lang="cs-CZ" altLang="cs-CZ" sz="2800" b="1" dirty="0" smtClean="0"/>
              <a:t>kapitálové fondy (</a:t>
            </a:r>
            <a:r>
              <a:rPr lang="cs-CZ" altLang="cs-CZ" sz="2800" b="1" dirty="0" smtClean="0">
                <a:solidFill>
                  <a:srgbClr val="0000FF"/>
                </a:solidFill>
              </a:rPr>
              <a:t>412</a:t>
            </a:r>
            <a:r>
              <a:rPr lang="cs-CZ" altLang="cs-CZ" sz="2800" b="1" dirty="0" smtClean="0"/>
              <a:t> – Ážio, </a:t>
            </a:r>
            <a:r>
              <a:rPr lang="cs-CZ" altLang="cs-CZ" sz="2800" b="1" dirty="0" smtClean="0">
                <a:solidFill>
                  <a:srgbClr val="0000FF"/>
                </a:solidFill>
              </a:rPr>
              <a:t>413</a:t>
            </a:r>
            <a:r>
              <a:rPr lang="cs-CZ" altLang="cs-CZ" sz="2800" b="1" dirty="0" smtClean="0"/>
              <a:t> – Ostatní </a:t>
            </a:r>
            <a:r>
              <a:rPr lang="cs-CZ" altLang="cs-CZ" sz="2800" b="1" dirty="0" err="1" smtClean="0"/>
              <a:t>kapit</a:t>
            </a:r>
            <a:r>
              <a:rPr lang="cs-CZ" altLang="cs-CZ" sz="2800" b="1" dirty="0" smtClean="0"/>
              <a:t>. fondy,…),</a:t>
            </a:r>
          </a:p>
          <a:p>
            <a:r>
              <a:rPr lang="cs-CZ" altLang="cs-CZ" sz="2800" b="1" dirty="0" smtClean="0"/>
              <a:t>fondy tvořené ze zisku </a:t>
            </a:r>
            <a:r>
              <a:rPr lang="cs-CZ" altLang="cs-CZ" sz="2800" b="1" dirty="0" smtClean="0">
                <a:solidFill>
                  <a:srgbClr val="0000FF"/>
                </a:solidFill>
              </a:rPr>
              <a:t>(42X</a:t>
            </a:r>
            <a:r>
              <a:rPr lang="cs-CZ" altLang="cs-CZ" sz="2800" b="1" dirty="0" smtClean="0"/>
              <a:t>),</a:t>
            </a:r>
          </a:p>
          <a:p>
            <a:r>
              <a:rPr lang="cs-CZ" altLang="cs-CZ" sz="2800" b="1" dirty="0" smtClean="0"/>
              <a:t>disponibilní zisk (</a:t>
            </a:r>
            <a:r>
              <a:rPr lang="cs-CZ" altLang="cs-CZ" sz="2800" b="1" dirty="0" smtClean="0">
                <a:solidFill>
                  <a:srgbClr val="0000FF"/>
                </a:solidFill>
              </a:rPr>
              <a:t>431</a:t>
            </a:r>
            <a:r>
              <a:rPr lang="cs-CZ" altLang="cs-CZ" sz="2800" b="1" dirty="0" smtClean="0"/>
              <a:t>) – po rozdělení se přemění obvykle částečně do fondů tvořených ze zisku a částečně do závazků ke společníkům,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800" b="1" dirty="0" smtClean="0"/>
          </a:p>
          <a:p>
            <a:r>
              <a:rPr lang="cs-CZ" altLang="cs-CZ" sz="2800" b="1" dirty="0" smtClean="0"/>
              <a:t>u individuálního podnikatele je evidence vlastních zdrojů na </a:t>
            </a:r>
            <a:r>
              <a:rPr lang="cs-CZ" altLang="cs-CZ" sz="2800" b="1" dirty="0" smtClean="0">
                <a:solidFill>
                  <a:srgbClr val="0000FF"/>
                </a:solidFill>
              </a:rPr>
              <a:t>491</a:t>
            </a:r>
            <a:r>
              <a:rPr lang="cs-CZ" altLang="cs-CZ" sz="2800" b="1" dirty="0" smtClean="0"/>
              <a:t> – Účet individuálního podnikatele.</a:t>
            </a:r>
            <a:endParaRPr lang="cs-CZ" altLang="cs-CZ" sz="28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24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54"/>
    </mc:Choice>
    <mc:Fallback>
      <p:transition spd="slow" advTm="9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FF0000"/>
                </a:solidFill>
              </a:rPr>
              <a:t>DLOUHODOBÉ (DD) CIZÍ ZDROJE</a:t>
            </a:r>
            <a:r>
              <a:rPr lang="cs-CZ" altLang="cs-CZ" sz="3600" i="1" smtClean="0">
                <a:solidFill>
                  <a:srgbClr val="0000FF"/>
                </a:solidFill>
              </a:rPr>
              <a:t> </a:t>
            </a:r>
            <a:endParaRPr lang="cs-CZ" altLang="cs-CZ" sz="3600" b="1" i="1" smtClean="0">
              <a:solidFill>
                <a:srgbClr val="0000FF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214438"/>
            <a:ext cx="9144000" cy="4879975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0000FF"/>
                </a:solidFill>
              </a:rPr>
              <a:t>45.</a:t>
            </a:r>
            <a:r>
              <a:rPr lang="cs-CZ" altLang="cs-CZ" sz="3600" b="1" dirty="0" smtClean="0"/>
              <a:t> – rezervy,</a:t>
            </a:r>
          </a:p>
          <a:p>
            <a:r>
              <a:rPr lang="cs-CZ" altLang="cs-CZ" sz="3600" b="1" dirty="0" smtClean="0">
                <a:solidFill>
                  <a:srgbClr val="0000FF"/>
                </a:solidFill>
              </a:rPr>
              <a:t>46.</a:t>
            </a:r>
            <a:r>
              <a:rPr lang="cs-CZ" altLang="cs-CZ" sz="3600" b="1" dirty="0" smtClean="0"/>
              <a:t> – DD dluhy k úvěrovým institucím,</a:t>
            </a:r>
          </a:p>
          <a:p>
            <a:r>
              <a:rPr lang="cs-CZ" altLang="cs-CZ" sz="3600" b="1" dirty="0" smtClean="0">
                <a:solidFill>
                  <a:srgbClr val="0000FF"/>
                </a:solidFill>
              </a:rPr>
              <a:t>47</a:t>
            </a:r>
            <a:r>
              <a:rPr lang="cs-CZ" altLang="cs-CZ" sz="3600" b="1" dirty="0" smtClean="0"/>
              <a:t>. – DD závazky: půjčky a finanční výpomoci, DD závazky z pachtu, z vydaných dluhopisů, DD směnky k úhradě, …</a:t>
            </a:r>
          </a:p>
          <a:p>
            <a:r>
              <a:rPr lang="cs-CZ" altLang="cs-CZ" sz="3600" b="1" dirty="0" smtClean="0">
                <a:solidFill>
                  <a:srgbClr val="0000FF"/>
                </a:solidFill>
              </a:rPr>
              <a:t>48.</a:t>
            </a:r>
            <a:r>
              <a:rPr lang="cs-CZ" altLang="cs-CZ" sz="3600" b="1" dirty="0" smtClean="0"/>
              <a:t> – odložená daňová pohledávka/závazek</a:t>
            </a:r>
          </a:p>
          <a:p>
            <a:endParaRPr lang="cs-CZ" altLang="cs-CZ" sz="22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2400" dirty="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43"/>
    </mc:Choice>
    <mc:Fallback>
      <p:transition spd="slow" advTm="10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FF0000"/>
                </a:solidFill>
              </a:rPr>
              <a:t>OCEŇOVÁNÍ KAPITÁLU</a:t>
            </a:r>
            <a:r>
              <a:rPr lang="cs-CZ" altLang="cs-CZ" sz="4000" i="1" smtClean="0">
                <a:solidFill>
                  <a:srgbClr val="FF0000"/>
                </a:solidFill>
              </a:rPr>
              <a:t> </a:t>
            </a:r>
            <a:endParaRPr lang="cs-CZ" altLang="cs-CZ" sz="4000" b="1" i="1" smtClean="0">
              <a:solidFill>
                <a:srgbClr val="FF0000"/>
              </a:solidFill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2000250"/>
            <a:ext cx="8786812" cy="2071688"/>
          </a:xfrm>
        </p:spPr>
        <p:txBody>
          <a:bodyPr/>
          <a:lstStyle/>
          <a:p>
            <a:r>
              <a:rPr lang="cs-CZ" altLang="cs-CZ" sz="3600" b="1" i="1" u="sng" smtClean="0"/>
              <a:t>j m e n o v i t á    h o d n o t a</a:t>
            </a:r>
            <a:r>
              <a:rPr lang="cs-CZ" altLang="cs-CZ" sz="3600" b="1" i="1" smtClean="0"/>
              <a:t>    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3600" b="1" i="1" smtClean="0"/>
              <a:t>	</a:t>
            </a:r>
            <a:r>
              <a:rPr lang="cs-CZ" altLang="cs-CZ" sz="3600" b="1" smtClean="0"/>
              <a:t>(tj. cena, která vyjadřuje jeho velikost ke dni uskutečnění odpovídající hospodářské operace).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40"/>
    </mc:Choice>
    <mc:Fallback>
      <p:transition spd="slow" advTm="49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 idx="4294967295"/>
          </p:nvPr>
        </p:nvSpPr>
        <p:spPr>
          <a:xfrm>
            <a:off x="642938" y="214313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0000FF"/>
                </a:solidFill>
              </a:rPr>
              <a:t>ZVYŠOVÁNÍ ZÁKLADNÍHO KAPITÁLU</a:t>
            </a:r>
            <a:r>
              <a:rPr lang="cs-CZ" altLang="cs-CZ" sz="4000" i="1" smtClean="0"/>
              <a:t> </a:t>
            </a:r>
          </a:p>
        </p:txBody>
      </p:sp>
      <p:sp>
        <p:nvSpPr>
          <p:cNvPr id="7171" name="Text Box 9"/>
          <p:cNvSpPr txBox="1">
            <a:spLocks noChangeArrowheads="1"/>
          </p:cNvSpPr>
          <p:nvPr/>
        </p:nvSpPr>
        <p:spPr bwMode="auto">
          <a:xfrm>
            <a:off x="611188" y="1643063"/>
            <a:ext cx="2232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419</a:t>
            </a:r>
            <a:r>
              <a:rPr lang="cs-CZ" altLang="cs-CZ" sz="1400" b="1"/>
              <a:t> – Změny ZK       (před zapsáním do OR)</a:t>
            </a:r>
            <a:endParaRPr lang="cs-CZ" altLang="cs-CZ"/>
          </a:p>
        </p:txBody>
      </p:sp>
      <p:sp>
        <p:nvSpPr>
          <p:cNvPr id="7172" name="Line 17"/>
          <p:cNvSpPr>
            <a:spLocks noChangeShapeType="1"/>
          </p:cNvSpPr>
          <p:nvPr/>
        </p:nvSpPr>
        <p:spPr bwMode="auto">
          <a:xfrm>
            <a:off x="1187450" y="2636838"/>
            <a:ext cx="381793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3" name="Text Box 18"/>
          <p:cNvSpPr txBox="1">
            <a:spLocks noChangeArrowheads="1"/>
          </p:cNvSpPr>
          <p:nvPr/>
        </p:nvSpPr>
        <p:spPr bwMode="auto">
          <a:xfrm>
            <a:off x="1908175" y="2349500"/>
            <a:ext cx="237648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změna zapsána do OR (ID)</a:t>
            </a:r>
          </a:p>
        </p:txBody>
      </p:sp>
      <p:sp>
        <p:nvSpPr>
          <p:cNvPr id="7174" name="Text Box 29"/>
          <p:cNvSpPr txBox="1">
            <a:spLocks noChangeArrowheads="1"/>
          </p:cNvSpPr>
          <p:nvPr/>
        </p:nvSpPr>
        <p:spPr bwMode="auto">
          <a:xfrm>
            <a:off x="5857875" y="3357563"/>
            <a:ext cx="292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01, 02, 06, 21, 22, 25,…</a:t>
            </a:r>
            <a:r>
              <a:rPr lang="cs-CZ" altLang="cs-CZ"/>
              <a:t> </a:t>
            </a:r>
          </a:p>
        </p:txBody>
      </p:sp>
      <p:sp>
        <p:nvSpPr>
          <p:cNvPr id="7175" name="Line 32"/>
          <p:cNvSpPr>
            <a:spLocks noChangeShapeType="1"/>
          </p:cNvSpPr>
          <p:nvPr/>
        </p:nvSpPr>
        <p:spPr bwMode="auto">
          <a:xfrm>
            <a:off x="4859338" y="4292600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Text Box 33"/>
          <p:cNvSpPr txBox="1">
            <a:spLocks noChangeArrowheads="1"/>
          </p:cNvSpPr>
          <p:nvPr/>
        </p:nvSpPr>
        <p:spPr bwMode="auto">
          <a:xfrm>
            <a:off x="4787900" y="4005263"/>
            <a:ext cx="223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splácení</a:t>
            </a:r>
          </a:p>
        </p:txBody>
      </p:sp>
      <p:sp>
        <p:nvSpPr>
          <p:cNvPr id="7177" name="Nadpis 1"/>
          <p:cNvSpPr>
            <a:spLocks/>
          </p:cNvSpPr>
          <p:nvPr/>
        </p:nvSpPr>
        <p:spPr bwMode="auto">
          <a:xfrm>
            <a:off x="571500" y="714375"/>
            <a:ext cx="8229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cs-CZ" altLang="cs-CZ" sz="2800" b="1" i="1" u="sng">
                <a:solidFill>
                  <a:srgbClr val="0000FF"/>
                </a:solidFill>
                <a:latin typeface="Calibri" panose="020F0502020204030204" pitchFamily="34" charset="0"/>
              </a:rPr>
              <a:t>I) Dodatečným kapitálovým vkladem</a:t>
            </a:r>
            <a:r>
              <a:rPr lang="cs-CZ" altLang="cs-CZ" sz="4000" i="1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7178" name="Group 39"/>
          <p:cNvGrpSpPr>
            <a:grpSpLocks/>
          </p:cNvGrpSpPr>
          <p:nvPr/>
        </p:nvGrpSpPr>
        <p:grpSpPr bwMode="auto">
          <a:xfrm>
            <a:off x="755650" y="2276475"/>
            <a:ext cx="1944688" cy="1008063"/>
            <a:chOff x="1341" y="2704"/>
            <a:chExt cx="1800" cy="1620"/>
          </a:xfrm>
        </p:grpSpPr>
        <p:sp>
          <p:nvSpPr>
            <p:cNvPr id="7205" name="Line 4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6" name="Line 4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179" name="Group 48"/>
          <p:cNvGrpSpPr>
            <a:grpSpLocks/>
          </p:cNvGrpSpPr>
          <p:nvPr/>
        </p:nvGrpSpPr>
        <p:grpSpPr bwMode="auto">
          <a:xfrm>
            <a:off x="755650" y="5300663"/>
            <a:ext cx="1944688" cy="1008062"/>
            <a:chOff x="1341" y="2704"/>
            <a:chExt cx="1800" cy="1620"/>
          </a:xfrm>
        </p:grpSpPr>
        <p:sp>
          <p:nvSpPr>
            <p:cNvPr id="7203" name="Line 49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4" name="Line 50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180" name="Group 51"/>
          <p:cNvGrpSpPr>
            <a:grpSpLocks/>
          </p:cNvGrpSpPr>
          <p:nvPr/>
        </p:nvGrpSpPr>
        <p:grpSpPr bwMode="auto">
          <a:xfrm>
            <a:off x="755650" y="3789363"/>
            <a:ext cx="1944688" cy="1008062"/>
            <a:chOff x="1341" y="2704"/>
            <a:chExt cx="1800" cy="1620"/>
          </a:xfrm>
        </p:grpSpPr>
        <p:sp>
          <p:nvSpPr>
            <p:cNvPr id="7201" name="Line 52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2" name="Line 53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81" name="Text Box 54"/>
          <p:cNvSpPr txBox="1">
            <a:spLocks noChangeArrowheads="1"/>
          </p:cNvSpPr>
          <p:nvPr/>
        </p:nvSpPr>
        <p:spPr bwMode="auto">
          <a:xfrm>
            <a:off x="714375" y="3357563"/>
            <a:ext cx="1914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412</a:t>
            </a:r>
            <a:r>
              <a:rPr lang="cs-CZ" altLang="cs-CZ" sz="1400" b="1"/>
              <a:t> – Ážio</a:t>
            </a:r>
            <a:endParaRPr lang="cs-CZ" altLang="cs-CZ"/>
          </a:p>
        </p:txBody>
      </p:sp>
      <p:sp>
        <p:nvSpPr>
          <p:cNvPr id="7182" name="Text Box 55"/>
          <p:cNvSpPr txBox="1">
            <a:spLocks noChangeArrowheads="1"/>
          </p:cNvSpPr>
          <p:nvPr/>
        </p:nvSpPr>
        <p:spPr bwMode="auto">
          <a:xfrm>
            <a:off x="642938" y="4929188"/>
            <a:ext cx="198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421</a:t>
            </a:r>
            <a:r>
              <a:rPr lang="cs-CZ" altLang="cs-CZ" sz="1400" b="1"/>
              <a:t> – RF</a:t>
            </a:r>
            <a:endParaRPr lang="cs-CZ" altLang="cs-CZ"/>
          </a:p>
        </p:txBody>
      </p:sp>
      <p:grpSp>
        <p:nvGrpSpPr>
          <p:cNvPr id="7183" name="Group 56"/>
          <p:cNvGrpSpPr>
            <a:grpSpLocks/>
          </p:cNvGrpSpPr>
          <p:nvPr/>
        </p:nvGrpSpPr>
        <p:grpSpPr bwMode="auto">
          <a:xfrm>
            <a:off x="3563938" y="2276475"/>
            <a:ext cx="1944687" cy="1008063"/>
            <a:chOff x="1341" y="2704"/>
            <a:chExt cx="1800" cy="1620"/>
          </a:xfrm>
        </p:grpSpPr>
        <p:sp>
          <p:nvSpPr>
            <p:cNvPr id="7199" name="Line 57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0" name="Line 58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184" name="Group 59"/>
          <p:cNvGrpSpPr>
            <a:grpSpLocks/>
          </p:cNvGrpSpPr>
          <p:nvPr/>
        </p:nvGrpSpPr>
        <p:grpSpPr bwMode="auto">
          <a:xfrm>
            <a:off x="3563938" y="3789363"/>
            <a:ext cx="1944687" cy="1008062"/>
            <a:chOff x="1341" y="2704"/>
            <a:chExt cx="1800" cy="1620"/>
          </a:xfrm>
        </p:grpSpPr>
        <p:sp>
          <p:nvSpPr>
            <p:cNvPr id="7197" name="Line 6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8" name="Line 6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185" name="Group 63"/>
          <p:cNvGrpSpPr>
            <a:grpSpLocks/>
          </p:cNvGrpSpPr>
          <p:nvPr/>
        </p:nvGrpSpPr>
        <p:grpSpPr bwMode="auto">
          <a:xfrm>
            <a:off x="6372225" y="3789363"/>
            <a:ext cx="1944688" cy="2519362"/>
            <a:chOff x="1341" y="2704"/>
            <a:chExt cx="1800" cy="1620"/>
          </a:xfrm>
        </p:grpSpPr>
        <p:sp>
          <p:nvSpPr>
            <p:cNvPr id="7195" name="Line 6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6" name="Line 6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86" name="Text Box 66"/>
          <p:cNvSpPr txBox="1">
            <a:spLocks noChangeArrowheads="1"/>
          </p:cNvSpPr>
          <p:nvPr/>
        </p:nvSpPr>
        <p:spPr bwMode="auto">
          <a:xfrm>
            <a:off x="3429000" y="1571625"/>
            <a:ext cx="2232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411</a:t>
            </a:r>
            <a:r>
              <a:rPr lang="cs-CZ" altLang="cs-CZ" sz="1400" b="1"/>
              <a:t> – Základní kapitál       (po zapsáním do OR)</a:t>
            </a:r>
            <a:endParaRPr lang="cs-CZ" altLang="cs-CZ"/>
          </a:p>
        </p:txBody>
      </p:sp>
      <p:sp>
        <p:nvSpPr>
          <p:cNvPr id="7187" name="Text Box 67"/>
          <p:cNvSpPr txBox="1">
            <a:spLocks noChangeArrowheads="1"/>
          </p:cNvSpPr>
          <p:nvPr/>
        </p:nvSpPr>
        <p:spPr bwMode="auto">
          <a:xfrm>
            <a:off x="3214688" y="3214688"/>
            <a:ext cx="2714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353</a:t>
            </a:r>
            <a:r>
              <a:rPr lang="cs-CZ" altLang="cs-CZ" sz="1400" b="1"/>
              <a:t> – Pohledávky za        upsaný vlastní kapitál</a:t>
            </a:r>
            <a:endParaRPr lang="cs-CZ" altLang="cs-CZ"/>
          </a:p>
        </p:txBody>
      </p:sp>
      <p:sp>
        <p:nvSpPr>
          <p:cNvPr id="7188" name="Line 68"/>
          <p:cNvSpPr>
            <a:spLocks noChangeShapeType="1"/>
          </p:cNvSpPr>
          <p:nvPr/>
        </p:nvSpPr>
        <p:spPr bwMode="auto">
          <a:xfrm>
            <a:off x="2051050" y="6092825"/>
            <a:ext cx="49688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9" name="Text Box 69"/>
          <p:cNvSpPr txBox="1">
            <a:spLocks noChangeArrowheads="1"/>
          </p:cNvSpPr>
          <p:nvPr/>
        </p:nvSpPr>
        <p:spPr bwMode="auto">
          <a:xfrm>
            <a:off x="3276600" y="5805488"/>
            <a:ext cx="23764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přímý vklad</a:t>
            </a:r>
          </a:p>
        </p:txBody>
      </p:sp>
      <p:sp>
        <p:nvSpPr>
          <p:cNvPr id="7190" name="Line 70"/>
          <p:cNvSpPr>
            <a:spLocks noChangeShapeType="1"/>
          </p:cNvSpPr>
          <p:nvPr/>
        </p:nvSpPr>
        <p:spPr bwMode="auto">
          <a:xfrm flipH="1">
            <a:off x="2051050" y="4292600"/>
            <a:ext cx="2089150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1" name="Line 72"/>
          <p:cNvSpPr>
            <a:spLocks noChangeShapeType="1"/>
          </p:cNvSpPr>
          <p:nvPr/>
        </p:nvSpPr>
        <p:spPr bwMode="auto">
          <a:xfrm flipH="1">
            <a:off x="2051050" y="2997200"/>
            <a:ext cx="1150938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2" name="Line 73"/>
          <p:cNvSpPr>
            <a:spLocks noChangeShapeType="1"/>
          </p:cNvSpPr>
          <p:nvPr/>
        </p:nvSpPr>
        <p:spPr bwMode="auto">
          <a:xfrm flipH="1">
            <a:off x="2051050" y="5661025"/>
            <a:ext cx="1150938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3" name="Line 74"/>
          <p:cNvSpPr>
            <a:spLocks noChangeShapeType="1"/>
          </p:cNvSpPr>
          <p:nvPr/>
        </p:nvSpPr>
        <p:spPr bwMode="auto">
          <a:xfrm>
            <a:off x="3203575" y="2997200"/>
            <a:ext cx="0" cy="2663825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4" name="Text Box 75"/>
          <p:cNvSpPr txBox="1">
            <a:spLocks noChangeArrowheads="1"/>
          </p:cNvSpPr>
          <p:nvPr/>
        </p:nvSpPr>
        <p:spPr bwMode="auto">
          <a:xfrm>
            <a:off x="2195513" y="2708275"/>
            <a:ext cx="93503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ID - úpis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15"/>
    </mc:Choice>
    <mc:Fallback>
      <p:transition spd="slow" advTm="27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0000FF"/>
                </a:solidFill>
              </a:rPr>
              <a:t>ZVYŠOVÁNÍ ZÁKLADNÍHO KAPITÁLU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11188" y="2349500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411</a:t>
            </a: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8196" name="Line 7"/>
          <p:cNvSpPr>
            <a:spLocks noChangeShapeType="1"/>
          </p:cNvSpPr>
          <p:nvPr/>
        </p:nvSpPr>
        <p:spPr bwMode="auto">
          <a:xfrm>
            <a:off x="4932363" y="3429000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4572000" y="3068638"/>
            <a:ext cx="285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zvýšení ZK ze zisku</a:t>
            </a:r>
          </a:p>
        </p:txBody>
      </p:sp>
      <p:sp>
        <p:nvSpPr>
          <p:cNvPr id="8198" name="Nadpis 1"/>
          <p:cNvSpPr>
            <a:spLocks/>
          </p:cNvSpPr>
          <p:nvPr/>
        </p:nvSpPr>
        <p:spPr bwMode="auto">
          <a:xfrm>
            <a:off x="468313" y="836613"/>
            <a:ext cx="8229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cs-CZ" altLang="cs-CZ" sz="2800" b="1" i="1" u="sng">
                <a:solidFill>
                  <a:srgbClr val="0000FF"/>
                </a:solidFill>
                <a:latin typeface="Calibri" panose="020F0502020204030204" pitchFamily="34" charset="0"/>
              </a:rPr>
              <a:t>II) Ze zisku (fondů)</a:t>
            </a:r>
            <a:r>
              <a:rPr lang="cs-CZ" altLang="cs-CZ" sz="4000" i="1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755650" y="2708275"/>
            <a:ext cx="1944688" cy="1439863"/>
            <a:chOff x="1341" y="2704"/>
            <a:chExt cx="1800" cy="1620"/>
          </a:xfrm>
        </p:grpSpPr>
        <p:sp>
          <p:nvSpPr>
            <p:cNvPr id="8212" name="Line 1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3" name="Line 1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0" name="Text Box 31"/>
          <p:cNvSpPr txBox="1">
            <a:spLocks noChangeArrowheads="1"/>
          </p:cNvSpPr>
          <p:nvPr/>
        </p:nvSpPr>
        <p:spPr bwMode="auto">
          <a:xfrm>
            <a:off x="6143625" y="1643063"/>
            <a:ext cx="30003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b="1"/>
              <a:t>431</a:t>
            </a:r>
            <a:r>
              <a:rPr lang="cs-CZ" altLang="cs-CZ" sz="1400" b="1"/>
              <a:t> – HV ve schval. řízení   </a:t>
            </a:r>
            <a:r>
              <a:rPr lang="cs-CZ" altLang="cs-CZ" sz="2000" b="1"/>
              <a:t>428</a:t>
            </a:r>
            <a:r>
              <a:rPr lang="cs-CZ" altLang="cs-CZ" sz="1400" b="1"/>
              <a:t> – Nerozděl. zisk min. let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cs-CZ" altLang="cs-CZ" sz="2000" b="1"/>
              <a:t>(41x , 42x)</a:t>
            </a:r>
            <a:endParaRPr lang="cs-CZ" altLang="cs-CZ" sz="2000"/>
          </a:p>
        </p:txBody>
      </p:sp>
      <p:grpSp>
        <p:nvGrpSpPr>
          <p:cNvPr id="8201" name="Group 39"/>
          <p:cNvGrpSpPr>
            <a:grpSpLocks/>
          </p:cNvGrpSpPr>
          <p:nvPr/>
        </p:nvGrpSpPr>
        <p:grpSpPr bwMode="auto">
          <a:xfrm>
            <a:off x="6372225" y="2708275"/>
            <a:ext cx="1944688" cy="1439863"/>
            <a:chOff x="1341" y="2704"/>
            <a:chExt cx="1800" cy="1620"/>
          </a:xfrm>
        </p:grpSpPr>
        <p:sp>
          <p:nvSpPr>
            <p:cNvPr id="8210" name="Line 4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1" name="Line 4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202" name="Group 42"/>
          <p:cNvGrpSpPr>
            <a:grpSpLocks/>
          </p:cNvGrpSpPr>
          <p:nvPr/>
        </p:nvGrpSpPr>
        <p:grpSpPr bwMode="auto">
          <a:xfrm>
            <a:off x="3563938" y="2708275"/>
            <a:ext cx="1944687" cy="1439863"/>
            <a:chOff x="1341" y="2704"/>
            <a:chExt cx="1800" cy="1620"/>
          </a:xfrm>
        </p:grpSpPr>
        <p:sp>
          <p:nvSpPr>
            <p:cNvPr id="8208" name="Line 43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9" name="Line 44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3" name="Text Box 45"/>
          <p:cNvSpPr txBox="1">
            <a:spLocks noChangeArrowheads="1"/>
          </p:cNvSpPr>
          <p:nvPr/>
        </p:nvSpPr>
        <p:spPr bwMode="auto">
          <a:xfrm>
            <a:off x="3419475" y="2349500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419</a:t>
            </a: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8204" name="Line 46"/>
          <p:cNvSpPr>
            <a:spLocks noChangeShapeType="1"/>
          </p:cNvSpPr>
          <p:nvPr/>
        </p:nvSpPr>
        <p:spPr bwMode="auto">
          <a:xfrm>
            <a:off x="2051050" y="3429000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5" name="Text Box 47"/>
          <p:cNvSpPr txBox="1">
            <a:spLocks noChangeArrowheads="1"/>
          </p:cNvSpPr>
          <p:nvPr/>
        </p:nvSpPr>
        <p:spPr bwMode="auto">
          <a:xfrm>
            <a:off x="1979613" y="3068638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zápis do OR</a:t>
            </a:r>
          </a:p>
        </p:txBody>
      </p:sp>
      <p:sp>
        <p:nvSpPr>
          <p:cNvPr id="8206" name="Text Box 48"/>
          <p:cNvSpPr txBox="1">
            <a:spLocks noChangeArrowheads="1"/>
          </p:cNvSpPr>
          <p:nvPr/>
        </p:nvSpPr>
        <p:spPr bwMode="auto">
          <a:xfrm>
            <a:off x="1979613" y="3500438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ID</a:t>
            </a:r>
          </a:p>
        </p:txBody>
      </p:sp>
      <p:sp>
        <p:nvSpPr>
          <p:cNvPr id="8207" name="Text Box 49"/>
          <p:cNvSpPr txBox="1">
            <a:spLocks noChangeArrowheads="1"/>
          </p:cNvSpPr>
          <p:nvPr/>
        </p:nvSpPr>
        <p:spPr bwMode="auto">
          <a:xfrm>
            <a:off x="4859338" y="3500438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ID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72"/>
    </mc:Choice>
    <mc:Fallback>
      <p:transition spd="slow" advTm="7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0000FF"/>
                </a:solidFill>
              </a:rPr>
              <a:t>SNÍŽENÍ ZÁKLADNÍHO KAPITÁLU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331913" y="1484313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252</a:t>
            </a:r>
            <a:r>
              <a:rPr lang="cs-CZ" altLang="cs-CZ" sz="1400" b="1"/>
              <a:t> – Vlastní akcie</a:t>
            </a:r>
            <a:endParaRPr lang="cs-CZ" altLang="cs-CZ"/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5435600" y="1412875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419</a:t>
            </a:r>
            <a:r>
              <a:rPr lang="cs-CZ" altLang="cs-CZ" sz="1400" b="1"/>
              <a:t> – Změna ZK</a:t>
            </a:r>
            <a:r>
              <a:rPr lang="cs-CZ" altLang="cs-CZ"/>
              <a:t> </a:t>
            </a:r>
          </a:p>
        </p:txBody>
      </p:sp>
      <p:grpSp>
        <p:nvGrpSpPr>
          <p:cNvPr id="9221" name="Group 10"/>
          <p:cNvGrpSpPr>
            <a:grpSpLocks/>
          </p:cNvGrpSpPr>
          <p:nvPr/>
        </p:nvGrpSpPr>
        <p:grpSpPr bwMode="auto">
          <a:xfrm>
            <a:off x="1187450" y="1844675"/>
            <a:ext cx="2519363" cy="1008063"/>
            <a:chOff x="1341" y="2704"/>
            <a:chExt cx="1800" cy="1620"/>
          </a:xfrm>
        </p:grpSpPr>
        <p:sp>
          <p:nvSpPr>
            <p:cNvPr id="9239" name="Line 1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" name="Line 1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2" name="Text Box 19"/>
          <p:cNvSpPr txBox="1">
            <a:spLocks noChangeArrowheads="1"/>
          </p:cNvSpPr>
          <p:nvPr/>
        </p:nvSpPr>
        <p:spPr bwMode="auto">
          <a:xfrm>
            <a:off x="1143000" y="2928938"/>
            <a:ext cx="25003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365</a:t>
            </a:r>
            <a:r>
              <a:rPr lang="cs-CZ" altLang="cs-CZ" sz="1400" b="1"/>
              <a:t> – Ostatní závazky ke společníkům</a:t>
            </a:r>
            <a:endParaRPr lang="cs-CZ" altLang="cs-CZ"/>
          </a:p>
        </p:txBody>
      </p:sp>
      <p:sp>
        <p:nvSpPr>
          <p:cNvPr id="9223" name="Text Box 20"/>
          <p:cNvSpPr txBox="1">
            <a:spLocks noChangeArrowheads="1"/>
          </p:cNvSpPr>
          <p:nvPr/>
        </p:nvSpPr>
        <p:spPr bwMode="auto">
          <a:xfrm>
            <a:off x="1143000" y="4572000"/>
            <a:ext cx="26431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429</a:t>
            </a:r>
            <a:r>
              <a:rPr lang="cs-CZ" altLang="cs-CZ" sz="1400" b="1"/>
              <a:t> – Neuhrazená ztráta z minulých let</a:t>
            </a:r>
            <a:endParaRPr lang="cs-CZ" altLang="cs-CZ"/>
          </a:p>
        </p:txBody>
      </p:sp>
      <p:sp>
        <p:nvSpPr>
          <p:cNvPr id="9224" name="Line 32"/>
          <p:cNvSpPr>
            <a:spLocks noChangeShapeType="1"/>
          </p:cNvSpPr>
          <p:nvPr/>
        </p:nvSpPr>
        <p:spPr bwMode="auto">
          <a:xfrm>
            <a:off x="2771775" y="5734050"/>
            <a:ext cx="32416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5" name="Text Box 33"/>
          <p:cNvSpPr txBox="1">
            <a:spLocks noChangeArrowheads="1"/>
          </p:cNvSpPr>
          <p:nvPr/>
        </p:nvSpPr>
        <p:spPr bwMode="auto">
          <a:xfrm>
            <a:off x="2484438" y="5373688"/>
            <a:ext cx="38877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ID – úhrada (vypořádání) ztráty z minulých let</a:t>
            </a:r>
          </a:p>
        </p:txBody>
      </p:sp>
      <p:grpSp>
        <p:nvGrpSpPr>
          <p:cNvPr id="9226" name="Group 39"/>
          <p:cNvGrpSpPr>
            <a:grpSpLocks/>
          </p:cNvGrpSpPr>
          <p:nvPr/>
        </p:nvGrpSpPr>
        <p:grpSpPr bwMode="auto">
          <a:xfrm>
            <a:off x="5148263" y="1844675"/>
            <a:ext cx="2519362" cy="4392613"/>
            <a:chOff x="1341" y="2704"/>
            <a:chExt cx="1800" cy="1620"/>
          </a:xfrm>
        </p:grpSpPr>
        <p:sp>
          <p:nvSpPr>
            <p:cNvPr id="9237" name="Line 4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" name="Line 4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7" name="Group 42"/>
          <p:cNvGrpSpPr>
            <a:grpSpLocks/>
          </p:cNvGrpSpPr>
          <p:nvPr/>
        </p:nvGrpSpPr>
        <p:grpSpPr bwMode="auto">
          <a:xfrm>
            <a:off x="1187450" y="5229225"/>
            <a:ext cx="2519363" cy="1008063"/>
            <a:chOff x="1341" y="2704"/>
            <a:chExt cx="1800" cy="1620"/>
          </a:xfrm>
        </p:grpSpPr>
        <p:sp>
          <p:nvSpPr>
            <p:cNvPr id="9235" name="Line 43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6" name="Line 44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8" name="Group 45"/>
          <p:cNvGrpSpPr>
            <a:grpSpLocks/>
          </p:cNvGrpSpPr>
          <p:nvPr/>
        </p:nvGrpSpPr>
        <p:grpSpPr bwMode="auto">
          <a:xfrm>
            <a:off x="1187450" y="3500438"/>
            <a:ext cx="2519363" cy="1008062"/>
            <a:chOff x="1341" y="2704"/>
            <a:chExt cx="1800" cy="1620"/>
          </a:xfrm>
        </p:grpSpPr>
        <p:sp>
          <p:nvSpPr>
            <p:cNvPr id="9233" name="Line 4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4" name="Line 4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9" name="Line 48"/>
          <p:cNvSpPr>
            <a:spLocks noChangeShapeType="1"/>
          </p:cNvSpPr>
          <p:nvPr/>
        </p:nvSpPr>
        <p:spPr bwMode="auto">
          <a:xfrm>
            <a:off x="2771775" y="4076700"/>
            <a:ext cx="32416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0" name="Line 49"/>
          <p:cNvSpPr>
            <a:spLocks noChangeShapeType="1"/>
          </p:cNvSpPr>
          <p:nvPr/>
        </p:nvSpPr>
        <p:spPr bwMode="auto">
          <a:xfrm>
            <a:off x="2771775" y="2420938"/>
            <a:ext cx="32416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2411413" y="1989138"/>
            <a:ext cx="40322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ID – storno vlastních akcií stažených z oběhu</a:t>
            </a:r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2555875" y="3716338"/>
            <a:ext cx="36718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ID – při odchodu jednoho ze společníků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17"/>
    </mc:Choice>
    <mc:Fallback>
      <p:transition spd="slow" advTm="21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600" b="1" i="1" u="sng" smtClean="0">
                <a:solidFill>
                  <a:srgbClr val="0000FF"/>
                </a:solidFill>
              </a:rPr>
              <a:t>413 – OSTATNÍ KAPITOVÉ FONDY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68313" y="1341438"/>
            <a:ext cx="252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413</a:t>
            </a:r>
            <a:r>
              <a:rPr lang="cs-CZ" altLang="cs-CZ" sz="1400" b="1"/>
              <a:t> – Ost. kapitál. fondy</a:t>
            </a:r>
            <a:endParaRPr lang="cs-CZ" altLang="cs-CZ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4859338" y="2276475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859338" y="1916113"/>
            <a:ext cx="223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splacení</a:t>
            </a:r>
          </a:p>
        </p:txBody>
      </p:sp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755650" y="1700213"/>
            <a:ext cx="1944688" cy="1657350"/>
            <a:chOff x="1341" y="2704"/>
            <a:chExt cx="1800" cy="1620"/>
          </a:xfrm>
        </p:grpSpPr>
        <p:sp>
          <p:nvSpPr>
            <p:cNvPr id="10257" name="Line 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58" name="Line 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247" name="Group 14"/>
          <p:cNvGrpSpPr>
            <a:grpSpLocks/>
          </p:cNvGrpSpPr>
          <p:nvPr/>
        </p:nvGrpSpPr>
        <p:grpSpPr bwMode="auto">
          <a:xfrm>
            <a:off x="3563938" y="1700213"/>
            <a:ext cx="1944687" cy="1439862"/>
            <a:chOff x="1341" y="2704"/>
            <a:chExt cx="1800" cy="1620"/>
          </a:xfrm>
        </p:grpSpPr>
        <p:sp>
          <p:nvSpPr>
            <p:cNvPr id="10255" name="Line 15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56" name="Line 16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48" name="Text Box 17"/>
          <p:cNvSpPr txBox="1">
            <a:spLocks noChangeArrowheads="1"/>
          </p:cNvSpPr>
          <p:nvPr/>
        </p:nvSpPr>
        <p:spPr bwMode="auto">
          <a:xfrm>
            <a:off x="3419475" y="1341438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355</a:t>
            </a:r>
            <a:endParaRPr lang="cs-CZ" altLang="cs-CZ" sz="2000"/>
          </a:p>
        </p:txBody>
      </p:sp>
      <p:sp>
        <p:nvSpPr>
          <p:cNvPr id="10249" name="Line 18"/>
          <p:cNvSpPr>
            <a:spLocks noChangeShapeType="1"/>
          </p:cNvSpPr>
          <p:nvPr/>
        </p:nvSpPr>
        <p:spPr bwMode="auto">
          <a:xfrm>
            <a:off x="2051050" y="2276475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0" name="Text Box 19"/>
          <p:cNvSpPr txBox="1">
            <a:spLocks noChangeArrowheads="1"/>
          </p:cNvSpPr>
          <p:nvPr/>
        </p:nvSpPr>
        <p:spPr bwMode="auto">
          <a:xfrm>
            <a:off x="1908175" y="1916113"/>
            <a:ext cx="24479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„úpis“ dodat. vkladu</a:t>
            </a:r>
          </a:p>
        </p:txBody>
      </p:sp>
      <p:grpSp>
        <p:nvGrpSpPr>
          <p:cNvPr id="10251" name="Group 22"/>
          <p:cNvGrpSpPr>
            <a:grpSpLocks/>
          </p:cNvGrpSpPr>
          <p:nvPr/>
        </p:nvGrpSpPr>
        <p:grpSpPr bwMode="auto">
          <a:xfrm>
            <a:off x="6372225" y="1700213"/>
            <a:ext cx="1944688" cy="1800225"/>
            <a:chOff x="1341" y="2704"/>
            <a:chExt cx="1800" cy="1620"/>
          </a:xfrm>
        </p:grpSpPr>
        <p:sp>
          <p:nvSpPr>
            <p:cNvPr id="10253" name="Line 23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54" name="Line 24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52" name="Text Box 25"/>
          <p:cNvSpPr txBox="1">
            <a:spLocks noChangeArrowheads="1"/>
          </p:cNvSpPr>
          <p:nvPr/>
        </p:nvSpPr>
        <p:spPr bwMode="auto">
          <a:xfrm>
            <a:off x="6215063" y="1285875"/>
            <a:ext cx="217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01, 02, 06, 21, 22</a:t>
            </a:r>
            <a:r>
              <a:rPr lang="cs-CZ" altLang="cs-CZ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76"/>
    </mc:Choice>
    <mc:Fallback>
      <p:transition spd="slow" advTm="75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Stupně šed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636</Words>
  <Application>Microsoft Office PowerPoint</Application>
  <PresentationFormat>Předvádění na obrazovce (4:3)</PresentationFormat>
  <Paragraphs>127</Paragraphs>
  <Slides>14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Motiv sady Office</vt:lpstr>
      <vt:lpstr>UT4 – KAPITÁLOVÉ ÚČTY A DLOUHODOBÉ ZÁVAZKY   </vt:lpstr>
      <vt:lpstr>CHARAKTERISTIKA </vt:lpstr>
      <vt:lpstr>VLASTNÍ ZDROJE </vt:lpstr>
      <vt:lpstr>DLOUHODOBÉ (DD) CIZÍ ZDROJE </vt:lpstr>
      <vt:lpstr>OCEŇOVÁNÍ KAPITÁLU </vt:lpstr>
      <vt:lpstr>ZVYŠOVÁNÍ ZÁKLADNÍHO KAPITÁLU </vt:lpstr>
      <vt:lpstr>ZVYŠOVÁNÍ ZÁKLADNÍHO KAPITÁLU </vt:lpstr>
      <vt:lpstr>SNÍŽENÍ ZÁKLADNÍHO KAPITÁLU </vt:lpstr>
      <vt:lpstr>413 – OSTATNÍ KAPITOVÉ FONDY </vt:lpstr>
      <vt:lpstr>431 – VH VE SCHVALOVACÍM ŘÍZENÍ </vt:lpstr>
      <vt:lpstr>431 – VH VE SCHVALOVACÍM ŘÍZENÍ</vt:lpstr>
      <vt:lpstr>491 - ÚČET INDIVIDUÁLNÍHO PODNIKATELE </vt:lpstr>
      <vt:lpstr>45x - REZERVY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ÚČETNICTVÍ</dc:title>
  <dc:creator>Robert Pikl</dc:creator>
  <cp:lastModifiedBy>olga.malikova</cp:lastModifiedBy>
  <cp:revision>242</cp:revision>
  <dcterms:created xsi:type="dcterms:W3CDTF">2009-12-30T09:04:39Z</dcterms:created>
  <dcterms:modified xsi:type="dcterms:W3CDTF">2020-05-05T15:10:54Z</dcterms:modified>
</cp:coreProperties>
</file>