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431" r:id="rId2"/>
    <p:sldId id="272" r:id="rId3"/>
    <p:sldId id="441" r:id="rId4"/>
    <p:sldId id="424" r:id="rId5"/>
    <p:sldId id="423" r:id="rId6"/>
    <p:sldId id="274" r:id="rId7"/>
    <p:sldId id="275" r:id="rId8"/>
    <p:sldId id="276" r:id="rId9"/>
    <p:sldId id="278" r:id="rId10"/>
    <p:sldId id="442" r:id="rId11"/>
    <p:sldId id="440" r:id="rId12"/>
    <p:sldId id="425" r:id="rId13"/>
    <p:sldId id="403" r:id="rId14"/>
    <p:sldId id="279" r:id="rId15"/>
    <p:sldId id="280" r:id="rId16"/>
    <p:sldId id="281" r:id="rId17"/>
    <p:sldId id="426" r:id="rId18"/>
    <p:sldId id="282" r:id="rId19"/>
    <p:sldId id="283" r:id="rId20"/>
    <p:sldId id="404" r:id="rId21"/>
    <p:sldId id="285" r:id="rId22"/>
    <p:sldId id="427" r:id="rId23"/>
    <p:sldId id="287" r:id="rId24"/>
    <p:sldId id="288" r:id="rId25"/>
    <p:sldId id="289" r:id="rId26"/>
    <p:sldId id="290" r:id="rId27"/>
    <p:sldId id="412" r:id="rId28"/>
    <p:sldId id="291" r:id="rId29"/>
    <p:sldId id="292" r:id="rId30"/>
    <p:sldId id="293" r:id="rId31"/>
    <p:sldId id="295" r:id="rId32"/>
    <p:sldId id="296" r:id="rId33"/>
    <p:sldId id="297" r:id="rId34"/>
    <p:sldId id="410" r:id="rId35"/>
    <p:sldId id="406" r:id="rId36"/>
    <p:sldId id="300" r:id="rId37"/>
    <p:sldId id="298" r:id="rId38"/>
    <p:sldId id="299" r:id="rId39"/>
    <p:sldId id="443" r:id="rId40"/>
    <p:sldId id="301" r:id="rId41"/>
  </p:sldIdLst>
  <p:sldSz cx="12192000" cy="6858000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3883" autoAdjust="0"/>
  </p:normalViewPr>
  <p:slideViewPr>
    <p:cSldViewPr snapToGrid="0">
      <p:cViewPr varScale="1">
        <p:scale>
          <a:sx n="63" d="100"/>
          <a:sy n="63" d="100"/>
        </p:scale>
        <p:origin x="940" y="60"/>
      </p:cViewPr>
      <p:guideLst/>
    </p:cSldViewPr>
  </p:slideViewPr>
  <p:outlineViewPr>
    <p:cViewPr>
      <p:scale>
        <a:sx n="33" d="100"/>
        <a:sy n="33" d="100"/>
      </p:scale>
      <p:origin x="0" y="-116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40DD8-62D6-4DF1-83A6-B6C352FF7210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3399D-2677-42F0-9D47-FB2A66BAA4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6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292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940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070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026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341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594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875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898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9405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821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696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885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801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318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566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658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989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22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991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1220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2094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311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568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82604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0949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007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8642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7005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2472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9229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5958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29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364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450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401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177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268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45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E9060-2776-481B-B734-668C19F04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ZAŽÍVACÍ SYSTÉM </a:t>
            </a:r>
            <a:br>
              <a:rPr lang="cs-CZ" dirty="0"/>
            </a:br>
            <a:r>
              <a:rPr lang="cs-CZ" dirty="0"/>
              <a:t>(</a:t>
            </a:r>
            <a:r>
              <a:rPr lang="en-GB" dirty="0" err="1"/>
              <a:t>Gastrointestinální</a:t>
            </a:r>
            <a:r>
              <a:rPr lang="en-GB" dirty="0"/>
              <a:t> </a:t>
            </a:r>
            <a:r>
              <a:rPr lang="en-GB" dirty="0" err="1"/>
              <a:t>trakt</a:t>
            </a:r>
            <a:r>
              <a:rPr lang="cs-CZ" dirty="0"/>
              <a:t>, GIT)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9636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CE91E51-DD08-46AB-89AA-661AD72DF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51261"/>
            <a:ext cx="8821783" cy="63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6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2D3F4-F66A-4BC6-BE5F-AE29FCC4A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40" y="378372"/>
            <a:ext cx="11889320" cy="6239244"/>
          </a:xfrm>
        </p:spPr>
        <p:txBody>
          <a:bodyPr>
            <a:noAutofit/>
          </a:bodyPr>
          <a:lstStyle/>
          <a:p>
            <a:r>
              <a:rPr lang="cs-CZ" b="1" dirty="0"/>
              <a:t>Zuby sestaveny do oblouků </a:t>
            </a:r>
            <a:r>
              <a:rPr lang="cs-CZ" dirty="0"/>
              <a:t>(chrup se dělí na </a:t>
            </a:r>
            <a:r>
              <a:rPr lang="cs-CZ" u="sng" dirty="0"/>
              <a:t>4 kvadranty</a:t>
            </a:r>
            <a:r>
              <a:rPr lang="cs-CZ" dirty="0"/>
              <a:t>)</a:t>
            </a:r>
            <a:r>
              <a:rPr lang="cs-CZ" b="1" dirty="0"/>
              <a:t>: </a:t>
            </a:r>
          </a:p>
          <a:p>
            <a:pPr lvl="1"/>
            <a:r>
              <a:rPr lang="cs-CZ" sz="1800" dirty="0"/>
              <a:t>na horní čelisti – tvar ½ elipsy</a:t>
            </a:r>
          </a:p>
          <a:p>
            <a:pPr lvl="1"/>
            <a:r>
              <a:rPr lang="cs-CZ" sz="1800" dirty="0"/>
              <a:t>na dolní čelisti - tvar paraboly</a:t>
            </a:r>
          </a:p>
          <a:p>
            <a:r>
              <a:rPr lang="cs-CZ" b="1" dirty="0"/>
              <a:t>Zubní vzorec (počet a druhy zubů v jednom kvadrantu): </a:t>
            </a:r>
          </a:p>
          <a:p>
            <a:pPr lvl="1"/>
            <a:r>
              <a:rPr lang="cs-CZ" sz="1800" dirty="0"/>
              <a:t>mléčný chrup: 2.1.0.2 (2xI, 1xC, 0x P, 2xM)</a:t>
            </a:r>
          </a:p>
          <a:p>
            <a:pPr lvl="1"/>
            <a:r>
              <a:rPr lang="cs-CZ" sz="1800" dirty="0"/>
              <a:t>stálý chrup: 2.1.2.3</a:t>
            </a:r>
          </a:p>
          <a:p>
            <a:r>
              <a:rPr lang="cs-CZ" b="1" dirty="0"/>
              <a:t>Značení zubů</a:t>
            </a:r>
            <a:r>
              <a:rPr lang="cs-CZ" dirty="0"/>
              <a:t>: </a:t>
            </a:r>
          </a:p>
          <a:p>
            <a:pPr lvl="1"/>
            <a:r>
              <a:rPr lang="cs-CZ" sz="1800" dirty="0"/>
              <a:t>mléčný chrup se značí malými písmeny</a:t>
            </a:r>
          </a:p>
          <a:p>
            <a:pPr lvl="1"/>
            <a:r>
              <a:rPr lang="cs-CZ" sz="1800" dirty="0"/>
              <a:t>stálý chrup velkými písmeny</a:t>
            </a:r>
          </a:p>
          <a:p>
            <a:pPr lvl="1"/>
            <a:endParaRPr lang="cs-CZ" sz="18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644B83-2AF7-48B0-B6A2-0653511AC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092" y="3647090"/>
            <a:ext cx="6819568" cy="321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2D3F4-F66A-4BC6-BE5F-AE29FCC4A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09" y="641023"/>
            <a:ext cx="9428924" cy="36010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Prořezávání zubů (erupce)</a:t>
            </a:r>
            <a:r>
              <a:rPr lang="cs-CZ" sz="2000" dirty="0"/>
              <a:t> </a:t>
            </a:r>
          </a:p>
          <a:p>
            <a:pPr lvl="1">
              <a:defRPr/>
            </a:pPr>
            <a:r>
              <a:rPr lang="cs-CZ" sz="2000" dirty="0"/>
              <a:t>průnik zubů z čelisti a dásní na povrch</a:t>
            </a:r>
          </a:p>
          <a:p>
            <a:pPr lvl="1">
              <a:defRPr/>
            </a:pPr>
            <a:r>
              <a:rPr lang="cs-CZ" sz="2000" dirty="0"/>
              <a:t>před začátkem erupce má zub vytvořenu pouze korunku, kořen zubu se vytváří v průběhu prořezávání zubu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2C3BDE-6176-4A7C-823E-F06586AB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05" y="2726101"/>
            <a:ext cx="6607464" cy="319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0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347D1D-CFE3-4455-B763-D35CCE669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18" y="133691"/>
            <a:ext cx="5440662" cy="6724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solidFill>
                  <a:srgbClr val="92D050"/>
                </a:solidFill>
              </a:rPr>
              <a:t>Zápis do zubního kříže </a:t>
            </a:r>
          </a:p>
          <a:p>
            <a:r>
              <a:rPr lang="cs-CZ" u="sng" dirty="0"/>
              <a:t>Nad lomítkem</a:t>
            </a:r>
            <a:r>
              <a:rPr lang="cs-CZ" dirty="0"/>
              <a:t> - zuby horní, </a:t>
            </a:r>
            <a:r>
              <a:rPr lang="cs-CZ" u="sng" dirty="0"/>
              <a:t>pod</a:t>
            </a:r>
            <a:r>
              <a:rPr lang="cs-CZ" dirty="0"/>
              <a:t> – dolní</a:t>
            </a:r>
          </a:p>
          <a:p>
            <a:r>
              <a:rPr lang="cs-CZ" u="sng" dirty="0"/>
              <a:t>Pravé kvadranty = levá část zubního kříže</a:t>
            </a:r>
            <a:r>
              <a:rPr lang="cs-CZ" dirty="0"/>
              <a:t> (jak se vyšetřující dívá pacientovi do úst)</a:t>
            </a:r>
          </a:p>
          <a:p>
            <a:r>
              <a:rPr lang="cs-CZ" dirty="0"/>
              <a:t>Zuby se značí písmeny nebo číslicemi</a:t>
            </a:r>
          </a:p>
          <a:p>
            <a:pPr lvl="0"/>
            <a:endParaRPr lang="cs-CZ" b="1" dirty="0"/>
          </a:p>
          <a:p>
            <a:pPr lvl="0"/>
            <a:r>
              <a:rPr lang="cs-CZ" b="1" dirty="0"/>
              <a:t>Klasický zápis:</a:t>
            </a:r>
          </a:p>
          <a:p>
            <a:pPr lvl="1"/>
            <a:r>
              <a:rPr lang="cs-CZ" sz="1800" u="sng" dirty="0"/>
              <a:t>Značení písmeny</a:t>
            </a:r>
            <a:r>
              <a:rPr lang="cs-CZ" sz="1800" dirty="0"/>
              <a:t>: první písmena latinských názvů zubů + číselný index (pořadí)</a:t>
            </a:r>
          </a:p>
          <a:p>
            <a:pPr lvl="1"/>
            <a:r>
              <a:rPr lang="cs-CZ" sz="1800" u="sng" dirty="0"/>
              <a:t>Značení čísly</a:t>
            </a:r>
            <a:r>
              <a:rPr lang="cs-CZ" sz="1800" dirty="0"/>
              <a:t> – postavení zubů v zubním oblouku: trvalé (1-8), dočasné (I-V)</a:t>
            </a:r>
          </a:p>
          <a:p>
            <a:pPr lvl="0"/>
            <a:endParaRPr lang="cs-CZ" b="1" dirty="0">
              <a:solidFill>
                <a:srgbClr val="0070C0"/>
              </a:solidFill>
            </a:endParaRPr>
          </a:p>
          <a:p>
            <a:pPr lvl="0"/>
            <a:r>
              <a:rPr lang="cs-CZ" b="1" dirty="0">
                <a:solidFill>
                  <a:srgbClr val="0070C0"/>
                </a:solidFill>
              </a:rPr>
              <a:t>Dvojciferný zápis: </a:t>
            </a:r>
            <a:r>
              <a:rPr lang="cs-CZ" dirty="0">
                <a:solidFill>
                  <a:srgbClr val="0070C0"/>
                </a:solidFill>
              </a:rPr>
              <a:t>modernější</a:t>
            </a:r>
          </a:p>
          <a:p>
            <a:pPr lvl="1"/>
            <a:r>
              <a:rPr lang="cs-CZ" sz="1800" u="sng" dirty="0"/>
              <a:t>1.číslo</a:t>
            </a:r>
            <a:r>
              <a:rPr lang="cs-CZ" sz="1800" dirty="0"/>
              <a:t> = kvadrant (1–4/5-8)</a:t>
            </a:r>
          </a:p>
          <a:p>
            <a:pPr lvl="1"/>
            <a:r>
              <a:rPr lang="cs-CZ" sz="1800" u="sng" dirty="0"/>
              <a:t>2. číslo</a:t>
            </a:r>
            <a:r>
              <a:rPr lang="cs-CZ" sz="1800" dirty="0"/>
              <a:t> = číslo zubu (1–8)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02A674-3FFE-442D-BAEA-DC5017882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0" y="686306"/>
            <a:ext cx="6556928" cy="24864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80A350-2297-4BE2-A5C9-F4188270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320" y="3685219"/>
            <a:ext cx="6556928" cy="2907400"/>
          </a:xfrm>
          <a:prstGeom prst="rect">
            <a:avLst/>
          </a:prstGeom>
        </p:spPr>
      </p:pic>
      <p:sp>
        <p:nvSpPr>
          <p:cNvPr id="7" name="Šipka: zahnutá doleva 6">
            <a:extLst>
              <a:ext uri="{FF2B5EF4-FFF2-40B4-BE49-F238E27FC236}">
                <a16:creationId xmlns:a16="http://schemas.microsoft.com/office/drawing/2014/main" id="{84EA1C45-2F64-43F5-B876-5FCDB1BDEBFD}"/>
              </a:ext>
            </a:extLst>
          </p:cNvPr>
          <p:cNvSpPr/>
          <p:nvPr/>
        </p:nvSpPr>
        <p:spPr>
          <a:xfrm>
            <a:off x="11124260" y="6017623"/>
            <a:ext cx="597477" cy="469514"/>
          </a:xfrm>
          <a:prstGeom prst="curvedLef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31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72C99-B4BA-406E-8955-CF5BCA11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0" y="159324"/>
            <a:ext cx="5016381" cy="604248"/>
          </a:xfrm>
        </p:spPr>
        <p:txBody>
          <a:bodyPr>
            <a:normAutofit fontScale="90000"/>
          </a:bodyPr>
          <a:lstStyle/>
          <a:p>
            <a:r>
              <a:rPr lang="cs-CZ" dirty="0"/>
              <a:t>JAZYK (lingua, </a:t>
            </a:r>
            <a:r>
              <a:rPr lang="cs-CZ" dirty="0" err="1"/>
              <a:t>glossa</a:t>
            </a:r>
            <a:r>
              <a:rPr lang="cs-CZ" dirty="0"/>
              <a:t>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FFFA2C-D2A7-4CF8-A008-28EBCB9FA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40" y="848412"/>
            <a:ext cx="8579696" cy="5944532"/>
          </a:xfrm>
        </p:spPr>
        <p:txBody>
          <a:bodyPr>
            <a:noAutofit/>
          </a:bodyPr>
          <a:lstStyle/>
          <a:p>
            <a:r>
              <a:rPr lang="cs-CZ" sz="1700" dirty="0"/>
              <a:t>svalnatý orgán uložený na spodině dutiny ústní, napomáhá mechanickému zpracování potravy, orgán chuti a řeči</a:t>
            </a:r>
          </a:p>
          <a:p>
            <a:r>
              <a:rPr lang="cs-CZ" sz="1700" u="sng" dirty="0"/>
              <a:t>části:</a:t>
            </a:r>
            <a:r>
              <a:rPr lang="cs-CZ" sz="1700" dirty="0"/>
              <a:t> </a:t>
            </a:r>
          </a:p>
          <a:p>
            <a:pPr lvl="1"/>
            <a:r>
              <a:rPr lang="cs-CZ" sz="1700" b="1" dirty="0"/>
              <a:t>kořen</a:t>
            </a:r>
            <a:r>
              <a:rPr lang="cs-CZ" sz="1700" dirty="0"/>
              <a:t> (č.3) – zadní 1/3, vertikální část ukotvená na mandibule a jazylce</a:t>
            </a:r>
          </a:p>
          <a:p>
            <a:pPr lvl="1"/>
            <a:r>
              <a:rPr lang="cs-CZ" sz="1700" b="1" dirty="0"/>
              <a:t>tělo</a:t>
            </a:r>
            <a:r>
              <a:rPr lang="cs-CZ" sz="1700" dirty="0"/>
              <a:t> (č.2) – přední 2/3, úsek mezi kořenem a hrotem</a:t>
            </a:r>
          </a:p>
          <a:p>
            <a:pPr lvl="1"/>
            <a:r>
              <a:rPr lang="cs-CZ" sz="1700" b="1" dirty="0"/>
              <a:t>hrot jazyka</a:t>
            </a:r>
            <a:r>
              <a:rPr lang="cs-CZ" sz="1700" dirty="0"/>
              <a:t> (č.1)</a:t>
            </a:r>
          </a:p>
          <a:p>
            <a:r>
              <a:rPr lang="cs-CZ" sz="1700" b="1" dirty="0"/>
              <a:t>hřbet</a:t>
            </a:r>
            <a:r>
              <a:rPr lang="cs-CZ" sz="1700" dirty="0"/>
              <a:t> a </a:t>
            </a:r>
            <a:r>
              <a:rPr lang="cs-CZ" sz="1700" b="1" dirty="0"/>
              <a:t>spodní plocha</a:t>
            </a:r>
            <a:r>
              <a:rPr lang="cs-CZ" sz="1700" dirty="0"/>
              <a:t> - ve střední čáře probíhá uzdička - od spodiny dutiny ústní na spodní plochu jazyka</a:t>
            </a:r>
          </a:p>
          <a:p>
            <a:r>
              <a:rPr lang="cs-CZ" sz="1700" u="sng" dirty="0"/>
              <a:t>sliznice:</a:t>
            </a:r>
            <a:r>
              <a:rPr lang="cs-CZ" sz="1700" dirty="0"/>
              <a:t> kryta mnohovrstevným dlaždicovým epitelem</a:t>
            </a:r>
            <a:r>
              <a:rPr lang="cs-CZ" sz="1700" b="1" dirty="0"/>
              <a:t>, </a:t>
            </a:r>
            <a:r>
              <a:rPr lang="cs-CZ" sz="1700" dirty="0"/>
              <a:t>jsou zde </a:t>
            </a:r>
            <a:r>
              <a:rPr lang="cs-CZ" sz="1700" u="sng" dirty="0"/>
              <a:t>malé slinné žlázy</a:t>
            </a:r>
          </a:p>
          <a:p>
            <a:pPr lvl="1"/>
            <a:r>
              <a:rPr lang="cs-CZ" b="1" dirty="0"/>
              <a:t>na hřbetu těla </a:t>
            </a:r>
            <a:r>
              <a:rPr lang="cs-CZ" dirty="0"/>
              <a:t>vytváří sliznice </a:t>
            </a:r>
            <a:r>
              <a:rPr lang="cs-CZ" u="sng" dirty="0"/>
              <a:t>papily </a:t>
            </a:r>
            <a:r>
              <a:rPr lang="cs-CZ" dirty="0"/>
              <a:t>(8-12 hrazených (č.9), listové, houbovité, nitkovité)</a:t>
            </a:r>
          </a:p>
          <a:p>
            <a:pPr lvl="1"/>
            <a:r>
              <a:rPr lang="cs-CZ" b="1" dirty="0"/>
              <a:t>na hřbetu kořene</a:t>
            </a:r>
            <a:r>
              <a:rPr lang="cs-CZ" dirty="0"/>
              <a:t> papily chybí, je zde nepárová </a:t>
            </a:r>
            <a:r>
              <a:rPr lang="cs-CZ" b="1" dirty="0"/>
              <a:t>jazyková mandle </a:t>
            </a:r>
            <a:r>
              <a:rPr lang="cs-CZ" dirty="0"/>
              <a:t>(č.13)</a:t>
            </a:r>
            <a:endParaRPr lang="cs-CZ" u="sng" dirty="0"/>
          </a:p>
          <a:p>
            <a:r>
              <a:rPr lang="cs-CZ" sz="1700" u="sng" dirty="0"/>
              <a:t>svaly jazyka:</a:t>
            </a:r>
            <a:r>
              <a:rPr lang="cs-CZ" sz="1700" dirty="0"/>
              <a:t> zevní (mění polohu) a vlastní (mění tvar jazyka)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1A1B6D-280D-4B58-B501-BF04BBEE7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436" y="1246695"/>
            <a:ext cx="3479564" cy="436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99D490-307D-46F3-9A98-E733FA2F9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52" y="320510"/>
            <a:ext cx="7743906" cy="5562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500" b="1" dirty="0">
                <a:solidFill>
                  <a:schemeClr val="accent1"/>
                </a:solidFill>
              </a:rPr>
              <a:t>SLINNÉ ŽLÁZY </a:t>
            </a:r>
          </a:p>
          <a:p>
            <a:endParaRPr lang="cs-CZ" b="1" dirty="0">
              <a:solidFill>
                <a:schemeClr val="accent1"/>
              </a:solidFill>
            </a:endParaRPr>
          </a:p>
          <a:p>
            <a:r>
              <a:rPr lang="cs-CZ" b="1" dirty="0">
                <a:solidFill>
                  <a:schemeClr val="accent1"/>
                </a:solidFill>
              </a:rPr>
              <a:t>VELKÉ </a:t>
            </a:r>
            <a:r>
              <a:rPr lang="cs-CZ" dirty="0"/>
              <a:t>- 3 párové, sekret vylučují periodicky (když začneme jíst)</a:t>
            </a:r>
          </a:p>
          <a:p>
            <a:pPr marL="800100" lvl="1" indent="-342900">
              <a:buFont typeface="+mj-lt"/>
              <a:buAutoNum type="arabicParenR"/>
            </a:pPr>
            <a:r>
              <a:rPr lang="cs-CZ" sz="1800" b="1" dirty="0"/>
              <a:t>Příušní - </a:t>
            </a:r>
            <a:r>
              <a:rPr lang="cs-CZ" sz="1800" b="1" dirty="0" err="1"/>
              <a:t>glandulla</a:t>
            </a:r>
            <a:r>
              <a:rPr lang="cs-CZ" sz="1800" b="1" dirty="0"/>
              <a:t> </a:t>
            </a:r>
            <a:r>
              <a:rPr lang="cs-CZ" sz="1800" b="1" dirty="0" err="1"/>
              <a:t>parotis</a:t>
            </a:r>
            <a:r>
              <a:rPr lang="cs-CZ" sz="1800" b="1" dirty="0"/>
              <a:t> </a:t>
            </a:r>
            <a:r>
              <a:rPr lang="cs-CZ" sz="1800" dirty="0"/>
              <a:t>(největší)</a:t>
            </a:r>
          </a:p>
          <a:p>
            <a:pPr marL="800100" lvl="1" indent="-342900">
              <a:buFont typeface="+mj-lt"/>
              <a:buAutoNum type="arabicParenR"/>
            </a:pPr>
            <a:r>
              <a:rPr lang="cs-CZ" sz="1800" b="1" dirty="0"/>
              <a:t>Podčelistní - </a:t>
            </a:r>
            <a:r>
              <a:rPr lang="cs-CZ" sz="1800" b="1" dirty="0" err="1"/>
              <a:t>gl</a:t>
            </a:r>
            <a:r>
              <a:rPr lang="cs-CZ" sz="1800" b="1" dirty="0"/>
              <a:t>. </a:t>
            </a:r>
            <a:r>
              <a:rPr lang="cs-CZ" sz="1800" b="1" dirty="0" err="1"/>
              <a:t>submandibularis</a:t>
            </a:r>
            <a:endParaRPr lang="cs-CZ" sz="1800" b="1" dirty="0"/>
          </a:p>
          <a:p>
            <a:pPr marL="800100" lvl="1" indent="-342900">
              <a:buFont typeface="+mj-lt"/>
              <a:buAutoNum type="arabicParenR"/>
            </a:pPr>
            <a:r>
              <a:rPr lang="cs-CZ" sz="1800" b="1" dirty="0"/>
              <a:t>Podjazyková - </a:t>
            </a:r>
            <a:r>
              <a:rPr lang="cs-CZ" sz="1800" b="1" dirty="0" err="1"/>
              <a:t>gl</a:t>
            </a:r>
            <a:r>
              <a:rPr lang="cs-CZ" sz="1800" b="1" dirty="0"/>
              <a:t>. </a:t>
            </a:r>
            <a:r>
              <a:rPr lang="cs-CZ" sz="1800" b="1" dirty="0" err="1"/>
              <a:t>sublingualis</a:t>
            </a:r>
            <a:r>
              <a:rPr lang="cs-CZ" sz="1800" dirty="0"/>
              <a:t> </a:t>
            </a:r>
          </a:p>
          <a:p>
            <a:endParaRPr lang="cs-CZ" b="1" dirty="0">
              <a:solidFill>
                <a:schemeClr val="accent1"/>
              </a:solidFill>
            </a:endParaRPr>
          </a:p>
          <a:p>
            <a:r>
              <a:rPr lang="cs-CZ" b="1" dirty="0">
                <a:solidFill>
                  <a:schemeClr val="accent1"/>
                </a:solidFill>
              </a:rPr>
              <a:t>DROBNÉ </a:t>
            </a:r>
            <a:r>
              <a:rPr lang="cs-CZ" dirty="0">
                <a:solidFill>
                  <a:schemeClr val="tx1"/>
                </a:solidFill>
              </a:rPr>
              <a:t>-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sz="1800" dirty="0"/>
              <a:t>početné, produkují sliny trvale </a:t>
            </a:r>
          </a:p>
          <a:p>
            <a:pPr lvl="1"/>
            <a:r>
              <a:rPr lang="cs-CZ" sz="1800" dirty="0"/>
              <a:t>ve sliznici a podslizničním vazivu rtů, tváří, tvrdého, měkkého patra, jazyka</a:t>
            </a:r>
          </a:p>
          <a:p>
            <a:pPr>
              <a:buNone/>
            </a:pPr>
            <a:endParaRPr lang="cs-CZ" b="1" dirty="0">
              <a:solidFill>
                <a:schemeClr val="accent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ABC3696-F9B8-4C92-BBA6-4A1044FA8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1" y="3824473"/>
            <a:ext cx="4023360" cy="2956425"/>
          </a:xfrm>
          <a:prstGeom prst="rect">
            <a:avLst/>
          </a:prstGeom>
        </p:spPr>
      </p:pic>
      <p:pic>
        <p:nvPicPr>
          <p:cNvPr id="7" name="Picture 3" descr="C:\Documents and Settings\blanka.pospisilova\Dokumenty\Skripta\2010_08_06\IMG_0012.jpg">
            <a:extLst>
              <a:ext uri="{FF2B5EF4-FFF2-40B4-BE49-F238E27FC236}">
                <a16:creationId xmlns:a16="http://schemas.microsoft.com/office/drawing/2014/main" id="{0CE079F5-950E-45E2-B52F-1D65C181BF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60" r="1875"/>
          <a:stretch/>
        </p:blipFill>
        <p:spPr>
          <a:xfrm>
            <a:off x="7734260" y="0"/>
            <a:ext cx="4457740" cy="3742441"/>
          </a:xfrm>
          <a:prstGeom prst="rect">
            <a:avLst/>
          </a:prstGeom>
          <a:ln w="9360">
            <a:noFill/>
          </a:ln>
        </p:spPr>
      </p:pic>
      <p:sp>
        <p:nvSpPr>
          <p:cNvPr id="8" name="CustomShape 6">
            <a:extLst>
              <a:ext uri="{FF2B5EF4-FFF2-40B4-BE49-F238E27FC236}">
                <a16:creationId xmlns:a16="http://schemas.microsoft.com/office/drawing/2014/main" id="{AE9B34D6-1E35-4D52-B575-DD938B8A5038}"/>
              </a:ext>
            </a:extLst>
          </p:cNvPr>
          <p:cNvSpPr/>
          <p:nvPr/>
        </p:nvSpPr>
        <p:spPr>
          <a:xfrm>
            <a:off x="10337778" y="1638177"/>
            <a:ext cx="358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cs-CZ" sz="2000" b="0" strike="noStrike" spc="-1" dirty="0">
              <a:latin typeface="Arial"/>
            </a:endParaRPr>
          </a:p>
        </p:txBody>
      </p:sp>
      <p:sp>
        <p:nvSpPr>
          <p:cNvPr id="9" name="CustomShape 7">
            <a:extLst>
              <a:ext uri="{FF2B5EF4-FFF2-40B4-BE49-F238E27FC236}">
                <a16:creationId xmlns:a16="http://schemas.microsoft.com/office/drawing/2014/main" id="{5AE5AEA3-6326-489D-847E-813C7028A7A8}"/>
              </a:ext>
            </a:extLst>
          </p:cNvPr>
          <p:cNvSpPr/>
          <p:nvPr/>
        </p:nvSpPr>
        <p:spPr>
          <a:xfrm>
            <a:off x="9835578" y="2697657"/>
            <a:ext cx="358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lang="cs-CZ" sz="2000" b="0" strike="noStrike" spc="-1" dirty="0">
              <a:latin typeface="Arial"/>
            </a:endParaRPr>
          </a:p>
        </p:txBody>
      </p:sp>
      <p:sp>
        <p:nvSpPr>
          <p:cNvPr id="10" name="CustomShape 8">
            <a:extLst>
              <a:ext uri="{FF2B5EF4-FFF2-40B4-BE49-F238E27FC236}">
                <a16:creationId xmlns:a16="http://schemas.microsoft.com/office/drawing/2014/main" id="{3E87221A-9ED4-43C1-B7EF-A4AB79DF9052}"/>
              </a:ext>
            </a:extLst>
          </p:cNvPr>
          <p:cNvSpPr/>
          <p:nvPr/>
        </p:nvSpPr>
        <p:spPr>
          <a:xfrm>
            <a:off x="8742618" y="2697657"/>
            <a:ext cx="358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cs-CZ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4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80C353-4F04-42A7-8AC9-FB086E1E7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20" y="223082"/>
            <a:ext cx="4664949" cy="815605"/>
          </a:xfrm>
        </p:spPr>
        <p:txBody>
          <a:bodyPr>
            <a:normAutofit/>
          </a:bodyPr>
          <a:lstStyle/>
          <a:p>
            <a:r>
              <a:rPr lang="cs-CZ" dirty="0"/>
              <a:t>HLTAN (PHARYNX)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51010-5F4A-42AE-96CF-6442A5B1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62" y="1038687"/>
            <a:ext cx="7031682" cy="4331646"/>
          </a:xfrm>
        </p:spPr>
        <p:txBody>
          <a:bodyPr>
            <a:noAutofit/>
          </a:bodyPr>
          <a:lstStyle/>
          <a:p>
            <a:r>
              <a:rPr lang="cs-CZ" dirty="0"/>
              <a:t>Dutý orgán, 15 cm dlouhý, v oblasti krku před krční páteří </a:t>
            </a:r>
          </a:p>
          <a:p>
            <a:r>
              <a:rPr lang="cs-CZ" b="1" dirty="0"/>
              <a:t>Horní stěna</a:t>
            </a:r>
            <a:r>
              <a:rPr lang="cs-CZ" dirty="0"/>
              <a:t> naléhá na zevní bázi lební</a:t>
            </a:r>
          </a:p>
          <a:p>
            <a:r>
              <a:rPr lang="cs-CZ" b="1" dirty="0"/>
              <a:t>Před</a:t>
            </a:r>
            <a:r>
              <a:rPr lang="cs-CZ" dirty="0"/>
              <a:t> hltanem leží shora dolů </a:t>
            </a:r>
            <a:r>
              <a:rPr lang="cs-CZ" b="1" dirty="0"/>
              <a:t>dutina nosní, ústní </a:t>
            </a:r>
            <a:r>
              <a:rPr lang="cs-CZ" dirty="0"/>
              <a:t>a</a:t>
            </a:r>
            <a:r>
              <a:rPr lang="cs-CZ" b="1" dirty="0"/>
              <a:t> hrtan </a:t>
            </a:r>
          </a:p>
          <a:p>
            <a:endParaRPr lang="cs-CZ" u="sng" dirty="0"/>
          </a:p>
          <a:p>
            <a:r>
              <a:rPr lang="cs-CZ" u="sng" dirty="0"/>
              <a:t>3 části hltanu: </a:t>
            </a:r>
          </a:p>
          <a:p>
            <a:pPr lvl="1"/>
            <a:r>
              <a:rPr lang="cs-CZ" sz="1800" b="1" dirty="0"/>
              <a:t>Nosohltan</a:t>
            </a:r>
            <a:r>
              <a:rPr lang="cs-CZ" sz="1800" dirty="0"/>
              <a:t>: před ní leží dutina nosní, komunikace pomocí choan</a:t>
            </a:r>
          </a:p>
          <a:p>
            <a:pPr lvl="1"/>
            <a:r>
              <a:rPr lang="cs-CZ" sz="1800" b="1" dirty="0"/>
              <a:t>Ústní část</a:t>
            </a:r>
            <a:r>
              <a:rPr lang="cs-CZ" sz="1800" dirty="0"/>
              <a:t>: před ní leží dutina ústní, komunikace pomocí úžiny hltanové</a:t>
            </a:r>
          </a:p>
          <a:p>
            <a:pPr lvl="1"/>
            <a:r>
              <a:rPr lang="cs-CZ" sz="1800" b="1" dirty="0"/>
              <a:t>Hrtanová část</a:t>
            </a:r>
            <a:r>
              <a:rPr lang="cs-CZ" sz="1800" dirty="0"/>
              <a:t>: před ní leží hrtan, komunikace pomocí vstupu do hrtanu</a:t>
            </a:r>
          </a:p>
          <a:p>
            <a:pPr lvl="1"/>
            <a:endParaRPr lang="cs-CZ" sz="1800" dirty="0"/>
          </a:p>
          <a:p>
            <a:pPr lvl="1"/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D9D8D4-2A8D-4351-BCC3-C9DCB6A5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833" y="969263"/>
            <a:ext cx="5194167" cy="46620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5A4B6D5-3DC7-447D-9BEC-1B466A496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3" y="5700768"/>
            <a:ext cx="8926287" cy="11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6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80C353-4F04-42A7-8AC9-FB086E1E7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20" y="223082"/>
            <a:ext cx="4664949" cy="815605"/>
          </a:xfrm>
        </p:spPr>
        <p:txBody>
          <a:bodyPr>
            <a:normAutofit/>
          </a:bodyPr>
          <a:lstStyle/>
          <a:p>
            <a:r>
              <a:rPr lang="cs-CZ" dirty="0"/>
              <a:t>HLTAN (PHARYNX)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51C3DDEF-6335-4E0F-99C8-F38D313AB953}"/>
              </a:ext>
            </a:extLst>
          </p:cNvPr>
          <p:cNvGrpSpPr>
            <a:grpSpLocks noChangeAspect="1"/>
          </p:cNvGrpSpPr>
          <p:nvPr/>
        </p:nvGrpSpPr>
        <p:grpSpPr>
          <a:xfrm>
            <a:off x="537142" y="897546"/>
            <a:ext cx="9314054" cy="5817050"/>
            <a:chOff x="785787" y="857232"/>
            <a:chExt cx="7753715" cy="5417567"/>
          </a:xfrm>
          <a:solidFill>
            <a:schemeClr val="bg1"/>
          </a:solidFill>
        </p:grpSpPr>
        <p:pic>
          <p:nvPicPr>
            <p:cNvPr id="9" name="Picture 2" descr="C:\Documents and Settings\blanka.pospisilova\Dokumenty\Skripta\2010_08_06\IMG_0013.jpg">
              <a:extLst>
                <a:ext uri="{FF2B5EF4-FFF2-40B4-BE49-F238E27FC236}">
                  <a16:creationId xmlns:a16="http://schemas.microsoft.com/office/drawing/2014/main" id="{E084A7FC-DAFD-4DA5-ACBB-0D42A9E34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 rot="16200000">
              <a:off x="701423" y="941596"/>
              <a:ext cx="5417567" cy="5248840"/>
            </a:xfrm>
            <a:prstGeom prst="rect">
              <a:avLst/>
            </a:prstGeom>
            <a:grpFill/>
          </p:spPr>
        </p:pic>
        <p:sp>
          <p:nvSpPr>
            <p:cNvPr id="10" name="Elipsa 3">
              <a:extLst>
                <a:ext uri="{FF2B5EF4-FFF2-40B4-BE49-F238E27FC236}">
                  <a16:creationId xmlns:a16="http://schemas.microsoft.com/office/drawing/2014/main" id="{F4C5171B-2F3C-4842-8162-3C03F3ED6C73}"/>
                </a:ext>
              </a:extLst>
            </p:cNvPr>
            <p:cNvSpPr/>
            <p:nvPr/>
          </p:nvSpPr>
          <p:spPr>
            <a:xfrm rot="1859162">
              <a:off x="3152465" y="2327153"/>
              <a:ext cx="267302" cy="387453"/>
            </a:xfrm>
            <a:prstGeom prst="ellipse">
              <a:avLst/>
            </a:prstGeom>
            <a:grpFill/>
            <a:ln>
              <a:solidFill>
                <a:srgbClr val="3F3F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Elipsa 4">
              <a:extLst>
                <a:ext uri="{FF2B5EF4-FFF2-40B4-BE49-F238E27FC236}">
                  <a16:creationId xmlns:a16="http://schemas.microsoft.com/office/drawing/2014/main" id="{CF96C689-DC85-44D3-9AAD-98C1BB7B6151}"/>
                </a:ext>
              </a:extLst>
            </p:cNvPr>
            <p:cNvSpPr/>
            <p:nvPr/>
          </p:nvSpPr>
          <p:spPr>
            <a:xfrm rot="3650917">
              <a:off x="3411260" y="3478929"/>
              <a:ext cx="387856" cy="187168"/>
            </a:xfrm>
            <a:prstGeom prst="ellipse">
              <a:avLst/>
            </a:prstGeom>
            <a:grpFill/>
            <a:ln>
              <a:solidFill>
                <a:srgbClr val="FF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Elipsa 5">
              <a:extLst>
                <a:ext uri="{FF2B5EF4-FFF2-40B4-BE49-F238E27FC236}">
                  <a16:creationId xmlns:a16="http://schemas.microsoft.com/office/drawing/2014/main" id="{7E676E3C-514A-4583-8A88-A327ED9339E5}"/>
                </a:ext>
              </a:extLst>
            </p:cNvPr>
            <p:cNvSpPr/>
            <p:nvPr/>
          </p:nvSpPr>
          <p:spPr>
            <a:xfrm rot="20171280">
              <a:off x="3368364" y="4614270"/>
              <a:ext cx="524418" cy="290270"/>
            </a:xfrm>
            <a:prstGeom prst="ellipse">
              <a:avLst/>
            </a:prstGeom>
            <a:grpFill/>
            <a:ln>
              <a:solidFill>
                <a:srgbClr val="A143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FFBC424-BEB7-4354-84E9-EE766882C25C}"/>
                </a:ext>
              </a:extLst>
            </p:cNvPr>
            <p:cNvSpPr txBox="1"/>
            <p:nvPr/>
          </p:nvSpPr>
          <p:spPr>
            <a:xfrm>
              <a:off x="2285984" y="2000240"/>
              <a:ext cx="330701" cy="3715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1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047D1B5-09B7-41C6-A22D-04DEF05613C3}"/>
                </a:ext>
              </a:extLst>
            </p:cNvPr>
            <p:cNvSpPr txBox="1"/>
            <p:nvPr/>
          </p:nvSpPr>
          <p:spPr>
            <a:xfrm>
              <a:off x="2214546" y="2786058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B705EC70-EE3D-4633-BEA1-B2A595433922}"/>
                </a:ext>
              </a:extLst>
            </p:cNvPr>
            <p:cNvSpPr txBox="1"/>
            <p:nvPr/>
          </p:nvSpPr>
          <p:spPr>
            <a:xfrm>
              <a:off x="4000496" y="4714884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1F73139D-E9E6-4868-9799-7B7E26A30A27}"/>
                </a:ext>
              </a:extLst>
            </p:cNvPr>
            <p:cNvSpPr txBox="1"/>
            <p:nvPr/>
          </p:nvSpPr>
          <p:spPr>
            <a:xfrm>
              <a:off x="3428992" y="4857760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chemeClr val="accent4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664F62AA-C09B-4984-A2D1-6BC80C56CE16}"/>
                </a:ext>
              </a:extLst>
            </p:cNvPr>
            <p:cNvSpPr txBox="1"/>
            <p:nvPr/>
          </p:nvSpPr>
          <p:spPr>
            <a:xfrm>
              <a:off x="6000760" y="1571612"/>
              <a:ext cx="1930193" cy="12073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cs-CZ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Dutina nosní</a:t>
              </a:r>
            </a:p>
            <a:p>
              <a:pPr marL="342900" indent="-342900">
                <a:buAutoNum type="arabicPeriod"/>
              </a:pPr>
              <a:r>
                <a:rPr lang="cs-CZ" dirty="0">
                  <a:solidFill>
                    <a:srgbClr val="FF0000"/>
                  </a:solidFill>
                </a:rPr>
                <a:t>Dutina ústní </a:t>
              </a:r>
            </a:p>
            <a:p>
              <a:pPr marL="342900" indent="-342900">
                <a:buAutoNum type="arabicPeriod"/>
              </a:pPr>
              <a:r>
                <a:rPr lang="cs-CZ" dirty="0">
                  <a:solidFill>
                    <a:srgbClr val="FF0000"/>
                  </a:solidFill>
                </a:rPr>
                <a:t>Hltan</a:t>
              </a:r>
            </a:p>
            <a:p>
              <a:pPr marL="342900" indent="-342900">
                <a:buAutoNum type="arabicPeriod"/>
              </a:pPr>
              <a:r>
                <a:rPr lang="cs-CZ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Hrtan</a:t>
              </a:r>
            </a:p>
          </p:txBody>
        </p:sp>
        <p:sp>
          <p:nvSpPr>
            <p:cNvPr id="18" name="Elipsa 12">
              <a:extLst>
                <a:ext uri="{FF2B5EF4-FFF2-40B4-BE49-F238E27FC236}">
                  <a16:creationId xmlns:a16="http://schemas.microsoft.com/office/drawing/2014/main" id="{37403A60-E07C-48C9-B606-655E8A1BF820}"/>
                </a:ext>
              </a:extLst>
            </p:cNvPr>
            <p:cNvSpPr/>
            <p:nvPr/>
          </p:nvSpPr>
          <p:spPr>
            <a:xfrm>
              <a:off x="6072198" y="3357562"/>
              <a:ext cx="500066" cy="285752"/>
            </a:xfrm>
            <a:prstGeom prst="ellipse">
              <a:avLst/>
            </a:prstGeom>
            <a:grpFill/>
            <a:ln>
              <a:solidFill>
                <a:srgbClr val="3F3F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05383AA0-CEF2-416B-86DA-97A327AB8E1C}"/>
                </a:ext>
              </a:extLst>
            </p:cNvPr>
            <p:cNvSpPr txBox="1"/>
            <p:nvPr/>
          </p:nvSpPr>
          <p:spPr>
            <a:xfrm>
              <a:off x="6571204" y="3286124"/>
              <a:ext cx="1968298" cy="1486012"/>
            </a:xfrm>
            <a:prstGeom prst="rect">
              <a:avLst/>
            </a:prstGeom>
            <a:grpFill/>
            <a:ln>
              <a:solidFill>
                <a:srgbClr val="FFFF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dirty="0"/>
                <a:t>Choany</a:t>
              </a:r>
            </a:p>
            <a:p>
              <a:endParaRPr lang="cs-CZ" dirty="0"/>
            </a:p>
            <a:p>
              <a:r>
                <a:rPr lang="cs-CZ" dirty="0"/>
                <a:t>Úžina hltanová</a:t>
              </a:r>
            </a:p>
            <a:p>
              <a:endParaRPr lang="cs-CZ" dirty="0"/>
            </a:p>
            <a:p>
              <a:r>
                <a:rPr lang="cs-CZ" dirty="0"/>
                <a:t>Vchod do hrtanu</a:t>
              </a:r>
            </a:p>
          </p:txBody>
        </p:sp>
        <p:sp>
          <p:nvSpPr>
            <p:cNvPr id="20" name="Elipsa 14">
              <a:extLst>
                <a:ext uri="{FF2B5EF4-FFF2-40B4-BE49-F238E27FC236}">
                  <a16:creationId xmlns:a16="http://schemas.microsoft.com/office/drawing/2014/main" id="{A72943A3-24B3-4D0C-A209-89C2B3DFD09C}"/>
                </a:ext>
              </a:extLst>
            </p:cNvPr>
            <p:cNvSpPr/>
            <p:nvPr/>
          </p:nvSpPr>
          <p:spPr>
            <a:xfrm>
              <a:off x="6072198" y="3857628"/>
              <a:ext cx="500066" cy="285752"/>
            </a:xfrm>
            <a:prstGeom prst="ellipse">
              <a:avLst/>
            </a:prstGeom>
            <a:grpFill/>
            <a:ln>
              <a:solidFill>
                <a:srgbClr val="FF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Elipsa 15">
              <a:extLst>
                <a:ext uri="{FF2B5EF4-FFF2-40B4-BE49-F238E27FC236}">
                  <a16:creationId xmlns:a16="http://schemas.microsoft.com/office/drawing/2014/main" id="{5B5BE1F6-AA10-4025-902B-E1B5C3187860}"/>
                </a:ext>
              </a:extLst>
            </p:cNvPr>
            <p:cNvSpPr/>
            <p:nvPr/>
          </p:nvSpPr>
          <p:spPr>
            <a:xfrm>
              <a:off x="6072198" y="4357694"/>
              <a:ext cx="500066" cy="285752"/>
            </a:xfrm>
            <a:prstGeom prst="ellipse">
              <a:avLst/>
            </a:prstGeom>
            <a:grpFill/>
            <a:ln>
              <a:solidFill>
                <a:srgbClr val="A143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154949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obsah 21">
            <a:extLst>
              <a:ext uri="{FF2B5EF4-FFF2-40B4-BE49-F238E27FC236}">
                <a16:creationId xmlns:a16="http://schemas.microsoft.com/office/drawing/2014/main" id="{2ABC3F2B-1866-4A99-B5B6-E8DA1218A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441" y="492710"/>
            <a:ext cx="6178455" cy="3089475"/>
          </a:xfrm>
        </p:spPr>
        <p:txBody>
          <a:bodyPr>
            <a:noAutofit/>
          </a:bodyPr>
          <a:lstStyle/>
          <a:p>
            <a:r>
              <a:rPr lang="cs-CZ" sz="2000" dirty="0"/>
              <a:t>Svaly hltanu: </a:t>
            </a:r>
            <a:r>
              <a:rPr lang="cs-CZ" sz="2000" u="sng" dirty="0">
                <a:solidFill>
                  <a:srgbClr val="FF0000"/>
                </a:solidFill>
              </a:rPr>
              <a:t>příčně pruhované</a:t>
            </a:r>
            <a:r>
              <a:rPr lang="cs-CZ" sz="2000" dirty="0"/>
              <a:t>, párové</a:t>
            </a:r>
          </a:p>
          <a:p>
            <a:pPr lvl="1"/>
            <a:r>
              <a:rPr lang="cs-CZ" sz="2000" b="1" dirty="0"/>
              <a:t>Svěrače (konstriktory, 3) -</a:t>
            </a:r>
            <a:r>
              <a:rPr lang="cs-CZ" sz="2000" dirty="0"/>
              <a:t> posouvají sousto</a:t>
            </a:r>
          </a:p>
          <a:p>
            <a:pPr lvl="1"/>
            <a:r>
              <a:rPr lang="cs-CZ" sz="2000" b="1" dirty="0"/>
              <a:t>Zvedače (levatory) –</a:t>
            </a:r>
            <a:r>
              <a:rPr lang="cs-CZ" sz="2000" dirty="0"/>
              <a:t> přetahují stěnu hltanu přes polykané sousto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8878DDC-F3B0-46C8-8261-28449B176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029" y="492710"/>
            <a:ext cx="3473629" cy="501675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4E0B8AC-5672-4CD7-A5AB-126E1260C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159" y="5675417"/>
            <a:ext cx="5346499" cy="8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53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779DFEA-B5E7-4D79-A6D4-7B04D6800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" y="162436"/>
            <a:ext cx="6410226" cy="749092"/>
          </a:xfrm>
        </p:spPr>
        <p:txBody>
          <a:bodyPr/>
          <a:lstStyle/>
          <a:p>
            <a:r>
              <a:rPr lang="cs-CZ" dirty="0"/>
              <a:t>JÍCEN (OESOPHAGUS)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C659A8D-2E85-44A5-8A4B-1E474DDBF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403" y="1095278"/>
            <a:ext cx="5176539" cy="5487074"/>
          </a:xfrm>
        </p:spPr>
        <p:txBody>
          <a:bodyPr>
            <a:noAutofit/>
          </a:bodyPr>
          <a:lstStyle/>
          <a:p>
            <a:r>
              <a:rPr lang="cs-CZ" dirty="0"/>
              <a:t>Cca 25 cm dlouhý trubicovitý orgán </a:t>
            </a:r>
          </a:p>
          <a:p>
            <a:r>
              <a:rPr lang="cs-CZ" dirty="0"/>
              <a:t>Navazuje na hltan, kaudálně ústí do žaludku</a:t>
            </a:r>
          </a:p>
          <a:p>
            <a:pPr lvl="1"/>
            <a:endParaRPr lang="cs-CZ" sz="1800" b="1" dirty="0"/>
          </a:p>
          <a:p>
            <a:r>
              <a:rPr lang="cs-CZ" b="1" dirty="0"/>
              <a:t>Krční část </a:t>
            </a:r>
            <a:r>
              <a:rPr lang="cs-CZ" dirty="0"/>
              <a:t>(6 cm) – krátká</a:t>
            </a:r>
          </a:p>
          <a:p>
            <a:r>
              <a:rPr lang="cs-CZ" b="1" dirty="0"/>
              <a:t>Hrudní část </a:t>
            </a:r>
            <a:r>
              <a:rPr lang="cs-CZ" dirty="0"/>
              <a:t>(15-20 cm) - dlouhá, probíhá za průdušnicí a srdcem, levým bokem se dotýká oblouku aorty, pak probíhá za levým bronchem</a:t>
            </a:r>
          </a:p>
          <a:p>
            <a:r>
              <a:rPr lang="cs-CZ" b="1" dirty="0"/>
              <a:t>Břišní část </a:t>
            </a:r>
            <a:r>
              <a:rPr lang="cs-CZ" dirty="0"/>
              <a:t>(1-2 cm) - krátká, leží pod bránicí</a:t>
            </a:r>
          </a:p>
          <a:p>
            <a:endParaRPr lang="cs-CZ" dirty="0"/>
          </a:p>
          <a:p>
            <a:r>
              <a:rPr lang="cs-CZ" b="1" dirty="0">
                <a:solidFill>
                  <a:schemeClr val="tx1"/>
                </a:solidFill>
              </a:rPr>
              <a:t>Svalovina jícnu: </a:t>
            </a:r>
            <a:r>
              <a:rPr lang="cs-CZ" dirty="0">
                <a:solidFill>
                  <a:schemeClr val="tx1"/>
                </a:solidFill>
              </a:rPr>
              <a:t>v horní 1/3 je příčně pruhovaná, ve střední mix, v dolní 1/3 je hladká </a:t>
            </a:r>
          </a:p>
          <a:p>
            <a:endParaRPr lang="cs-CZ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A58DC105-FEFB-46DC-AC11-5DE4B9CD280B}"/>
              </a:ext>
            </a:extLst>
          </p:cNvPr>
          <p:cNvGrpSpPr/>
          <p:nvPr/>
        </p:nvGrpSpPr>
        <p:grpSpPr>
          <a:xfrm>
            <a:off x="5410986" y="700453"/>
            <a:ext cx="6781014" cy="6004874"/>
            <a:chOff x="1857356" y="1000108"/>
            <a:chExt cx="5715383" cy="5483243"/>
          </a:xfrm>
        </p:grpSpPr>
        <p:pic>
          <p:nvPicPr>
            <p:cNvPr id="8" name="Picture 2" descr="C:\Documents and Settings\blanka.pospisilova\Dokumenty\Skripta\2010_08_06\IMG_0018.jpg">
              <a:extLst>
                <a:ext uri="{FF2B5EF4-FFF2-40B4-BE49-F238E27FC236}">
                  <a16:creationId xmlns:a16="http://schemas.microsoft.com/office/drawing/2014/main" id="{E69F9D15-B67E-434E-9FAC-B19326474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 t="4175" b="4175"/>
            <a:stretch>
              <a:fillRect/>
            </a:stretch>
          </p:blipFill>
          <p:spPr bwMode="auto">
            <a:xfrm rot="5400000">
              <a:off x="1826966" y="2459258"/>
              <a:ext cx="5483243" cy="2564944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pic>
        <p:cxnSp>
          <p:nvCxnSpPr>
            <p:cNvPr id="9" name="Přímá spojovací šipka 4">
              <a:extLst>
                <a:ext uri="{FF2B5EF4-FFF2-40B4-BE49-F238E27FC236}">
                  <a16:creationId xmlns:a16="http://schemas.microsoft.com/office/drawing/2014/main" id="{32383BB6-8300-48BC-9076-7AAD9CA3191A}"/>
                </a:ext>
              </a:extLst>
            </p:cNvPr>
            <p:cNvCxnSpPr/>
            <p:nvPr/>
          </p:nvCxnSpPr>
          <p:spPr>
            <a:xfrm rot="10800000">
              <a:off x="4572000" y="1928802"/>
              <a:ext cx="571504" cy="1588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šipka 6">
              <a:extLst>
                <a:ext uri="{FF2B5EF4-FFF2-40B4-BE49-F238E27FC236}">
                  <a16:creationId xmlns:a16="http://schemas.microsoft.com/office/drawing/2014/main" id="{FE7C7E2F-F82A-413E-B747-B6867FE8A707}"/>
                </a:ext>
              </a:extLst>
            </p:cNvPr>
            <p:cNvCxnSpPr/>
            <p:nvPr/>
          </p:nvCxnSpPr>
          <p:spPr>
            <a:xfrm>
              <a:off x="3286116" y="4071942"/>
              <a:ext cx="785818" cy="1588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šipka 8">
              <a:extLst>
                <a:ext uri="{FF2B5EF4-FFF2-40B4-BE49-F238E27FC236}">
                  <a16:creationId xmlns:a16="http://schemas.microsoft.com/office/drawing/2014/main" id="{AE98340D-0E17-4374-BA37-59D08ECF526E}"/>
                </a:ext>
              </a:extLst>
            </p:cNvPr>
            <p:cNvCxnSpPr/>
            <p:nvPr/>
          </p:nvCxnSpPr>
          <p:spPr>
            <a:xfrm rot="10800000" flipV="1">
              <a:off x="4929190" y="5000636"/>
              <a:ext cx="1143008" cy="14287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11">
              <a:extLst>
                <a:ext uri="{FF2B5EF4-FFF2-40B4-BE49-F238E27FC236}">
                  <a16:creationId xmlns:a16="http://schemas.microsoft.com/office/drawing/2014/main" id="{1A27DE5A-BFEE-4D19-BA05-BC978BF322FF}"/>
                </a:ext>
              </a:extLst>
            </p:cNvPr>
            <p:cNvCxnSpPr/>
            <p:nvPr/>
          </p:nvCxnSpPr>
          <p:spPr>
            <a:xfrm>
              <a:off x="3571868" y="2857496"/>
              <a:ext cx="857256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3">
              <a:extLst>
                <a:ext uri="{FF2B5EF4-FFF2-40B4-BE49-F238E27FC236}">
                  <a16:creationId xmlns:a16="http://schemas.microsoft.com/office/drawing/2014/main" id="{C294DBE1-B2A3-4258-A05D-629F208203F4}"/>
                </a:ext>
              </a:extLst>
            </p:cNvPr>
            <p:cNvCxnSpPr/>
            <p:nvPr/>
          </p:nvCxnSpPr>
          <p:spPr>
            <a:xfrm rot="10800000">
              <a:off x="4714876" y="3357562"/>
              <a:ext cx="71438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6">
              <a:extLst>
                <a:ext uri="{FF2B5EF4-FFF2-40B4-BE49-F238E27FC236}">
                  <a16:creationId xmlns:a16="http://schemas.microsoft.com/office/drawing/2014/main" id="{BBD991CF-DAA5-448F-9EE7-6BA7B69BCA87}"/>
                </a:ext>
              </a:extLst>
            </p:cNvPr>
            <p:cNvCxnSpPr/>
            <p:nvPr/>
          </p:nvCxnSpPr>
          <p:spPr>
            <a:xfrm>
              <a:off x="3571868" y="2000240"/>
              <a:ext cx="571504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šipka 18">
              <a:extLst>
                <a:ext uri="{FF2B5EF4-FFF2-40B4-BE49-F238E27FC236}">
                  <a16:creationId xmlns:a16="http://schemas.microsoft.com/office/drawing/2014/main" id="{5D4C32A2-2C99-47FF-BA01-B69F3BE5BC29}"/>
                </a:ext>
              </a:extLst>
            </p:cNvPr>
            <p:cNvCxnSpPr/>
            <p:nvPr/>
          </p:nvCxnSpPr>
          <p:spPr>
            <a:xfrm rot="10800000">
              <a:off x="4786314" y="3714752"/>
              <a:ext cx="642942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šipka 20">
              <a:extLst>
                <a:ext uri="{FF2B5EF4-FFF2-40B4-BE49-F238E27FC236}">
                  <a16:creationId xmlns:a16="http://schemas.microsoft.com/office/drawing/2014/main" id="{4B0E205D-9C8A-470F-B559-DF1A109C91E5}"/>
                </a:ext>
              </a:extLst>
            </p:cNvPr>
            <p:cNvCxnSpPr/>
            <p:nvPr/>
          </p:nvCxnSpPr>
          <p:spPr>
            <a:xfrm rot="10800000" flipV="1">
              <a:off x="5072066" y="4143380"/>
              <a:ext cx="857256" cy="57150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22">
              <a:extLst>
                <a:ext uri="{FF2B5EF4-FFF2-40B4-BE49-F238E27FC236}">
                  <a16:creationId xmlns:a16="http://schemas.microsoft.com/office/drawing/2014/main" id="{52B0D336-3242-4DCD-9F99-57F38A5CF087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4714876" y="5214955"/>
              <a:ext cx="1214445" cy="73667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C80B612C-3C04-4806-AB29-812D3525C52F}"/>
                </a:ext>
              </a:extLst>
            </p:cNvPr>
            <p:cNvSpPr txBox="1"/>
            <p:nvPr/>
          </p:nvSpPr>
          <p:spPr>
            <a:xfrm>
              <a:off x="5143503" y="1816702"/>
              <a:ext cx="1957357" cy="3385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accent4">
                      <a:lumMod val="75000"/>
                    </a:schemeClr>
                  </a:solidFill>
                </a:rPr>
                <a:t>KRČNÍ ČÁST JÍCNU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4BF9330B-0E6E-46F0-8692-933791DBBE1A}"/>
                </a:ext>
              </a:extLst>
            </p:cNvPr>
            <p:cNvSpPr txBox="1"/>
            <p:nvPr/>
          </p:nvSpPr>
          <p:spPr>
            <a:xfrm>
              <a:off x="1857356" y="3857628"/>
              <a:ext cx="1907510" cy="3385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1600" b="1" dirty="0">
                  <a:solidFill>
                    <a:schemeClr val="accent4">
                      <a:lumMod val="75000"/>
                    </a:schemeClr>
                  </a:solidFill>
                </a:rPr>
                <a:t>HRUDNÍ ČÁST JÍCNU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5859A439-5966-4D94-8924-81C00982A7DF}"/>
                </a:ext>
              </a:extLst>
            </p:cNvPr>
            <p:cNvSpPr txBox="1"/>
            <p:nvPr/>
          </p:nvSpPr>
          <p:spPr>
            <a:xfrm>
              <a:off x="5929321" y="5143512"/>
              <a:ext cx="1643418" cy="290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accent4">
                      <a:lumMod val="75000"/>
                    </a:schemeClr>
                  </a:solidFill>
                </a:rPr>
                <a:t>BŘIŠNÍ ČÁST JÍCNU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B4F3154A-03F8-4501-981F-7691F7964444}"/>
                </a:ext>
              </a:extLst>
            </p:cNvPr>
            <p:cNvSpPr txBox="1"/>
            <p:nvPr/>
          </p:nvSpPr>
          <p:spPr>
            <a:xfrm>
              <a:off x="2643174" y="1857364"/>
              <a:ext cx="995785" cy="307777"/>
            </a:xfrm>
            <a:prstGeom prst="rect">
              <a:avLst/>
            </a:prstGeom>
            <a:solidFill>
              <a:srgbClr val="FFC5B7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Průdušnice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69AF3F9A-A2F6-44B1-8A0A-B71F23594069}"/>
                </a:ext>
              </a:extLst>
            </p:cNvPr>
            <p:cNvSpPr txBox="1"/>
            <p:nvPr/>
          </p:nvSpPr>
          <p:spPr>
            <a:xfrm>
              <a:off x="5357818" y="3143248"/>
              <a:ext cx="1113831" cy="307777"/>
            </a:xfrm>
            <a:prstGeom prst="rect">
              <a:avLst/>
            </a:prstGeom>
            <a:solidFill>
              <a:srgbClr val="FFC5B7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Hrudní aorta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501D9350-BDC2-4239-ADFE-35A17A33B3C0}"/>
                </a:ext>
              </a:extLst>
            </p:cNvPr>
            <p:cNvSpPr txBox="1"/>
            <p:nvPr/>
          </p:nvSpPr>
          <p:spPr>
            <a:xfrm>
              <a:off x="2500298" y="2714620"/>
              <a:ext cx="1136850" cy="307777"/>
            </a:xfrm>
            <a:prstGeom prst="rect">
              <a:avLst/>
            </a:prstGeom>
            <a:solidFill>
              <a:srgbClr val="FFC5B7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Oblouk aorty</a:t>
              </a: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188A7138-07FF-4901-8BFB-82DF7C3C7F2C}"/>
                </a:ext>
              </a:extLst>
            </p:cNvPr>
            <p:cNvSpPr txBox="1"/>
            <p:nvPr/>
          </p:nvSpPr>
          <p:spPr>
            <a:xfrm>
              <a:off x="5857884" y="4000504"/>
              <a:ext cx="729239" cy="307777"/>
            </a:xfrm>
            <a:prstGeom prst="rect">
              <a:avLst/>
            </a:prstGeom>
            <a:solidFill>
              <a:srgbClr val="FFC5B7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Bránice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91A14821-61FC-4D7F-95EB-8C9AB2A627D0}"/>
                </a:ext>
              </a:extLst>
            </p:cNvPr>
            <p:cNvSpPr txBox="1"/>
            <p:nvPr/>
          </p:nvSpPr>
          <p:spPr>
            <a:xfrm>
              <a:off x="6072198" y="4786322"/>
              <a:ext cx="1373774" cy="307777"/>
            </a:xfrm>
            <a:prstGeom prst="rect">
              <a:avLst/>
            </a:prstGeom>
            <a:solidFill>
              <a:srgbClr val="FFC5B7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Kardie žaludeční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1D14AE7D-03BD-431C-B2E9-6A9F4B61F54C}"/>
                </a:ext>
              </a:extLst>
            </p:cNvPr>
            <p:cNvSpPr txBox="1"/>
            <p:nvPr/>
          </p:nvSpPr>
          <p:spPr>
            <a:xfrm>
              <a:off x="5286380" y="3500438"/>
              <a:ext cx="1709186" cy="307777"/>
            </a:xfrm>
            <a:prstGeom prst="rect">
              <a:avLst/>
            </a:prstGeom>
            <a:solidFill>
              <a:srgbClr val="FFC5B7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Levá hlavní průduška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862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EF682-C47A-414E-BC23-78A0726A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22" y="244135"/>
            <a:ext cx="10046648" cy="707971"/>
          </a:xfrm>
        </p:spPr>
        <p:txBody>
          <a:bodyPr/>
          <a:lstStyle/>
          <a:p>
            <a:pPr algn="ctr"/>
            <a:r>
              <a:rPr lang="cs-CZ" dirty="0"/>
              <a:t>PŘEHLED ČÁSTÍ GIT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1C1A11-437E-45D3-8727-5DF465F8D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22" y="904972"/>
            <a:ext cx="9509320" cy="5661757"/>
          </a:xfrm>
        </p:spPr>
        <p:txBody>
          <a:bodyPr>
            <a:noAutofit/>
          </a:bodyPr>
          <a:lstStyle/>
          <a:p>
            <a:r>
              <a:rPr lang="cs-CZ" sz="2000" b="1" dirty="0"/>
              <a:t>Trubicové orgány</a:t>
            </a:r>
          </a:p>
          <a:p>
            <a:pPr lvl="1"/>
            <a:r>
              <a:rPr lang="cs-CZ" sz="2000" dirty="0"/>
              <a:t>Dutina ústní - </a:t>
            </a:r>
            <a:r>
              <a:rPr lang="cs-CZ" sz="2000" dirty="0" err="1"/>
              <a:t>cavum</a:t>
            </a:r>
            <a:r>
              <a:rPr lang="cs-CZ" sz="2000" dirty="0"/>
              <a:t> </a:t>
            </a:r>
            <a:r>
              <a:rPr lang="cs-CZ" sz="2000" dirty="0" err="1"/>
              <a:t>oris</a:t>
            </a:r>
            <a:endParaRPr lang="cs-CZ" sz="2000" dirty="0"/>
          </a:p>
          <a:p>
            <a:pPr lvl="1"/>
            <a:r>
              <a:rPr lang="cs-CZ" sz="2000" dirty="0"/>
              <a:t>Ústní a hrtanová část hltanu - </a:t>
            </a:r>
            <a:r>
              <a:rPr lang="cs-CZ" sz="2000" dirty="0" err="1"/>
              <a:t>oropharynx</a:t>
            </a:r>
            <a:r>
              <a:rPr lang="cs-CZ" sz="2000" dirty="0"/>
              <a:t>, </a:t>
            </a:r>
            <a:r>
              <a:rPr lang="cs-CZ" sz="2000" dirty="0" err="1"/>
              <a:t>laryngopharynx</a:t>
            </a:r>
            <a:endParaRPr lang="cs-CZ" sz="2000" dirty="0"/>
          </a:p>
          <a:p>
            <a:pPr lvl="1"/>
            <a:r>
              <a:rPr lang="cs-CZ" sz="2000" dirty="0"/>
              <a:t>Jícen - </a:t>
            </a:r>
            <a:r>
              <a:rPr lang="cs-CZ" sz="2000" dirty="0" err="1"/>
              <a:t>oesophagus</a:t>
            </a:r>
            <a:endParaRPr lang="cs-CZ" sz="2000" dirty="0"/>
          </a:p>
          <a:p>
            <a:pPr lvl="1"/>
            <a:r>
              <a:rPr lang="cs-CZ" sz="2000" dirty="0"/>
              <a:t>Žaludek – </a:t>
            </a:r>
            <a:r>
              <a:rPr lang="cs-CZ" sz="2000" dirty="0" err="1"/>
              <a:t>ventriculus</a:t>
            </a:r>
            <a:r>
              <a:rPr lang="cs-CZ" sz="2000" dirty="0"/>
              <a:t>/</a:t>
            </a:r>
            <a:r>
              <a:rPr lang="cs-CZ" sz="2000" dirty="0" err="1"/>
              <a:t>gaster</a:t>
            </a:r>
            <a:endParaRPr lang="cs-CZ" sz="2000" dirty="0"/>
          </a:p>
          <a:p>
            <a:pPr lvl="1"/>
            <a:r>
              <a:rPr lang="cs-CZ" sz="2000" dirty="0"/>
              <a:t>Tenké střevo – intestinum </a:t>
            </a:r>
            <a:r>
              <a:rPr lang="cs-CZ" sz="2000" dirty="0" err="1"/>
              <a:t>tenue</a:t>
            </a:r>
            <a:endParaRPr lang="cs-CZ" sz="2000" dirty="0"/>
          </a:p>
          <a:p>
            <a:pPr lvl="1"/>
            <a:r>
              <a:rPr lang="cs-CZ" sz="2000" dirty="0"/>
              <a:t>Tlusté střevo – intestinum </a:t>
            </a:r>
            <a:r>
              <a:rPr lang="cs-CZ" sz="2000" dirty="0" err="1"/>
              <a:t>crassum</a:t>
            </a:r>
            <a:endParaRPr lang="cs-CZ" sz="2000" dirty="0"/>
          </a:p>
          <a:p>
            <a:endParaRPr lang="cs-CZ" sz="2000" b="1" dirty="0"/>
          </a:p>
          <a:p>
            <a:r>
              <a:rPr lang="cs-CZ" sz="2000" b="1" dirty="0"/>
              <a:t>Parenchymatózní orgány </a:t>
            </a:r>
            <a:r>
              <a:rPr lang="cs-CZ" sz="2000" dirty="0"/>
              <a:t>(parenchym = vlastní funkční tkáň orgánu)</a:t>
            </a:r>
          </a:p>
          <a:p>
            <a:pPr lvl="1"/>
            <a:r>
              <a:rPr lang="cs-CZ" sz="2000" dirty="0"/>
              <a:t>Velké slinné žlázy – žláza příušní, podčelistní a podjazyková </a:t>
            </a:r>
          </a:p>
          <a:p>
            <a:pPr lvl="1"/>
            <a:r>
              <a:rPr lang="cs-CZ" sz="2000" dirty="0"/>
              <a:t>Játra - </a:t>
            </a:r>
            <a:r>
              <a:rPr lang="cs-CZ" sz="2000" dirty="0" err="1"/>
              <a:t>hepar</a:t>
            </a:r>
            <a:endParaRPr lang="cs-CZ" sz="2000" dirty="0"/>
          </a:p>
          <a:p>
            <a:pPr lvl="1"/>
            <a:r>
              <a:rPr lang="cs-CZ" sz="2000" dirty="0"/>
              <a:t>Slinivka břišní - </a:t>
            </a:r>
            <a:r>
              <a:rPr lang="cs-CZ" sz="2000" dirty="0" err="1"/>
              <a:t>pancreas</a:t>
            </a:r>
            <a:endParaRPr lang="cs-CZ" sz="2000" dirty="0"/>
          </a:p>
          <a:p>
            <a:pPr lvl="1"/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1646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>
            <a:extLst>
              <a:ext uri="{FF2B5EF4-FFF2-40B4-BE49-F238E27FC236}">
                <a16:creationId xmlns:a16="http://schemas.microsoft.com/office/drawing/2014/main" id="{AC861BF1-712E-484A-940A-D9254126F220}"/>
              </a:ext>
            </a:extLst>
          </p:cNvPr>
          <p:cNvGrpSpPr/>
          <p:nvPr/>
        </p:nvGrpSpPr>
        <p:grpSpPr>
          <a:xfrm>
            <a:off x="1501478" y="1168187"/>
            <a:ext cx="8227440" cy="5233320"/>
            <a:chOff x="457200" y="1214280"/>
            <a:chExt cx="8227440" cy="5233320"/>
          </a:xfrm>
        </p:grpSpPr>
        <p:sp>
          <p:nvSpPr>
            <p:cNvPr id="26" name="CustomShape 2">
              <a:extLst>
                <a:ext uri="{FF2B5EF4-FFF2-40B4-BE49-F238E27FC236}">
                  <a16:creationId xmlns:a16="http://schemas.microsoft.com/office/drawing/2014/main" id="{33A5E8F3-EB51-439E-AD6E-8D82C6226A58}"/>
                </a:ext>
              </a:extLst>
            </p:cNvPr>
            <p:cNvSpPr/>
            <p:nvPr/>
          </p:nvSpPr>
          <p:spPr>
            <a:xfrm>
              <a:off x="457200" y="1600200"/>
              <a:ext cx="8227440" cy="4523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8" name="Picture 2" descr="C:\Documents and Settings\blanka.pospisilova\Dokumenty\Skripta\2010_08_06\IMG_0017.jpg">
              <a:extLst>
                <a:ext uri="{FF2B5EF4-FFF2-40B4-BE49-F238E27FC236}">
                  <a16:creationId xmlns:a16="http://schemas.microsoft.com/office/drawing/2014/main" id="{DCCC2B3D-5EDA-4CBF-979C-DA54CD58F829}"/>
                </a:ext>
              </a:extLst>
            </p:cNvPr>
            <p:cNvPicPr/>
            <p:nvPr/>
          </p:nvPicPr>
          <p:blipFill>
            <a:blip r:embed="rId3">
              <a:lum contrast="-20000"/>
            </a:blip>
            <a:srcRect r="6631" b="1205"/>
            <a:stretch/>
          </p:blipFill>
          <p:spPr>
            <a:xfrm>
              <a:off x="3284640" y="1214280"/>
              <a:ext cx="1930680" cy="523332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29" name="CustomShape 5">
              <a:extLst>
                <a:ext uri="{FF2B5EF4-FFF2-40B4-BE49-F238E27FC236}">
                  <a16:creationId xmlns:a16="http://schemas.microsoft.com/office/drawing/2014/main" id="{6C86CEDD-1A20-449A-B66A-2B1C9BB35E1E}"/>
                </a:ext>
              </a:extLst>
            </p:cNvPr>
            <p:cNvSpPr/>
            <p:nvPr/>
          </p:nvSpPr>
          <p:spPr>
            <a:xfrm>
              <a:off x="931680" y="1744920"/>
              <a:ext cx="2070360" cy="819720"/>
            </a:xfrm>
            <a:prstGeom prst="rect">
              <a:avLst/>
            </a:prstGeom>
            <a:noFill/>
            <a:ln w="28440">
              <a:solidFill>
                <a:srgbClr val="4F81B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16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Vzdálenost  od horních řezáků k začátku jícnu je 15 cm</a:t>
              </a:r>
              <a:endParaRPr lang="cs-CZ" sz="1600" b="0" strike="noStrike" spc="-1" dirty="0">
                <a:latin typeface="Arial"/>
              </a:endParaRPr>
            </a:p>
          </p:txBody>
        </p:sp>
        <p:sp>
          <p:nvSpPr>
            <p:cNvPr id="30" name="CustomShape 6">
              <a:extLst>
                <a:ext uri="{FF2B5EF4-FFF2-40B4-BE49-F238E27FC236}">
                  <a16:creationId xmlns:a16="http://schemas.microsoft.com/office/drawing/2014/main" id="{E3270BC1-53DD-4271-BDF0-D459FB53C255}"/>
                </a:ext>
              </a:extLst>
            </p:cNvPr>
            <p:cNvSpPr/>
            <p:nvPr/>
          </p:nvSpPr>
          <p:spPr>
            <a:xfrm>
              <a:off x="857160" y="3124440"/>
              <a:ext cx="2141640" cy="819720"/>
            </a:xfrm>
            <a:prstGeom prst="rect">
              <a:avLst/>
            </a:prstGeom>
            <a:noFill/>
            <a:ln w="28440">
              <a:solidFill>
                <a:srgbClr val="4F81B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Vzdálenost  od horních řezáků k prostupu jícnu přes bránici je 40 cm </a:t>
              </a:r>
              <a:endParaRPr lang="cs-CZ" sz="1600" b="0" strike="noStrike" spc="-1">
                <a:latin typeface="Arial"/>
              </a:endParaRPr>
            </a:p>
          </p:txBody>
        </p:sp>
        <p:sp>
          <p:nvSpPr>
            <p:cNvPr id="31" name="CustomShape 7">
              <a:extLst>
                <a:ext uri="{FF2B5EF4-FFF2-40B4-BE49-F238E27FC236}">
                  <a16:creationId xmlns:a16="http://schemas.microsoft.com/office/drawing/2014/main" id="{8A60C4BE-5504-4BE1-9B24-8CE025BCB1BC}"/>
                </a:ext>
              </a:extLst>
            </p:cNvPr>
            <p:cNvSpPr/>
            <p:nvPr/>
          </p:nvSpPr>
          <p:spPr>
            <a:xfrm>
              <a:off x="714240" y="4629960"/>
              <a:ext cx="2284560" cy="1063080"/>
            </a:xfrm>
            <a:prstGeom prst="rect">
              <a:avLst/>
            </a:prstGeom>
            <a:solidFill>
              <a:srgbClr val="FFFF00"/>
            </a:solidFill>
            <a:ln w="28440">
              <a:solidFill>
                <a:srgbClr val="4F81B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Důležité při zavádění žaludeční sondy a instrumentaria do jícnu a žaludku</a:t>
              </a:r>
              <a:endParaRPr lang="cs-CZ" sz="1600" b="0" strike="noStrike" spc="-1">
                <a:latin typeface="Arial"/>
              </a:endParaRPr>
            </a:p>
          </p:txBody>
        </p:sp>
        <p:sp>
          <p:nvSpPr>
            <p:cNvPr id="32" name="CustomShape 8">
              <a:extLst>
                <a:ext uri="{FF2B5EF4-FFF2-40B4-BE49-F238E27FC236}">
                  <a16:creationId xmlns:a16="http://schemas.microsoft.com/office/drawing/2014/main" id="{61A54877-E9E5-41EC-B221-658BE9147121}"/>
                </a:ext>
              </a:extLst>
            </p:cNvPr>
            <p:cNvSpPr/>
            <p:nvPr/>
          </p:nvSpPr>
          <p:spPr>
            <a:xfrm>
              <a:off x="5307480" y="2555640"/>
              <a:ext cx="3151800" cy="819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440">
              <a:solidFill>
                <a:srgbClr val="4F81B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16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Horní zúžení jícnu</a:t>
              </a:r>
              <a:r>
                <a:rPr lang="cs-CZ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: v místě průchodu jícnu mezi prstencovou chrupavku a páteří</a:t>
              </a:r>
              <a:endParaRPr lang="cs-CZ" sz="1600" b="0" strike="noStrike" spc="-1">
                <a:latin typeface="Arial"/>
              </a:endParaRPr>
            </a:p>
          </p:txBody>
        </p:sp>
        <p:sp>
          <p:nvSpPr>
            <p:cNvPr id="33" name="CustomShape 9">
              <a:extLst>
                <a:ext uri="{FF2B5EF4-FFF2-40B4-BE49-F238E27FC236}">
                  <a16:creationId xmlns:a16="http://schemas.microsoft.com/office/drawing/2014/main" id="{57655CC7-EBAC-43A6-8242-897605E0EEFD}"/>
                </a:ext>
              </a:extLst>
            </p:cNvPr>
            <p:cNvSpPr/>
            <p:nvPr/>
          </p:nvSpPr>
          <p:spPr>
            <a:xfrm>
              <a:off x="5307480" y="3762000"/>
              <a:ext cx="3377160" cy="819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440">
              <a:solidFill>
                <a:srgbClr val="4F81B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16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Střední zúžení jícnu: </a:t>
              </a:r>
              <a:r>
                <a:rPr lang="cs-CZ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v místě průchodu jícnu mezi hrudní aortou a levou  hlavní průduškou</a:t>
              </a:r>
              <a:endParaRPr lang="cs-CZ" sz="1600" b="0" strike="noStrike" spc="-1">
                <a:latin typeface="Arial"/>
              </a:endParaRPr>
            </a:p>
          </p:txBody>
        </p:sp>
        <p:sp>
          <p:nvSpPr>
            <p:cNvPr id="34" name="CustomShape 10">
              <a:extLst>
                <a:ext uri="{FF2B5EF4-FFF2-40B4-BE49-F238E27FC236}">
                  <a16:creationId xmlns:a16="http://schemas.microsoft.com/office/drawing/2014/main" id="{0A468D50-AD19-45F3-B849-438EAD768536}"/>
                </a:ext>
              </a:extLst>
            </p:cNvPr>
            <p:cNvSpPr/>
            <p:nvPr/>
          </p:nvSpPr>
          <p:spPr>
            <a:xfrm>
              <a:off x="5307480" y="4986360"/>
              <a:ext cx="3290400" cy="576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440">
              <a:solidFill>
                <a:srgbClr val="4F81B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1600" b="1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Dolní zúžení jícnu: </a:t>
              </a:r>
              <a:r>
                <a:rPr lang="cs-CZ" sz="16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v místě průchodu jícnu přes bránici</a:t>
              </a:r>
              <a:endParaRPr lang="cs-CZ" sz="1600" b="0" strike="noStrike" spc="-1" dirty="0">
                <a:latin typeface="Arial"/>
              </a:endParaRPr>
            </a:p>
          </p:txBody>
        </p:sp>
        <p:sp>
          <p:nvSpPr>
            <p:cNvPr id="35" name="CustomShape 11">
              <a:extLst>
                <a:ext uri="{FF2B5EF4-FFF2-40B4-BE49-F238E27FC236}">
                  <a16:creationId xmlns:a16="http://schemas.microsoft.com/office/drawing/2014/main" id="{689254EC-F833-4D6E-A515-3A2CF1A5F853}"/>
                </a:ext>
              </a:extLst>
            </p:cNvPr>
            <p:cNvSpPr/>
            <p:nvPr/>
          </p:nvSpPr>
          <p:spPr>
            <a:xfrm flipH="1" flipV="1">
              <a:off x="4194360" y="2968200"/>
              <a:ext cx="11098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6" name="CustomShape 12">
              <a:extLst>
                <a:ext uri="{FF2B5EF4-FFF2-40B4-BE49-F238E27FC236}">
                  <a16:creationId xmlns:a16="http://schemas.microsoft.com/office/drawing/2014/main" id="{76B8CCF9-A6E0-4D5B-8E7E-F930E75E6605}"/>
                </a:ext>
              </a:extLst>
            </p:cNvPr>
            <p:cNvSpPr/>
            <p:nvPr/>
          </p:nvSpPr>
          <p:spPr>
            <a:xfrm flipH="1">
              <a:off x="4413600" y="4127040"/>
              <a:ext cx="8910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7" name="CustomShape 13">
              <a:extLst>
                <a:ext uri="{FF2B5EF4-FFF2-40B4-BE49-F238E27FC236}">
                  <a16:creationId xmlns:a16="http://schemas.microsoft.com/office/drawing/2014/main" id="{AC0980C6-26EA-4DB0-B172-DCB9DC062F19}"/>
                </a:ext>
              </a:extLst>
            </p:cNvPr>
            <p:cNvSpPr/>
            <p:nvPr/>
          </p:nvSpPr>
          <p:spPr>
            <a:xfrm flipH="1">
              <a:off x="4319640" y="5358960"/>
              <a:ext cx="997560" cy="188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8" name="CustomShape 14">
              <a:extLst>
                <a:ext uri="{FF2B5EF4-FFF2-40B4-BE49-F238E27FC236}">
                  <a16:creationId xmlns:a16="http://schemas.microsoft.com/office/drawing/2014/main" id="{721119EC-4203-4BFF-8A37-0DCB07B4AF53}"/>
                </a:ext>
              </a:extLst>
            </p:cNvPr>
            <p:cNvSpPr/>
            <p:nvPr/>
          </p:nvSpPr>
          <p:spPr>
            <a:xfrm>
              <a:off x="1857240" y="4059720"/>
              <a:ext cx="219240" cy="405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>
              <a:solidFill>
                <a:srgbClr val="4F81B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9" name="CustomShape 15">
              <a:extLst>
                <a:ext uri="{FF2B5EF4-FFF2-40B4-BE49-F238E27FC236}">
                  <a16:creationId xmlns:a16="http://schemas.microsoft.com/office/drawing/2014/main" id="{01588D14-FBF1-4F46-9B3A-ED1C498FE945}"/>
                </a:ext>
              </a:extLst>
            </p:cNvPr>
            <p:cNvSpPr/>
            <p:nvPr/>
          </p:nvSpPr>
          <p:spPr>
            <a:xfrm>
              <a:off x="3145680" y="1338840"/>
              <a:ext cx="141480" cy="178452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28440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0" name="CustomShape 16">
              <a:extLst>
                <a:ext uri="{FF2B5EF4-FFF2-40B4-BE49-F238E27FC236}">
                  <a16:creationId xmlns:a16="http://schemas.microsoft.com/office/drawing/2014/main" id="{1994FC52-2A07-4D3A-8B2D-48515CF84E23}"/>
                </a:ext>
              </a:extLst>
            </p:cNvPr>
            <p:cNvSpPr/>
            <p:nvPr/>
          </p:nvSpPr>
          <p:spPr>
            <a:xfrm>
              <a:off x="3217320" y="1349640"/>
              <a:ext cx="238320" cy="435636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28440">
              <a:solidFill>
                <a:srgbClr val="604A7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183AA736-D8B6-4A03-8F76-26EA2225801D}"/>
              </a:ext>
            </a:extLst>
          </p:cNvPr>
          <p:cNvSpPr/>
          <p:nvPr/>
        </p:nvSpPr>
        <p:spPr>
          <a:xfrm>
            <a:off x="613800" y="225013"/>
            <a:ext cx="11320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</a:rPr>
              <a:t>Fyziologická zakřivení a zúžení:</a:t>
            </a:r>
          </a:p>
        </p:txBody>
      </p:sp>
    </p:spTree>
    <p:extLst>
      <p:ext uri="{BB962C8B-B14F-4D97-AF65-F5344CB8AC3E}">
        <p14:creationId xmlns:p14="http://schemas.microsoft.com/office/powerpoint/2010/main" val="2471513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E631F1-5FE6-409D-AC9B-86BD1200E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86" y="881658"/>
            <a:ext cx="8810283" cy="5684719"/>
          </a:xfrm>
        </p:spPr>
        <p:txBody>
          <a:bodyPr>
            <a:noAutofit/>
          </a:bodyPr>
          <a:lstStyle/>
          <a:p>
            <a:r>
              <a:rPr lang="cs-CZ" dirty="0"/>
              <a:t>Nejširší část zažívací trubice, značně roztažitelný</a:t>
            </a:r>
          </a:p>
          <a:p>
            <a:r>
              <a:rPr lang="cs-CZ" dirty="0"/>
              <a:t>Délka cca 25 cm, nejširší je v místě fundu (4-5 cm)  </a:t>
            </a:r>
          </a:p>
          <a:p>
            <a:r>
              <a:rPr lang="cs-CZ" dirty="0"/>
              <a:t>Uložen v dutině břišní pod levou klenbou brániční, projekce žaludku na </a:t>
            </a:r>
            <a:br>
              <a:rPr lang="cs-CZ" dirty="0"/>
            </a:br>
            <a:r>
              <a:rPr lang="cs-CZ" dirty="0"/>
              <a:t>páteř je v rozsahu Th11-L4 </a:t>
            </a:r>
          </a:p>
          <a:p>
            <a:r>
              <a:rPr lang="cs-CZ" u="sng" dirty="0"/>
              <a:t>Části žaludku: </a:t>
            </a:r>
          </a:p>
          <a:p>
            <a:pPr lvl="1"/>
            <a:r>
              <a:rPr lang="cs-CZ" sz="1800" b="1" dirty="0"/>
              <a:t>Kardie -</a:t>
            </a:r>
            <a:r>
              <a:rPr lang="cs-CZ" sz="1800" dirty="0"/>
              <a:t> vyústění jícnu do žaludku</a:t>
            </a:r>
          </a:p>
          <a:p>
            <a:pPr lvl="1"/>
            <a:r>
              <a:rPr lang="cs-CZ" sz="1800" b="1" dirty="0"/>
              <a:t>Fundus (klenba) -</a:t>
            </a:r>
            <a:r>
              <a:rPr lang="cs-CZ" sz="1800" dirty="0"/>
              <a:t> horní nejširší oddíl žaludku, naléhá zespodu na bránici</a:t>
            </a:r>
          </a:p>
          <a:p>
            <a:pPr lvl="1"/>
            <a:r>
              <a:rPr lang="cs-CZ" sz="1800" b="1" dirty="0"/>
              <a:t>Tělo –</a:t>
            </a:r>
            <a:r>
              <a:rPr lang="cs-CZ" sz="1800" dirty="0"/>
              <a:t> vertikální, nejdelší část žaludku mezi fundem a pylorem</a:t>
            </a:r>
          </a:p>
          <a:p>
            <a:pPr lvl="1"/>
            <a:r>
              <a:rPr lang="cs-CZ" sz="1800" b="1" dirty="0"/>
              <a:t>Pylorus (vrátník) -</a:t>
            </a:r>
            <a:r>
              <a:rPr lang="cs-CZ" sz="1800" dirty="0"/>
              <a:t> koncová užší část, ústí do dvanáctníku, je zde </a:t>
            </a:r>
            <a:r>
              <a:rPr lang="cs-CZ" sz="1800" u="sng" dirty="0"/>
              <a:t>pylorický sfinkter </a:t>
            </a:r>
            <a:r>
              <a:rPr lang="cs-CZ" sz="1800" dirty="0"/>
              <a:t>- „brána“, která uzavírá otvor ze žaludku do střeva, pravidelně se otevírá - umožňuje přesun tráveniny do dvanáctníku</a:t>
            </a:r>
          </a:p>
          <a:p>
            <a:r>
              <a:rPr lang="cs-CZ" u="sng" dirty="0"/>
              <a:t>2 </a:t>
            </a:r>
            <a:r>
              <a:rPr lang="cs-CZ" u="sng" dirty="0" err="1"/>
              <a:t>kurvatury</a:t>
            </a:r>
            <a:r>
              <a:rPr lang="cs-CZ" u="sng" dirty="0"/>
              <a:t>/ohyby </a:t>
            </a:r>
            <a:r>
              <a:rPr lang="cs-CZ" dirty="0"/>
              <a:t>- přední stěna žaludku přechází v zadní</a:t>
            </a:r>
          </a:p>
          <a:p>
            <a:pPr lvl="1"/>
            <a:r>
              <a:rPr lang="cs-CZ" sz="1800" b="1" dirty="0"/>
              <a:t>Velká </a:t>
            </a:r>
            <a:r>
              <a:rPr lang="cs-CZ" sz="1800" b="1" dirty="0" err="1"/>
              <a:t>kurvatura</a:t>
            </a:r>
            <a:r>
              <a:rPr lang="cs-CZ" sz="1800" b="1" dirty="0"/>
              <a:t> </a:t>
            </a:r>
            <a:r>
              <a:rPr lang="cs-CZ" sz="1800" dirty="0"/>
              <a:t>-  zakřivení levého okraje, vyklenuté doleva dolů</a:t>
            </a:r>
          </a:p>
          <a:p>
            <a:pPr lvl="1"/>
            <a:r>
              <a:rPr lang="cs-CZ" sz="1800" b="1" dirty="0"/>
              <a:t>Malá </a:t>
            </a:r>
            <a:r>
              <a:rPr lang="cs-CZ" sz="1800" b="1" dirty="0" err="1"/>
              <a:t>kurvatura</a:t>
            </a:r>
            <a:r>
              <a:rPr lang="cs-CZ" sz="1800" b="1" dirty="0"/>
              <a:t> </a:t>
            </a:r>
            <a:r>
              <a:rPr lang="cs-CZ" sz="1800" dirty="0"/>
              <a:t>- zakřivení pravého okraje, obrácené konkavitou doprava nahoru</a:t>
            </a:r>
          </a:p>
          <a:p>
            <a:pPr lvl="1"/>
            <a:endParaRPr lang="cs-CZ" sz="18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DF23348-6CB6-43A5-8CEC-9E05CCE40435}"/>
              </a:ext>
            </a:extLst>
          </p:cNvPr>
          <p:cNvGrpSpPr/>
          <p:nvPr/>
        </p:nvGrpSpPr>
        <p:grpSpPr>
          <a:xfrm>
            <a:off x="8601720" y="104407"/>
            <a:ext cx="3586480" cy="3677920"/>
            <a:chOff x="285720" y="1857364"/>
            <a:chExt cx="4435822" cy="3920337"/>
          </a:xfrm>
        </p:grpSpPr>
        <p:pic>
          <p:nvPicPr>
            <p:cNvPr id="6" name="Picture 2" descr="C:\Documents and Settings\blanka.pospisilova\Dokumenty\Skripta\2010_08_06\IMG_0019.jpg">
              <a:extLst>
                <a:ext uri="{FF2B5EF4-FFF2-40B4-BE49-F238E27FC236}">
                  <a16:creationId xmlns:a16="http://schemas.microsoft.com/office/drawing/2014/main" id="{1622650E-AAA2-4332-9E49-EEF5AA9A8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 l="50714" b="52552"/>
            <a:stretch>
              <a:fillRect/>
            </a:stretch>
          </p:blipFill>
          <p:spPr bwMode="auto">
            <a:xfrm rot="16200000">
              <a:off x="858314" y="1929892"/>
              <a:ext cx="3368226" cy="4059146"/>
            </a:xfrm>
            <a:prstGeom prst="rect">
              <a:avLst/>
            </a:prstGeom>
            <a:noFill/>
            <a:ln>
              <a:solidFill>
                <a:srgbClr val="3F3FFF"/>
              </a:solidFill>
            </a:ln>
          </p:spPr>
        </p:pic>
        <p:cxnSp>
          <p:nvCxnSpPr>
            <p:cNvPr id="7" name="Přímá spojovací šipka 10">
              <a:extLst>
                <a:ext uri="{FF2B5EF4-FFF2-40B4-BE49-F238E27FC236}">
                  <a16:creationId xmlns:a16="http://schemas.microsoft.com/office/drawing/2014/main" id="{0F84B446-EE5C-4176-84A1-48FB2639C0CF}"/>
                </a:ext>
              </a:extLst>
            </p:cNvPr>
            <p:cNvCxnSpPr/>
            <p:nvPr/>
          </p:nvCxnSpPr>
          <p:spPr>
            <a:xfrm rot="16200000" flipH="1">
              <a:off x="2607455" y="2750339"/>
              <a:ext cx="428628" cy="7143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ovací šipka 12">
              <a:extLst>
                <a:ext uri="{FF2B5EF4-FFF2-40B4-BE49-F238E27FC236}">
                  <a16:creationId xmlns:a16="http://schemas.microsoft.com/office/drawing/2014/main" id="{32267AE9-A7F7-4533-8E1C-3D93B7E3324D}"/>
                </a:ext>
              </a:extLst>
            </p:cNvPr>
            <p:cNvCxnSpPr/>
            <p:nvPr/>
          </p:nvCxnSpPr>
          <p:spPr>
            <a:xfrm rot="5400000">
              <a:off x="3572662" y="2285198"/>
              <a:ext cx="285752" cy="158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ovací šipka 16">
              <a:extLst>
                <a:ext uri="{FF2B5EF4-FFF2-40B4-BE49-F238E27FC236}">
                  <a16:creationId xmlns:a16="http://schemas.microsoft.com/office/drawing/2014/main" id="{45221510-3448-4B8F-B66D-CFBB05759787}"/>
                </a:ext>
              </a:extLst>
            </p:cNvPr>
            <p:cNvCxnSpPr/>
            <p:nvPr/>
          </p:nvCxnSpPr>
          <p:spPr>
            <a:xfrm rot="16200000" flipH="1">
              <a:off x="2321703" y="4250537"/>
              <a:ext cx="285752" cy="7143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šipka 18">
              <a:extLst>
                <a:ext uri="{FF2B5EF4-FFF2-40B4-BE49-F238E27FC236}">
                  <a16:creationId xmlns:a16="http://schemas.microsoft.com/office/drawing/2014/main" id="{C6ED71B1-0F4A-4891-9735-F6CC8DC429F5}"/>
                </a:ext>
              </a:extLst>
            </p:cNvPr>
            <p:cNvCxnSpPr/>
            <p:nvPr/>
          </p:nvCxnSpPr>
          <p:spPr>
            <a:xfrm rot="10800000">
              <a:off x="3643306" y="5000636"/>
              <a:ext cx="428628" cy="35719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šipka 20">
              <a:extLst>
                <a:ext uri="{FF2B5EF4-FFF2-40B4-BE49-F238E27FC236}">
                  <a16:creationId xmlns:a16="http://schemas.microsoft.com/office/drawing/2014/main" id="{5C17D11B-8CE4-453B-9272-96DCB352C1D5}"/>
                </a:ext>
              </a:extLst>
            </p:cNvPr>
            <p:cNvCxnSpPr/>
            <p:nvPr/>
          </p:nvCxnSpPr>
          <p:spPr>
            <a:xfrm rot="5400000" flipH="1" flipV="1">
              <a:off x="1214414" y="4929198"/>
              <a:ext cx="928694" cy="500066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DC5B3C77-C582-4C38-9C95-E7A5F6277F24}"/>
                </a:ext>
              </a:extLst>
            </p:cNvPr>
            <p:cNvSpPr txBox="1"/>
            <p:nvPr/>
          </p:nvSpPr>
          <p:spPr>
            <a:xfrm>
              <a:off x="1695220" y="2143117"/>
              <a:ext cx="1546783" cy="4767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3F3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Kardie a </a:t>
              </a:r>
              <a:r>
                <a:rPr lang="cs-CZ" sz="1200" dirty="0" err="1"/>
                <a:t>incisura</a:t>
              </a:r>
              <a:r>
                <a:rPr lang="cs-CZ" sz="1200" dirty="0"/>
                <a:t> </a:t>
              </a:r>
              <a:r>
                <a:rPr lang="cs-CZ" sz="1200" dirty="0" err="1"/>
                <a:t>cardiaca</a:t>
              </a:r>
              <a:endParaRPr lang="cs-CZ" sz="1200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970DA844-1876-462B-B939-135A3D432715}"/>
                </a:ext>
              </a:extLst>
            </p:cNvPr>
            <p:cNvSpPr txBox="1"/>
            <p:nvPr/>
          </p:nvSpPr>
          <p:spPr>
            <a:xfrm>
              <a:off x="3500430" y="1857364"/>
              <a:ext cx="671979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3F3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sz="1200" dirty="0"/>
                <a:t>Fundus 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ED7CFB34-3008-4708-BD18-25EAE396398A}"/>
                </a:ext>
              </a:extLst>
            </p:cNvPr>
            <p:cNvSpPr txBox="1"/>
            <p:nvPr/>
          </p:nvSpPr>
          <p:spPr>
            <a:xfrm>
              <a:off x="3571868" y="5286388"/>
              <a:ext cx="1149674" cy="4767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3F3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Velká </a:t>
              </a:r>
              <a:r>
                <a:rPr lang="cs-CZ" sz="1200" dirty="0" err="1"/>
                <a:t>kurvatura</a:t>
              </a:r>
              <a:endParaRPr lang="cs-CZ" sz="1200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45C55C02-BAD1-4DCE-9F75-F38C942389B5}"/>
                </a:ext>
              </a:extLst>
            </p:cNvPr>
            <p:cNvSpPr txBox="1"/>
            <p:nvPr/>
          </p:nvSpPr>
          <p:spPr>
            <a:xfrm>
              <a:off x="1500166" y="3429000"/>
              <a:ext cx="113114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3F3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sz="1200" dirty="0"/>
                <a:t>Malá </a:t>
              </a:r>
              <a:r>
                <a:rPr lang="cs-CZ" sz="1200" dirty="0" err="1"/>
                <a:t>kurvatura</a:t>
              </a:r>
              <a:endParaRPr lang="cs-CZ" sz="12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22F941E4-DEAB-4505-BEE0-F043A449BC1E}"/>
                </a:ext>
              </a:extLst>
            </p:cNvPr>
            <p:cNvSpPr txBox="1"/>
            <p:nvPr/>
          </p:nvSpPr>
          <p:spPr>
            <a:xfrm>
              <a:off x="1000100" y="5500702"/>
              <a:ext cx="645626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3F3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sz="1200" dirty="0" err="1"/>
                <a:t>Pylorus</a:t>
              </a:r>
              <a:endParaRPr lang="cs-CZ" sz="1200" dirty="0"/>
            </a:p>
          </p:txBody>
        </p:sp>
        <p:cxnSp>
          <p:nvCxnSpPr>
            <p:cNvPr id="17" name="Přímá spojovací šipka 31">
              <a:extLst>
                <a:ext uri="{FF2B5EF4-FFF2-40B4-BE49-F238E27FC236}">
                  <a16:creationId xmlns:a16="http://schemas.microsoft.com/office/drawing/2014/main" id="{2EA71F60-A55C-4D05-8D82-4815A53767CE}"/>
                </a:ext>
              </a:extLst>
            </p:cNvPr>
            <p:cNvCxnSpPr/>
            <p:nvPr/>
          </p:nvCxnSpPr>
          <p:spPr>
            <a:xfrm rot="10800000" flipV="1">
              <a:off x="3643306" y="2786058"/>
              <a:ext cx="928694" cy="42862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892BC717-774F-4DCB-9928-285579E21912}"/>
                </a:ext>
              </a:extLst>
            </p:cNvPr>
            <p:cNvSpPr txBox="1"/>
            <p:nvPr/>
          </p:nvSpPr>
          <p:spPr>
            <a:xfrm>
              <a:off x="1428728" y="3857628"/>
              <a:ext cx="1268361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3F3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sz="1200" dirty="0" err="1"/>
                <a:t>Incisura</a:t>
              </a:r>
              <a:r>
                <a:rPr lang="cs-CZ" sz="1200" dirty="0"/>
                <a:t> </a:t>
              </a:r>
              <a:r>
                <a:rPr lang="cs-CZ" sz="1200" dirty="0" err="1"/>
                <a:t>angularis</a:t>
              </a:r>
              <a:endParaRPr lang="cs-CZ" sz="1200" dirty="0"/>
            </a:p>
          </p:txBody>
        </p:sp>
        <p:cxnSp>
          <p:nvCxnSpPr>
            <p:cNvPr id="19" name="Přímá spojovací šipka 35">
              <a:extLst>
                <a:ext uri="{FF2B5EF4-FFF2-40B4-BE49-F238E27FC236}">
                  <a16:creationId xmlns:a16="http://schemas.microsoft.com/office/drawing/2014/main" id="{6179F0E3-1C3C-4D8D-B043-24D3167564D7}"/>
                </a:ext>
              </a:extLst>
            </p:cNvPr>
            <p:cNvCxnSpPr/>
            <p:nvPr/>
          </p:nvCxnSpPr>
          <p:spPr>
            <a:xfrm>
              <a:off x="2643174" y="3654326"/>
              <a:ext cx="357190" cy="20330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DA8D0D0D-D558-40E3-953A-6AF339F7A927}"/>
                </a:ext>
              </a:extLst>
            </p:cNvPr>
            <p:cNvSpPr txBox="1"/>
            <p:nvPr/>
          </p:nvSpPr>
          <p:spPr>
            <a:xfrm>
              <a:off x="285720" y="4786323"/>
              <a:ext cx="993466" cy="4767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3F3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Začátek duodena</a:t>
              </a:r>
            </a:p>
          </p:txBody>
        </p:sp>
        <p:cxnSp>
          <p:nvCxnSpPr>
            <p:cNvPr id="21" name="Přímá spojovací šipka 43">
              <a:extLst>
                <a:ext uri="{FF2B5EF4-FFF2-40B4-BE49-F238E27FC236}">
                  <a16:creationId xmlns:a16="http://schemas.microsoft.com/office/drawing/2014/main" id="{826122F6-66A0-4134-BCDD-90D507F5E5B2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782453" y="4286261"/>
              <a:ext cx="74772" cy="50006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Nadpis 1">
            <a:extLst>
              <a:ext uri="{FF2B5EF4-FFF2-40B4-BE49-F238E27FC236}">
                <a16:creationId xmlns:a16="http://schemas.microsoft.com/office/drawing/2014/main" id="{8ECFCC73-C4DE-45DB-98D5-092DF260A550}"/>
              </a:ext>
            </a:extLst>
          </p:cNvPr>
          <p:cNvSpPr txBox="1">
            <a:spLocks/>
          </p:cNvSpPr>
          <p:nvPr/>
        </p:nvSpPr>
        <p:spPr>
          <a:xfrm>
            <a:off x="242321" y="104407"/>
            <a:ext cx="8359399" cy="6926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ŽALUDEK (GASTER </a:t>
            </a:r>
            <a:r>
              <a:rPr lang="cs-CZ" sz="2200" dirty="0" err="1"/>
              <a:t>řec</a:t>
            </a:r>
            <a:r>
              <a:rPr lang="cs-CZ" sz="2200" dirty="0"/>
              <a:t>.</a:t>
            </a:r>
            <a:r>
              <a:rPr lang="cs-CZ" dirty="0"/>
              <a:t>, VENTRICULUS </a:t>
            </a:r>
            <a:r>
              <a:rPr lang="cs-CZ" sz="2200" dirty="0"/>
              <a:t>lat.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544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F6A4D-66C5-49E6-A71C-5F8EDB47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06" y="104407"/>
            <a:ext cx="8596668" cy="692632"/>
          </a:xfrm>
        </p:spPr>
        <p:txBody>
          <a:bodyPr>
            <a:normAutofit/>
          </a:bodyPr>
          <a:lstStyle/>
          <a:p>
            <a:r>
              <a:rPr lang="cs-CZ" dirty="0"/>
              <a:t>ŽALUDEK (GASTER </a:t>
            </a:r>
            <a:r>
              <a:rPr lang="cs-CZ" sz="2200" dirty="0" err="1"/>
              <a:t>řec</a:t>
            </a:r>
            <a:r>
              <a:rPr lang="cs-CZ" sz="2200" dirty="0"/>
              <a:t>.</a:t>
            </a:r>
            <a:r>
              <a:rPr lang="cs-CZ" dirty="0"/>
              <a:t>, VENTRICULUS </a:t>
            </a:r>
            <a:r>
              <a:rPr lang="cs-CZ" sz="2200" dirty="0"/>
              <a:t>lat.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E631F1-5FE6-409D-AC9B-86BD1200E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827" y="797039"/>
            <a:ext cx="10599373" cy="5684719"/>
          </a:xfrm>
        </p:spPr>
        <p:txBody>
          <a:bodyPr>
            <a:noAutofit/>
          </a:bodyPr>
          <a:lstStyle/>
          <a:p>
            <a:r>
              <a:rPr lang="cs-CZ" b="1" u="sng" spc="-1" dirty="0">
                <a:solidFill>
                  <a:srgbClr val="000000"/>
                </a:solidFill>
                <a:ea typeface="DejaVu Sans"/>
              </a:rPr>
              <a:t>Funkce žaludku</a:t>
            </a:r>
            <a:endParaRPr lang="cs-CZ" spc="-1" dirty="0"/>
          </a:p>
          <a:p>
            <a:pPr marL="686880" lvl="1">
              <a:buClr>
                <a:srgbClr val="92D050"/>
              </a:buClr>
              <a:buSzPct val="45000"/>
            </a:pPr>
            <a:r>
              <a:rPr lang="cs-CZ" sz="1800" spc="-1" dirty="0">
                <a:solidFill>
                  <a:srgbClr val="000000"/>
                </a:solidFill>
                <a:ea typeface="DejaVu Sans"/>
              </a:rPr>
              <a:t>Mechanické trávení potravy</a:t>
            </a:r>
            <a:endParaRPr lang="cs-CZ" sz="1800" spc="-1" dirty="0"/>
          </a:p>
          <a:p>
            <a:pPr marL="686880" lvl="1">
              <a:buClr>
                <a:srgbClr val="92D050"/>
              </a:buClr>
              <a:buSzPct val="45000"/>
            </a:pPr>
            <a:r>
              <a:rPr lang="cs-CZ" sz="1800" spc="-1" dirty="0">
                <a:solidFill>
                  <a:srgbClr val="000000"/>
                </a:solidFill>
                <a:ea typeface="DejaVu Sans"/>
              </a:rPr>
              <a:t>Chemické trávení – promíchávání se žaludeční šťávou (</a:t>
            </a:r>
            <a:r>
              <a:rPr lang="cs-CZ" sz="1800" spc="-1" dirty="0" err="1">
                <a:solidFill>
                  <a:srgbClr val="000000"/>
                </a:solidFill>
                <a:ea typeface="DejaVu Sans"/>
              </a:rPr>
              <a:t>HCl</a:t>
            </a:r>
            <a:r>
              <a:rPr lang="cs-CZ" sz="1800" spc="-1" dirty="0">
                <a:solidFill>
                  <a:srgbClr val="000000"/>
                </a:solidFill>
                <a:ea typeface="DejaVu Sans"/>
              </a:rPr>
              <a:t>) </a:t>
            </a:r>
            <a:r>
              <a:rPr lang="cs-CZ" sz="1800" spc="-1" dirty="0">
                <a:solidFill>
                  <a:srgbClr val="000000"/>
                </a:solidFill>
                <a:ea typeface="Arial"/>
              </a:rPr>
              <a:t>→ kašovitá </a:t>
            </a:r>
            <a:r>
              <a:rPr lang="cs-CZ" sz="1800" spc="-1" dirty="0" err="1">
                <a:solidFill>
                  <a:srgbClr val="000000"/>
                </a:solidFill>
                <a:ea typeface="Arial"/>
              </a:rPr>
              <a:t>natrávenina</a:t>
            </a:r>
            <a:r>
              <a:rPr lang="cs-CZ" sz="1800" spc="-1" dirty="0">
                <a:solidFill>
                  <a:srgbClr val="000000"/>
                </a:solidFill>
                <a:ea typeface="Arial"/>
              </a:rPr>
              <a:t> = chymus</a:t>
            </a:r>
            <a:endParaRPr lang="cs-CZ" sz="1800" spc="-1" dirty="0"/>
          </a:p>
          <a:p>
            <a:pPr marL="686880" lvl="1">
              <a:buClr>
                <a:srgbClr val="92D050"/>
              </a:buClr>
              <a:buSzPct val="45000"/>
            </a:pPr>
            <a:r>
              <a:rPr lang="cs-CZ" sz="1800" spc="-1" dirty="0">
                <a:solidFill>
                  <a:srgbClr val="000000"/>
                </a:solidFill>
                <a:ea typeface="Arial"/>
              </a:rPr>
              <a:t>Peristaltika – kontrakce svaloviny posouvající potravu směrem k duodenu, peristaltické vlny začínají v kardii a putují směrem k pyloru</a:t>
            </a:r>
            <a:endParaRPr lang="cs-CZ" sz="1800" spc="-1" dirty="0"/>
          </a:p>
          <a:p>
            <a:pPr>
              <a:lnSpc>
                <a:spcPct val="100000"/>
              </a:lnSpc>
            </a:pPr>
            <a:r>
              <a:rPr lang="cs-CZ" b="1" u="sng" spc="-1" dirty="0">
                <a:solidFill>
                  <a:srgbClr val="000000"/>
                </a:solidFill>
                <a:ea typeface="Arial"/>
              </a:rPr>
              <a:t>Funkční rozdělení</a:t>
            </a:r>
            <a:r>
              <a:rPr lang="cs-CZ" spc="-1" dirty="0">
                <a:solidFill>
                  <a:srgbClr val="000000"/>
                </a:solidFill>
                <a:ea typeface="Arial"/>
              </a:rPr>
              <a:t>:</a:t>
            </a:r>
            <a:endParaRPr lang="cs-CZ" spc="-1" dirty="0"/>
          </a:p>
          <a:p>
            <a:pPr marL="686880" lvl="1">
              <a:buClr>
                <a:srgbClr val="92D050"/>
              </a:buClr>
              <a:buSzPct val="45000"/>
            </a:pPr>
            <a:r>
              <a:rPr lang="cs-CZ" sz="1800" spc="-1" dirty="0">
                <a:solidFill>
                  <a:srgbClr val="000000"/>
                </a:solidFill>
                <a:ea typeface="Arial"/>
              </a:rPr>
              <a:t>Trávicí oddíl, patří sem kardie, fundus a tělo žaludku</a:t>
            </a:r>
            <a:endParaRPr lang="cs-CZ" sz="1800" spc="-1" dirty="0"/>
          </a:p>
          <a:p>
            <a:pPr marL="686880" lvl="1">
              <a:buClr>
                <a:srgbClr val="92D050"/>
              </a:buClr>
              <a:buSzPct val="45000"/>
            </a:pPr>
            <a:r>
              <a:rPr lang="cs-CZ" sz="1800" spc="-1" dirty="0" err="1">
                <a:solidFill>
                  <a:srgbClr val="000000"/>
                </a:solidFill>
                <a:ea typeface="Arial"/>
              </a:rPr>
              <a:t>Vyprazdňovací</a:t>
            </a:r>
            <a:r>
              <a:rPr lang="cs-CZ" sz="1800" spc="-1" dirty="0">
                <a:solidFill>
                  <a:srgbClr val="000000"/>
                </a:solidFill>
                <a:ea typeface="Arial"/>
              </a:rPr>
              <a:t> oddíl, patří sem pylorická část</a:t>
            </a:r>
          </a:p>
          <a:p>
            <a:r>
              <a:rPr lang="cs-CZ" b="1" u="sng" dirty="0"/>
              <a:t>Stěna</a:t>
            </a:r>
            <a:r>
              <a:rPr lang="cs-CZ" dirty="0"/>
              <a:t> je tenká (3-4 mm, pružná, schopnost roztažení): </a:t>
            </a:r>
            <a:r>
              <a:rPr lang="cs-CZ" u="sng" dirty="0"/>
              <a:t>s</a:t>
            </a:r>
            <a:r>
              <a:rPr lang="cs-CZ" sz="1800" u="sng" dirty="0"/>
              <a:t>liznice</a:t>
            </a:r>
            <a:r>
              <a:rPr lang="cs-CZ" sz="1800" dirty="0"/>
              <a:t> složená v řasy, slizniční žlázky produkují žaludeční šťávu obsahující enzymy, hlen a </a:t>
            </a:r>
            <a:r>
              <a:rPr lang="cs-CZ" sz="1800" dirty="0" err="1"/>
              <a:t>HCl</a:t>
            </a:r>
            <a:r>
              <a:rPr lang="cs-CZ" sz="1800" dirty="0"/>
              <a:t>, </a:t>
            </a:r>
            <a:r>
              <a:rPr lang="cs-CZ" sz="1800" u="sng" dirty="0"/>
              <a:t>hladká svalovina </a:t>
            </a:r>
            <a:r>
              <a:rPr lang="cs-CZ" sz="1800" dirty="0"/>
              <a:t>– 3 vrstvy, cirkulární vrstva zesílena v pylorický sfinkter</a:t>
            </a:r>
          </a:p>
          <a:p>
            <a:r>
              <a:rPr lang="cs-CZ" b="1" u="sng" dirty="0"/>
              <a:t>Nervové zásobení</a:t>
            </a:r>
            <a:r>
              <a:rPr lang="cs-CZ" b="1" dirty="0"/>
              <a:t> </a:t>
            </a:r>
            <a:r>
              <a:rPr lang="cs-CZ" dirty="0"/>
              <a:t>- hladká svalovina a žlázy žaludku jsou inervovány vegetativními nervy sympatickými (zvyšuje tonus pylorického sfinkteru) a parasympatickými (zvyšuje peristaltiku žaludku a sekreci </a:t>
            </a:r>
            <a:r>
              <a:rPr lang="cs-CZ" dirty="0" err="1"/>
              <a:t>HCl</a:t>
            </a:r>
            <a:r>
              <a:rPr lang="cs-CZ" dirty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2541929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CE6F570-1D63-4AEB-B409-F12BE152F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063" y="2661920"/>
            <a:ext cx="4410229" cy="400126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D3ED3177-A435-4BBA-9587-85D272C4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1" y="194820"/>
            <a:ext cx="8980855" cy="898689"/>
          </a:xfrm>
        </p:spPr>
        <p:txBody>
          <a:bodyPr/>
          <a:lstStyle/>
          <a:p>
            <a:r>
              <a:rPr lang="cs-CZ" dirty="0"/>
              <a:t>TENKÉ STŘEVO (INTESTINUM TENUE)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E2C211-BD1F-43E3-9EA7-0EFE7750E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01" y="963456"/>
            <a:ext cx="7983588" cy="5699724"/>
          </a:xfrm>
        </p:spPr>
        <p:txBody>
          <a:bodyPr>
            <a:normAutofit/>
          </a:bodyPr>
          <a:lstStyle/>
          <a:p>
            <a:r>
              <a:rPr lang="cs-CZ" dirty="0"/>
              <a:t>Nejdelší částí GIT (3-5 m), lumen je široké v průměru 2 cm</a:t>
            </a:r>
          </a:p>
          <a:p>
            <a:r>
              <a:rPr lang="cs-CZ" b="1" dirty="0"/>
              <a:t>Části: </a:t>
            </a:r>
            <a:r>
              <a:rPr lang="cs-CZ" dirty="0"/>
              <a:t>duodenum (dvanáctník), jejunum (lačník), ileum (kyčelník)</a:t>
            </a:r>
          </a:p>
          <a:p>
            <a:r>
              <a:rPr lang="cs-CZ" b="1" dirty="0"/>
              <a:t>Sliznice -</a:t>
            </a:r>
            <a:r>
              <a:rPr lang="cs-CZ" dirty="0"/>
              <a:t> složena v cirkulární řasy (nejvíc v duodenu, v konečné části ilea chybí), vybíhá v klky - řasy a klky značně zvyšují resorpční plochu sliznice (100 m</a:t>
            </a:r>
            <a:r>
              <a:rPr lang="cs-CZ" baseline="30000" dirty="0"/>
              <a:t>2</a:t>
            </a:r>
            <a:r>
              <a:rPr lang="cs-CZ" dirty="0"/>
              <a:t>), probíhá zde většina </a:t>
            </a:r>
            <a:r>
              <a:rPr lang="cs-CZ" dirty="0">
                <a:solidFill>
                  <a:srgbClr val="0070C0"/>
                </a:solidFill>
              </a:rPr>
              <a:t>trávení a vstřebávání</a:t>
            </a:r>
            <a:r>
              <a:rPr lang="cs-CZ" dirty="0"/>
              <a:t>, je zde </a:t>
            </a:r>
            <a:r>
              <a:rPr lang="cs-CZ" dirty="0">
                <a:solidFill>
                  <a:srgbClr val="0070C0"/>
                </a:solidFill>
              </a:rPr>
              <a:t>lymfatická tkáň  </a:t>
            </a:r>
          </a:p>
          <a:p>
            <a:r>
              <a:rPr lang="cs-CZ" b="1" dirty="0"/>
              <a:t>Hladká svalovina </a:t>
            </a:r>
            <a:r>
              <a:rPr lang="cs-CZ" dirty="0"/>
              <a:t>– vnitřní cirkulární a na povrchu podélná</a:t>
            </a:r>
          </a:p>
          <a:p>
            <a:endParaRPr lang="cs-CZ" sz="1600" dirty="0"/>
          </a:p>
          <a:p>
            <a:pPr marL="0" indent="0">
              <a:buNone/>
            </a:pPr>
            <a:endParaRPr lang="cs-CZ" sz="1600" u="sng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985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B15BE0-553C-4B6C-9E96-1C7F7BCAD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36" y="213613"/>
            <a:ext cx="8803064" cy="6432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>
                <a:solidFill>
                  <a:srgbClr val="92D050"/>
                </a:solidFill>
              </a:rPr>
              <a:t>1. Dvanáctník (duodenum)</a:t>
            </a:r>
          </a:p>
          <a:p>
            <a:r>
              <a:rPr lang="cs-CZ" dirty="0"/>
              <a:t>Nejkratší část: 25-28 cm (12 palců), tvar písmene C, obkružuje hlavu pankreatu</a:t>
            </a:r>
          </a:p>
          <a:p>
            <a:r>
              <a:rPr lang="cs-CZ" sz="1800" dirty="0"/>
              <a:t>Ústí do něj </a:t>
            </a:r>
            <a:r>
              <a:rPr lang="cs-CZ" sz="1800" dirty="0">
                <a:solidFill>
                  <a:srgbClr val="0070C0"/>
                </a:solidFill>
              </a:rPr>
              <a:t>malá a velká (</a:t>
            </a:r>
            <a:r>
              <a:rPr lang="cs-CZ" sz="1800" dirty="0" err="1">
                <a:solidFill>
                  <a:srgbClr val="0070C0"/>
                </a:solidFill>
              </a:rPr>
              <a:t>papilla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 err="1">
                <a:solidFill>
                  <a:srgbClr val="0070C0"/>
                </a:solidFill>
              </a:rPr>
              <a:t>Vateri</a:t>
            </a:r>
            <a:r>
              <a:rPr lang="cs-CZ" sz="1800" dirty="0">
                <a:solidFill>
                  <a:srgbClr val="0070C0"/>
                </a:solidFill>
              </a:rPr>
              <a:t>) duodenální papila, </a:t>
            </a:r>
            <a:br>
              <a:rPr lang="cs-CZ" sz="1800" dirty="0">
                <a:solidFill>
                  <a:srgbClr val="0070C0"/>
                </a:solidFill>
              </a:rPr>
            </a:br>
            <a:r>
              <a:rPr lang="cs-CZ" sz="1800" dirty="0"/>
              <a:t>velká papila = vývod velkého pankreatického vývodu a společného žlučovodu </a:t>
            </a:r>
          </a:p>
          <a:p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0224335-99B6-4D57-8EC6-53B12977D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0" y="139509"/>
            <a:ext cx="3189468" cy="381232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48AB7D0-A560-480A-B28F-557C9E269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927" y="2336830"/>
            <a:ext cx="6607713" cy="43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1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38CBF3-AD5A-4B87-B0F9-5D4324815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37" y="147764"/>
            <a:ext cx="10747643" cy="58105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b="1" dirty="0">
                <a:solidFill>
                  <a:srgbClr val="92D050"/>
                </a:solidFill>
              </a:rPr>
              <a:t>2. Lačník (jejunum), 3. Kyčelník (ileum)</a:t>
            </a:r>
          </a:p>
          <a:p>
            <a:r>
              <a:rPr lang="cs-CZ" dirty="0"/>
              <a:t>střední a konečný úsek tenkého střeva</a:t>
            </a:r>
          </a:p>
          <a:p>
            <a:r>
              <a:rPr lang="cs-CZ" dirty="0"/>
              <a:t>četné poloměsíčité řasy – postupně jich ubývá, v konečné části ilea už skoro nejsou, lymfatické tkáně naopak přibývá </a:t>
            </a:r>
          </a:p>
          <a:p>
            <a:r>
              <a:rPr lang="cs-CZ" dirty="0"/>
              <a:t>ileum ústí v pravé jámě kyčelní do slepého střeva (chlopeň = jednosměrný posun)</a:t>
            </a:r>
          </a:p>
        </p:txBody>
      </p:sp>
    </p:spTree>
    <p:extLst>
      <p:ext uri="{BB962C8B-B14F-4D97-AF65-F5344CB8AC3E}">
        <p14:creationId xmlns:p14="http://schemas.microsoft.com/office/powerpoint/2010/main" val="3742202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64A14C-C8CE-4B34-865D-39E16E3C7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3" y="156238"/>
            <a:ext cx="8596668" cy="899564"/>
          </a:xfrm>
        </p:spPr>
        <p:txBody>
          <a:bodyPr/>
          <a:lstStyle/>
          <a:p>
            <a:r>
              <a:rPr lang="cs-CZ" dirty="0"/>
              <a:t>TLUSTÉ STŘEVO (INTESTINUM CRASSUM)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8E5CFF-FF42-4737-819D-94D5DCB99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940526"/>
            <a:ext cx="7453086" cy="3631474"/>
          </a:xfrm>
        </p:spPr>
        <p:txBody>
          <a:bodyPr>
            <a:normAutofit/>
          </a:bodyPr>
          <a:lstStyle/>
          <a:p>
            <a:r>
              <a:rPr lang="cs-CZ" dirty="0"/>
              <a:t>Konečná část zažívací roury, délka 1,2-1,5 m, lumen 4-8 cm</a:t>
            </a:r>
          </a:p>
          <a:p>
            <a:r>
              <a:rPr lang="cs-CZ" u="sng" dirty="0"/>
              <a:t>Funkce:</a:t>
            </a:r>
            <a:r>
              <a:rPr lang="cs-CZ" dirty="0"/>
              <a:t> vstřebávání vody a minerálních látek (zahušťování stolice), </a:t>
            </a:r>
            <a:r>
              <a:rPr lang="cs-CZ" dirty="0" err="1"/>
              <a:t>rozlad</a:t>
            </a:r>
            <a:r>
              <a:rPr lang="cs-CZ" dirty="0"/>
              <a:t> zbytků potravy, posun zbytků potravy směrem ke konečníku</a:t>
            </a:r>
          </a:p>
          <a:p>
            <a:r>
              <a:rPr lang="cs-CZ" u="sng" dirty="0"/>
              <a:t>6 částí:</a:t>
            </a:r>
            <a:r>
              <a:rPr lang="cs-CZ" dirty="0"/>
              <a:t> slepé střevo (</a:t>
            </a:r>
            <a:r>
              <a:rPr lang="cs-CZ" dirty="0" err="1"/>
              <a:t>caekum</a:t>
            </a:r>
            <a:r>
              <a:rPr lang="cs-CZ" dirty="0"/>
              <a:t>) s apendixem, vzestupný, příčný a sestupný tračník (</a:t>
            </a:r>
            <a:r>
              <a:rPr lang="cs-CZ" dirty="0" err="1"/>
              <a:t>colon</a:t>
            </a:r>
            <a:r>
              <a:rPr lang="cs-CZ" dirty="0"/>
              <a:t> </a:t>
            </a:r>
            <a:r>
              <a:rPr lang="cs-CZ" dirty="0" err="1"/>
              <a:t>ascendens</a:t>
            </a:r>
            <a:r>
              <a:rPr lang="cs-CZ" dirty="0"/>
              <a:t>, c. </a:t>
            </a:r>
            <a:r>
              <a:rPr lang="cs-CZ" dirty="0" err="1"/>
              <a:t>transversum</a:t>
            </a:r>
            <a:r>
              <a:rPr lang="cs-CZ" dirty="0"/>
              <a:t>, c. </a:t>
            </a:r>
            <a:r>
              <a:rPr lang="cs-CZ" dirty="0" err="1"/>
              <a:t>descendens</a:t>
            </a:r>
            <a:r>
              <a:rPr lang="cs-CZ" dirty="0"/>
              <a:t>), esovitá klička (</a:t>
            </a:r>
            <a:r>
              <a:rPr lang="cs-CZ" dirty="0" err="1"/>
              <a:t>colon</a:t>
            </a:r>
            <a:r>
              <a:rPr lang="cs-CZ" dirty="0"/>
              <a:t> </a:t>
            </a:r>
            <a:r>
              <a:rPr lang="cs-CZ" dirty="0" err="1"/>
              <a:t>sigmoideum</a:t>
            </a:r>
            <a:r>
              <a:rPr lang="cs-CZ" dirty="0"/>
              <a:t>), konečník (</a:t>
            </a:r>
            <a:r>
              <a:rPr lang="cs-CZ" dirty="0" err="1"/>
              <a:t>rectum</a:t>
            </a:r>
            <a:r>
              <a:rPr lang="cs-CZ" dirty="0"/>
              <a:t>)</a:t>
            </a:r>
          </a:p>
          <a:p>
            <a:r>
              <a:rPr lang="cs-CZ" b="1" dirty="0"/>
              <a:t>Pravé tračníkové ohbí </a:t>
            </a:r>
            <a:r>
              <a:rPr lang="cs-CZ" dirty="0"/>
              <a:t>(č.3) - přechod vzestupného tračníku v tračník příčný (pod játry)</a:t>
            </a:r>
          </a:p>
          <a:p>
            <a:r>
              <a:rPr lang="cs-CZ" b="1" dirty="0"/>
              <a:t>Levé tračníkové ohbí </a:t>
            </a:r>
            <a:r>
              <a:rPr lang="cs-CZ" dirty="0"/>
              <a:t>(č.5)</a:t>
            </a:r>
            <a:r>
              <a:rPr lang="cs-CZ" b="1" dirty="0"/>
              <a:t> </a:t>
            </a:r>
            <a:r>
              <a:rPr lang="cs-CZ" dirty="0"/>
              <a:t>- přechod příčného tračníku v tračník sestupný (pod slezinou)</a:t>
            </a:r>
          </a:p>
          <a:p>
            <a:pPr lvl="1"/>
            <a:endParaRPr lang="cs-CZ" dirty="0"/>
          </a:p>
          <a:p>
            <a:pPr lvl="1"/>
            <a:endParaRPr lang="cs-CZ" sz="17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F96C23-5414-45C6-95A1-473A7140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997" y="756416"/>
            <a:ext cx="4226392" cy="603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0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A3EB58-8FDC-4891-B0A5-2892DB490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36" y="388350"/>
            <a:ext cx="11114202" cy="6182132"/>
          </a:xfrm>
        </p:spPr>
        <p:txBody>
          <a:bodyPr>
            <a:normAutofit/>
          </a:bodyPr>
          <a:lstStyle/>
          <a:p>
            <a:r>
              <a:rPr lang="cs-CZ" u="sng" dirty="0"/>
              <a:t>Stěna:</a:t>
            </a:r>
          </a:p>
          <a:p>
            <a:pPr lvl="1"/>
            <a:r>
              <a:rPr lang="cs-CZ" sz="1800" b="1" dirty="0"/>
              <a:t>Sliznice -</a:t>
            </a:r>
            <a:r>
              <a:rPr lang="cs-CZ" sz="1800" dirty="0"/>
              <a:t> poloměsíčité řasy (jen v části vnitřní plochy), hojné žlázky a pohárkové buňky produkující hlen, lymfatická tkáň (hlavně apendix), resorpční schopnost </a:t>
            </a:r>
          </a:p>
          <a:p>
            <a:pPr lvl="1"/>
            <a:r>
              <a:rPr lang="cs-CZ" sz="1800" b="1" dirty="0"/>
              <a:t>Svalovina – hladká podélná </a:t>
            </a:r>
            <a:r>
              <a:rPr lang="cs-CZ" sz="1800" dirty="0"/>
              <a:t>je zesílena ve 3 podélné pruhy – </a:t>
            </a:r>
            <a:r>
              <a:rPr lang="cs-CZ" sz="1800" u="sng" dirty="0" err="1">
                <a:solidFill>
                  <a:srgbClr val="0070C0"/>
                </a:solidFill>
              </a:rPr>
              <a:t>ténie</a:t>
            </a:r>
            <a:r>
              <a:rPr lang="cs-CZ" sz="1800" u="sng" dirty="0"/>
              <a:t> </a:t>
            </a:r>
            <a:r>
              <a:rPr lang="cs-CZ" sz="1800" dirty="0"/>
              <a:t>(kromě rekta)</a:t>
            </a:r>
            <a:br>
              <a:rPr lang="cs-CZ" sz="1800" dirty="0"/>
            </a:br>
            <a:r>
              <a:rPr lang="cs-CZ" sz="1800" dirty="0"/>
              <a:t>- </a:t>
            </a:r>
            <a:r>
              <a:rPr lang="cs-CZ" sz="1800" b="1" dirty="0"/>
              <a:t>hladká cirkulární </a:t>
            </a:r>
            <a:r>
              <a:rPr lang="cs-CZ" sz="1800" dirty="0"/>
              <a:t>je zesílená ve </a:t>
            </a:r>
            <a:r>
              <a:rPr lang="cs-CZ" sz="1800" dirty="0">
                <a:solidFill>
                  <a:srgbClr val="0070C0"/>
                </a:solidFill>
              </a:rPr>
              <a:t>sfinkter</a:t>
            </a:r>
            <a:r>
              <a:rPr lang="cs-CZ" sz="1800" dirty="0"/>
              <a:t> (svěrač) </a:t>
            </a:r>
            <a:r>
              <a:rPr lang="cs-CZ" sz="1800" dirty="0">
                <a:solidFill>
                  <a:srgbClr val="0070C0"/>
                </a:solidFill>
              </a:rPr>
              <a:t>m. sfinkter ani </a:t>
            </a:r>
            <a:r>
              <a:rPr lang="cs-CZ" sz="1800" dirty="0" err="1">
                <a:solidFill>
                  <a:srgbClr val="0070C0"/>
                </a:solidFill>
              </a:rPr>
              <a:t>internus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br>
              <a:rPr lang="cs-CZ" sz="1800" dirty="0"/>
            </a:br>
            <a:r>
              <a:rPr lang="cs-CZ" sz="1800" dirty="0"/>
              <a:t>- </a:t>
            </a:r>
            <a:r>
              <a:rPr lang="cs-CZ" sz="1800" b="1" dirty="0"/>
              <a:t>příčně pruhovaná </a:t>
            </a:r>
            <a:r>
              <a:rPr lang="cs-CZ" sz="1800" dirty="0"/>
              <a:t>tvoří </a:t>
            </a:r>
            <a:r>
              <a:rPr lang="cs-CZ" sz="1800" dirty="0">
                <a:solidFill>
                  <a:srgbClr val="0070C0"/>
                </a:solidFill>
              </a:rPr>
              <a:t>m. sfinkter ani </a:t>
            </a:r>
            <a:r>
              <a:rPr lang="cs-CZ" sz="1800" dirty="0" err="1">
                <a:solidFill>
                  <a:srgbClr val="0070C0"/>
                </a:solidFill>
              </a:rPr>
              <a:t>externus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(ovladatelný vůlí) - součást hrázových svalů </a:t>
            </a:r>
          </a:p>
          <a:p>
            <a:pPr lvl="1"/>
            <a:endParaRPr lang="cs-CZ" sz="1800" dirty="0"/>
          </a:p>
          <a:p>
            <a:r>
              <a:rPr lang="cs-CZ" u="sng" dirty="0">
                <a:highlight>
                  <a:srgbClr val="FFFF00"/>
                </a:highlight>
              </a:rPr>
              <a:t>Charakteristické znaky tlustého střeva:</a:t>
            </a:r>
          </a:p>
          <a:p>
            <a:pPr lvl="1"/>
            <a:r>
              <a:rPr lang="cs-CZ" sz="1800" b="1" dirty="0" err="1"/>
              <a:t>Ténie</a:t>
            </a:r>
            <a:endParaRPr lang="cs-CZ" sz="1800" b="1" dirty="0"/>
          </a:p>
          <a:p>
            <a:pPr lvl="1"/>
            <a:r>
              <a:rPr lang="cs-CZ" sz="1800" b="1" dirty="0"/>
              <a:t>Stopkaté výběžky </a:t>
            </a:r>
            <a:r>
              <a:rPr lang="cs-CZ" sz="1800" dirty="0"/>
              <a:t>(</a:t>
            </a:r>
            <a:r>
              <a:rPr lang="cs-CZ" sz="1800" dirty="0" err="1"/>
              <a:t>appendices</a:t>
            </a:r>
            <a:r>
              <a:rPr lang="cs-CZ" sz="1800" dirty="0"/>
              <a:t> </a:t>
            </a:r>
            <a:r>
              <a:rPr lang="cs-CZ" sz="1800" dirty="0" err="1"/>
              <a:t>epiploicae</a:t>
            </a:r>
            <a:r>
              <a:rPr lang="cs-CZ" sz="1800" dirty="0"/>
              <a:t>), vyplněné tukem </a:t>
            </a:r>
          </a:p>
          <a:p>
            <a:pPr lvl="1"/>
            <a:r>
              <a:rPr lang="cs-CZ" sz="1800" b="1" dirty="0" err="1"/>
              <a:t>Haustra</a:t>
            </a:r>
            <a:r>
              <a:rPr lang="cs-CZ" sz="1800" dirty="0"/>
              <a:t> – výpuky, měnlivá vyklenutí („</a:t>
            </a:r>
            <a:r>
              <a:rPr lang="cs-CZ" sz="1800" dirty="0" err="1"/>
              <a:t>buřtíkování</a:t>
            </a:r>
            <a:r>
              <a:rPr lang="cs-CZ" sz="1800" dirty="0"/>
              <a:t>“), podmíněny </a:t>
            </a:r>
            <a:br>
              <a:rPr lang="cs-CZ" sz="1800" dirty="0"/>
            </a:br>
            <a:r>
              <a:rPr lang="cs-CZ" sz="1800" dirty="0"/>
              <a:t>funkčními stahy cirkulární svaloviny</a:t>
            </a: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AB6825-CA8D-405C-9D3B-AA7AE1017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553" y="3503897"/>
            <a:ext cx="4282911" cy="30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01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20C41A-B7EF-4D55-A311-AFEF83128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95" y="197964"/>
            <a:ext cx="7995787" cy="634217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400" b="1" dirty="0">
                <a:solidFill>
                  <a:srgbClr val="92D050"/>
                </a:solidFill>
              </a:rPr>
              <a:t>1) SLEPÉ STŘEVO (INTESTINUM CAECUM</a:t>
            </a:r>
            <a:r>
              <a:rPr lang="cs-CZ" sz="2800" b="1" dirty="0">
                <a:solidFill>
                  <a:srgbClr val="92D050"/>
                </a:solidFill>
              </a:rPr>
              <a:t>)</a:t>
            </a:r>
          </a:p>
          <a:p>
            <a:r>
              <a:rPr lang="cs-CZ" dirty="0"/>
              <a:t>Nejširší část, vakovitý tvar, </a:t>
            </a:r>
            <a:r>
              <a:rPr lang="cs-CZ" u="sng" dirty="0"/>
              <a:t>délka:</a:t>
            </a:r>
            <a:r>
              <a:rPr lang="cs-CZ" dirty="0"/>
              <a:t> 6-8 cm, </a:t>
            </a:r>
            <a:r>
              <a:rPr lang="cs-CZ" u="sng" dirty="0"/>
              <a:t>šířka:</a:t>
            </a:r>
            <a:r>
              <a:rPr lang="cs-CZ" dirty="0"/>
              <a:t> 6-8 cm</a:t>
            </a:r>
          </a:p>
          <a:p>
            <a:r>
              <a:rPr lang="cs-CZ" dirty="0"/>
              <a:t>Zleva do něj ústí ileum</a:t>
            </a:r>
          </a:p>
          <a:p>
            <a:endParaRPr lang="cs-CZ" dirty="0"/>
          </a:p>
          <a:p>
            <a:pPr>
              <a:buNone/>
            </a:pPr>
            <a:r>
              <a:rPr lang="cs-CZ" b="1" dirty="0">
                <a:solidFill>
                  <a:srgbClr val="92D050"/>
                </a:solidFill>
              </a:rPr>
              <a:t>ČERVOVITÝ VÝBĚŽEK (APPENDIX)</a:t>
            </a:r>
          </a:p>
          <a:p>
            <a:r>
              <a:rPr lang="cs-CZ" dirty="0"/>
              <a:t>Odstupuje z levého dolního boku céka jako jeho slepý výběžek</a:t>
            </a:r>
          </a:p>
          <a:p>
            <a:r>
              <a:rPr lang="cs-CZ" dirty="0"/>
              <a:t>Délka 5-10 cm, tloušťka tužky, nakupení lymfatické tkáně (hlavně </a:t>
            </a:r>
            <a:br>
              <a:rPr lang="cs-CZ" dirty="0"/>
            </a:br>
            <a:r>
              <a:rPr lang="cs-CZ" dirty="0"/>
              <a:t>u dětí a mladých), má svou tepnu (a. </a:t>
            </a:r>
            <a:r>
              <a:rPr lang="cs-CZ" dirty="0" err="1"/>
              <a:t>appendicularis</a:t>
            </a:r>
            <a:r>
              <a:rPr lang="cs-CZ" dirty="0"/>
              <a:t>), je pohyblivý</a:t>
            </a:r>
          </a:p>
          <a:p>
            <a:r>
              <a:rPr lang="cs-CZ" dirty="0"/>
              <a:t>Promítá se do </a:t>
            </a:r>
            <a:r>
              <a:rPr lang="cs-CZ" b="1" dirty="0" err="1">
                <a:solidFill>
                  <a:srgbClr val="0070C0"/>
                </a:solidFill>
              </a:rPr>
              <a:t>McBurneyova</a:t>
            </a:r>
            <a:r>
              <a:rPr lang="cs-CZ" b="1" dirty="0">
                <a:solidFill>
                  <a:srgbClr val="0070C0"/>
                </a:solidFill>
              </a:rPr>
              <a:t> bodu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(asi 6 cm od předního horního trnu kyčelního na spojnici s pupkem), volný konec apendixu se promítá do </a:t>
            </a:r>
            <a:r>
              <a:rPr lang="cs-CZ" b="1" dirty="0">
                <a:solidFill>
                  <a:srgbClr val="0070C0"/>
                </a:solidFill>
              </a:rPr>
              <a:t>bodu </a:t>
            </a:r>
            <a:r>
              <a:rPr lang="cs-CZ" b="1" dirty="0" err="1">
                <a:solidFill>
                  <a:srgbClr val="0070C0"/>
                </a:solidFill>
              </a:rPr>
              <a:t>Lanzova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uložen v 1/3 třetiny </a:t>
            </a:r>
            <a:r>
              <a:rPr lang="cs-CZ" dirty="0" err="1"/>
              <a:t>bispinální</a:t>
            </a:r>
            <a:r>
              <a:rPr lang="cs-CZ" dirty="0"/>
              <a:t> čáry</a:t>
            </a:r>
          </a:p>
          <a:p>
            <a:r>
              <a:rPr lang="cs-CZ" u="sng" dirty="0"/>
              <a:t>Nejčastější polohy: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- </a:t>
            </a:r>
            <a:r>
              <a:rPr lang="cs-CZ" b="1" dirty="0"/>
              <a:t>pánevní</a:t>
            </a:r>
            <a:r>
              <a:rPr lang="cs-CZ" i="1" dirty="0"/>
              <a:t> </a:t>
            </a:r>
            <a:r>
              <a:rPr lang="cs-CZ" dirty="0"/>
              <a:t>(asi 40%) - konec apendixu směřuje dolů do malé pánve </a:t>
            </a:r>
            <a:br>
              <a:rPr lang="cs-CZ" dirty="0"/>
            </a:br>
            <a:r>
              <a:rPr lang="cs-CZ" dirty="0"/>
              <a:t>- </a:t>
            </a:r>
            <a:r>
              <a:rPr lang="cs-CZ" b="1" dirty="0" err="1"/>
              <a:t>retrocékální</a:t>
            </a:r>
            <a:r>
              <a:rPr lang="cs-CZ" dirty="0"/>
              <a:t> (asi 30%) - apendix vsunut mezi cékum a zadní tělní stěnu </a:t>
            </a:r>
          </a:p>
          <a:p>
            <a:r>
              <a:rPr lang="cs-CZ" dirty="0"/>
              <a:t>podélná svalovina je souvislá - všechny 3 </a:t>
            </a:r>
            <a:r>
              <a:rPr lang="cs-CZ" dirty="0" err="1"/>
              <a:t>ténie</a:t>
            </a:r>
            <a:r>
              <a:rPr lang="cs-CZ" dirty="0"/>
              <a:t> céka se sbíhají na apendixu - může pomoci </a:t>
            </a:r>
            <a:r>
              <a:rPr lang="cs-CZ" dirty="0" err="1"/>
              <a:t>appendix</a:t>
            </a:r>
            <a:r>
              <a:rPr lang="cs-CZ" dirty="0"/>
              <a:t> najít v dutině břišní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4156BB4-961D-4282-BD31-B08320FCE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952" y="90338"/>
            <a:ext cx="4584047" cy="315248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58A3FD6-8E04-40CB-8809-58F5B50A4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251" y="3959257"/>
            <a:ext cx="3326748" cy="23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55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434031-5F44-4431-B1ED-3EA0E814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06" y="220500"/>
            <a:ext cx="7686102" cy="63405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>
                <a:solidFill>
                  <a:srgbClr val="92D050"/>
                </a:solidFill>
              </a:rPr>
              <a:t>2) Vzestupný tračník (</a:t>
            </a:r>
            <a:r>
              <a:rPr lang="cs-CZ" b="1" dirty="0" err="1">
                <a:solidFill>
                  <a:srgbClr val="92D050"/>
                </a:solidFill>
              </a:rPr>
              <a:t>colon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ascendens</a:t>
            </a:r>
            <a:r>
              <a:rPr lang="cs-CZ" b="1" dirty="0">
                <a:solidFill>
                  <a:srgbClr val="92D050"/>
                </a:solidFill>
              </a:rPr>
              <a:t>)</a:t>
            </a:r>
          </a:p>
          <a:p>
            <a:r>
              <a:rPr lang="cs-CZ" dirty="0"/>
              <a:t>vystupuje od céka kraniálně až ke spodní ploše pravého laloku jater - </a:t>
            </a:r>
            <a:r>
              <a:rPr lang="cs-CZ" b="1" dirty="0"/>
              <a:t>pravé tračníkové ohbí </a:t>
            </a:r>
            <a:r>
              <a:rPr lang="cs-CZ" dirty="0"/>
              <a:t>-</a:t>
            </a:r>
            <a:r>
              <a:rPr lang="cs-CZ" b="1" dirty="0"/>
              <a:t> </a:t>
            </a:r>
            <a:r>
              <a:rPr lang="cs-CZ" dirty="0"/>
              <a:t>uloženo pod játry</a:t>
            </a:r>
          </a:p>
          <a:p>
            <a:pPr>
              <a:buNone/>
            </a:pPr>
            <a:r>
              <a:rPr lang="cs-CZ" b="1" dirty="0">
                <a:solidFill>
                  <a:srgbClr val="92D050"/>
                </a:solidFill>
              </a:rPr>
              <a:t>3) Příčný tračník (</a:t>
            </a:r>
            <a:r>
              <a:rPr lang="cs-CZ" b="1" dirty="0" err="1">
                <a:solidFill>
                  <a:srgbClr val="92D050"/>
                </a:solidFill>
              </a:rPr>
              <a:t>colon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transversum</a:t>
            </a:r>
            <a:r>
              <a:rPr lang="cs-CZ" b="1" dirty="0">
                <a:solidFill>
                  <a:srgbClr val="92D050"/>
                </a:solidFill>
              </a:rPr>
              <a:t>)</a:t>
            </a:r>
          </a:p>
          <a:p>
            <a:r>
              <a:rPr lang="cs-CZ" dirty="0"/>
              <a:t>příčně probíhající úsek tlustého střeva</a:t>
            </a:r>
          </a:p>
          <a:p>
            <a:r>
              <a:rPr lang="cs-CZ" b="1" dirty="0"/>
              <a:t>levé tračníkové ohbí </a:t>
            </a:r>
            <a:r>
              <a:rPr lang="cs-CZ" dirty="0"/>
              <a:t>- uloženo při dolním pólu sleziny</a:t>
            </a:r>
          </a:p>
          <a:p>
            <a:pPr>
              <a:buNone/>
            </a:pPr>
            <a:r>
              <a:rPr lang="cs-CZ" b="1" dirty="0">
                <a:solidFill>
                  <a:srgbClr val="92D050"/>
                </a:solidFill>
              </a:rPr>
              <a:t>4) Sestupný tračník (</a:t>
            </a:r>
            <a:r>
              <a:rPr lang="cs-CZ" b="1" dirty="0" err="1">
                <a:solidFill>
                  <a:srgbClr val="92D050"/>
                </a:solidFill>
              </a:rPr>
              <a:t>colon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descendens</a:t>
            </a:r>
            <a:r>
              <a:rPr lang="cs-CZ" b="1" dirty="0">
                <a:solidFill>
                  <a:srgbClr val="92D050"/>
                </a:solidFill>
              </a:rPr>
              <a:t>)</a:t>
            </a:r>
          </a:p>
          <a:p>
            <a:r>
              <a:rPr lang="cs-CZ" dirty="0"/>
              <a:t>užší průsvit, více posunuto kraniálně a dorsálně</a:t>
            </a:r>
          </a:p>
          <a:p>
            <a:r>
              <a:rPr lang="cs-CZ" dirty="0"/>
              <a:t>probíhá od dolního pólu levé ledviny téměř vertikálně do levé jámy kyčelní - zde přechod v esovitý tračník</a:t>
            </a:r>
          </a:p>
          <a:p>
            <a:pPr>
              <a:buNone/>
            </a:pPr>
            <a:r>
              <a:rPr lang="cs-CZ" b="1" dirty="0">
                <a:solidFill>
                  <a:srgbClr val="92D050"/>
                </a:solidFill>
              </a:rPr>
              <a:t>5) Esovitý tračník (klička) (</a:t>
            </a:r>
            <a:r>
              <a:rPr lang="cs-CZ" b="1" dirty="0" err="1">
                <a:solidFill>
                  <a:srgbClr val="92D050"/>
                </a:solidFill>
              </a:rPr>
              <a:t>colon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92D050"/>
                </a:solidFill>
              </a:rPr>
              <a:t>sigmoideum</a:t>
            </a:r>
            <a:r>
              <a:rPr lang="cs-CZ" b="1" dirty="0">
                <a:solidFill>
                  <a:srgbClr val="92D050"/>
                </a:solidFill>
              </a:rPr>
              <a:t>)</a:t>
            </a:r>
          </a:p>
          <a:p>
            <a:r>
              <a:rPr lang="cs-CZ" dirty="0"/>
              <a:t>začíná při hřebenu kosti kyčelní, pokračuje jako esovitě prohnutá klička, ve výšce S</a:t>
            </a:r>
            <a:r>
              <a:rPr lang="cs-CZ" baseline="-25000" dirty="0"/>
              <a:t>2</a:t>
            </a:r>
            <a:r>
              <a:rPr lang="cs-CZ" dirty="0"/>
              <a:t> - S</a:t>
            </a:r>
            <a:r>
              <a:rPr lang="cs-CZ" baseline="-25000" dirty="0"/>
              <a:t>3</a:t>
            </a:r>
            <a:r>
              <a:rPr lang="cs-CZ" dirty="0"/>
              <a:t> přechod v konečník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06DA8CC-4C9D-401B-B683-907D894D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907" y="575677"/>
            <a:ext cx="3577418" cy="54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0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EF682-C47A-414E-BC23-78A0726A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22" y="244135"/>
            <a:ext cx="10046648" cy="707971"/>
          </a:xfrm>
        </p:spPr>
        <p:txBody>
          <a:bodyPr/>
          <a:lstStyle/>
          <a:p>
            <a:pPr algn="ctr"/>
            <a:r>
              <a:rPr lang="cs-CZ" dirty="0"/>
              <a:t>PŘEHLED ČÁSTÍ GIT a sousední orgány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C9381D7-DF87-4AA2-BEB6-D3DC815B4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395" y="1106805"/>
            <a:ext cx="2699656" cy="5581378"/>
          </a:xfrm>
        </p:spPr>
        <p:txBody>
          <a:bodyPr>
            <a:normAutofit fontScale="92500" lnSpcReduction="10000"/>
          </a:bodyPr>
          <a:lstStyle/>
          <a:p>
            <a:pPr marL="228600" indent="-228600">
              <a:buAutoNum type="alphaLcParenR"/>
            </a:pPr>
            <a:r>
              <a:rPr lang="cs-CZ" sz="1100" dirty="0"/>
              <a:t>Dutina nosní (</a:t>
            </a:r>
            <a:r>
              <a:rPr lang="cs-CZ" sz="1100" dirty="0" err="1"/>
              <a:t>cavum</a:t>
            </a:r>
            <a:r>
              <a:rPr lang="cs-CZ" sz="1100" dirty="0"/>
              <a:t> </a:t>
            </a:r>
            <a:r>
              <a:rPr lang="cs-CZ" sz="1100" dirty="0" err="1"/>
              <a:t>nasi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Dutina ústní (</a:t>
            </a:r>
            <a:r>
              <a:rPr lang="cs-CZ" sz="1100" dirty="0" err="1"/>
              <a:t>cavum</a:t>
            </a:r>
            <a:r>
              <a:rPr lang="cs-CZ" sz="1100" dirty="0"/>
              <a:t> </a:t>
            </a:r>
            <a:r>
              <a:rPr lang="cs-CZ" sz="1100" dirty="0" err="1"/>
              <a:t>oris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Hltan (</a:t>
            </a:r>
            <a:r>
              <a:rPr lang="cs-CZ" sz="1100" dirty="0" err="1"/>
              <a:t>pharynx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Příklopka hrtanová (epiglottis) 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Hrtan (larynx)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Jícen (</a:t>
            </a:r>
            <a:r>
              <a:rPr lang="cs-CZ" sz="1100" dirty="0" err="1"/>
              <a:t>oesophagus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Žaludek (</a:t>
            </a:r>
            <a:r>
              <a:rPr lang="cs-CZ" sz="1100" dirty="0" err="1"/>
              <a:t>gaster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Vrátník (pylorus)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Dvanáctník (duodenum)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Slinivka břišní (pankreas)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Tenké střevo (intestinum </a:t>
            </a:r>
            <a:r>
              <a:rPr lang="cs-CZ" sz="1100" dirty="0" err="1"/>
              <a:t>tenue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Tlusté střevo (intestinum </a:t>
            </a:r>
            <a:r>
              <a:rPr lang="cs-CZ" sz="1100" dirty="0" err="1"/>
              <a:t>crassum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Vyústění ilea do </a:t>
            </a:r>
            <a:r>
              <a:rPr lang="cs-CZ" sz="1100" dirty="0" err="1"/>
              <a:t>colon</a:t>
            </a:r>
            <a:r>
              <a:rPr lang="cs-CZ" sz="1100" dirty="0"/>
              <a:t> </a:t>
            </a:r>
            <a:r>
              <a:rPr lang="cs-CZ" sz="1100" dirty="0" err="1"/>
              <a:t>ceacum</a:t>
            </a:r>
            <a:r>
              <a:rPr lang="cs-CZ" sz="1100" dirty="0"/>
              <a:t> 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Slepé střevo (</a:t>
            </a:r>
            <a:r>
              <a:rPr lang="cs-CZ" sz="1100" dirty="0" err="1"/>
              <a:t>colon</a:t>
            </a:r>
            <a:r>
              <a:rPr lang="cs-CZ" sz="1100" dirty="0"/>
              <a:t> </a:t>
            </a:r>
            <a:r>
              <a:rPr lang="cs-CZ" sz="1100" dirty="0" err="1"/>
              <a:t>ceacum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Červovitý přívěsek (</a:t>
            </a:r>
            <a:r>
              <a:rPr lang="cs-CZ" sz="1100" dirty="0" err="1"/>
              <a:t>appendix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Rozšířená část konečníku (</a:t>
            </a:r>
            <a:r>
              <a:rPr lang="cs-CZ" sz="1100" dirty="0" err="1"/>
              <a:t>ampula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Konečník (</a:t>
            </a:r>
            <a:r>
              <a:rPr lang="cs-CZ" sz="1100" dirty="0" err="1"/>
              <a:t>rectum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Žlučové cesty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/>
              <a:t>Žlučník (</a:t>
            </a:r>
            <a:r>
              <a:rPr lang="cs-CZ" sz="1100" dirty="0" err="1"/>
              <a:t>vesica</a:t>
            </a:r>
            <a:r>
              <a:rPr lang="cs-CZ" sz="1100" dirty="0"/>
              <a:t> </a:t>
            </a:r>
            <a:r>
              <a:rPr lang="cs-CZ" sz="1100" dirty="0" err="1"/>
              <a:t>biliaris</a:t>
            </a:r>
            <a:r>
              <a:rPr lang="cs-CZ" sz="1100" dirty="0"/>
              <a:t>/</a:t>
            </a:r>
            <a:r>
              <a:rPr lang="cs-CZ" sz="1100" dirty="0" err="1"/>
              <a:t>fellea</a:t>
            </a:r>
            <a:r>
              <a:rPr lang="cs-CZ" sz="1100" dirty="0"/>
              <a:t>)</a:t>
            </a:r>
          </a:p>
          <a:p>
            <a:pPr marL="228600" indent="-228600">
              <a:buFont typeface="Wingdings 3" charset="2"/>
              <a:buAutoNum type="alphaLcParenR"/>
            </a:pPr>
            <a:r>
              <a:rPr lang="cs-CZ" sz="1100" dirty="0" err="1"/>
              <a:t>Vaterská</a:t>
            </a:r>
            <a:r>
              <a:rPr lang="cs-CZ" sz="1100" dirty="0"/>
              <a:t> papila (</a:t>
            </a:r>
            <a:r>
              <a:rPr lang="cs-CZ" sz="1100" dirty="0" err="1"/>
              <a:t>papilla</a:t>
            </a:r>
            <a:r>
              <a:rPr lang="cs-CZ" sz="1100" dirty="0"/>
              <a:t> </a:t>
            </a:r>
            <a:r>
              <a:rPr lang="cs-CZ" sz="1100" dirty="0" err="1"/>
              <a:t>duodeni</a:t>
            </a:r>
            <a:r>
              <a:rPr lang="cs-CZ" sz="1100" dirty="0"/>
              <a:t> major/</a:t>
            </a:r>
            <a:r>
              <a:rPr lang="cs-CZ" sz="1100" dirty="0" err="1"/>
              <a:t>papilla</a:t>
            </a:r>
            <a:r>
              <a:rPr lang="cs-CZ" sz="1100" dirty="0"/>
              <a:t> </a:t>
            </a:r>
            <a:r>
              <a:rPr lang="cs-CZ" sz="1100" dirty="0" err="1"/>
              <a:t>Vateri</a:t>
            </a:r>
            <a:r>
              <a:rPr lang="cs-CZ" sz="1100" dirty="0"/>
              <a:t>) </a:t>
            </a:r>
          </a:p>
          <a:p>
            <a:pPr marL="228600" indent="-228600">
              <a:buFont typeface="Wingdings 3" charset="2"/>
              <a:buAutoNum type="alphaLcParenR"/>
            </a:pPr>
            <a:endParaRPr lang="cs-CZ" sz="1100" dirty="0"/>
          </a:p>
          <a:p>
            <a:pPr marL="228600" indent="-228600">
              <a:buFont typeface="Wingdings 3" charset="2"/>
              <a:buAutoNum type="alphaLcParenR"/>
            </a:pPr>
            <a:endParaRPr lang="cs-CZ" sz="1100" dirty="0"/>
          </a:p>
          <a:p>
            <a:pPr marL="228600" indent="-228600">
              <a:buFont typeface="Wingdings 3" charset="2"/>
              <a:buAutoNum type="alphaLcParenR"/>
            </a:pPr>
            <a:endParaRPr lang="cs-CZ" sz="1100" dirty="0"/>
          </a:p>
          <a:p>
            <a:pPr marL="228600" indent="-228600">
              <a:buFont typeface="Wingdings 3" charset="2"/>
              <a:buAutoNum type="alphaLcParenR"/>
            </a:pPr>
            <a:endParaRPr lang="cs-CZ" sz="1100" dirty="0"/>
          </a:p>
          <a:p>
            <a:pPr marL="228600" indent="-228600">
              <a:buFont typeface="Wingdings 3" charset="2"/>
              <a:buAutoNum type="alphaLcParenR"/>
            </a:pPr>
            <a:endParaRPr lang="cs-CZ" sz="1100" dirty="0"/>
          </a:p>
          <a:p>
            <a:pPr marL="228600" indent="-228600">
              <a:buFont typeface="Wingdings 3" charset="2"/>
              <a:buAutoNum type="alphaLcParenR"/>
            </a:pPr>
            <a:endParaRPr lang="cs-CZ" sz="1100" dirty="0"/>
          </a:p>
          <a:p>
            <a:pPr marL="228600" indent="-228600">
              <a:buFont typeface="Wingdings 3" charset="2"/>
              <a:buAutoNum type="alphaLcParenR"/>
            </a:pPr>
            <a:endParaRPr lang="cs-CZ" sz="1100" dirty="0"/>
          </a:p>
          <a:p>
            <a:pPr marL="228600" indent="-228600">
              <a:buAutoNum type="alphaLcParenR"/>
            </a:pPr>
            <a:endParaRPr lang="cs-CZ" sz="1100" dirty="0"/>
          </a:p>
          <a:p>
            <a:pPr marL="228600" indent="-228600">
              <a:buAutoNum type="alphaLcParenR"/>
            </a:pPr>
            <a:endParaRPr lang="en-GB" sz="1100" dirty="0"/>
          </a:p>
        </p:txBody>
      </p:sp>
      <p:pic>
        <p:nvPicPr>
          <p:cNvPr id="6" name="Obrázek 5" descr="C:\Users\Katka\OneDrive - TUL\Plocha\426649203_1341976363164262_8493584220756839316_n.jpg">
            <a:extLst>
              <a:ext uri="{FF2B5EF4-FFF2-40B4-BE49-F238E27FC236}">
                <a16:creationId xmlns:a16="http://schemas.microsoft.com/office/drawing/2014/main" id="{8ADD0E32-65C6-4FA9-9D47-50B7D24DF1F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0"/>
          <a:stretch/>
        </p:blipFill>
        <p:spPr bwMode="auto">
          <a:xfrm>
            <a:off x="4066903" y="1106805"/>
            <a:ext cx="3605348" cy="5424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275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E2F12-C4E0-4451-B05A-9894B1FEE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05" y="146222"/>
            <a:ext cx="5797215" cy="62647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>
                <a:solidFill>
                  <a:srgbClr val="92D050"/>
                </a:solidFill>
              </a:rPr>
              <a:t>6) KONEČNÍK (</a:t>
            </a:r>
            <a:r>
              <a:rPr lang="cs-CZ" b="1" dirty="0" err="1">
                <a:solidFill>
                  <a:srgbClr val="92D050"/>
                </a:solidFill>
              </a:rPr>
              <a:t>Rectum</a:t>
            </a:r>
            <a:r>
              <a:rPr lang="cs-CZ" b="1" dirty="0">
                <a:solidFill>
                  <a:srgbClr val="92D050"/>
                </a:solidFill>
              </a:rPr>
              <a:t>)</a:t>
            </a:r>
          </a:p>
          <a:p>
            <a:r>
              <a:rPr lang="cs-CZ" dirty="0"/>
              <a:t>Konečný oddíl, cca 15 cm, leží v malé pánvi, plynulé pokračování esovitého tračníku</a:t>
            </a:r>
          </a:p>
          <a:p>
            <a:r>
              <a:rPr lang="cs-CZ" u="sng" dirty="0"/>
              <a:t>2 části: </a:t>
            </a:r>
          </a:p>
          <a:p>
            <a:pPr lvl="1"/>
            <a:r>
              <a:rPr lang="cs-CZ" sz="1800" b="1" dirty="0" err="1"/>
              <a:t>Ampula</a:t>
            </a:r>
            <a:r>
              <a:rPr lang="cs-CZ" sz="1800" dirty="0"/>
              <a:t>: horní prostorná část, 10-12 cm, hromadění stolice</a:t>
            </a:r>
          </a:p>
          <a:p>
            <a:pPr lvl="1"/>
            <a:r>
              <a:rPr lang="cs-CZ" sz="1800" b="1" dirty="0"/>
              <a:t>Anální kanál</a:t>
            </a:r>
            <a:r>
              <a:rPr lang="cs-CZ" sz="1800" dirty="0"/>
              <a:t>: dolní užší a kratší část (2-4 cm), prochází svalovým dnem a ústí navenek v hrázové krajině   </a:t>
            </a:r>
          </a:p>
          <a:p>
            <a:pPr>
              <a:buNone/>
            </a:pPr>
            <a:r>
              <a:rPr lang="cs-CZ" b="1" u="sng" dirty="0"/>
              <a:t>Stavba stěny konečníku</a:t>
            </a:r>
          </a:p>
          <a:p>
            <a:r>
              <a:rPr lang="cs-CZ" b="1" dirty="0"/>
              <a:t>Sliznice:</a:t>
            </a:r>
            <a:r>
              <a:rPr lang="cs-CZ" dirty="0"/>
              <a:t> v ampule má velkou </a:t>
            </a:r>
            <a:r>
              <a:rPr lang="cs-CZ" dirty="0">
                <a:solidFill>
                  <a:srgbClr val="0070C0"/>
                </a:solidFill>
              </a:rPr>
              <a:t>resorpční schopnost. </a:t>
            </a:r>
            <a:r>
              <a:rPr lang="cs-CZ" dirty="0"/>
              <a:t>V horní části - </a:t>
            </a:r>
            <a:r>
              <a:rPr lang="cs-CZ" u="sng" dirty="0"/>
              <a:t>1-vrstevný cylindrický epitel</a:t>
            </a:r>
            <a:r>
              <a:rPr lang="cs-CZ" dirty="0"/>
              <a:t>, dolní část dlaždicový nerohovatějící epitel, v oblasti </a:t>
            </a:r>
            <a:r>
              <a:rPr lang="cs-CZ" dirty="0" err="1"/>
              <a:t>anu</a:t>
            </a:r>
            <a:r>
              <a:rPr lang="cs-CZ" dirty="0"/>
              <a:t> přechází v </a:t>
            </a:r>
            <a:r>
              <a:rPr lang="cs-CZ" u="sng" dirty="0"/>
              <a:t>rohovatějící dlaždicový epitel</a:t>
            </a:r>
          </a:p>
          <a:p>
            <a:r>
              <a:rPr lang="cs-CZ" b="1" dirty="0"/>
              <a:t>Svalovina: </a:t>
            </a:r>
            <a:r>
              <a:rPr lang="cs-CZ" dirty="0"/>
              <a:t>hladká podélná je souvislá (netvoří </a:t>
            </a:r>
            <a:r>
              <a:rPr lang="cs-CZ" dirty="0" err="1"/>
              <a:t>tenie</a:t>
            </a:r>
            <a:r>
              <a:rPr lang="cs-CZ" dirty="0"/>
              <a:t>), hladká cirkulární tvoří svěrač, příčně pruhovaná cirkulární tvoří vnější svěrač </a:t>
            </a:r>
            <a:r>
              <a:rPr lang="cs-CZ" dirty="0" err="1"/>
              <a:t>anu</a:t>
            </a:r>
            <a:r>
              <a:rPr lang="cs-CZ" dirty="0"/>
              <a:t> </a:t>
            </a:r>
          </a:p>
          <a:p>
            <a:pPr>
              <a:buNone/>
            </a:pPr>
            <a:endParaRPr lang="cs-CZ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C7CCB5F-F2C2-4EDD-BCC4-24D58E5A4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183" y="146222"/>
            <a:ext cx="6159817" cy="408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89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D07E8F1-E8D9-404F-B831-BB2D90FA9DD0}"/>
              </a:ext>
            </a:extLst>
          </p:cNvPr>
          <p:cNvSpPr/>
          <p:nvPr/>
        </p:nvSpPr>
        <p:spPr>
          <a:xfrm>
            <a:off x="248240" y="435146"/>
            <a:ext cx="10637474" cy="190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000" b="1" dirty="0">
                <a:solidFill>
                  <a:srgbClr val="92D050"/>
                </a:solidFill>
              </a:rPr>
              <a:t>Topografické vztahy konečníku</a:t>
            </a:r>
          </a:p>
          <a:p>
            <a:pPr>
              <a:buNone/>
            </a:pPr>
            <a:endParaRPr lang="cs-CZ" sz="2000" b="1" dirty="0">
              <a:solidFill>
                <a:srgbClr val="92D05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Přední plocha </a:t>
            </a:r>
            <a:r>
              <a:rPr lang="cs-CZ" dirty="0">
                <a:solidFill>
                  <a:srgbClr val="FF0000"/>
                </a:solidFill>
              </a:rPr>
              <a:t>- u muže za močovým měchýřem a prostatou, u ženy za dělohou a pochvou</a:t>
            </a:r>
          </a:p>
          <a:p>
            <a:pPr marL="285750" indent="-285750">
              <a:lnSpc>
                <a:spcPct val="150000"/>
              </a:lnSpc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cs-CZ" b="1" dirty="0"/>
              <a:t>Zadní plocha </a:t>
            </a:r>
            <a:r>
              <a:rPr lang="cs-CZ" dirty="0"/>
              <a:t>- naléhá na kost křížovou a kostrční</a:t>
            </a:r>
          </a:p>
          <a:p>
            <a:pPr marL="285750" indent="-285750">
              <a:lnSpc>
                <a:spcPct val="150000"/>
              </a:lnSpc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cs-CZ" b="1" dirty="0"/>
              <a:t>Boční plochy </a:t>
            </a:r>
            <a:r>
              <a:rPr lang="cs-CZ" dirty="0"/>
              <a:t>- přivráceny ke svalovému dnu pánevnímu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39EE72F4-380F-4F29-BA88-33721ED95FC6}"/>
              </a:ext>
            </a:extLst>
          </p:cNvPr>
          <p:cNvGrpSpPr>
            <a:grpSpLocks noChangeAspect="1"/>
          </p:cNvGrpSpPr>
          <p:nvPr/>
        </p:nvGrpSpPr>
        <p:grpSpPr>
          <a:xfrm>
            <a:off x="119892" y="3264927"/>
            <a:ext cx="4469724" cy="3410499"/>
            <a:chOff x="1984482" y="1024359"/>
            <a:chExt cx="3867056" cy="3035529"/>
          </a:xfrm>
        </p:grpSpPr>
        <p:pic>
          <p:nvPicPr>
            <p:cNvPr id="5" name="Picture 2" descr="C:\Documents and Settings\blanka.pospisilova\Dokumenty\Skripta\2010_08_07\IMG_0061.jpg">
              <a:extLst>
                <a:ext uri="{FF2B5EF4-FFF2-40B4-BE49-F238E27FC236}">
                  <a16:creationId xmlns:a16="http://schemas.microsoft.com/office/drawing/2014/main" id="{AC725991-E708-4457-A676-A40716A15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contrast="4000"/>
            </a:blip>
            <a:srcRect l="1563" t="6635" r="3124" b="3796"/>
            <a:stretch>
              <a:fillRect/>
            </a:stretch>
          </p:blipFill>
          <p:spPr bwMode="auto">
            <a:xfrm>
              <a:off x="2422514" y="1024359"/>
              <a:ext cx="3429024" cy="3035529"/>
            </a:xfrm>
            <a:prstGeom prst="rect">
              <a:avLst/>
            </a:prstGeom>
            <a:noFill/>
          </p:spPr>
        </p:pic>
        <p:cxnSp>
          <p:nvCxnSpPr>
            <p:cNvPr id="6" name="Přímá spojovací šipka 7">
              <a:extLst>
                <a:ext uri="{FF2B5EF4-FFF2-40B4-BE49-F238E27FC236}">
                  <a16:creationId xmlns:a16="http://schemas.microsoft.com/office/drawing/2014/main" id="{3553451A-F830-417D-AF60-E98623F0D1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0520" y="2203037"/>
              <a:ext cx="1152015" cy="19734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šipka 9">
              <a:extLst>
                <a:ext uri="{FF2B5EF4-FFF2-40B4-BE49-F238E27FC236}">
                  <a16:creationId xmlns:a16="http://schemas.microsoft.com/office/drawing/2014/main" id="{235B6B34-88CE-41B7-95F1-B93043CAE3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1477" y="1538329"/>
              <a:ext cx="661069" cy="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ovací šipka 11">
              <a:extLst>
                <a:ext uri="{FF2B5EF4-FFF2-40B4-BE49-F238E27FC236}">
                  <a16:creationId xmlns:a16="http://schemas.microsoft.com/office/drawing/2014/main" id="{44D33802-5946-40EE-ABA9-52259279BC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746" y="2834805"/>
              <a:ext cx="924049" cy="74033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1F9944B5-0D77-48D1-8046-11BBCD6467E9}"/>
                </a:ext>
              </a:extLst>
            </p:cNvPr>
            <p:cNvSpPr txBox="1"/>
            <p:nvPr/>
          </p:nvSpPr>
          <p:spPr>
            <a:xfrm>
              <a:off x="1984482" y="230170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1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085C80D5-7EF8-4A82-BD7C-2A6982A988A8}"/>
                </a:ext>
              </a:extLst>
            </p:cNvPr>
            <p:cNvSpPr txBox="1"/>
            <p:nvPr/>
          </p:nvSpPr>
          <p:spPr>
            <a:xfrm>
              <a:off x="4892545" y="138573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2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D178E32F-D7CD-4C60-9DC9-AA9A53C889F0}"/>
                </a:ext>
              </a:extLst>
            </p:cNvPr>
            <p:cNvSpPr txBox="1"/>
            <p:nvPr/>
          </p:nvSpPr>
          <p:spPr>
            <a:xfrm>
              <a:off x="3412535" y="346126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3</a:t>
              </a:r>
            </a:p>
          </p:txBody>
        </p: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C3AD89B-34E6-47ED-BBAD-27942B47B75A}"/>
              </a:ext>
            </a:extLst>
          </p:cNvPr>
          <p:cNvGrpSpPr/>
          <p:nvPr/>
        </p:nvGrpSpPr>
        <p:grpSpPr>
          <a:xfrm>
            <a:off x="7939912" y="3087254"/>
            <a:ext cx="4252088" cy="3770746"/>
            <a:chOff x="7810185" y="1351889"/>
            <a:chExt cx="4335776" cy="3963392"/>
          </a:xfrm>
        </p:grpSpPr>
        <p:pic>
          <p:nvPicPr>
            <p:cNvPr id="23" name="Picture 2" descr="C:\Documents and Settings\blanka.pospisilova\Dokumenty\Skripta\2010_08_07\IMG_0036.jpg">
              <a:extLst>
                <a:ext uri="{FF2B5EF4-FFF2-40B4-BE49-F238E27FC236}">
                  <a16:creationId xmlns:a16="http://schemas.microsoft.com/office/drawing/2014/main" id="{014CAA80-DA64-4FCE-AFAE-D1498D8F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lum contrast="5000"/>
            </a:blip>
            <a:srcRect r="-1278"/>
            <a:stretch>
              <a:fillRect/>
            </a:stretch>
          </p:blipFill>
          <p:spPr bwMode="auto">
            <a:xfrm rot="5400000">
              <a:off x="8117763" y="1287084"/>
              <a:ext cx="3720619" cy="4335776"/>
            </a:xfrm>
            <a:prstGeom prst="rect">
              <a:avLst/>
            </a:prstGeom>
            <a:noFill/>
          </p:spPr>
        </p:pic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51586E90-D515-45C6-8A47-1277AC9C5650}"/>
                </a:ext>
              </a:extLst>
            </p:cNvPr>
            <p:cNvGrpSpPr/>
            <p:nvPr/>
          </p:nvGrpSpPr>
          <p:grpSpPr>
            <a:xfrm>
              <a:off x="7910936" y="1351889"/>
              <a:ext cx="3991413" cy="3250589"/>
              <a:chOff x="6713082" y="2018558"/>
              <a:chExt cx="3551262" cy="2621352"/>
            </a:xfrm>
          </p:grpSpPr>
          <p:cxnSp>
            <p:nvCxnSpPr>
              <p:cNvPr id="16" name="Přímá spojovací šipka 18">
                <a:extLst>
                  <a:ext uri="{FF2B5EF4-FFF2-40B4-BE49-F238E27FC236}">
                    <a16:creationId xmlns:a16="http://schemas.microsoft.com/office/drawing/2014/main" id="{3288558B-D5CB-453F-AFD3-72CB0ADD51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9120" y="3149398"/>
                <a:ext cx="1383283" cy="290966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ovací šipka 24">
                <a:extLst>
                  <a:ext uri="{FF2B5EF4-FFF2-40B4-BE49-F238E27FC236}">
                    <a16:creationId xmlns:a16="http://schemas.microsoft.com/office/drawing/2014/main" id="{D9E15DA2-6D47-4190-9592-02810E660D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045258" y="3693589"/>
                <a:ext cx="943049" cy="699184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F77B5A58-648A-4429-9823-E863C8A2FC4E}"/>
                  </a:ext>
                </a:extLst>
              </p:cNvPr>
              <p:cNvSpPr txBox="1"/>
              <p:nvPr/>
            </p:nvSpPr>
            <p:spPr>
              <a:xfrm>
                <a:off x="6713082" y="298710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dirty="0"/>
                  <a:t>2</a:t>
                </a:r>
              </a:p>
            </p:txBody>
          </p:sp>
          <p:sp>
            <p:nvSpPr>
              <p:cNvPr id="21" name="TextovéPole 20">
                <a:extLst>
                  <a:ext uri="{FF2B5EF4-FFF2-40B4-BE49-F238E27FC236}">
                    <a16:creationId xmlns:a16="http://schemas.microsoft.com/office/drawing/2014/main" id="{7EC27BC9-33C2-41AB-8A69-4B48B5BF8893}"/>
                  </a:ext>
                </a:extLst>
              </p:cNvPr>
              <p:cNvSpPr txBox="1"/>
              <p:nvPr/>
            </p:nvSpPr>
            <p:spPr>
              <a:xfrm>
                <a:off x="7198897" y="201855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dirty="0"/>
                  <a:t>1</a:t>
                </a:r>
              </a:p>
            </p:txBody>
          </p:sp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986AB9D6-4583-4749-853B-742C5B2F8547}"/>
                  </a:ext>
                </a:extLst>
              </p:cNvPr>
              <p:cNvSpPr txBox="1"/>
              <p:nvPr/>
            </p:nvSpPr>
            <p:spPr>
              <a:xfrm>
                <a:off x="9988306" y="4332133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dirty="0"/>
                  <a:t>3</a:t>
                </a:r>
              </a:p>
            </p:txBody>
          </p:sp>
          <p:cxnSp>
            <p:nvCxnSpPr>
              <p:cNvPr id="18" name="Přímá spojovací šipka 22">
                <a:extLst>
                  <a:ext uri="{FF2B5EF4-FFF2-40B4-BE49-F238E27FC236}">
                    <a16:creationId xmlns:a16="http://schemas.microsoft.com/office/drawing/2014/main" id="{3301E1D5-2D38-4093-B031-93570DA4C0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2038" y="2214336"/>
                <a:ext cx="780961" cy="625519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F9D4F6F-2FD5-46F4-82CB-ED6E8F2A6A44}"/>
              </a:ext>
            </a:extLst>
          </p:cNvPr>
          <p:cNvSpPr txBox="1"/>
          <p:nvPr/>
        </p:nvSpPr>
        <p:spPr>
          <a:xfrm>
            <a:off x="4683322" y="3666083"/>
            <a:ext cx="33169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Příčný řez břišní dutinou ženy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Močový měchýř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Děloha, z ní odstupuje pochva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Konečník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962F379-C425-4D93-8E52-F977A9D327C5}"/>
              </a:ext>
            </a:extLst>
          </p:cNvPr>
          <p:cNvSpPr txBox="1"/>
          <p:nvPr/>
        </p:nvSpPr>
        <p:spPr>
          <a:xfrm>
            <a:off x="4683241" y="5098537"/>
            <a:ext cx="31630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Příčný řez břišní dutinou muže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Močový měchýř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Prostata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/>
              <a:t>Konečník </a:t>
            </a:r>
          </a:p>
        </p:txBody>
      </p:sp>
    </p:spTree>
    <p:extLst>
      <p:ext uri="{BB962C8B-B14F-4D97-AF65-F5344CB8AC3E}">
        <p14:creationId xmlns:p14="http://schemas.microsoft.com/office/powerpoint/2010/main" val="813895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58840-FE63-4FDD-9441-6D56CD6A2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65" y="109912"/>
            <a:ext cx="6958378" cy="744718"/>
          </a:xfrm>
        </p:spPr>
        <p:txBody>
          <a:bodyPr/>
          <a:lstStyle/>
          <a:p>
            <a:r>
              <a:rPr lang="cs-CZ" dirty="0"/>
              <a:t>JÁTRA (HEPAR)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8C1C6A-6024-4ABF-B2AF-6CB46EE35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164" y="879542"/>
            <a:ext cx="11548622" cy="5868546"/>
          </a:xfrm>
        </p:spPr>
        <p:txBody>
          <a:bodyPr>
            <a:noAutofit/>
          </a:bodyPr>
          <a:lstStyle/>
          <a:p>
            <a:r>
              <a:rPr lang="cs-CZ" sz="1600" dirty="0"/>
              <a:t>Největší žláza lidského těla, cca 1500 g, parenchymatický orgán </a:t>
            </a:r>
          </a:p>
          <a:p>
            <a:r>
              <a:rPr lang="cs-CZ" sz="1600" dirty="0"/>
              <a:t>V dutině břišní, větší část v pravé klenbě brániční, u dospělého dolní kraj jater nepřesahuje pravý dolní oblouk žeberní  </a:t>
            </a:r>
          </a:p>
          <a:p>
            <a:r>
              <a:rPr lang="cs-CZ" sz="1600" u="sng" dirty="0"/>
              <a:t>Funkce:</a:t>
            </a:r>
            <a:r>
              <a:rPr lang="cs-CZ" sz="1600" dirty="0"/>
              <a:t> zpracování živin z potravy, metabolické a detoxikační centrum, zásobovací sklad glykogenu, bílkovin a lipidů + exokrinní funkce: tvorba žluče (trávení tuků)</a:t>
            </a:r>
          </a:p>
          <a:p>
            <a:r>
              <a:rPr lang="cs-CZ" sz="1600" dirty="0"/>
              <a:t>V embryonálním stádiu jsou sídlem krvetvorby</a:t>
            </a:r>
          </a:p>
          <a:p>
            <a:pPr marL="0" indent="0">
              <a:buNone/>
            </a:pPr>
            <a:endParaRPr lang="cs-CZ" sz="1600" b="1" u="sng" spc="-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600" b="1" spc="-1" dirty="0">
                <a:solidFill>
                  <a:srgbClr val="000000"/>
                </a:solidFill>
              </a:rPr>
              <a:t>Rozdělena na 4 laloky:</a:t>
            </a:r>
            <a:endParaRPr lang="cs-CZ" sz="1600" spc="-1" dirty="0">
              <a:solidFill>
                <a:srgbClr val="000000"/>
              </a:solidFill>
            </a:endParaRPr>
          </a:p>
          <a:p>
            <a:pPr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cs-CZ" sz="1600" spc="-1" dirty="0">
                <a:solidFill>
                  <a:srgbClr val="000000"/>
                </a:solidFill>
              </a:rPr>
              <a:t> Pravý</a:t>
            </a:r>
          </a:p>
          <a:p>
            <a:pPr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cs-CZ" sz="1600" spc="-1" dirty="0">
                <a:solidFill>
                  <a:srgbClr val="000000"/>
                </a:solidFill>
              </a:rPr>
              <a:t> Levý</a:t>
            </a:r>
          </a:p>
          <a:p>
            <a:pPr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cs-CZ" sz="1600" spc="-1" dirty="0">
                <a:solidFill>
                  <a:srgbClr val="000000"/>
                </a:solidFill>
              </a:rPr>
              <a:t> Čtverhranný</a:t>
            </a:r>
          </a:p>
          <a:p>
            <a:pPr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Font typeface="+mj-lt"/>
              <a:buAutoNum type="arabicParenR"/>
            </a:pPr>
            <a:r>
              <a:rPr lang="cs-CZ" sz="1600" spc="-1" dirty="0">
                <a:solidFill>
                  <a:srgbClr val="000000"/>
                </a:solidFill>
              </a:rPr>
              <a:t> Ocasatý</a:t>
            </a:r>
          </a:p>
          <a:p>
            <a:pPr marL="457200" lvl="1" indent="0">
              <a:buNone/>
            </a:pPr>
            <a:endParaRPr lang="cs-CZ" dirty="0"/>
          </a:p>
          <a:p>
            <a:pPr marL="400050"/>
            <a:r>
              <a:rPr lang="cs-CZ" sz="1600" dirty="0"/>
              <a:t>Brániční plocha (diafragmatická, horní) - naléhá na bránici</a:t>
            </a:r>
          </a:p>
          <a:p>
            <a:pPr marL="400050"/>
            <a:r>
              <a:rPr lang="cs-CZ" sz="1600" dirty="0"/>
              <a:t>Plocha orgánová (viscerální, dolní) - naléhá na břišní orgány (jícen, žaludek, ledvinu a nadledvinu, pravé tračníkové ohbí)</a:t>
            </a:r>
          </a:p>
          <a:p>
            <a:pPr marL="0" indent="0">
              <a:buNone/>
            </a:pPr>
            <a:endParaRPr lang="cs-CZ" sz="1600" dirty="0"/>
          </a:p>
          <a:p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45B52F-0C3C-4BEF-BF3A-A8B95C910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45237"/>
            <a:ext cx="4375029" cy="3112906"/>
          </a:xfrm>
          <a:prstGeom prst="rect">
            <a:avLst/>
          </a:prstGeom>
        </p:spPr>
      </p:pic>
      <p:sp>
        <p:nvSpPr>
          <p:cNvPr id="4" name="Pravá složená závorka 3">
            <a:extLst>
              <a:ext uri="{FF2B5EF4-FFF2-40B4-BE49-F238E27FC236}">
                <a16:creationId xmlns:a16="http://schemas.microsoft.com/office/drawing/2014/main" id="{6734CE92-57F0-4B9D-95BC-BE55C369DBCE}"/>
              </a:ext>
            </a:extLst>
          </p:cNvPr>
          <p:cNvSpPr/>
          <p:nvPr/>
        </p:nvSpPr>
        <p:spPr>
          <a:xfrm>
            <a:off x="1972491" y="4379198"/>
            <a:ext cx="134983" cy="6891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4E04C81-300E-4D63-8588-235274C5B621}"/>
              </a:ext>
            </a:extLst>
          </p:cNvPr>
          <p:cNvSpPr txBox="1"/>
          <p:nvPr/>
        </p:nvSpPr>
        <p:spPr>
          <a:xfrm>
            <a:off x="2153465" y="4492960"/>
            <a:ext cx="183506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200" dirty="0"/>
              <a:t>Lze je vidět jen na spodní ploše jater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68696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349768D-E0FA-471B-B526-DE6585332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71"/>
          <a:stretch/>
        </p:blipFill>
        <p:spPr>
          <a:xfrm>
            <a:off x="1182033" y="295822"/>
            <a:ext cx="3633808" cy="484537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A74186-3EF3-47C5-9056-F29C163B59EE}"/>
              </a:ext>
            </a:extLst>
          </p:cNvPr>
          <p:cNvSpPr txBox="1"/>
          <p:nvPr/>
        </p:nvSpPr>
        <p:spPr>
          <a:xfrm>
            <a:off x="4815841" y="295822"/>
            <a:ext cx="43368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Obr. nahoře: horní diafragmatická plocha, dole: spodní orgánová plocha</a:t>
            </a:r>
          </a:p>
          <a:p>
            <a:endParaRPr lang="cs-CZ" sz="1600" dirty="0"/>
          </a:p>
          <a:p>
            <a:r>
              <a:rPr lang="cs-CZ" sz="1600" dirty="0"/>
              <a:t>2) Žlučník</a:t>
            </a:r>
          </a:p>
          <a:p>
            <a:r>
              <a:rPr lang="cs-CZ" sz="1600" dirty="0"/>
              <a:t>3) Dolní dutá žíla (v. </a:t>
            </a:r>
            <a:r>
              <a:rPr lang="cs-CZ" sz="1600" dirty="0" err="1"/>
              <a:t>cava</a:t>
            </a:r>
            <a:r>
              <a:rPr lang="cs-CZ" sz="1600" dirty="0"/>
              <a:t> inferior)</a:t>
            </a:r>
          </a:p>
          <a:p>
            <a:r>
              <a:rPr lang="cs-CZ" sz="1600" dirty="0"/>
              <a:t>4) Vrátnicová žíla (v. </a:t>
            </a:r>
            <a:r>
              <a:rPr lang="cs-CZ" sz="1600" dirty="0" err="1"/>
              <a:t>portae</a:t>
            </a:r>
            <a:r>
              <a:rPr lang="cs-CZ" sz="1600" dirty="0"/>
              <a:t>)</a:t>
            </a:r>
          </a:p>
          <a:p>
            <a:r>
              <a:rPr lang="cs-CZ" sz="1600" dirty="0"/>
              <a:t>5) Jaterní tepna (</a:t>
            </a:r>
            <a:r>
              <a:rPr lang="cs-CZ" sz="1600" dirty="0" err="1"/>
              <a:t>arteria</a:t>
            </a:r>
            <a:r>
              <a:rPr lang="cs-CZ" sz="1600" dirty="0"/>
              <a:t> </a:t>
            </a:r>
            <a:r>
              <a:rPr lang="cs-CZ" sz="1600" dirty="0" err="1"/>
              <a:t>hepatica</a:t>
            </a:r>
            <a:r>
              <a:rPr lang="cs-CZ" sz="1600" dirty="0"/>
              <a:t> propria)</a:t>
            </a:r>
          </a:p>
          <a:p>
            <a:r>
              <a:rPr lang="cs-CZ" sz="1600" dirty="0"/>
              <a:t>8) Ocasatý lalok (</a:t>
            </a:r>
            <a:r>
              <a:rPr lang="cs-CZ" sz="1600" dirty="0" err="1"/>
              <a:t>lobus</a:t>
            </a:r>
            <a:r>
              <a:rPr lang="cs-CZ" sz="1600" dirty="0"/>
              <a:t> </a:t>
            </a:r>
            <a:r>
              <a:rPr lang="cs-CZ" sz="1600" dirty="0" err="1"/>
              <a:t>caudatus</a:t>
            </a:r>
            <a:r>
              <a:rPr lang="cs-CZ" sz="1600" dirty="0"/>
              <a:t>)</a:t>
            </a:r>
          </a:p>
          <a:p>
            <a:r>
              <a:rPr lang="cs-CZ" sz="1600" dirty="0"/>
              <a:t>9) Čtverhranný lalok (</a:t>
            </a:r>
            <a:r>
              <a:rPr lang="cs-CZ" sz="1600" dirty="0" err="1"/>
              <a:t>lobus</a:t>
            </a:r>
            <a:r>
              <a:rPr lang="cs-CZ" sz="1600" dirty="0"/>
              <a:t> </a:t>
            </a:r>
            <a:r>
              <a:rPr lang="cs-CZ" sz="1600" dirty="0" err="1"/>
              <a:t>quadratus</a:t>
            </a:r>
            <a:r>
              <a:rPr lang="cs-CZ" sz="1600" dirty="0"/>
              <a:t>)</a:t>
            </a:r>
          </a:p>
          <a:p>
            <a:r>
              <a:rPr lang="cs-CZ" sz="1600" dirty="0"/>
              <a:t>10) Pravý lalok (</a:t>
            </a:r>
            <a:r>
              <a:rPr lang="cs-CZ" sz="1600" dirty="0" err="1"/>
              <a:t>lobus</a:t>
            </a:r>
            <a:r>
              <a:rPr lang="cs-CZ" sz="1600" dirty="0"/>
              <a:t> </a:t>
            </a:r>
            <a:r>
              <a:rPr lang="cs-CZ" sz="1600" dirty="0" err="1"/>
              <a:t>dexter</a:t>
            </a:r>
            <a:r>
              <a:rPr lang="cs-CZ" sz="1600" dirty="0"/>
              <a:t>)</a:t>
            </a:r>
          </a:p>
          <a:p>
            <a:r>
              <a:rPr lang="cs-CZ" sz="1600" dirty="0"/>
              <a:t>11) Levý lalok (</a:t>
            </a:r>
            <a:r>
              <a:rPr lang="cs-CZ" sz="1600" dirty="0" err="1"/>
              <a:t>lobus</a:t>
            </a:r>
            <a:r>
              <a:rPr lang="cs-CZ" sz="1600" dirty="0"/>
              <a:t> </a:t>
            </a:r>
            <a:r>
              <a:rPr lang="cs-CZ" sz="1600" dirty="0" err="1"/>
              <a:t>sinister</a:t>
            </a:r>
            <a:r>
              <a:rPr lang="cs-CZ" sz="1600" dirty="0"/>
              <a:t>)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9634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85D131-704A-4FE6-8EE1-3E58E5D0C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87" y="314367"/>
            <a:ext cx="7259731" cy="62292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800" b="1" dirty="0">
                <a:solidFill>
                  <a:srgbClr val="92D050"/>
                </a:solidFill>
              </a:rPr>
              <a:t>Stavba jater:</a:t>
            </a:r>
          </a:p>
          <a:p>
            <a:r>
              <a:rPr lang="cs-CZ" dirty="0"/>
              <a:t>Na povrchu jater je pevné vazivové pouzdro (</a:t>
            </a:r>
            <a:r>
              <a:rPr lang="cs-CZ" dirty="0" err="1"/>
              <a:t>capsula</a:t>
            </a:r>
            <a:r>
              <a:rPr lang="cs-CZ" dirty="0"/>
              <a:t> </a:t>
            </a:r>
            <a:r>
              <a:rPr lang="cs-CZ" dirty="0" err="1"/>
              <a:t>fibrosa</a:t>
            </a:r>
            <a:r>
              <a:rPr lang="cs-CZ" dirty="0"/>
              <a:t>)</a:t>
            </a:r>
          </a:p>
          <a:p>
            <a:r>
              <a:rPr lang="cs-CZ" dirty="0"/>
              <a:t>Parenchym jater je tvořen jaterními buňkami (</a:t>
            </a:r>
            <a:r>
              <a:rPr lang="cs-CZ" b="1" dirty="0" err="1"/>
              <a:t>hepatocyty</a:t>
            </a:r>
            <a:r>
              <a:rPr lang="cs-CZ" dirty="0"/>
              <a:t>) - produkují žluč</a:t>
            </a:r>
          </a:p>
          <a:p>
            <a:r>
              <a:rPr lang="cs-CZ" dirty="0" err="1"/>
              <a:t>Hepatocyty</a:t>
            </a:r>
            <a:r>
              <a:rPr lang="cs-CZ" dirty="0"/>
              <a:t> jsou uspořádány</a:t>
            </a:r>
            <a:r>
              <a:rPr lang="cs-CZ" dirty="0">
                <a:solidFill>
                  <a:schemeClr val="tx1"/>
                </a:solidFill>
              </a:rPr>
              <a:t> ve dvou řadách </a:t>
            </a:r>
            <a:r>
              <a:rPr lang="cs-CZ" dirty="0"/>
              <a:t>do </a:t>
            </a:r>
            <a:r>
              <a:rPr lang="cs-CZ" dirty="0">
                <a:solidFill>
                  <a:srgbClr val="C00000"/>
                </a:solidFill>
              </a:rPr>
              <a:t>jaterních trámců</a:t>
            </a:r>
            <a:r>
              <a:rPr lang="cs-CZ" dirty="0">
                <a:solidFill>
                  <a:schemeClr val="tx1"/>
                </a:solidFill>
              </a:rPr>
              <a:t>,</a:t>
            </a:r>
            <a:r>
              <a:rPr lang="cs-CZ" dirty="0"/>
              <a:t> uvnitř trámců jsou </a:t>
            </a:r>
            <a:r>
              <a:rPr lang="cs-CZ" b="1" dirty="0">
                <a:solidFill>
                  <a:schemeClr val="tx1"/>
                </a:solidFill>
              </a:rPr>
              <a:t>žlučové kapiláry </a:t>
            </a:r>
            <a:r>
              <a:rPr lang="cs-CZ" dirty="0">
                <a:solidFill>
                  <a:schemeClr val="tx1"/>
                </a:solidFill>
              </a:rPr>
              <a:t>- začátek </a:t>
            </a:r>
            <a:r>
              <a:rPr lang="cs-CZ" dirty="0" err="1">
                <a:solidFill>
                  <a:schemeClr val="tx1"/>
                </a:solidFill>
              </a:rPr>
              <a:t>intrahepatálních</a:t>
            </a:r>
            <a:r>
              <a:rPr lang="cs-CZ" dirty="0">
                <a:solidFill>
                  <a:schemeClr val="tx1"/>
                </a:solidFill>
              </a:rPr>
              <a:t> žlučových cest</a:t>
            </a:r>
            <a:r>
              <a:rPr lang="cs-CZ" dirty="0"/>
              <a:t>, mezi trámci probíhají </a:t>
            </a:r>
            <a:r>
              <a:rPr lang="cs-CZ" b="1" dirty="0">
                <a:solidFill>
                  <a:srgbClr val="0070C0"/>
                </a:solidFill>
              </a:rPr>
              <a:t>jaterní sinusoidy - </a:t>
            </a:r>
            <a:r>
              <a:rPr lang="cs-CZ" dirty="0"/>
              <a:t>příchod živin z vrátnicové žíly </a:t>
            </a:r>
            <a:r>
              <a:rPr lang="cs-CZ" dirty="0">
                <a:solidFill>
                  <a:srgbClr val="0070C0"/>
                </a:solidFill>
              </a:rPr>
              <a:t>(v. </a:t>
            </a:r>
            <a:r>
              <a:rPr lang="cs-CZ" dirty="0" err="1">
                <a:solidFill>
                  <a:srgbClr val="0070C0"/>
                </a:solidFill>
              </a:rPr>
              <a:t>portae</a:t>
            </a:r>
            <a:r>
              <a:rPr lang="cs-CZ" dirty="0">
                <a:solidFill>
                  <a:srgbClr val="0070C0"/>
                </a:solidFill>
              </a:rPr>
              <a:t>) </a:t>
            </a:r>
            <a:r>
              <a:rPr lang="cs-CZ" dirty="0"/>
              <a:t>a okysličené krve z jaterní tepny </a:t>
            </a:r>
            <a:r>
              <a:rPr lang="cs-CZ" dirty="0">
                <a:solidFill>
                  <a:srgbClr val="0070C0"/>
                </a:solidFill>
              </a:rPr>
              <a:t>(a. </a:t>
            </a:r>
            <a:r>
              <a:rPr lang="cs-CZ" dirty="0" err="1">
                <a:solidFill>
                  <a:srgbClr val="0070C0"/>
                </a:solidFill>
              </a:rPr>
              <a:t>hepatica</a:t>
            </a:r>
            <a:r>
              <a:rPr lang="cs-CZ" dirty="0">
                <a:solidFill>
                  <a:srgbClr val="0070C0"/>
                </a:solidFill>
              </a:rPr>
              <a:t> propria)</a:t>
            </a:r>
          </a:p>
          <a:p>
            <a:r>
              <a:rPr lang="cs-CZ" dirty="0"/>
              <a:t>Trámce a cévy vytváří </a:t>
            </a:r>
            <a:r>
              <a:rPr lang="cs-CZ" dirty="0">
                <a:solidFill>
                  <a:srgbClr val="C00000"/>
                </a:solidFill>
              </a:rPr>
              <a:t>jaterní lalůček </a:t>
            </a:r>
            <a:r>
              <a:rPr lang="cs-CZ" dirty="0"/>
              <a:t>s centrální žílou uprostřed - probíhá osou lalůčku, sbírá krev ze sinusoid a odvádí ji z jater</a:t>
            </a:r>
          </a:p>
          <a:p>
            <a:r>
              <a:rPr lang="cs-CZ" dirty="0"/>
              <a:t>Místo kontaktu 3 jaterních lalůčků </a:t>
            </a:r>
            <a:r>
              <a:rPr lang="cs-CZ" dirty="0">
                <a:solidFill>
                  <a:schemeClr val="accent5"/>
                </a:solidFill>
              </a:rPr>
              <a:t>– </a:t>
            </a:r>
            <a:r>
              <a:rPr lang="cs-CZ" dirty="0" err="1">
                <a:solidFill>
                  <a:schemeClr val="accent5"/>
                </a:solidFill>
              </a:rPr>
              <a:t>portobiliální</a:t>
            </a:r>
            <a:r>
              <a:rPr lang="cs-CZ" dirty="0">
                <a:solidFill>
                  <a:schemeClr val="accent5"/>
                </a:solidFill>
              </a:rPr>
              <a:t> prostory</a:t>
            </a:r>
            <a:r>
              <a:rPr lang="cs-CZ" dirty="0"/>
              <a:t>, probíhají zde 3 útvary </a:t>
            </a:r>
            <a:r>
              <a:rPr lang="cs-CZ" b="1" dirty="0">
                <a:solidFill>
                  <a:srgbClr val="0070C0"/>
                </a:solidFill>
              </a:rPr>
              <a:t>– jaterní trias (trias </a:t>
            </a:r>
            <a:r>
              <a:rPr lang="cs-CZ" b="1" dirty="0" err="1">
                <a:solidFill>
                  <a:srgbClr val="0070C0"/>
                </a:solidFill>
              </a:rPr>
              <a:t>hepatica</a:t>
            </a:r>
            <a:r>
              <a:rPr lang="cs-CZ" b="1" dirty="0">
                <a:solidFill>
                  <a:srgbClr val="0070C0"/>
                </a:solidFill>
              </a:rPr>
              <a:t>):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- </a:t>
            </a:r>
            <a:r>
              <a:rPr lang="cs-CZ" dirty="0"/>
              <a:t>větev a. </a:t>
            </a:r>
            <a:r>
              <a:rPr lang="cs-CZ" dirty="0" err="1"/>
              <a:t>hepatica</a:t>
            </a:r>
            <a:r>
              <a:rPr lang="cs-CZ" dirty="0"/>
              <a:t> propria</a:t>
            </a:r>
            <a:br>
              <a:rPr lang="cs-CZ" dirty="0"/>
            </a:br>
            <a:r>
              <a:rPr lang="cs-CZ" dirty="0"/>
              <a:t>- větev v. </a:t>
            </a:r>
            <a:r>
              <a:rPr lang="cs-CZ" dirty="0" err="1"/>
              <a:t>portae</a:t>
            </a: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mezilalůčkový</a:t>
            </a:r>
            <a:r>
              <a:rPr lang="cs-CZ" dirty="0"/>
              <a:t> žlučovod</a:t>
            </a:r>
          </a:p>
          <a:p>
            <a:r>
              <a:rPr lang="cs-CZ" dirty="0">
                <a:solidFill>
                  <a:srgbClr val="C00000"/>
                </a:solidFill>
              </a:rPr>
              <a:t>Portální lalůček </a:t>
            </a:r>
            <a:r>
              <a:rPr lang="cs-CZ" dirty="0">
                <a:solidFill>
                  <a:schemeClr val="tx1"/>
                </a:solidFill>
              </a:rPr>
              <a:t>- </a:t>
            </a:r>
            <a:r>
              <a:rPr lang="cs-CZ" dirty="0"/>
              <a:t>část jaterního parenchymu, která je zásobovaná jednou </a:t>
            </a:r>
            <a:r>
              <a:rPr lang="cs-CZ" dirty="0" err="1"/>
              <a:t>vena</a:t>
            </a:r>
            <a:r>
              <a:rPr lang="cs-CZ" dirty="0"/>
              <a:t> </a:t>
            </a:r>
            <a:r>
              <a:rPr lang="cs-CZ" dirty="0" err="1"/>
              <a:t>interlobularis</a:t>
            </a:r>
            <a:r>
              <a:rPr lang="cs-CZ" dirty="0"/>
              <a:t> (větev v. </a:t>
            </a:r>
            <a:r>
              <a:rPr lang="cs-CZ" dirty="0" err="1"/>
              <a:t>portae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- tvar trojbokého hranolu, centrum: </a:t>
            </a:r>
            <a:r>
              <a:rPr lang="cs-CZ" dirty="0" err="1"/>
              <a:t>portobiliární</a:t>
            </a:r>
            <a:r>
              <a:rPr lang="cs-CZ" dirty="0"/>
              <a:t> prostor, podél jeho 3 hran probíhají centrální žíly (na příčném řezu vrcholy    )</a:t>
            </a:r>
          </a:p>
          <a:p>
            <a:endParaRPr lang="cs-CZ" dirty="0"/>
          </a:p>
        </p:txBody>
      </p:sp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id="{4D0A4425-019A-4CE9-B413-6FDE54062698}"/>
              </a:ext>
            </a:extLst>
          </p:cNvPr>
          <p:cNvSpPr/>
          <p:nvPr/>
        </p:nvSpPr>
        <p:spPr>
          <a:xfrm>
            <a:off x="6868998" y="5929459"/>
            <a:ext cx="182251" cy="205667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7FF0F9-65AC-44FD-8AD5-D03BA352C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018" y="216816"/>
            <a:ext cx="4763982" cy="21339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A9DADF6-5335-4F5B-99E5-3B669A8DD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262" y="2718331"/>
            <a:ext cx="4635738" cy="406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8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83EE5E6-F7E4-49F2-8E51-28E519310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977" y="0"/>
            <a:ext cx="910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91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4ACF0E4-ACCD-4508-9CDE-E37613DCFBED}"/>
              </a:ext>
            </a:extLst>
          </p:cNvPr>
          <p:cNvSpPr/>
          <p:nvPr/>
        </p:nvSpPr>
        <p:spPr>
          <a:xfrm>
            <a:off x="342506" y="211832"/>
            <a:ext cx="11733230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400" b="1" dirty="0">
                <a:solidFill>
                  <a:srgbClr val="92D050"/>
                </a:solidFill>
              </a:rPr>
              <a:t>KREVNÍ OBĚH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b="1" dirty="0"/>
              <a:t>Funkční oběh</a:t>
            </a:r>
            <a:r>
              <a:rPr lang="cs-CZ" sz="1600" dirty="0"/>
              <a:t>: </a:t>
            </a:r>
            <a:r>
              <a:rPr lang="cs-CZ" sz="1600" u="sng" dirty="0"/>
              <a:t>vrátnicová žíla (v. </a:t>
            </a:r>
            <a:r>
              <a:rPr lang="cs-CZ" sz="1600" u="sng" dirty="0" err="1"/>
              <a:t>portae</a:t>
            </a:r>
            <a:r>
              <a:rPr lang="cs-CZ" sz="1600" u="sng" dirty="0"/>
              <a:t>)</a:t>
            </a:r>
            <a:r>
              <a:rPr lang="cs-CZ" sz="1600" dirty="0"/>
              <a:t> - přivádí vstřebané živiny z nepárových orgánů dutiny břišní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b="1" dirty="0"/>
              <a:t>Výživný (nutritivní) oběh pro játra</a:t>
            </a:r>
            <a:r>
              <a:rPr lang="cs-CZ" sz="1600" dirty="0"/>
              <a:t>: </a:t>
            </a:r>
            <a:r>
              <a:rPr lang="cs-CZ" sz="1600" u="sng" dirty="0"/>
              <a:t>jaterní tepna (a. </a:t>
            </a:r>
            <a:r>
              <a:rPr lang="cs-CZ" sz="1600" u="sng" dirty="0" err="1"/>
              <a:t>hepatica</a:t>
            </a:r>
            <a:r>
              <a:rPr lang="cs-CZ" sz="1600" u="sng" dirty="0"/>
              <a:t> propria)</a:t>
            </a:r>
            <a:r>
              <a:rPr lang="cs-CZ" sz="1600" dirty="0"/>
              <a:t> - přivádí kyslík </a:t>
            </a:r>
          </a:p>
          <a:p>
            <a:endParaRPr lang="cs-CZ" sz="1600" dirty="0"/>
          </a:p>
          <a:p>
            <a:r>
              <a:rPr lang="cs-CZ" sz="1600" dirty="0"/>
              <a:t>Krev bohatá živinami (vedená v játrech </a:t>
            </a:r>
            <a:r>
              <a:rPr lang="cs-CZ" sz="1600" dirty="0" err="1"/>
              <a:t>intrahepatálními</a:t>
            </a:r>
            <a:r>
              <a:rPr lang="cs-CZ" sz="1600" dirty="0"/>
              <a:t> větvemi žíly vrátnicové) i krev bohatá kyslíkem (vedená v játrech větvemi vlastní tepny jaterní) tedy teče terminálně do jaterních </a:t>
            </a:r>
            <a:r>
              <a:rPr lang="cs-CZ" sz="1600" dirty="0" err="1"/>
              <a:t>sinusoidů</a:t>
            </a:r>
            <a:r>
              <a:rPr lang="cs-CZ" sz="1600" dirty="0"/>
              <a:t>, kde dochází k předání kyslíku a živin jaterním buňkám - po předání odtéká žilní krev ze </a:t>
            </a:r>
            <a:r>
              <a:rPr lang="cs-CZ" sz="1600" dirty="0" err="1"/>
              <a:t>sinusoidů</a:t>
            </a:r>
            <a:r>
              <a:rPr lang="cs-CZ" sz="1600" dirty="0"/>
              <a:t> postupně až do žil jaterních a jimi do dolní duté žíly. </a:t>
            </a:r>
          </a:p>
          <a:p>
            <a:endParaRPr lang="cs-CZ" sz="1600" dirty="0"/>
          </a:p>
          <a:p>
            <a:pPr>
              <a:spcBef>
                <a:spcPct val="0"/>
              </a:spcBef>
            </a:pPr>
            <a:r>
              <a:rPr lang="cs-CZ" altLang="cs-CZ" sz="1600" b="1" dirty="0"/>
              <a:t>VĚTVENÍ CÉV V JÁTRECH 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1600" b="1" dirty="0"/>
              <a:t>Jaterní trias</a:t>
            </a:r>
            <a:r>
              <a:rPr lang="cs-CZ" altLang="cs-CZ" sz="1600" dirty="0"/>
              <a:t>:  uvnitř jater probíhají pospolu větve </a:t>
            </a:r>
            <a:r>
              <a:rPr lang="cs-CZ" altLang="cs-CZ" sz="1600" b="1" dirty="0">
                <a:solidFill>
                  <a:srgbClr val="990099"/>
                </a:solidFill>
              </a:rPr>
              <a:t>v. </a:t>
            </a:r>
            <a:r>
              <a:rPr lang="cs-CZ" altLang="cs-CZ" sz="1600" b="1" dirty="0" err="1">
                <a:solidFill>
                  <a:srgbClr val="990099"/>
                </a:solidFill>
              </a:rPr>
              <a:t>portae</a:t>
            </a:r>
            <a:r>
              <a:rPr lang="cs-CZ" altLang="cs-CZ" sz="1600" dirty="0"/>
              <a:t>, </a:t>
            </a:r>
            <a:r>
              <a:rPr lang="cs-CZ" altLang="cs-CZ" sz="1600" b="1" dirty="0">
                <a:solidFill>
                  <a:srgbClr val="FF0000"/>
                </a:solidFill>
              </a:rPr>
              <a:t>a. </a:t>
            </a:r>
            <a:r>
              <a:rPr lang="cs-CZ" altLang="cs-CZ" sz="1600" b="1" dirty="0" err="1">
                <a:solidFill>
                  <a:srgbClr val="FF0000"/>
                </a:solidFill>
              </a:rPr>
              <a:t>hepatica</a:t>
            </a:r>
            <a:r>
              <a:rPr lang="cs-CZ" altLang="cs-CZ" sz="1600" b="1" dirty="0">
                <a:solidFill>
                  <a:srgbClr val="FF0000"/>
                </a:solidFill>
              </a:rPr>
              <a:t> propria</a:t>
            </a:r>
            <a:r>
              <a:rPr lang="cs-CZ" altLang="cs-CZ" sz="1600" b="1" dirty="0"/>
              <a:t>,</a:t>
            </a:r>
            <a:r>
              <a:rPr lang="cs-CZ" altLang="cs-CZ" sz="1600" b="1" dirty="0">
                <a:solidFill>
                  <a:srgbClr val="009900"/>
                </a:solidFill>
              </a:rPr>
              <a:t> </a:t>
            </a:r>
            <a:r>
              <a:rPr lang="cs-CZ" altLang="cs-CZ" sz="1600" b="1" dirty="0" err="1">
                <a:solidFill>
                  <a:srgbClr val="009900"/>
                </a:solidFill>
              </a:rPr>
              <a:t>intrahepatálních</a:t>
            </a:r>
            <a:r>
              <a:rPr lang="cs-CZ" altLang="cs-CZ" sz="1600" b="1" dirty="0">
                <a:solidFill>
                  <a:srgbClr val="009900"/>
                </a:solidFill>
              </a:rPr>
              <a:t> žlučovodů</a:t>
            </a:r>
            <a:endParaRPr lang="cs-CZ" altLang="cs-CZ" sz="1600" dirty="0"/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1600" b="1" dirty="0" err="1"/>
              <a:t>Portobiliární</a:t>
            </a:r>
            <a:r>
              <a:rPr lang="cs-CZ" altLang="cs-CZ" sz="1600" b="1" dirty="0"/>
              <a:t> prostory: </a:t>
            </a:r>
            <a:r>
              <a:rPr lang="cs-CZ" altLang="cs-CZ" sz="1600" dirty="0"/>
              <a:t>nakupení vaziva mezi jaterními lalůčky, v nichž probíhá </a:t>
            </a:r>
            <a:r>
              <a:rPr lang="cs-CZ" altLang="cs-CZ" sz="1600" b="1" dirty="0" err="1">
                <a:solidFill>
                  <a:srgbClr val="660066"/>
                </a:solidFill>
              </a:rPr>
              <a:t>interlobulární</a:t>
            </a:r>
            <a:r>
              <a:rPr lang="cs-CZ" altLang="cs-CZ" sz="1600" b="1" dirty="0">
                <a:solidFill>
                  <a:srgbClr val="660066"/>
                </a:solidFill>
              </a:rPr>
              <a:t> žíla</a:t>
            </a:r>
            <a:r>
              <a:rPr lang="cs-CZ" altLang="cs-CZ" sz="1600" dirty="0"/>
              <a:t>, </a:t>
            </a:r>
            <a:r>
              <a:rPr lang="cs-CZ" altLang="cs-CZ" sz="1600" b="1" dirty="0" err="1">
                <a:solidFill>
                  <a:srgbClr val="FF0000"/>
                </a:solidFill>
              </a:rPr>
              <a:t>interlobulární</a:t>
            </a:r>
            <a:r>
              <a:rPr lang="cs-CZ" altLang="cs-CZ" sz="1600" b="1" dirty="0">
                <a:solidFill>
                  <a:srgbClr val="FF0000"/>
                </a:solidFill>
              </a:rPr>
              <a:t> tepna</a:t>
            </a:r>
            <a:r>
              <a:rPr lang="cs-CZ" altLang="cs-CZ" sz="1600" dirty="0"/>
              <a:t>, </a:t>
            </a:r>
            <a:r>
              <a:rPr lang="cs-CZ" altLang="cs-CZ" sz="1600" b="1" dirty="0" err="1">
                <a:solidFill>
                  <a:srgbClr val="008000"/>
                </a:solidFill>
              </a:rPr>
              <a:t>interlobulární</a:t>
            </a:r>
            <a:r>
              <a:rPr lang="cs-CZ" altLang="cs-CZ" sz="1600" b="1" dirty="0">
                <a:solidFill>
                  <a:srgbClr val="008000"/>
                </a:solidFill>
              </a:rPr>
              <a:t> žlučovod </a:t>
            </a:r>
            <a:endParaRPr lang="cs-CZ" altLang="cs-CZ" sz="1600" dirty="0"/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1600" b="1" dirty="0"/>
              <a:t>Sinusoidy jaterní: </a:t>
            </a:r>
            <a:r>
              <a:rPr lang="cs-CZ" altLang="cs-CZ" sz="1600" dirty="0"/>
              <a:t>cévní prostory v lalůčku jaterním - mezi trámci jaterních buněk, v nichž dochází  k předání kyslíku a živin </a:t>
            </a:r>
            <a:r>
              <a:rPr lang="cs-CZ" altLang="cs-CZ" sz="1600" dirty="0" err="1"/>
              <a:t>hepatocytům</a:t>
            </a:r>
            <a:endParaRPr lang="cs-CZ" alt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7107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2A0699-A2F5-4F06-8071-A2C6F989E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75" y="165599"/>
            <a:ext cx="6803614" cy="652680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3900" dirty="0">
                <a:solidFill>
                  <a:srgbClr val="92D050"/>
                </a:solidFill>
                <a:latin typeface="+mj-lt"/>
              </a:rPr>
              <a:t>ŽLUČOVÉ CESTY</a:t>
            </a:r>
          </a:p>
          <a:p>
            <a:pPr marL="0" indent="0">
              <a:buNone/>
            </a:pPr>
            <a:r>
              <a:rPr lang="cs-CZ" sz="1900" b="1" dirty="0" err="1"/>
              <a:t>Intrahepatální</a:t>
            </a:r>
            <a:r>
              <a:rPr lang="cs-CZ" sz="1900" b="1" dirty="0"/>
              <a:t> (v játrech) </a:t>
            </a:r>
          </a:p>
          <a:p>
            <a:r>
              <a:rPr lang="cs-CZ" sz="1500" dirty="0">
                <a:solidFill>
                  <a:schemeClr val="tx1"/>
                </a:solidFill>
              </a:rPr>
              <a:t>Žlučové kapiláry - na styku dvou </a:t>
            </a:r>
            <a:r>
              <a:rPr lang="cs-CZ" sz="1500" dirty="0" err="1">
                <a:solidFill>
                  <a:schemeClr val="tx1"/>
                </a:solidFill>
              </a:rPr>
              <a:t>hepatocytů</a:t>
            </a:r>
            <a:endParaRPr lang="cs-CZ" sz="1500" dirty="0">
              <a:solidFill>
                <a:schemeClr val="tx1"/>
              </a:solidFill>
            </a:endParaRPr>
          </a:p>
          <a:p>
            <a:r>
              <a:rPr lang="cs-CZ" sz="1500" dirty="0" err="1">
                <a:solidFill>
                  <a:schemeClr val="tx1"/>
                </a:solidFill>
              </a:rPr>
              <a:t>Intralobulární</a:t>
            </a:r>
            <a:r>
              <a:rPr lang="cs-CZ" sz="1500" dirty="0">
                <a:solidFill>
                  <a:schemeClr val="tx1"/>
                </a:solidFill>
              </a:rPr>
              <a:t> žlučovody – pokračování mezi 2 řadami </a:t>
            </a:r>
            <a:r>
              <a:rPr lang="cs-CZ" sz="1500" dirty="0" err="1">
                <a:solidFill>
                  <a:schemeClr val="tx1"/>
                </a:solidFill>
              </a:rPr>
              <a:t>hepatocytů</a:t>
            </a:r>
            <a:r>
              <a:rPr lang="cs-CZ" sz="1500" dirty="0">
                <a:solidFill>
                  <a:schemeClr val="tx1"/>
                </a:solidFill>
              </a:rPr>
              <a:t> k periferii lalůčku</a:t>
            </a:r>
          </a:p>
          <a:p>
            <a:r>
              <a:rPr lang="cs-CZ" sz="1500" dirty="0" err="1">
                <a:solidFill>
                  <a:schemeClr val="tx1"/>
                </a:solidFill>
              </a:rPr>
              <a:t>Heringovy</a:t>
            </a:r>
            <a:r>
              <a:rPr lang="cs-CZ" sz="1500" dirty="0">
                <a:solidFill>
                  <a:schemeClr val="tx1"/>
                </a:solidFill>
              </a:rPr>
              <a:t> kanálky (</a:t>
            </a:r>
            <a:r>
              <a:rPr lang="cs-CZ" sz="1500" dirty="0" err="1">
                <a:solidFill>
                  <a:schemeClr val="tx1"/>
                </a:solidFill>
              </a:rPr>
              <a:t>ductuli</a:t>
            </a:r>
            <a:r>
              <a:rPr lang="cs-CZ" sz="1500" dirty="0">
                <a:solidFill>
                  <a:schemeClr val="tx1"/>
                </a:solidFill>
              </a:rPr>
              <a:t> </a:t>
            </a:r>
            <a:r>
              <a:rPr lang="cs-CZ" sz="1500" dirty="0" err="1">
                <a:solidFill>
                  <a:schemeClr val="tx1"/>
                </a:solidFill>
              </a:rPr>
              <a:t>biliferi</a:t>
            </a:r>
            <a:r>
              <a:rPr lang="cs-CZ" sz="1500" dirty="0">
                <a:solidFill>
                  <a:schemeClr val="tx1"/>
                </a:solidFill>
              </a:rPr>
              <a:t>) s vlastní stěnou </a:t>
            </a:r>
          </a:p>
          <a:p>
            <a:r>
              <a:rPr lang="cs-CZ" sz="1500" dirty="0" err="1">
                <a:solidFill>
                  <a:schemeClr val="tx1"/>
                </a:solidFill>
              </a:rPr>
              <a:t>Interlobulární</a:t>
            </a:r>
            <a:r>
              <a:rPr lang="cs-CZ" sz="1500" dirty="0">
                <a:solidFill>
                  <a:schemeClr val="tx1"/>
                </a:solidFill>
              </a:rPr>
              <a:t> žlučovody - uložené v </a:t>
            </a:r>
            <a:r>
              <a:rPr lang="cs-CZ" sz="1500" dirty="0" err="1">
                <a:solidFill>
                  <a:schemeClr val="tx1"/>
                </a:solidFill>
              </a:rPr>
              <a:t>portobiliárních</a:t>
            </a:r>
            <a:r>
              <a:rPr lang="cs-CZ" sz="1500" dirty="0">
                <a:solidFill>
                  <a:schemeClr val="tx1"/>
                </a:solidFill>
              </a:rPr>
              <a:t> prostorech </a:t>
            </a:r>
          </a:p>
          <a:p>
            <a:r>
              <a:rPr lang="cs-CZ" sz="1500" dirty="0">
                <a:solidFill>
                  <a:schemeClr val="tx1"/>
                </a:solidFill>
              </a:rPr>
              <a:t>Segmentové žlučovody </a:t>
            </a:r>
          </a:p>
          <a:p>
            <a:r>
              <a:rPr lang="cs-CZ" sz="1900" b="1" dirty="0">
                <a:solidFill>
                  <a:srgbClr val="C00000"/>
                </a:solidFill>
              </a:rPr>
              <a:t>Lalokové žlučovody </a:t>
            </a:r>
            <a:r>
              <a:rPr lang="cs-CZ" sz="1900" dirty="0">
                <a:solidFill>
                  <a:schemeClr val="tx1"/>
                </a:solidFill>
              </a:rPr>
              <a:t>- </a:t>
            </a:r>
            <a:r>
              <a:rPr lang="cs-CZ" sz="1900" b="1" dirty="0">
                <a:solidFill>
                  <a:schemeClr val="tx1"/>
                </a:solidFill>
              </a:rPr>
              <a:t>pravý a levý jaterní vývod </a:t>
            </a:r>
            <a:r>
              <a:rPr lang="cs-CZ" sz="1900" dirty="0">
                <a:solidFill>
                  <a:schemeClr val="tx1"/>
                </a:solidFill>
              </a:rPr>
              <a:t>(č.1), vyúsťují v </a:t>
            </a:r>
            <a:r>
              <a:rPr lang="cs-CZ" sz="1900" u="sng" dirty="0">
                <a:solidFill>
                  <a:schemeClr val="tx1"/>
                </a:solidFill>
              </a:rPr>
              <a:t>porta </a:t>
            </a:r>
            <a:r>
              <a:rPr lang="cs-CZ" sz="1900" u="sng" dirty="0" err="1">
                <a:solidFill>
                  <a:schemeClr val="tx1"/>
                </a:solidFill>
              </a:rPr>
              <a:t>hepatis</a:t>
            </a:r>
            <a:endParaRPr lang="cs-CZ" sz="19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900" b="1" dirty="0"/>
          </a:p>
          <a:p>
            <a:pPr marL="0" indent="0">
              <a:buNone/>
            </a:pPr>
            <a:r>
              <a:rPr lang="cs-CZ" sz="1900" b="1" dirty="0" err="1">
                <a:highlight>
                  <a:srgbClr val="FFFF00"/>
                </a:highlight>
              </a:rPr>
              <a:t>Extrahepatální</a:t>
            </a:r>
            <a:r>
              <a:rPr lang="cs-CZ" sz="1900" b="1" dirty="0">
                <a:highlight>
                  <a:srgbClr val="FFFF00"/>
                </a:highlight>
              </a:rPr>
              <a:t> (mimo játra)</a:t>
            </a:r>
            <a:r>
              <a:rPr lang="cs-CZ" sz="1900" dirty="0"/>
              <a:t> - navazují na </a:t>
            </a:r>
            <a:r>
              <a:rPr lang="cs-CZ" sz="1900" dirty="0" err="1"/>
              <a:t>intrahepatální</a:t>
            </a:r>
            <a:r>
              <a:rPr lang="cs-CZ" sz="1900" dirty="0"/>
              <a:t> cesty</a:t>
            </a:r>
          </a:p>
          <a:p>
            <a:r>
              <a:rPr lang="cs-CZ" sz="1900" b="1" dirty="0">
                <a:solidFill>
                  <a:srgbClr val="C00000"/>
                </a:solidFill>
              </a:rPr>
              <a:t>Pravý a levý jaterní vývod </a:t>
            </a:r>
            <a:r>
              <a:rPr lang="cs-CZ" sz="1900" dirty="0">
                <a:solidFill>
                  <a:schemeClr val="tx1"/>
                </a:solidFill>
              </a:rPr>
              <a:t>(č.1), spojují se v:</a:t>
            </a:r>
            <a:endParaRPr lang="cs-CZ" sz="1900" dirty="0">
              <a:solidFill>
                <a:srgbClr val="C00000"/>
              </a:solidFill>
            </a:endParaRPr>
          </a:p>
          <a:p>
            <a:r>
              <a:rPr lang="cs-CZ" sz="1900" b="1" dirty="0">
                <a:solidFill>
                  <a:srgbClr val="C00000"/>
                </a:solidFill>
              </a:rPr>
              <a:t>Společný jaterní vývod </a:t>
            </a:r>
            <a:r>
              <a:rPr lang="cs-CZ" sz="1900" dirty="0">
                <a:solidFill>
                  <a:schemeClr val="tx1"/>
                </a:solidFill>
              </a:rPr>
              <a:t>(č.2, </a:t>
            </a:r>
            <a:r>
              <a:rPr lang="cs-CZ" sz="1900" dirty="0"/>
              <a:t>délka 3–5 cm) - spojuje se s vývodem ze žlučníku – </a:t>
            </a:r>
            <a:r>
              <a:rPr lang="cs-CZ" sz="1900" b="1" dirty="0" err="1">
                <a:solidFill>
                  <a:srgbClr val="C00000"/>
                </a:solidFill>
              </a:rPr>
              <a:t>ductus</a:t>
            </a:r>
            <a:r>
              <a:rPr lang="cs-CZ" sz="1900" b="1" dirty="0">
                <a:solidFill>
                  <a:srgbClr val="C00000"/>
                </a:solidFill>
              </a:rPr>
              <a:t> </a:t>
            </a:r>
            <a:r>
              <a:rPr lang="cs-CZ" sz="1900" b="1" dirty="0" err="1">
                <a:solidFill>
                  <a:srgbClr val="C00000"/>
                </a:solidFill>
              </a:rPr>
              <a:t>cysticus</a:t>
            </a:r>
            <a:r>
              <a:rPr lang="cs-CZ" sz="1900" b="1" dirty="0"/>
              <a:t> </a:t>
            </a:r>
            <a:r>
              <a:rPr lang="cs-CZ" sz="1900" dirty="0"/>
              <a:t>(č.4, 2–3 cm), vzniká: </a:t>
            </a:r>
          </a:p>
          <a:p>
            <a:r>
              <a:rPr lang="cs-CZ" sz="1900" b="1" dirty="0">
                <a:solidFill>
                  <a:srgbClr val="C00000"/>
                </a:solidFill>
              </a:rPr>
              <a:t>Žlučovod (</a:t>
            </a:r>
            <a:r>
              <a:rPr lang="cs-CZ" sz="1900" b="1" dirty="0" err="1">
                <a:solidFill>
                  <a:srgbClr val="C00000"/>
                </a:solidFill>
              </a:rPr>
              <a:t>ductus</a:t>
            </a:r>
            <a:r>
              <a:rPr lang="cs-CZ" sz="1900" b="1" dirty="0">
                <a:solidFill>
                  <a:srgbClr val="C00000"/>
                </a:solidFill>
              </a:rPr>
              <a:t> </a:t>
            </a:r>
            <a:r>
              <a:rPr lang="cs-CZ" sz="1900" b="1" dirty="0" err="1">
                <a:solidFill>
                  <a:srgbClr val="C00000"/>
                </a:solidFill>
              </a:rPr>
              <a:t>choledochus</a:t>
            </a:r>
            <a:r>
              <a:rPr lang="cs-CZ" sz="1900" b="1" dirty="0">
                <a:solidFill>
                  <a:srgbClr val="C00000"/>
                </a:solidFill>
              </a:rPr>
              <a:t>) </a:t>
            </a:r>
            <a:r>
              <a:rPr lang="cs-CZ" sz="1900" dirty="0"/>
              <a:t>(č.3, délka 6–9 cm), spolu s velkým pankreatickým vývodem ústí na </a:t>
            </a:r>
            <a:r>
              <a:rPr lang="cs-CZ" sz="1900" b="1" dirty="0" err="1"/>
              <a:t>Vaterské</a:t>
            </a:r>
            <a:r>
              <a:rPr lang="cs-CZ" sz="1900" b="1" dirty="0"/>
              <a:t> papile) </a:t>
            </a:r>
            <a:endParaRPr lang="cs-CZ" sz="1900" dirty="0"/>
          </a:p>
          <a:p>
            <a:r>
              <a:rPr lang="cs-CZ" sz="1900" b="1" dirty="0">
                <a:solidFill>
                  <a:srgbClr val="0070C0"/>
                </a:solidFill>
              </a:rPr>
              <a:t>Žlučník (č.5, </a:t>
            </a:r>
            <a:r>
              <a:rPr lang="cs-CZ" sz="1900" b="1" dirty="0" err="1">
                <a:solidFill>
                  <a:srgbClr val="0070C0"/>
                </a:solidFill>
              </a:rPr>
              <a:t>vesica</a:t>
            </a:r>
            <a:r>
              <a:rPr lang="cs-CZ" sz="1900" b="1" dirty="0">
                <a:solidFill>
                  <a:srgbClr val="0070C0"/>
                </a:solidFill>
              </a:rPr>
              <a:t> </a:t>
            </a:r>
            <a:r>
              <a:rPr lang="cs-CZ" sz="1900" b="1" dirty="0" err="1">
                <a:solidFill>
                  <a:srgbClr val="0070C0"/>
                </a:solidFill>
              </a:rPr>
              <a:t>biliaris</a:t>
            </a:r>
            <a:r>
              <a:rPr lang="cs-CZ" sz="1900" b="1" dirty="0">
                <a:solidFill>
                  <a:srgbClr val="0070C0"/>
                </a:solidFill>
              </a:rPr>
              <a:t>/</a:t>
            </a:r>
            <a:r>
              <a:rPr lang="cs-CZ" sz="1900" b="1" dirty="0" err="1">
                <a:solidFill>
                  <a:srgbClr val="0070C0"/>
                </a:solidFill>
              </a:rPr>
              <a:t>fellea</a:t>
            </a:r>
            <a:r>
              <a:rPr lang="cs-CZ" sz="1900" b="1" dirty="0">
                <a:solidFill>
                  <a:srgbClr val="0070C0"/>
                </a:solidFill>
              </a:rPr>
              <a:t>)</a:t>
            </a:r>
            <a:r>
              <a:rPr lang="cs-CZ" sz="1900" b="1" dirty="0"/>
              <a:t> </a:t>
            </a:r>
            <a:r>
              <a:rPr lang="cs-CZ" sz="1900" dirty="0"/>
              <a:t>– zde se dočasně shromažďuje a zahušťuje žluč vytvořená v játrech (cca 500 ml/den), je umístěn na spodní ploše jater</a:t>
            </a:r>
            <a:br>
              <a:rPr lang="cs-CZ" sz="1900" dirty="0"/>
            </a:br>
            <a:r>
              <a:rPr lang="cs-CZ" sz="1900" dirty="0"/>
              <a:t>- má hruškovitý tvar a 3 části (krček, tělo, dno/fundus)</a:t>
            </a:r>
          </a:p>
          <a:p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11744B37-674F-4869-A445-8166007B8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8"/>
          <a:stretch/>
        </p:blipFill>
        <p:spPr>
          <a:xfrm>
            <a:off x="7152180" y="996158"/>
            <a:ext cx="5039819" cy="45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6E145D2-0ED8-4EB0-A5A6-CD456A039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767" y="1275184"/>
            <a:ext cx="4569233" cy="416269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E5DEC50-3132-4762-B9E2-C9D85C52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08" y="98796"/>
            <a:ext cx="6409182" cy="777898"/>
          </a:xfrm>
        </p:spPr>
        <p:txBody>
          <a:bodyPr/>
          <a:lstStyle/>
          <a:p>
            <a:r>
              <a:rPr lang="cs-CZ" dirty="0"/>
              <a:t>SLINIVKA BŘIŠNÍ (PANKREAS)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45AB5-2747-4F00-9595-4E8DC2A89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68" y="876694"/>
            <a:ext cx="8003357" cy="5882510"/>
          </a:xfrm>
        </p:spPr>
        <p:txBody>
          <a:bodyPr>
            <a:normAutofit/>
          </a:bodyPr>
          <a:lstStyle/>
          <a:p>
            <a:r>
              <a:rPr lang="cs-CZ" dirty="0"/>
              <a:t>Uložena napříč před páteří v úrovni L</a:t>
            </a:r>
            <a:r>
              <a:rPr lang="cs-CZ" baseline="-25000" dirty="0"/>
              <a:t>1</a:t>
            </a:r>
            <a:r>
              <a:rPr lang="cs-CZ" dirty="0"/>
              <a:t> - L</a:t>
            </a:r>
            <a:r>
              <a:rPr lang="cs-CZ" baseline="-25000" dirty="0"/>
              <a:t>2</a:t>
            </a:r>
            <a:r>
              <a:rPr lang="cs-CZ" dirty="0"/>
              <a:t>, 15 cm, 50-100 g</a:t>
            </a:r>
          </a:p>
          <a:p>
            <a:r>
              <a:rPr lang="cs-CZ" dirty="0"/>
              <a:t>Žláza s vnitřní i vnější sekrecí: </a:t>
            </a:r>
          </a:p>
          <a:p>
            <a:pPr lvl="1"/>
            <a:r>
              <a:rPr lang="cs-CZ" sz="1800" dirty="0"/>
              <a:t>Parenchym </a:t>
            </a:r>
            <a:r>
              <a:rPr lang="cs-CZ" sz="1800" u="sng" dirty="0">
                <a:highlight>
                  <a:srgbClr val="FFFF00"/>
                </a:highlight>
              </a:rPr>
              <a:t>exokrinní části </a:t>
            </a:r>
            <a:r>
              <a:rPr lang="cs-CZ" sz="1800" dirty="0">
                <a:highlight>
                  <a:srgbClr val="FFFF00"/>
                </a:highlight>
              </a:rPr>
              <a:t>pankreatu</a:t>
            </a:r>
            <a:r>
              <a:rPr lang="cs-CZ" sz="1800" dirty="0"/>
              <a:t> tvoří 98-99% objemu slinivky, produkuje </a:t>
            </a:r>
            <a:r>
              <a:rPr lang="cs-CZ" sz="1800" b="1" dirty="0"/>
              <a:t>pankreatickou šťávu </a:t>
            </a:r>
            <a:r>
              <a:rPr lang="cs-CZ" sz="1800" dirty="0"/>
              <a:t>odváděnou vývody, konečnou částí je </a:t>
            </a:r>
            <a:r>
              <a:rPr lang="cs-CZ" sz="1800" b="1" dirty="0"/>
              <a:t>velký pankreatický vývod - </a:t>
            </a:r>
            <a:r>
              <a:rPr lang="cs-CZ" sz="1800" dirty="0"/>
              <a:t>ústí společně s mimojaterními žlučovými cestami na </a:t>
            </a:r>
            <a:r>
              <a:rPr lang="cs-CZ" sz="1800" b="1" dirty="0" err="1"/>
              <a:t>Vaterské</a:t>
            </a:r>
            <a:r>
              <a:rPr lang="cs-CZ" sz="1800" b="1" dirty="0"/>
              <a:t> papile</a:t>
            </a:r>
          </a:p>
          <a:p>
            <a:pPr lvl="1"/>
            <a:r>
              <a:rPr lang="cs-CZ" sz="1800" u="sng" dirty="0">
                <a:highlight>
                  <a:srgbClr val="FFFF00"/>
                </a:highlight>
              </a:rPr>
              <a:t>Endokrinní část </a:t>
            </a:r>
            <a:r>
              <a:rPr lang="cs-CZ" sz="1800" dirty="0"/>
              <a:t>= </a:t>
            </a:r>
            <a:r>
              <a:rPr lang="cs-CZ" sz="1800" b="1" dirty="0"/>
              <a:t>Langerhansovy ostrůvky (</a:t>
            </a:r>
            <a:r>
              <a:rPr lang="cs-CZ" sz="1800" dirty="0"/>
              <a:t>1-2 miliony), 1-2% objemu pankreatu, nepravidelně rozptýleny v exokrinní části, produkují hormony </a:t>
            </a:r>
            <a:r>
              <a:rPr lang="cs-CZ" sz="1800" b="1" dirty="0"/>
              <a:t>insulin a </a:t>
            </a:r>
            <a:r>
              <a:rPr lang="cs-CZ" sz="1800" b="1" dirty="0" err="1"/>
              <a:t>glukagon</a:t>
            </a:r>
            <a:endParaRPr lang="cs-CZ" sz="1800" b="1" dirty="0"/>
          </a:p>
          <a:p>
            <a:r>
              <a:rPr lang="cs-CZ" dirty="0"/>
              <a:t>Části: </a:t>
            </a:r>
            <a:r>
              <a:rPr lang="cs-CZ" b="1" dirty="0"/>
              <a:t>hlava</a:t>
            </a:r>
            <a:r>
              <a:rPr lang="cs-CZ" dirty="0"/>
              <a:t> (č.1) - uložena v konkavitě duodena, </a:t>
            </a:r>
            <a:r>
              <a:rPr lang="cs-CZ" b="1" dirty="0"/>
              <a:t>tělo</a:t>
            </a:r>
            <a:r>
              <a:rPr lang="cs-CZ" dirty="0"/>
              <a:t> (č.4) - protáhlé, </a:t>
            </a:r>
            <a:r>
              <a:rPr lang="cs-CZ" b="1" dirty="0"/>
              <a:t>ocas</a:t>
            </a:r>
            <a:r>
              <a:rPr lang="cs-CZ" dirty="0"/>
              <a:t> (č.6) - dosahuje až ke slezině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58DE34-8563-4471-B1B6-4B85EBD77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161" y="4252893"/>
            <a:ext cx="2873828" cy="23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25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2084B71-9555-4024-9304-28314CD03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36" t="7795"/>
          <a:stretch/>
        </p:blipFill>
        <p:spPr>
          <a:xfrm>
            <a:off x="4400747" y="1937756"/>
            <a:ext cx="5373896" cy="492024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E5DEC50-3132-4762-B9E2-C9D85C52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98796"/>
            <a:ext cx="9804400" cy="777898"/>
          </a:xfrm>
        </p:spPr>
        <p:txBody>
          <a:bodyPr/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Slezina (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lien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splen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patří k lymfatickému systému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45AB5-2747-4F00-9595-4E8DC2A89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1" y="775094"/>
            <a:ext cx="11318239" cy="588251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největší lymfatický orgán v těle (12–20 cm)</a:t>
            </a:r>
          </a:p>
          <a:p>
            <a:r>
              <a:rPr lang="cs-CZ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funkce: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filtrace krve a tvorba protilátek (podobné jako u lymfatických uzlin)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červená pulpa (dřeň): zánik červených krvinek, průtok cca 300 l krve denně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bílá pulpa: lymfocyty, monocyty, </a:t>
            </a:r>
            <a:b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makrofágy, odbourávání erytrocytů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F7E66E-41D1-455C-AA42-83727DDFD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95" r="73331"/>
          <a:stretch/>
        </p:blipFill>
        <p:spPr>
          <a:xfrm>
            <a:off x="9774643" y="736238"/>
            <a:ext cx="2417357" cy="612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71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EF682-C47A-414E-BC23-78A0726A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30" y="244135"/>
            <a:ext cx="9389096" cy="707971"/>
          </a:xfrm>
        </p:spPr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1C1A11-437E-45D3-8727-5DF465F8D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30" y="1131216"/>
            <a:ext cx="9389096" cy="3855563"/>
          </a:xfrm>
        </p:spPr>
        <p:txBody>
          <a:bodyPr>
            <a:noAutofit/>
          </a:bodyPr>
          <a:lstStyle/>
          <a:p>
            <a:r>
              <a:rPr lang="cs-CZ" sz="2000" b="1" dirty="0"/>
              <a:t>Příjem</a:t>
            </a:r>
            <a:r>
              <a:rPr lang="cs-CZ" sz="2000" dirty="0"/>
              <a:t> potravy, </a:t>
            </a:r>
            <a:r>
              <a:rPr lang="cs-CZ" sz="2000" b="1" dirty="0"/>
              <a:t>trávení</a:t>
            </a:r>
            <a:r>
              <a:rPr lang="cs-CZ" sz="2000" dirty="0"/>
              <a:t> (digesce), </a:t>
            </a:r>
            <a:r>
              <a:rPr lang="cs-CZ" sz="2000" b="1" dirty="0"/>
              <a:t>vstřebávání </a:t>
            </a:r>
            <a:r>
              <a:rPr lang="cs-CZ" sz="2000" dirty="0"/>
              <a:t>rozštěpených živin do krve </a:t>
            </a:r>
          </a:p>
          <a:p>
            <a:r>
              <a:rPr lang="cs-CZ" sz="2000" b="1" dirty="0"/>
              <a:t>Vyloučení </a:t>
            </a:r>
            <a:r>
              <a:rPr lang="cs-CZ" sz="2000" dirty="0"/>
              <a:t>nestravitelných zbytků z těla</a:t>
            </a:r>
          </a:p>
          <a:p>
            <a:r>
              <a:rPr lang="cs-CZ" sz="2000" b="1" spc="-1" dirty="0">
                <a:solidFill>
                  <a:srgbClr val="000000"/>
                </a:solidFill>
                <a:ea typeface="DejaVu Sans"/>
              </a:rPr>
              <a:t>Chuť</a:t>
            </a:r>
            <a:r>
              <a:rPr lang="cs-CZ" sz="2000" spc="-1" dirty="0">
                <a:solidFill>
                  <a:srgbClr val="000000"/>
                </a:solidFill>
                <a:ea typeface="DejaVu Sans"/>
              </a:rPr>
              <a:t> - chuťové ústroji v dutině ústní</a:t>
            </a:r>
          </a:p>
          <a:p>
            <a:r>
              <a:rPr lang="cs-CZ" sz="2000" b="1" spc="-1" dirty="0">
                <a:solidFill>
                  <a:srgbClr val="000000"/>
                </a:solidFill>
                <a:ea typeface="DejaVu Sans"/>
              </a:rPr>
              <a:t>Imunitní funkce</a:t>
            </a:r>
            <a:r>
              <a:rPr lang="cs-CZ" sz="2000" spc="-1" dirty="0">
                <a:solidFill>
                  <a:srgbClr val="000000"/>
                </a:solidFill>
                <a:ea typeface="DejaVu Sans"/>
              </a:rPr>
              <a:t> - lymfatická tkáň ve střevě</a:t>
            </a:r>
          </a:p>
          <a:p>
            <a:r>
              <a:rPr lang="cs-CZ" sz="2000" b="1" spc="-1" dirty="0">
                <a:solidFill>
                  <a:srgbClr val="000000"/>
                </a:solidFill>
                <a:ea typeface="DejaVu Sans"/>
              </a:rPr>
              <a:t>Produkce hormonů</a:t>
            </a:r>
            <a:r>
              <a:rPr lang="cs-CZ" sz="2000" spc="-1" dirty="0">
                <a:solidFill>
                  <a:srgbClr val="000000"/>
                </a:solidFill>
                <a:ea typeface="DejaVu Sans"/>
              </a:rPr>
              <a:t> – pankreas</a:t>
            </a:r>
          </a:p>
          <a:p>
            <a:r>
              <a:rPr lang="cs-CZ" sz="2000" b="1" spc="-1" dirty="0">
                <a:solidFill>
                  <a:srgbClr val="000000"/>
                </a:solidFill>
                <a:ea typeface="DejaVu Sans"/>
              </a:rPr>
              <a:t>Metabolismus a detoxikace</a:t>
            </a:r>
            <a:r>
              <a:rPr lang="cs-CZ" sz="2000" spc="-1" dirty="0">
                <a:solidFill>
                  <a:srgbClr val="000000"/>
                </a:solidFill>
                <a:ea typeface="DejaVu Sans"/>
              </a:rPr>
              <a:t> – játra</a:t>
            </a:r>
          </a:p>
          <a:p>
            <a:r>
              <a:rPr lang="cs-CZ" sz="2000" b="1" spc="-1" dirty="0" err="1">
                <a:solidFill>
                  <a:srgbClr val="000000"/>
                </a:solidFill>
                <a:ea typeface="DejaVu Sans"/>
              </a:rPr>
              <a:t>Hematopoeza</a:t>
            </a:r>
            <a:r>
              <a:rPr lang="cs-CZ" sz="2000" spc="-1" dirty="0">
                <a:solidFill>
                  <a:srgbClr val="000000"/>
                </a:solidFill>
                <a:ea typeface="DejaVu Sans"/>
              </a:rPr>
              <a:t> - vývoj krvinek ve fetálních játrech</a:t>
            </a:r>
            <a:endParaRPr lang="cs-CZ" sz="2000" spc="-1" dirty="0"/>
          </a:p>
          <a:p>
            <a:endParaRPr lang="cs-CZ" sz="2000" dirty="0"/>
          </a:p>
          <a:p>
            <a:pPr marL="457200" lvl="1" indent="0">
              <a:buNone/>
            </a:pP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25142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397AC8-BD2E-485C-9AC0-64D5026C4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66" y="172848"/>
            <a:ext cx="6432223" cy="65044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/>
              <a:t>POBŘIŠNICE (PERITONEUM)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E8E3BA-22D6-4083-9420-20C2EDC50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61" y="914402"/>
            <a:ext cx="8361612" cy="5830478"/>
          </a:xfrm>
        </p:spPr>
        <p:txBody>
          <a:bodyPr>
            <a:noAutofit/>
          </a:bodyPr>
          <a:lstStyle/>
          <a:p>
            <a:r>
              <a:rPr lang="cs-CZ" dirty="0"/>
              <a:t>Lesklá serózní blána, má stejný původ jako osrdečník (perikard) a pohrudnice (pleura) </a:t>
            </a:r>
          </a:p>
          <a:p>
            <a:r>
              <a:rPr lang="cs-CZ" dirty="0"/>
              <a:t>Má plochu 2m</a:t>
            </a:r>
            <a:r>
              <a:rPr lang="cs-CZ" baseline="30000" dirty="0"/>
              <a:t>2 </a:t>
            </a:r>
            <a:r>
              <a:rPr lang="cs-CZ" dirty="0"/>
              <a:t>- jako plocha kůže celého těla</a:t>
            </a:r>
          </a:p>
          <a:p>
            <a:r>
              <a:rPr lang="cs-CZ" dirty="0"/>
              <a:t>Vystýlá </a:t>
            </a:r>
            <a:r>
              <a:rPr lang="cs-CZ" b="1" dirty="0">
                <a:solidFill>
                  <a:srgbClr val="0070C0"/>
                </a:solidFill>
              </a:rPr>
              <a:t>pobřišnicovou (peritoneální) dutinu </a:t>
            </a:r>
            <a:r>
              <a:rPr lang="cs-CZ" b="1" dirty="0"/>
              <a:t>= </a:t>
            </a:r>
            <a:r>
              <a:rPr lang="cs-CZ" dirty="0"/>
              <a:t>část dutiny břišní, prostor, který izoluje a chrání pobřišnicí obalené orgány</a:t>
            </a:r>
          </a:p>
          <a:p>
            <a:r>
              <a:rPr lang="cs-CZ" altLang="cs-CZ" b="1" dirty="0" err="1">
                <a:solidFill>
                  <a:srgbClr val="0070C0"/>
                </a:solidFill>
              </a:rPr>
              <a:t>Retroperitoneum</a:t>
            </a:r>
            <a:r>
              <a:rPr lang="cs-CZ" altLang="cs-CZ" b="1" dirty="0"/>
              <a:t> </a:t>
            </a:r>
            <a:r>
              <a:rPr lang="cs-CZ" altLang="cs-CZ" dirty="0"/>
              <a:t>=</a:t>
            </a:r>
            <a:r>
              <a:rPr lang="cs-CZ" altLang="cs-CZ" b="1" dirty="0"/>
              <a:t> </a:t>
            </a:r>
            <a:r>
              <a:rPr lang="cs-CZ" altLang="cs-CZ" dirty="0"/>
              <a:t>prostor mezi nástěnnou pobřišnicí a zadní stěnou břišní</a:t>
            </a:r>
            <a:endParaRPr lang="cs-CZ" dirty="0"/>
          </a:p>
          <a:p>
            <a:endParaRPr lang="cs-CZ" dirty="0"/>
          </a:p>
          <a:p>
            <a:r>
              <a:rPr lang="cs-CZ" u="sng" dirty="0"/>
              <a:t>Má 2 listy:</a:t>
            </a:r>
            <a:r>
              <a:rPr lang="cs-CZ" dirty="0"/>
              <a:t> pomocí nich vytváří pobřišnicovou dutinu</a:t>
            </a:r>
          </a:p>
          <a:p>
            <a:pPr lvl="1"/>
            <a:r>
              <a:rPr lang="cs-CZ" sz="1800" b="1" dirty="0">
                <a:highlight>
                  <a:srgbClr val="FFFF00"/>
                </a:highlight>
              </a:rPr>
              <a:t>Nástěnná pobřišnice </a:t>
            </a:r>
            <a:r>
              <a:rPr lang="cs-CZ" sz="1800" dirty="0">
                <a:highlight>
                  <a:srgbClr val="FFFF00"/>
                </a:highlight>
              </a:rPr>
              <a:t>(peritoneum </a:t>
            </a:r>
            <a:r>
              <a:rPr lang="cs-CZ" sz="1800" dirty="0" err="1">
                <a:highlight>
                  <a:srgbClr val="FFFF00"/>
                </a:highlight>
              </a:rPr>
              <a:t>parietale</a:t>
            </a:r>
            <a:r>
              <a:rPr lang="cs-CZ" sz="1800" dirty="0">
                <a:highlight>
                  <a:srgbClr val="FFFF00"/>
                </a:highlight>
              </a:rPr>
              <a:t>)</a:t>
            </a:r>
            <a:r>
              <a:rPr lang="cs-CZ" sz="1800" dirty="0"/>
              <a:t> - pokrývá stěnu břišní dutiny, </a:t>
            </a:r>
            <a:r>
              <a:rPr lang="cs-CZ" sz="1800" b="1" dirty="0"/>
              <a:t>citlivá</a:t>
            </a:r>
            <a:endParaRPr lang="cs-CZ" sz="1800" dirty="0"/>
          </a:p>
          <a:p>
            <a:pPr lvl="1"/>
            <a:r>
              <a:rPr lang="cs-CZ" sz="1800" b="1" dirty="0">
                <a:highlight>
                  <a:srgbClr val="FFFF00"/>
                </a:highlight>
              </a:rPr>
              <a:t>Orgánová pobřišnice </a:t>
            </a:r>
            <a:r>
              <a:rPr lang="cs-CZ" sz="1800" dirty="0">
                <a:highlight>
                  <a:srgbClr val="FFFF00"/>
                </a:highlight>
              </a:rPr>
              <a:t>(peritoneum </a:t>
            </a:r>
            <a:r>
              <a:rPr lang="cs-CZ" sz="1800" dirty="0" err="1">
                <a:highlight>
                  <a:srgbClr val="FFFF00"/>
                </a:highlight>
              </a:rPr>
              <a:t>viscerale</a:t>
            </a:r>
            <a:r>
              <a:rPr lang="cs-CZ" sz="1800" dirty="0">
                <a:highlight>
                  <a:srgbClr val="FFFF00"/>
                </a:highlight>
              </a:rPr>
              <a:t>)</a:t>
            </a:r>
            <a:r>
              <a:rPr lang="cs-CZ" sz="1800" dirty="0"/>
              <a:t> - seróza, kryje povrch orgánů uložených v peritoneální dutině, </a:t>
            </a:r>
            <a:r>
              <a:rPr lang="cs-CZ" sz="1800" b="1" dirty="0"/>
              <a:t>necitlivá</a:t>
            </a:r>
          </a:p>
          <a:p>
            <a:pPr lvl="1"/>
            <a:r>
              <a:rPr lang="cs-CZ" sz="1800" dirty="0"/>
              <a:t>Na přechodu nástěnného a orgánového peritonea mohou být vytvořeny: </a:t>
            </a:r>
            <a:r>
              <a:rPr lang="cs-CZ" sz="1800" u="sng" dirty="0">
                <a:solidFill>
                  <a:srgbClr val="0070C0"/>
                </a:solidFill>
              </a:rPr>
              <a:t>závěsy orgánů </a:t>
            </a:r>
            <a:r>
              <a:rPr lang="cs-CZ" sz="1800" dirty="0">
                <a:solidFill>
                  <a:srgbClr val="0070C0"/>
                </a:solidFill>
              </a:rPr>
              <a:t>= mezoútvary </a:t>
            </a:r>
            <a:r>
              <a:rPr lang="cs-CZ" sz="1800" dirty="0"/>
              <a:t>(peritoneální duplikatury)</a:t>
            </a:r>
            <a:br>
              <a:rPr lang="cs-CZ" sz="1800" dirty="0"/>
            </a:br>
            <a:r>
              <a:rPr lang="cs-CZ" sz="1800" dirty="0"/>
              <a:t>- fixují orgány v jejich poloze</a:t>
            </a:r>
            <a:br>
              <a:rPr lang="cs-CZ" sz="1800" dirty="0"/>
            </a:br>
            <a:r>
              <a:rPr lang="cs-CZ" sz="1800" dirty="0"/>
              <a:t>- probíhají zde k orgánům cévy a nervy</a:t>
            </a:r>
          </a:p>
          <a:p>
            <a:endParaRPr lang="cs-CZ" dirty="0"/>
          </a:p>
          <a:p>
            <a:endParaRPr lang="cs-CZ" u="sng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endParaRPr lang="cs-CZ" b="1" dirty="0"/>
          </a:p>
          <a:p>
            <a:endParaRPr lang="cs-CZ" altLang="cs-CZ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3856AC9-1809-4568-82F8-4E9CC0F92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1237"/>
          <a:stretch/>
        </p:blipFill>
        <p:spPr bwMode="auto">
          <a:xfrm>
            <a:off x="8466573" y="732193"/>
            <a:ext cx="3725427" cy="457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1334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EF682-C47A-414E-BC23-78A0726A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21" y="244135"/>
            <a:ext cx="9820405" cy="707971"/>
          </a:xfrm>
        </p:spPr>
        <p:txBody>
          <a:bodyPr/>
          <a:lstStyle/>
          <a:p>
            <a:r>
              <a:rPr lang="cs-CZ" dirty="0"/>
              <a:t>Stavba stěny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1C1A11-437E-45D3-8727-5DF465F8D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21" y="1112363"/>
            <a:ext cx="11818887" cy="54543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/>
              <a:t>4 vrstvy: </a:t>
            </a:r>
          </a:p>
          <a:p>
            <a:pPr marL="457200" indent="-457200">
              <a:buSzPct val="100000"/>
              <a:buFont typeface="+mj-lt"/>
              <a:buAutoNum type="arabicParenR"/>
            </a:pPr>
            <a:r>
              <a:rPr lang="cs-CZ" sz="2000" u="sng" dirty="0"/>
              <a:t>Sliznice</a:t>
            </a:r>
            <a:r>
              <a:rPr lang="cs-CZ" sz="2000" dirty="0"/>
              <a:t> </a:t>
            </a:r>
          </a:p>
          <a:p>
            <a:pPr marL="457200" indent="-457200">
              <a:buSzPct val="100000"/>
              <a:buFont typeface="+mj-lt"/>
              <a:buAutoNum type="arabicParenR"/>
            </a:pPr>
            <a:r>
              <a:rPr lang="cs-CZ" sz="2000" u="sng" dirty="0"/>
              <a:t>Podslizniční vazivo </a:t>
            </a:r>
            <a:r>
              <a:rPr lang="cs-CZ" sz="2000" dirty="0"/>
              <a:t>- obsahuje krevní a mízní cévy, vegetativní nervovou pleteň</a:t>
            </a:r>
          </a:p>
          <a:p>
            <a:pPr marL="457200" indent="-457200">
              <a:buSzPct val="100000"/>
              <a:buFont typeface="+mj-lt"/>
              <a:buAutoNum type="arabicParenR"/>
            </a:pPr>
            <a:r>
              <a:rPr lang="cs-CZ" sz="2000" u="sng" dirty="0"/>
              <a:t>Svalovina</a:t>
            </a:r>
            <a:r>
              <a:rPr lang="cs-CZ" sz="2000" dirty="0"/>
              <a:t> - na začátku a konci </a:t>
            </a:r>
            <a:r>
              <a:rPr lang="cs-CZ" sz="2000" b="1" dirty="0"/>
              <a:t>příčně pruhovaná</a:t>
            </a:r>
            <a:r>
              <a:rPr lang="cs-CZ" sz="2000" dirty="0"/>
              <a:t>, zbytek </a:t>
            </a:r>
            <a:r>
              <a:rPr lang="cs-CZ" sz="2000" b="1" dirty="0"/>
              <a:t>hladká</a:t>
            </a:r>
            <a:br>
              <a:rPr lang="cs-CZ" sz="2000" b="1" dirty="0"/>
            </a:br>
            <a:r>
              <a:rPr lang="cs-CZ" sz="2000" dirty="0"/>
              <a:t>2 vrstvy - cirkulární a longitudinální</a:t>
            </a:r>
          </a:p>
          <a:p>
            <a:pPr marL="457200" indent="-457200">
              <a:buSzPct val="100000"/>
              <a:buFont typeface="+mj-lt"/>
              <a:buAutoNum type="arabicParenR"/>
            </a:pPr>
            <a:r>
              <a:rPr lang="cs-CZ" sz="2000" u="sng" dirty="0"/>
              <a:t>Povrch orgánů</a:t>
            </a:r>
            <a:r>
              <a:rPr lang="cs-CZ" sz="2000" dirty="0"/>
              <a:t> - v dutině pobřišnicové kryje orgánová pobřišnice (seróza, peritoneum), mimo dutinu kryje řídké vazivo (</a:t>
            </a:r>
            <a:r>
              <a:rPr lang="cs-CZ" sz="2000" dirty="0" err="1"/>
              <a:t>adventicie</a:t>
            </a:r>
            <a:r>
              <a:rPr lang="cs-CZ" sz="2000" dirty="0"/>
              <a:t>)</a:t>
            </a:r>
          </a:p>
          <a:p>
            <a:pPr lvl="1"/>
            <a:endParaRPr lang="cs-CZ" sz="2000" dirty="0"/>
          </a:p>
          <a:p>
            <a:endParaRPr lang="cs-CZ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F6D6A68-922C-40ED-BEE3-A81D7CE32E19}"/>
              </a:ext>
            </a:extLst>
          </p:cNvPr>
          <p:cNvPicPr/>
          <p:nvPr/>
        </p:nvPicPr>
        <p:blipFill>
          <a:blip r:embed="rId3">
            <a:lum contrast="20000"/>
          </a:blip>
          <a:srcRect l="51196" t="42049" r="1684" b="19342"/>
          <a:stretch/>
        </p:blipFill>
        <p:spPr>
          <a:xfrm>
            <a:off x="6614128" y="3827476"/>
            <a:ext cx="4894200" cy="2822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950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E6BA6-6F2A-438F-9BED-A904A0B5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92" y="242528"/>
            <a:ext cx="10515600" cy="637594"/>
          </a:xfrm>
        </p:spPr>
        <p:txBody>
          <a:bodyPr>
            <a:normAutofit fontScale="90000"/>
          </a:bodyPr>
          <a:lstStyle/>
          <a:p>
            <a:r>
              <a:rPr lang="cs-CZ" dirty="0"/>
              <a:t>DUTINA ÚSTNÍ (CAVUM ORIS)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813880-FCD8-489F-B179-8B43CC410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592" y="941782"/>
            <a:ext cx="11840408" cy="5581953"/>
          </a:xfrm>
        </p:spPr>
        <p:txBody>
          <a:bodyPr>
            <a:noAutofit/>
          </a:bodyPr>
          <a:lstStyle/>
          <a:p>
            <a:r>
              <a:rPr lang="cs-CZ" dirty="0"/>
              <a:t>2 části: </a:t>
            </a:r>
          </a:p>
          <a:p>
            <a:pPr lvl="1">
              <a:buFont typeface="+mj-lt"/>
              <a:buAutoNum type="arabicPeriod"/>
            </a:pPr>
            <a:r>
              <a:rPr lang="cs-CZ" sz="1800" b="1" dirty="0"/>
              <a:t>Předsíň </a:t>
            </a:r>
            <a:r>
              <a:rPr lang="cs-CZ" sz="1800" dirty="0"/>
              <a:t>– ohraničena tváří, rty, zubními oblouky, ústí do ní vývod příušní slinné žlázy</a:t>
            </a:r>
          </a:p>
          <a:p>
            <a:pPr lvl="1">
              <a:buFont typeface="+mj-lt"/>
              <a:buAutoNum type="arabicPeriod" startAt="2"/>
            </a:pPr>
            <a:r>
              <a:rPr lang="cs-CZ" sz="1800" b="1" dirty="0"/>
              <a:t>Vlastní dutina ústní </a:t>
            </a:r>
            <a:r>
              <a:rPr lang="cs-CZ" sz="1800" dirty="0"/>
              <a:t>– zadní a prostornější část dutiny ústní</a:t>
            </a:r>
          </a:p>
          <a:p>
            <a:r>
              <a:rPr lang="cs-CZ" dirty="0"/>
              <a:t>Vstupem do dutiny ústní je </a:t>
            </a:r>
            <a:r>
              <a:rPr lang="cs-CZ" b="1" dirty="0"/>
              <a:t>ústní štěrbina</a:t>
            </a:r>
          </a:p>
          <a:p>
            <a:r>
              <a:rPr lang="cs-CZ" spc="-1" dirty="0">
                <a:solidFill>
                  <a:srgbClr val="000000"/>
                </a:solidFill>
                <a:ea typeface="DejaVu Sans"/>
              </a:rPr>
              <a:t>S nosohltanem komunikuje přes </a:t>
            </a:r>
            <a:r>
              <a:rPr lang="cs-CZ" b="1" spc="-1" dirty="0" err="1">
                <a:solidFill>
                  <a:srgbClr val="000000"/>
                </a:solidFill>
                <a:ea typeface="DejaVu Sans"/>
              </a:rPr>
              <a:t>isthmus</a:t>
            </a:r>
            <a:r>
              <a:rPr lang="cs-CZ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cs-CZ" b="1" spc="-1" dirty="0" err="1">
                <a:solidFill>
                  <a:srgbClr val="000000"/>
                </a:solidFill>
                <a:ea typeface="DejaVu Sans"/>
              </a:rPr>
              <a:t>faucium</a:t>
            </a:r>
            <a:r>
              <a:rPr lang="cs-CZ" b="1" spc="-1" dirty="0">
                <a:solidFill>
                  <a:srgbClr val="000000"/>
                </a:solidFill>
                <a:ea typeface="DejaVu Sans"/>
              </a:rPr>
              <a:t> </a:t>
            </a:r>
            <a:r>
              <a:rPr lang="cs-CZ" spc="-1" dirty="0">
                <a:solidFill>
                  <a:srgbClr val="000000"/>
                </a:solidFill>
                <a:ea typeface="DejaVu Sans"/>
              </a:rPr>
              <a:t>(hltanová úžina)</a:t>
            </a:r>
          </a:p>
          <a:p>
            <a:r>
              <a:rPr lang="cs-CZ" b="1" spc="-1" dirty="0">
                <a:solidFill>
                  <a:srgbClr val="000000"/>
                </a:solidFill>
                <a:ea typeface="DejaVu Sans"/>
              </a:rPr>
              <a:t>Ohraničení</a:t>
            </a:r>
            <a:r>
              <a:rPr lang="cs-CZ" spc="-1" dirty="0">
                <a:solidFill>
                  <a:srgbClr val="000000"/>
                </a:solidFill>
                <a:ea typeface="DejaVu Sans"/>
              </a:rPr>
              <a:t>: vpředu horní a dolní ret, ze stran tváře, strop tvoří tvrdé a měkké patro, spodinu tvoří sval </a:t>
            </a:r>
            <a:br>
              <a:rPr lang="cs-CZ" spc="-1" dirty="0">
                <a:solidFill>
                  <a:srgbClr val="000000"/>
                </a:solidFill>
                <a:ea typeface="DejaVu Sans"/>
              </a:rPr>
            </a:br>
            <a:r>
              <a:rPr lang="cs-CZ" spc="-1" dirty="0">
                <a:solidFill>
                  <a:srgbClr val="000000"/>
                </a:solidFill>
                <a:ea typeface="DejaVu Sans"/>
              </a:rPr>
              <a:t>(m. </a:t>
            </a:r>
            <a:r>
              <a:rPr lang="cs-CZ" spc="-1" dirty="0" err="1">
                <a:solidFill>
                  <a:srgbClr val="000000"/>
                </a:solidFill>
                <a:ea typeface="DejaVu Sans"/>
              </a:rPr>
              <a:t>mylohyoideus</a:t>
            </a:r>
            <a:r>
              <a:rPr lang="cs-CZ" spc="-1" dirty="0">
                <a:solidFill>
                  <a:srgbClr val="000000"/>
                </a:solidFill>
                <a:ea typeface="DejaVu Sans"/>
              </a:rPr>
              <a:t>)</a:t>
            </a:r>
          </a:p>
          <a:p>
            <a:r>
              <a:rPr lang="cs-CZ" b="1" spc="-1" dirty="0">
                <a:solidFill>
                  <a:srgbClr val="000000"/>
                </a:solidFill>
                <a:ea typeface="DejaVu Sans"/>
              </a:rPr>
              <a:t>Obsah</a:t>
            </a:r>
            <a:r>
              <a:rPr lang="cs-CZ" spc="-1" dirty="0">
                <a:solidFill>
                  <a:srgbClr val="000000"/>
                </a:solidFill>
                <a:ea typeface="DejaVu Sans"/>
              </a:rPr>
              <a:t>: jazyk (lingua), zuby (</a:t>
            </a:r>
            <a:r>
              <a:rPr lang="cs-CZ" spc="-1" dirty="0" err="1">
                <a:solidFill>
                  <a:srgbClr val="000000"/>
                </a:solidFill>
                <a:ea typeface="DejaVu Sans"/>
              </a:rPr>
              <a:t>dentes</a:t>
            </a:r>
            <a:r>
              <a:rPr lang="cs-CZ" spc="-1" dirty="0">
                <a:solidFill>
                  <a:srgbClr val="000000"/>
                </a:solidFill>
                <a:ea typeface="DejaVu Sans"/>
              </a:rPr>
              <a:t>)</a:t>
            </a:r>
          </a:p>
          <a:p>
            <a:endParaRPr lang="cs-CZ" dirty="0"/>
          </a:p>
          <a:p>
            <a:pPr>
              <a:buClr>
                <a:srgbClr val="92D050"/>
              </a:buClr>
            </a:pPr>
            <a:r>
              <a:rPr lang="cs-CZ" b="1" dirty="0"/>
              <a:t>TVRDÉ PATRO – </a:t>
            </a:r>
            <a:r>
              <a:rPr lang="cs-CZ" dirty="0"/>
              <a:t>kostěné, klenuto příčně i podélně</a:t>
            </a:r>
          </a:p>
          <a:p>
            <a:pPr>
              <a:buClr>
                <a:srgbClr val="92D050"/>
              </a:buClr>
            </a:pPr>
            <a:r>
              <a:rPr lang="cs-CZ" b="1" dirty="0"/>
              <a:t>MĚKKÉ PATRO - </a:t>
            </a:r>
            <a:r>
              <a:rPr lang="cs-CZ" dirty="0"/>
              <a:t>navazuje vzadu na tvrdé patro, podklad: vazivo a příčně pruhované svaly, volný zadní okraj vybíhá uprostřed v </a:t>
            </a:r>
            <a:r>
              <a:rPr lang="cs-CZ" b="1" dirty="0"/>
              <a:t>čípek (uvula)</a:t>
            </a:r>
          </a:p>
          <a:p>
            <a:pPr lvl="1">
              <a:buClr>
                <a:srgbClr val="92D050"/>
              </a:buClr>
            </a:pPr>
            <a:r>
              <a:rPr lang="cs-CZ" sz="1800" dirty="0"/>
              <a:t>Od patra odstupují dolů </a:t>
            </a:r>
            <a:r>
              <a:rPr lang="cs-CZ" sz="1800" b="1" dirty="0"/>
              <a:t>2 párové slizniční oblouky </a:t>
            </a:r>
            <a:r>
              <a:rPr lang="cs-CZ" sz="1800" dirty="0"/>
              <a:t>– patrojazykový a </a:t>
            </a:r>
            <a:r>
              <a:rPr lang="cs-CZ" sz="1800" dirty="0" err="1"/>
              <a:t>patrohltanový</a:t>
            </a:r>
            <a:r>
              <a:rPr lang="cs-CZ" sz="1800" dirty="0"/>
              <a:t>, podkladem svaly, v prohlubni mezi oblouky – párová </a:t>
            </a:r>
            <a:r>
              <a:rPr lang="cs-CZ" sz="1800" b="1" dirty="0"/>
              <a:t>mandle patrová </a:t>
            </a:r>
          </a:p>
          <a:p>
            <a:pPr lvl="1">
              <a:buClr>
                <a:srgbClr val="92D050"/>
              </a:buClr>
            </a:pPr>
            <a:r>
              <a:rPr lang="cs-CZ" sz="1800" b="1" dirty="0"/>
              <a:t>Svaly </a:t>
            </a:r>
            <a:r>
              <a:rPr lang="cs-CZ" sz="1800" dirty="0"/>
              <a:t>-</a:t>
            </a:r>
            <a:r>
              <a:rPr lang="cs-CZ" sz="1800" b="1" dirty="0"/>
              <a:t> </a:t>
            </a:r>
            <a:r>
              <a:rPr lang="cs-CZ" sz="1800" dirty="0"/>
              <a:t>pohybují patrem při fonaci a polykání + regulují šíři ústí Eustachovy trubice (ventilace středouší)</a:t>
            </a:r>
          </a:p>
          <a:p>
            <a:pPr marL="0" indent="0">
              <a:buNone/>
            </a:pPr>
            <a:endParaRPr lang="cs-CZ" sz="2000" b="1" dirty="0"/>
          </a:p>
          <a:p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559237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913C3F2-4DBB-48BD-9845-B9E112D3F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0445" y="664732"/>
            <a:ext cx="7020982" cy="5528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0330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A2ED2-519F-46C4-AD99-1674B777A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4" y="86210"/>
            <a:ext cx="3431357" cy="829125"/>
          </a:xfrm>
        </p:spPr>
        <p:txBody>
          <a:bodyPr>
            <a:normAutofit/>
          </a:bodyPr>
          <a:lstStyle/>
          <a:p>
            <a:r>
              <a:rPr lang="cs-CZ" dirty="0"/>
              <a:t>ZUBY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1EC72-1C93-4AAB-B904-1530C85F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6" y="838986"/>
            <a:ext cx="6745169" cy="568655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Během života se vystřídá chrup </a:t>
            </a:r>
            <a:r>
              <a:rPr lang="cs-CZ" b="1" dirty="0"/>
              <a:t>dočasný (20) </a:t>
            </a:r>
            <a:r>
              <a:rPr lang="cs-CZ" dirty="0"/>
              <a:t>a </a:t>
            </a:r>
            <a:r>
              <a:rPr lang="cs-CZ" b="1" dirty="0"/>
              <a:t>trvalý (32)</a:t>
            </a:r>
          </a:p>
          <a:p>
            <a:endParaRPr lang="cs-CZ" u="sng" dirty="0"/>
          </a:p>
          <a:p>
            <a:r>
              <a:rPr lang="cs-CZ" u="sng" dirty="0"/>
              <a:t>Části zubu:</a:t>
            </a:r>
          </a:p>
          <a:p>
            <a:pPr lvl="1"/>
            <a:r>
              <a:rPr lang="cs-CZ" sz="1800" b="1" dirty="0"/>
              <a:t>Korunka -</a:t>
            </a:r>
            <a:r>
              <a:rPr lang="cs-CZ" sz="1800" dirty="0"/>
              <a:t> volná část zubu směrem do dutiny ústní</a:t>
            </a:r>
          </a:p>
          <a:p>
            <a:pPr lvl="1"/>
            <a:r>
              <a:rPr lang="cs-CZ" sz="1800" b="1" dirty="0"/>
              <a:t>Krček -</a:t>
            </a:r>
            <a:r>
              <a:rPr lang="cs-CZ" sz="1800" dirty="0"/>
              <a:t> část mezi korunkou a kořenem, krytá dásní</a:t>
            </a:r>
          </a:p>
          <a:p>
            <a:pPr lvl="1"/>
            <a:r>
              <a:rPr lang="cs-CZ" sz="1800" b="1" dirty="0"/>
              <a:t>Kořen -</a:t>
            </a:r>
            <a:r>
              <a:rPr lang="cs-CZ" sz="1800" dirty="0"/>
              <a:t> nejdelší část vklíněná do alveolu</a:t>
            </a:r>
          </a:p>
          <a:p>
            <a:pPr lvl="1"/>
            <a:r>
              <a:rPr lang="cs-CZ" sz="1800" b="1" dirty="0"/>
              <a:t>Dřeňová dutina - </a:t>
            </a:r>
            <a:r>
              <a:rPr lang="cs-CZ" sz="1800" dirty="0"/>
              <a:t>kopíruje zevní tvar zubu, vyplňuje ji </a:t>
            </a:r>
            <a:r>
              <a:rPr lang="cs-CZ" sz="1800" b="1" dirty="0"/>
              <a:t>zubní dřeň </a:t>
            </a:r>
            <a:r>
              <a:rPr lang="cs-CZ" sz="1800" dirty="0"/>
              <a:t>(pulpa </a:t>
            </a:r>
            <a:r>
              <a:rPr lang="cs-CZ" sz="1800" dirty="0" err="1"/>
              <a:t>dentis</a:t>
            </a:r>
            <a:r>
              <a:rPr lang="cs-CZ" sz="1800" dirty="0"/>
              <a:t>)</a:t>
            </a:r>
          </a:p>
          <a:p>
            <a:endParaRPr lang="cs-CZ" u="sng" dirty="0"/>
          </a:p>
          <a:p>
            <a:r>
              <a:rPr lang="cs-CZ" u="sng" dirty="0"/>
              <a:t>Tkáně zubu:</a:t>
            </a:r>
          </a:p>
          <a:p>
            <a:pPr lvl="1"/>
            <a:r>
              <a:rPr lang="cs-CZ" sz="1800" b="1" dirty="0"/>
              <a:t>Sklovina (email) -</a:t>
            </a:r>
            <a:r>
              <a:rPr lang="cs-CZ" sz="1800" dirty="0"/>
              <a:t> povrch korunky, nejtvrdší tkáň těla, bílá, nemá regenerační schopnost</a:t>
            </a:r>
          </a:p>
          <a:p>
            <a:pPr lvl="1"/>
            <a:r>
              <a:rPr lang="cs-CZ" sz="1800" b="1" dirty="0"/>
              <a:t>Cement -</a:t>
            </a:r>
            <a:r>
              <a:rPr lang="cs-CZ" sz="1800" dirty="0"/>
              <a:t> povrch krčku a kořene, žlutý, stavba vláknité kosti</a:t>
            </a:r>
          </a:p>
          <a:p>
            <a:pPr lvl="1"/>
            <a:r>
              <a:rPr lang="cs-CZ" sz="1800" b="1" dirty="0"/>
              <a:t>Zubovina -</a:t>
            </a:r>
            <a:r>
              <a:rPr lang="cs-CZ" sz="1800" dirty="0"/>
              <a:t> tvoří hmotu korunky, krčku i kořene, žlutohnědá až hnědá, určitá regenerační schopnost</a:t>
            </a:r>
          </a:p>
          <a:p>
            <a:pPr lvl="1"/>
            <a:endParaRPr lang="cs-CZ" sz="2000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1418409-6523-4027-BB0A-33D41F167FDE}"/>
              </a:ext>
            </a:extLst>
          </p:cNvPr>
          <p:cNvGrpSpPr/>
          <p:nvPr/>
        </p:nvGrpSpPr>
        <p:grpSpPr>
          <a:xfrm>
            <a:off x="6390462" y="915335"/>
            <a:ext cx="5688314" cy="5526762"/>
            <a:chOff x="603017" y="500042"/>
            <a:chExt cx="7683758" cy="5875773"/>
          </a:xfrm>
        </p:grpSpPr>
        <p:pic>
          <p:nvPicPr>
            <p:cNvPr id="5" name="Picture 2" descr="C:\Documents and Settings\blanka.pospisilova\Dokumenty\Skripta\2010_08_06\IMG_0002.jpg">
              <a:extLst>
                <a:ext uri="{FF2B5EF4-FFF2-40B4-BE49-F238E27FC236}">
                  <a16:creationId xmlns:a16="http://schemas.microsoft.com/office/drawing/2014/main" id="{72E86CC3-29F2-467E-9078-75E5C0874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 l="2522" t="4501" r="4006" b="50487"/>
            <a:stretch>
              <a:fillRect/>
            </a:stretch>
          </p:blipFill>
          <p:spPr bwMode="auto">
            <a:xfrm rot="16200000">
              <a:off x="1455518" y="1759136"/>
              <a:ext cx="5875773" cy="3357586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cxnSp>
          <p:nvCxnSpPr>
            <p:cNvPr id="6" name="Přímá spojovací šipka 4">
              <a:extLst>
                <a:ext uri="{FF2B5EF4-FFF2-40B4-BE49-F238E27FC236}">
                  <a16:creationId xmlns:a16="http://schemas.microsoft.com/office/drawing/2014/main" id="{35A6ED63-B81F-44DD-B5E5-084CFE3806C2}"/>
                </a:ext>
              </a:extLst>
            </p:cNvPr>
            <p:cNvCxnSpPr/>
            <p:nvPr/>
          </p:nvCxnSpPr>
          <p:spPr>
            <a:xfrm>
              <a:off x="2571736" y="1643050"/>
              <a:ext cx="107157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šipka 6">
              <a:extLst>
                <a:ext uri="{FF2B5EF4-FFF2-40B4-BE49-F238E27FC236}">
                  <a16:creationId xmlns:a16="http://schemas.microsoft.com/office/drawing/2014/main" id="{1348C28B-B955-4A5B-B9F8-13BB1B419143}"/>
                </a:ext>
              </a:extLst>
            </p:cNvPr>
            <p:cNvCxnSpPr/>
            <p:nvPr/>
          </p:nvCxnSpPr>
          <p:spPr>
            <a:xfrm>
              <a:off x="2285984" y="2786058"/>
              <a:ext cx="1285884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ovací šipka 8">
              <a:extLst>
                <a:ext uri="{FF2B5EF4-FFF2-40B4-BE49-F238E27FC236}">
                  <a16:creationId xmlns:a16="http://schemas.microsoft.com/office/drawing/2014/main" id="{8B5BF3A6-5E7C-4503-9412-C6FE92C7882A}"/>
                </a:ext>
              </a:extLst>
            </p:cNvPr>
            <p:cNvCxnSpPr/>
            <p:nvPr/>
          </p:nvCxnSpPr>
          <p:spPr>
            <a:xfrm>
              <a:off x="2214546" y="4286256"/>
              <a:ext cx="1857388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ovací šipka 10">
              <a:extLst>
                <a:ext uri="{FF2B5EF4-FFF2-40B4-BE49-F238E27FC236}">
                  <a16:creationId xmlns:a16="http://schemas.microsoft.com/office/drawing/2014/main" id="{7E623B59-090E-485E-A30A-746DA3B2B3D0}"/>
                </a:ext>
              </a:extLst>
            </p:cNvPr>
            <p:cNvCxnSpPr/>
            <p:nvPr/>
          </p:nvCxnSpPr>
          <p:spPr>
            <a:xfrm rot="10800000" flipV="1">
              <a:off x="5643570" y="2285992"/>
              <a:ext cx="357190" cy="2857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šipka 12">
              <a:extLst>
                <a:ext uri="{FF2B5EF4-FFF2-40B4-BE49-F238E27FC236}">
                  <a16:creationId xmlns:a16="http://schemas.microsoft.com/office/drawing/2014/main" id="{F13C001A-3232-4E8A-8787-2A614A07F339}"/>
                </a:ext>
              </a:extLst>
            </p:cNvPr>
            <p:cNvCxnSpPr/>
            <p:nvPr/>
          </p:nvCxnSpPr>
          <p:spPr>
            <a:xfrm rot="10800000" flipV="1">
              <a:off x="4929190" y="1142984"/>
              <a:ext cx="428628" cy="2143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šipka 14">
              <a:extLst>
                <a:ext uri="{FF2B5EF4-FFF2-40B4-BE49-F238E27FC236}">
                  <a16:creationId xmlns:a16="http://schemas.microsoft.com/office/drawing/2014/main" id="{B3746BD1-A825-4D6E-95D0-B54ECABC402D}"/>
                </a:ext>
              </a:extLst>
            </p:cNvPr>
            <p:cNvCxnSpPr/>
            <p:nvPr/>
          </p:nvCxnSpPr>
          <p:spPr>
            <a:xfrm rot="10800000" flipV="1">
              <a:off x="4714876" y="1857364"/>
              <a:ext cx="1000132" cy="428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16">
              <a:extLst>
                <a:ext uri="{FF2B5EF4-FFF2-40B4-BE49-F238E27FC236}">
                  <a16:creationId xmlns:a16="http://schemas.microsoft.com/office/drawing/2014/main" id="{7C448600-20CC-4FF4-8953-40D67814B29B}"/>
                </a:ext>
              </a:extLst>
            </p:cNvPr>
            <p:cNvCxnSpPr/>
            <p:nvPr/>
          </p:nvCxnSpPr>
          <p:spPr>
            <a:xfrm rot="10800000">
              <a:off x="5072066" y="3500438"/>
              <a:ext cx="857256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8">
              <a:extLst>
                <a:ext uri="{FF2B5EF4-FFF2-40B4-BE49-F238E27FC236}">
                  <a16:creationId xmlns:a16="http://schemas.microsoft.com/office/drawing/2014/main" id="{45B47431-50B0-4032-A391-FFD3A42867BC}"/>
                </a:ext>
              </a:extLst>
            </p:cNvPr>
            <p:cNvCxnSpPr/>
            <p:nvPr/>
          </p:nvCxnSpPr>
          <p:spPr>
            <a:xfrm rot="10800000">
              <a:off x="5357818" y="4071942"/>
              <a:ext cx="642942" cy="2143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20">
              <a:extLst>
                <a:ext uri="{FF2B5EF4-FFF2-40B4-BE49-F238E27FC236}">
                  <a16:creationId xmlns:a16="http://schemas.microsoft.com/office/drawing/2014/main" id="{09098D0C-1AC6-468E-99E7-52F1DE1D266D}"/>
                </a:ext>
              </a:extLst>
            </p:cNvPr>
            <p:cNvCxnSpPr/>
            <p:nvPr/>
          </p:nvCxnSpPr>
          <p:spPr>
            <a:xfrm rot="10800000">
              <a:off x="5000628" y="4786322"/>
              <a:ext cx="928694" cy="1428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šipka 22">
              <a:extLst>
                <a:ext uri="{FF2B5EF4-FFF2-40B4-BE49-F238E27FC236}">
                  <a16:creationId xmlns:a16="http://schemas.microsoft.com/office/drawing/2014/main" id="{F942B312-756F-4EBF-BA46-F5E1A61CF18A}"/>
                </a:ext>
              </a:extLst>
            </p:cNvPr>
            <p:cNvCxnSpPr/>
            <p:nvPr/>
          </p:nvCxnSpPr>
          <p:spPr>
            <a:xfrm flipV="1">
              <a:off x="3143240" y="5214950"/>
              <a:ext cx="1285884" cy="428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šipka 24">
              <a:extLst>
                <a:ext uri="{FF2B5EF4-FFF2-40B4-BE49-F238E27FC236}">
                  <a16:creationId xmlns:a16="http://schemas.microsoft.com/office/drawing/2014/main" id="{4BD25BA7-5399-4157-867D-921611516720}"/>
                </a:ext>
              </a:extLst>
            </p:cNvPr>
            <p:cNvCxnSpPr/>
            <p:nvPr/>
          </p:nvCxnSpPr>
          <p:spPr>
            <a:xfrm rot="10800000" flipV="1">
              <a:off x="4500562" y="3071810"/>
              <a:ext cx="1571636" cy="714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23FC43D8-11A0-4FEA-AB0E-7BBB24214006}"/>
                </a:ext>
              </a:extLst>
            </p:cNvPr>
            <p:cNvSpPr txBox="1"/>
            <p:nvPr/>
          </p:nvSpPr>
          <p:spPr>
            <a:xfrm>
              <a:off x="1928793" y="1428736"/>
              <a:ext cx="2336586" cy="3599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KORUNKA ZUBU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50D25CA4-800A-4AA8-8C7E-7DAD6C2A2DBE}"/>
                </a:ext>
              </a:extLst>
            </p:cNvPr>
            <p:cNvSpPr txBox="1"/>
            <p:nvPr/>
          </p:nvSpPr>
          <p:spPr>
            <a:xfrm>
              <a:off x="1474952" y="2571744"/>
              <a:ext cx="1922494" cy="359933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KRČEK ZUBU 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5BC7ECA3-F955-41FE-961F-5CBC1EE4D446}"/>
                </a:ext>
              </a:extLst>
            </p:cNvPr>
            <p:cNvSpPr txBox="1"/>
            <p:nvPr/>
          </p:nvSpPr>
          <p:spPr>
            <a:xfrm>
              <a:off x="1428728" y="4143380"/>
              <a:ext cx="1968719" cy="359933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KOŘEN ZUBU 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EF043311-DB76-4E3E-8336-4A30C04686C8}"/>
                </a:ext>
              </a:extLst>
            </p:cNvPr>
            <p:cNvSpPr txBox="1"/>
            <p:nvPr/>
          </p:nvSpPr>
          <p:spPr>
            <a:xfrm>
              <a:off x="5286379" y="928670"/>
              <a:ext cx="1143008" cy="3599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Email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753ACBC1-2F5E-4A78-A8EA-2921D2122620}"/>
                </a:ext>
              </a:extLst>
            </p:cNvPr>
            <p:cNvSpPr txBox="1"/>
            <p:nvPr/>
          </p:nvSpPr>
          <p:spPr>
            <a:xfrm>
              <a:off x="5929322" y="3436243"/>
              <a:ext cx="1232781" cy="3599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Cement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659AD34D-174B-49D3-ACB4-6D020627CB33}"/>
                </a:ext>
              </a:extLst>
            </p:cNvPr>
            <p:cNvSpPr txBox="1"/>
            <p:nvPr/>
          </p:nvSpPr>
          <p:spPr>
            <a:xfrm>
              <a:off x="5643570" y="1714488"/>
              <a:ext cx="1334146" cy="3599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Dentin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5FF78964-2FAE-409F-BC60-F0E754014735}"/>
                </a:ext>
              </a:extLst>
            </p:cNvPr>
            <p:cNvSpPr txBox="1"/>
            <p:nvPr/>
          </p:nvSpPr>
          <p:spPr>
            <a:xfrm>
              <a:off x="6000759" y="4143380"/>
              <a:ext cx="1857388" cy="3599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Kost alveolu</a:t>
              </a: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9A297289-F44A-4434-BBAE-4E8198C7E2A9}"/>
                </a:ext>
              </a:extLst>
            </p:cNvPr>
            <p:cNvSpPr txBox="1"/>
            <p:nvPr/>
          </p:nvSpPr>
          <p:spPr>
            <a:xfrm>
              <a:off x="5857884" y="4786323"/>
              <a:ext cx="2428891" cy="8823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Periodontální štěrbina</a:t>
              </a:r>
            </a:p>
            <a:p>
              <a:r>
                <a:rPr lang="cs-CZ" sz="1400" dirty="0"/>
                <a:t>s cévami a nervy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E7B3AB49-B851-4F74-871A-E1DD04B6AA20}"/>
                </a:ext>
              </a:extLst>
            </p:cNvPr>
            <p:cNvSpPr txBox="1"/>
            <p:nvPr/>
          </p:nvSpPr>
          <p:spPr>
            <a:xfrm>
              <a:off x="1474952" y="5429263"/>
              <a:ext cx="2376388" cy="3599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Otvor hrotu zubu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B2C1A38F-9C89-48EF-A784-9AFDA6E8E0D3}"/>
                </a:ext>
              </a:extLst>
            </p:cNvPr>
            <p:cNvSpPr txBox="1"/>
            <p:nvPr/>
          </p:nvSpPr>
          <p:spPr>
            <a:xfrm>
              <a:off x="6000763" y="2857496"/>
              <a:ext cx="2224229" cy="6217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1600" dirty="0"/>
                <a:t>Dřeňová dutina </a:t>
              </a:r>
            </a:p>
            <a:p>
              <a:r>
                <a:rPr lang="cs-CZ" sz="1600" dirty="0"/>
                <a:t>s pulpou</a:t>
              </a:r>
              <a:endParaRPr lang="cs-CZ" dirty="0"/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D6394B1F-53B2-46C2-AE4A-026770C88F90}"/>
                </a:ext>
              </a:extLst>
            </p:cNvPr>
            <p:cNvSpPr txBox="1"/>
            <p:nvPr/>
          </p:nvSpPr>
          <p:spPr>
            <a:xfrm>
              <a:off x="6000760" y="2143116"/>
              <a:ext cx="1449628" cy="6447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Gingiva - dáseň</a:t>
              </a:r>
            </a:p>
          </p:txBody>
        </p:sp>
        <p:cxnSp>
          <p:nvCxnSpPr>
            <p:cNvPr id="28" name="Přímá spojovací šipka 39">
              <a:extLst>
                <a:ext uri="{FF2B5EF4-FFF2-40B4-BE49-F238E27FC236}">
                  <a16:creationId xmlns:a16="http://schemas.microsoft.com/office/drawing/2014/main" id="{B8837269-DD2F-4204-8FBF-905D72B5B88D}"/>
                </a:ext>
              </a:extLst>
            </p:cNvPr>
            <p:cNvCxnSpPr/>
            <p:nvPr/>
          </p:nvCxnSpPr>
          <p:spPr>
            <a:xfrm flipV="1">
              <a:off x="2357422" y="3071810"/>
              <a:ext cx="1143008" cy="71438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ovací šipka 41">
              <a:extLst>
                <a:ext uri="{FF2B5EF4-FFF2-40B4-BE49-F238E27FC236}">
                  <a16:creationId xmlns:a16="http://schemas.microsoft.com/office/drawing/2014/main" id="{4AD173F4-2320-4757-A498-167B7144DA85}"/>
                </a:ext>
              </a:extLst>
            </p:cNvPr>
            <p:cNvCxnSpPr/>
            <p:nvPr/>
          </p:nvCxnSpPr>
          <p:spPr>
            <a:xfrm>
              <a:off x="2428860" y="3786190"/>
              <a:ext cx="1285884" cy="1428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A01058F6-4ACB-4998-8DC9-AF10FEFE4D28}"/>
                </a:ext>
              </a:extLst>
            </p:cNvPr>
            <p:cNvSpPr txBox="1"/>
            <p:nvPr/>
          </p:nvSpPr>
          <p:spPr>
            <a:xfrm>
              <a:off x="603017" y="3378801"/>
              <a:ext cx="1968719" cy="6217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1600" dirty="0"/>
                <a:t>Závěsné vazy </a:t>
              </a:r>
            </a:p>
            <a:p>
              <a:r>
                <a:rPr lang="cs-CZ" sz="1600" dirty="0" err="1"/>
                <a:t>parodontu</a:t>
              </a:r>
              <a:endParaRPr lang="cs-CZ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9747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2D3F4-F66A-4BC6-BE5F-AE29FCC4A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40" y="282804"/>
            <a:ext cx="11674900" cy="63348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Typy zubů</a:t>
            </a:r>
          </a:p>
          <a:p>
            <a:pPr marL="0" indent="0">
              <a:buNone/>
            </a:pPr>
            <a:endParaRPr lang="cs-CZ" sz="2400" b="1" dirty="0"/>
          </a:p>
          <a:p>
            <a:pPr lvl="1"/>
            <a:r>
              <a:rPr lang="cs-CZ" sz="1800" b="1" dirty="0"/>
              <a:t>I - řezáky, </a:t>
            </a:r>
            <a:r>
              <a:rPr lang="cs-CZ" sz="1800" b="1" dirty="0" err="1"/>
              <a:t>dentes</a:t>
            </a:r>
            <a:r>
              <a:rPr lang="cs-CZ" sz="1800" b="1" dirty="0"/>
              <a:t> </a:t>
            </a:r>
            <a:r>
              <a:rPr lang="cs-CZ" sz="1800" b="1" dirty="0" err="1"/>
              <a:t>incisivi</a:t>
            </a:r>
            <a:r>
              <a:rPr lang="cs-CZ" sz="1800" dirty="0"/>
              <a:t> – 1 kořenové, mají řezací hranu  </a:t>
            </a:r>
          </a:p>
          <a:p>
            <a:pPr lvl="1"/>
            <a:r>
              <a:rPr lang="cs-CZ" sz="1800" b="1" dirty="0"/>
              <a:t>C - špičáky, d. </a:t>
            </a:r>
            <a:r>
              <a:rPr lang="cs-CZ" sz="1800" b="1" dirty="0" err="1"/>
              <a:t>canini</a:t>
            </a:r>
            <a:r>
              <a:rPr lang="cs-CZ" sz="1800" b="1" dirty="0"/>
              <a:t> </a:t>
            </a:r>
            <a:r>
              <a:rPr lang="cs-CZ" sz="1800" dirty="0"/>
              <a:t>- 1 kořenové, dlouhá korunka i kořen, korunka vybíhá v kousací hrot, na okluzní ploše je 1 hrbolek</a:t>
            </a:r>
          </a:p>
          <a:p>
            <a:pPr lvl="1"/>
            <a:r>
              <a:rPr lang="cs-CZ" sz="1800" b="1" dirty="0"/>
              <a:t>P - třenové zuby, d. </a:t>
            </a:r>
            <a:r>
              <a:rPr lang="cs-CZ" sz="1800" b="1" dirty="0" err="1"/>
              <a:t>praemolares</a:t>
            </a:r>
            <a:r>
              <a:rPr lang="cs-CZ" sz="1800" b="1" dirty="0"/>
              <a:t> </a:t>
            </a:r>
            <a:r>
              <a:rPr lang="cs-CZ" sz="1800" dirty="0"/>
              <a:t>– 1 kořenové, jen 1. horní má obvykle 2 kořeny, 2 hrbolkové zuby </a:t>
            </a:r>
          </a:p>
          <a:p>
            <a:pPr lvl="1"/>
            <a:r>
              <a:rPr lang="cs-CZ" sz="1800" b="1" dirty="0"/>
              <a:t>M - stoličky, d. </a:t>
            </a:r>
            <a:r>
              <a:rPr lang="cs-CZ" sz="1800" b="1" dirty="0" err="1"/>
              <a:t>molares</a:t>
            </a:r>
            <a:r>
              <a:rPr lang="cs-CZ" sz="1800" b="1" dirty="0"/>
              <a:t> </a:t>
            </a:r>
            <a:r>
              <a:rPr lang="cs-CZ" sz="1800" dirty="0"/>
              <a:t>– </a:t>
            </a:r>
            <a:r>
              <a:rPr lang="cs-CZ" sz="1800" dirty="0" err="1"/>
              <a:t>vícekořenové</a:t>
            </a:r>
            <a:r>
              <a:rPr lang="cs-CZ" sz="1800" dirty="0"/>
              <a:t> (horní 3, dolní 2), 4 hrbolky (horní tvar H, dolní tvar kříže)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773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9489</TotalTime>
  <Words>3648</Words>
  <Application>Microsoft Office PowerPoint</Application>
  <PresentationFormat>Širokoúhlá obrazovka</PresentationFormat>
  <Paragraphs>426</Paragraphs>
  <Slides>40</Slides>
  <Notes>38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DejaVu Sans</vt:lpstr>
      <vt:lpstr>Trebuchet MS</vt:lpstr>
      <vt:lpstr>Wingdings 3</vt:lpstr>
      <vt:lpstr>Fazeta</vt:lpstr>
      <vt:lpstr>ZAŽÍVACÍ SYSTÉM  (Gastrointestinální trakt, GIT) </vt:lpstr>
      <vt:lpstr>PŘEHLED ČÁSTÍ GIT</vt:lpstr>
      <vt:lpstr>PŘEHLED ČÁSTÍ GIT a sousední orgány</vt:lpstr>
      <vt:lpstr>Funkce</vt:lpstr>
      <vt:lpstr>Stavba stěny</vt:lpstr>
      <vt:lpstr>DUTINA ÚSTNÍ (CAVUM ORIS)</vt:lpstr>
      <vt:lpstr>Prezentace aplikace PowerPoint</vt:lpstr>
      <vt:lpstr>ZUBY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JAZYK (lingua, glossa) </vt:lpstr>
      <vt:lpstr>Prezentace aplikace PowerPoint</vt:lpstr>
      <vt:lpstr>HLTAN (PHARYNX)</vt:lpstr>
      <vt:lpstr>HLTAN (PHARYNX)</vt:lpstr>
      <vt:lpstr>Prezentace aplikace PowerPoint</vt:lpstr>
      <vt:lpstr>JÍCEN (OESOPHAGUS)</vt:lpstr>
      <vt:lpstr>Prezentace aplikace PowerPoint</vt:lpstr>
      <vt:lpstr>Prezentace aplikace PowerPoint</vt:lpstr>
      <vt:lpstr>ŽALUDEK (GASTER řec., VENTRICULUS lat.)</vt:lpstr>
      <vt:lpstr>TENKÉ STŘEVO (INTESTINUM TENUE)</vt:lpstr>
      <vt:lpstr>Prezentace aplikace PowerPoint</vt:lpstr>
      <vt:lpstr>Prezentace aplikace PowerPoint</vt:lpstr>
      <vt:lpstr>TLUSTÉ STŘEVO (INTESTINUM CRASSUM)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JÁTRA (HEPAR)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SLINIVKA BŘIŠNÍ (PANKREAS)</vt:lpstr>
      <vt:lpstr>Slezina (lien/splen) – patří k lymfatickému systému </vt:lpstr>
      <vt:lpstr>POBŘIŠNICE (PERITONEUM)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DÝCHACÍ SYSTÉM ZAŽÍVACÍ SYSTÉM UROGENITÁLNÍ SYSTÉM</dc:title>
  <dc:creator>Kateřina Prstková</dc:creator>
  <cp:lastModifiedBy>Kateřina Prstková</cp:lastModifiedBy>
  <cp:revision>710</cp:revision>
  <cp:lastPrinted>2023-08-18T15:15:27Z</cp:lastPrinted>
  <dcterms:created xsi:type="dcterms:W3CDTF">2021-10-22T15:37:21Z</dcterms:created>
  <dcterms:modified xsi:type="dcterms:W3CDTF">2024-02-16T10:38:20Z</dcterms:modified>
</cp:coreProperties>
</file>