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1.xml" ContentType="application/xml"/>
  <Override PartName="/customXml/itemProps3.xml" ContentType="application/vnd.openxmlformats-officedocument.customXmlProperties+xml"/>
  <Override PartName="/customXml/itemProps1.xml" ContentType="application/vnd.openxmlformats-officedocument.customXmlProperties+xml"/>
  <Override PartName="/customXml/item2.xml" ContentType="application/xml"/>
  <Override PartName="/customXml/itemProps2.xml" ContentType="application/vnd.openxmlformats-officedocument.customXmlProperties+xml"/>
  <Override PartName="/customXml/_rels/item1.xml.rels" ContentType="application/vnd.openxmlformats-package.relationships+xml"/>
  <Override PartName="/customXml/_rels/item2.xml.rels" ContentType="application/vnd.openxmlformats-package.relationships+xml"/>
  <Override PartName="/customXml/_rels/item3.xml.rels" ContentType="application/vnd.openxmlformats-package.relationships+xml"/>
  <Override PartName="/customXml/item3.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5.xml.rels" ContentType="application/vnd.openxmlformats-package.relationships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Layouts/slideLayout5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_rels/slideLayout50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5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52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3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4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55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6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7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8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59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49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60.xml.rels" ContentType="application/vnd.openxmlformats-package.relationships+xml"/>
  <Override PartName="/ppt/_rels/presentation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presProps.xml" ContentType="application/vnd.openxmlformats-officedocument.presentationml.presProps+xml"/>
  <Override PartName="/ppt/media/image1.wmf" ContentType="image/x-wmf"/>
  <Override PartName="/ppt/media/image2.wmf" ContentType="image/x-wmf"/>
  <Override PartName="/ppt/media/image3.wmf" ContentType="image/x-wmf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32.xml" ContentType="application/vnd.openxmlformats-officedocument.presentationml.slide+xml"/>
  <Override PartName="/ppt/slides/slide11.xml" ContentType="application/vnd.openxmlformats-officedocument.presentationml.slide+xml"/>
  <Override PartName="/ppt/slides/slide33.xml" ContentType="application/vnd.openxmlformats-officedocument.presentationml.slide+xml"/>
  <Override PartName="/ppt/slides/slide12.xml" ContentType="application/vnd.openxmlformats-officedocument.presentationml.slide+xml"/>
  <Override PartName="/ppt/slides/slide34.xml" ContentType="application/vnd.openxmlformats-officedocument.presentationml.slide+xml"/>
  <Override PartName="/ppt/slides/slide13.xml" ContentType="application/vnd.openxmlformats-officedocument.presentationml.slide+xml"/>
  <Override PartName="/ppt/slides/slide35.xml" ContentType="application/vnd.openxmlformats-officedocument.presentationml.slide+xml"/>
  <Override PartName="/ppt/slides/slide14.xml" ContentType="application/vnd.openxmlformats-officedocument.presentationml.slide+xml"/>
  <Override PartName="/ppt/slides/slide36.xml" ContentType="application/vnd.openxmlformats-officedocument.presentationml.slide+xml"/>
  <Override PartName="/ppt/slides/slide15.xml" ContentType="application/vnd.openxmlformats-officedocument.presentationml.slide+xml"/>
  <Override PartName="/ppt/slides/slide37.xml" ContentType="application/vnd.openxmlformats-officedocument.presentationml.slide+xml"/>
  <Override PartName="/ppt/slides/slide16.xml" ContentType="application/vnd.openxmlformats-officedocument.presentationml.slide+xml"/>
  <Override PartName="/ppt/slides/slide38.xml" ContentType="application/vnd.openxmlformats-officedocument.presentationml.slide+xml"/>
  <Override PartName="/ppt/slides/slide17.xml" ContentType="application/vnd.openxmlformats-officedocument.presentationml.slide+xml"/>
  <Override PartName="/ppt/slides/slide39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42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32.xml.rels" ContentType="application/vnd.openxmlformats-package.relationships+xml"/>
  <Override PartName="/ppt/slides/_rels/slide10.xml.rels" ContentType="application/vnd.openxmlformats-package.relationships+xml"/>
  <Override PartName="/ppt/slides/_rels/slide33.xml.rels" ContentType="application/vnd.openxmlformats-package.relationships+xml"/>
  <Override PartName="/ppt/slides/_rels/slide11.xml.rels" ContentType="application/vnd.openxmlformats-package.relationships+xml"/>
  <Override PartName="/ppt/slides/_rels/slide34.xml.rels" ContentType="application/vnd.openxmlformats-package.relationships+xml"/>
  <Override PartName="/ppt/slides/_rels/slide12.xml.rels" ContentType="application/vnd.openxmlformats-package.relationships+xml"/>
  <Override PartName="/ppt/slides/_rels/slide35.xml.rels" ContentType="application/vnd.openxmlformats-package.relationships+xml"/>
  <Override PartName="/ppt/slides/_rels/slide13.xml.rels" ContentType="application/vnd.openxmlformats-package.relationships+xml"/>
  <Override PartName="/ppt/slides/_rels/slide36.xml.rels" ContentType="application/vnd.openxmlformats-package.relationships+xml"/>
  <Override PartName="/ppt/slides/_rels/slide14.xml.rels" ContentType="application/vnd.openxmlformats-package.relationships+xml"/>
  <Override PartName="/ppt/slides/_rels/slide37.xml.rels" ContentType="application/vnd.openxmlformats-package.relationships+xml"/>
  <Override PartName="/ppt/slides/_rels/slide15.xml.rels" ContentType="application/vnd.openxmlformats-package.relationships+xml"/>
  <Override PartName="/ppt/slides/_rels/slide38.xml.rels" ContentType="application/vnd.openxmlformats-package.relationships+xml"/>
  <Override PartName="/ppt/slides/_rels/slide16.xml.rels" ContentType="application/vnd.openxmlformats-package.relationships+xml"/>
  <Override PartName="/ppt/slides/_rels/slide39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slides/_rels/slide42.xml.rels" ContentType="application/vnd.openxmlformats-package.relationships+xml"/>
  <Override PartName="/ppt/slides/_rels/slide20.xml.rels" ContentType="application/vnd.openxmlformats-package.relationships+xml"/>
  <Override PartName="/ppt/slides/_rels/slide43.xml.rels" ContentType="application/vnd.openxmlformats-package.relationships+xml"/>
  <Override PartName="/ppt/slides/_rels/slide21.xml.rels" ContentType="application/vnd.openxmlformats-package.relationships+xml"/>
  <Override PartName="/ppt/slides/_rels/slide44.xml.rels" ContentType="application/vnd.openxmlformats-package.relationships+xml"/>
  <Override PartName="/ppt/slides/_rels/slide22.xml.rels" ContentType="application/vnd.openxmlformats-package.relationships+xml"/>
  <Override PartName="/ppt/slides/_rels/slide45.xml.rels" ContentType="application/vnd.openxmlformats-package.relationships+xml"/>
  <Override PartName="/ppt/slides/_rels/slide23.xml.rels" ContentType="application/vnd.openxmlformats-package.relationships+xml"/>
  <Override PartName="/ppt/slides/_rels/slide24.xml.rels" ContentType="application/vnd.openxmlformats-package.relationships+xml"/>
  <Override PartName="/ppt/slides/_rels/slide25.xml.rels" ContentType="application/vnd.openxmlformats-package.relationships+xml"/>
  <Override PartName="/ppt/slides/_rels/slide26.xml.rels" ContentType="application/vnd.openxmlformats-package.relationships+xml"/>
  <Override PartName="/ppt/slides/_rels/slide27.xml.rels" ContentType="application/vnd.openxmlformats-package.relationships+xml"/>
  <Override PartName="/ppt/slides/_rels/slide28.xml.rels" ContentType="application/vnd.openxmlformats-package.relationships+xml"/>
  <Override PartName="/ppt/slides/_rels/slide29.xml.rels" ContentType="application/vnd.openxmlformats-package.relationships+xml"/>
  <Override PartName="/ppt/slides/_rels/slide30.xml.rels" ContentType="application/vnd.openxmlformats-package.relationships+xml"/>
  <Override PartName="/ppt/slides/_rels/slide31.xml.rels" ContentType="application/vnd.openxmlformats-package.relationships+xml"/>
  <Override PartName="/ppt/slides/_rels/slide40.xml.rels" ContentType="application/vnd.openxmlformats-package.relationships+xml"/>
  <Override PartName="/ppt/slides/_rels/slide41.xml.rels" ContentType="application/vnd.openxmlformats-package.relationships+xml"/>
  <Override PartName="/ppt/slides/slide21.xml" ContentType="application/vnd.openxmlformats-officedocument.presentationml.slide+xml"/>
  <Override PartName="/ppt/slides/slide43.xml" ContentType="application/vnd.openxmlformats-officedocument.presentationml.slide+xml"/>
  <Override PartName="/ppt/slides/slide22.xml" ContentType="application/vnd.openxmlformats-officedocument.presentationml.slide+xml"/>
  <Override PartName="/ppt/slides/slide44.xml" ContentType="application/vnd.openxmlformats-officedocument.presentationml.slide+xml"/>
  <Override PartName="/ppt/slides/slide23.xml" ContentType="application/vnd.openxmlformats-officedocument.presentationml.slide+xml"/>
  <Override PartName="/ppt/slides/slide45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_rels/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customXml" Target="../customXml/item1.xml"/><Relationship Id="rId5" Type="http://schemas.openxmlformats.org/officeDocument/2006/relationships/customXml" Target="../customXml/item2.xml"/><Relationship Id="rId6" Type="http://schemas.openxmlformats.org/officeDocument/2006/relationships/customXml" Target="../customXml/item3.xml"/><Relationship Id="rId7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  <p:sldMasterId id="2147483700" r:id="rId6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  <p:sldId id="299" r:id="rId50"/>
    <p:sldId id="300" r:id="rId51"/>
  </p:sldIdLst>
  <p:sldSz cx="9144000" cy="51435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Relationship Id="rId45" Type="http://schemas.openxmlformats.org/officeDocument/2006/relationships/slide" Target="slides/slide39.xml"/><Relationship Id="rId46" Type="http://schemas.openxmlformats.org/officeDocument/2006/relationships/slide" Target="slides/slide40.xml"/><Relationship Id="rId47" Type="http://schemas.openxmlformats.org/officeDocument/2006/relationships/slide" Target="slides/slide41.xml"/><Relationship Id="rId48" Type="http://schemas.openxmlformats.org/officeDocument/2006/relationships/slide" Target="slides/slide42.xml"/><Relationship Id="rId49" Type="http://schemas.openxmlformats.org/officeDocument/2006/relationships/slide" Target="slides/slide43.xml"/><Relationship Id="rId50" Type="http://schemas.openxmlformats.org/officeDocument/2006/relationships/slide" Target="slides/slide44.xml"/><Relationship Id="rId51" Type="http://schemas.openxmlformats.org/officeDocument/2006/relationships/slide" Target="slides/slide45.xml"/><Relationship Id="rId52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6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1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2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5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6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9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0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6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7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8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1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2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3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4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5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0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2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5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0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1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4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5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8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9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1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2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5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6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7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0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1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2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3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4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wmf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wmf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3.wmf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3.wmf"/><Relationship Id="rId3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1.xml"/><Relationship Id="rId8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46.xml"/><Relationship Id="rId13" Type="http://schemas.openxmlformats.org/officeDocument/2006/relationships/slideLayout" Target="../slideLayouts/slideLayout47.xml"/><Relationship Id="rId14" Type="http://schemas.openxmlformats.org/officeDocument/2006/relationships/slideLayout" Target="../slideLayouts/slideLayout48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image" Target="../media/image1.wmf"/><Relationship Id="rId3" Type="http://schemas.openxmlformats.org/officeDocument/2006/relationships/slideLayout" Target="../slideLayouts/slideLayout49.xml"/><Relationship Id="rId4" Type="http://schemas.openxmlformats.org/officeDocument/2006/relationships/slideLayout" Target="../slideLayouts/slideLayout50.xml"/><Relationship Id="rId5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3.xml"/><Relationship Id="rId8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0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65a81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Picture 3" descr=""/>
          <p:cNvPicPr/>
          <p:nvPr/>
        </p:nvPicPr>
        <p:blipFill>
          <a:blip r:embed="rId2"/>
          <a:stretch/>
        </p:blipFill>
        <p:spPr>
          <a:xfrm>
            <a:off x="252000" y="252000"/>
            <a:ext cx="8637840" cy="79380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cs-CZ" sz="4400" spc="-1" strike="noStrike">
                <a:solidFill>
                  <a:srgbClr val="000000"/>
                </a:solidFill>
                <a:latin typeface="Arial"/>
              </a:rPr>
              <a:t>Klikněte pro úpravu formátu textu nadpisu</a:t>
            </a: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</a:rPr>
              <a:t>Klikněte pro úpravu formátu textu osnovy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Druhá úroveň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Třetí úroveň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Čtvrtá úroveň osnovy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Pátá úroveň osnovy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Šestá úroveň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Sedmá úroveň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65a81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2" descr=""/>
          <p:cNvPicPr/>
          <p:nvPr/>
        </p:nvPicPr>
        <p:blipFill>
          <a:blip r:embed="rId2"/>
          <a:stretch/>
        </p:blipFill>
        <p:spPr>
          <a:xfrm>
            <a:off x="252000" y="4802400"/>
            <a:ext cx="1304280" cy="105840"/>
          </a:xfrm>
          <a:prstGeom prst="rect">
            <a:avLst/>
          </a:prstGeom>
          <a:ln w="0">
            <a:noFill/>
          </a:ln>
        </p:spPr>
      </p:pic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cs-CZ" sz="4400" spc="-1" strike="noStrike">
                <a:solidFill>
                  <a:srgbClr val="000000"/>
                </a:solidFill>
                <a:latin typeface="Arial"/>
              </a:rPr>
              <a:t>Klikněte pro úpravu formátu textu nadpisu</a:t>
            </a: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</a:rPr>
              <a:t>Klikněte pro úpravu formátu textu osnovy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Druhá úroveň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Třetí úroveň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Čtvrtá úroveň osnovy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Pátá úroveň osnovy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Šestá úroveň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Sedmá úroveň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Picture 2" descr=""/>
          <p:cNvPicPr/>
          <p:nvPr/>
        </p:nvPicPr>
        <p:blipFill>
          <a:blip r:embed="rId2"/>
          <a:stretch/>
        </p:blipFill>
        <p:spPr>
          <a:xfrm>
            <a:off x="252000" y="4802400"/>
            <a:ext cx="1304280" cy="105840"/>
          </a:xfrm>
          <a:prstGeom prst="rect">
            <a:avLst/>
          </a:prstGeom>
          <a:ln w="0">
            <a:noFill/>
          </a:ln>
        </p:spPr>
      </p:pic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cs-CZ" sz="4400" spc="-1" strike="noStrike">
                <a:solidFill>
                  <a:srgbClr val="000000"/>
                </a:solidFill>
                <a:latin typeface="Arial"/>
              </a:rPr>
              <a:t>Klikněte pro úpravu formátu textu nadpisu</a:t>
            </a: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</a:rPr>
              <a:t>Klikněte pro úpravu formátu textu osnovy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Druhá úroveň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Třetí úroveň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Čtvrtá úroveň osnovy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Pátá úroveň osnovy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Šestá úroveň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Sedmá úroveň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Picture 2" descr=""/>
          <p:cNvPicPr/>
          <p:nvPr/>
        </p:nvPicPr>
        <p:blipFill>
          <a:blip r:embed="rId2"/>
          <a:stretch/>
        </p:blipFill>
        <p:spPr>
          <a:xfrm>
            <a:off x="252000" y="4802400"/>
            <a:ext cx="1304280" cy="105840"/>
          </a:xfrm>
          <a:prstGeom prst="rect">
            <a:avLst/>
          </a:prstGeom>
          <a:ln w="0">
            <a:noFill/>
          </a:ln>
        </p:spPr>
      </p:pic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cs-CZ" sz="4400" spc="-1" strike="noStrike">
                <a:solidFill>
                  <a:srgbClr val="000000"/>
                </a:solidFill>
                <a:latin typeface="Arial"/>
              </a:rPr>
              <a:t>Klikněte pro úpravu formátu textu nadpisu</a:t>
            </a: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</a:rPr>
              <a:t>Klikněte pro úpravu formátu textu osnovy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Druhá úroveň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Třetí úroveň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Čtvrtá úroveň osnovy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Pátá úroveň osnovy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Šestá úroveň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Sedmá úroveň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65a81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" name="Picture 3" descr=""/>
          <p:cNvPicPr/>
          <p:nvPr/>
        </p:nvPicPr>
        <p:blipFill>
          <a:blip r:embed="rId2"/>
          <a:stretch/>
        </p:blipFill>
        <p:spPr>
          <a:xfrm>
            <a:off x="252000" y="252000"/>
            <a:ext cx="8637840" cy="793800"/>
          </a:xfrm>
          <a:prstGeom prst="rect">
            <a:avLst/>
          </a:prstGeom>
          <a:ln w="0">
            <a:noFill/>
          </a:ln>
        </p:spPr>
      </p:pic>
      <p:sp>
        <p:nvSpPr>
          <p:cNvPr id="15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cs-CZ" sz="4400" spc="-1" strike="noStrike">
                <a:solidFill>
                  <a:srgbClr val="000000"/>
                </a:solidFill>
                <a:latin typeface="Arial"/>
              </a:rPr>
              <a:t>Klikněte pro úpravu formátu textu nadpisu</a:t>
            </a: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</a:rPr>
              <a:t>Klikněte pro úpravu formátu textu osnovy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Druhá úroveň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Třetí úroveň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Čtvrtá úroveň osnovy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Pátá úroveň osnovy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Šestá úroveň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Sedmá úroveň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hyperlink" Target="http://business.center.cz/business/pravo/zakony/zivnost/priloha2.aspx" TargetMode="External"/><Relationship Id="rId2" Type="http://schemas.openxmlformats.org/officeDocument/2006/relationships/slideLayout" Target="../slideLayouts/slideLayout37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37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37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37.xml"/>
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37.xml"/>
</Relationships>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4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4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4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4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9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TextShape 1"/>
          <p:cNvSpPr/>
          <p:nvPr/>
        </p:nvSpPr>
        <p:spPr>
          <a:xfrm>
            <a:off x="0" y="3673080"/>
            <a:ext cx="9141840" cy="12164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marL="432000">
              <a:lnSpc>
                <a:spcPct val="100000"/>
              </a:lnSpc>
              <a:spcBef>
                <a:spcPts val="700"/>
              </a:spcBef>
            </a:pPr>
            <a:r>
              <a:rPr b="0" lang="cs-CZ" sz="2800" spc="-1" strike="noStrike">
                <a:solidFill>
                  <a:srgbClr val="585858"/>
                </a:solidFill>
                <a:latin typeface="Times New Roman"/>
                <a:ea typeface="DejaVu Sans"/>
              </a:rPr>
              <a:t>  </a:t>
            </a:r>
            <a:r>
              <a:rPr b="0" lang="cs-CZ" sz="2800" spc="-1" strike="noStrike">
                <a:solidFill>
                  <a:srgbClr val="585858"/>
                </a:solidFill>
                <a:latin typeface="Times New Roman"/>
                <a:ea typeface="DejaVu Sans"/>
              </a:rPr>
              <a:t>Ing. Eliška Valentová, Ph.D.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6" name="TextShape 2"/>
          <p:cNvSpPr/>
          <p:nvPr/>
        </p:nvSpPr>
        <p:spPr>
          <a:xfrm>
            <a:off x="0" y="1440000"/>
            <a:ext cx="9141840" cy="16178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marL="180000">
              <a:lnSpc>
                <a:spcPct val="100000"/>
              </a:lnSpc>
            </a:pPr>
            <a:r>
              <a:rPr b="0" lang="cs-CZ" sz="4800" spc="-1" strike="noStrike">
                <a:solidFill>
                  <a:srgbClr val="ffffff"/>
                </a:solidFill>
                <a:latin typeface="Times New Roman"/>
                <a:ea typeface="Inter Black"/>
              </a:rPr>
              <a:t>1. přednáška</a:t>
            </a:r>
            <a:endParaRPr b="0" lang="cs-CZ" sz="4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TextShape 1"/>
          <p:cNvSpPr/>
          <p:nvPr/>
        </p:nvSpPr>
        <p:spPr>
          <a:xfrm>
            <a:off x="0" y="720000"/>
            <a:ext cx="9141840" cy="537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81d41a"/>
                </a:solidFill>
                <a:latin typeface="Times New Roman"/>
                <a:ea typeface="DejaVu Sans"/>
              </a:rPr>
              <a:t>Právní formy podnikání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7" name="TextShape 2"/>
          <p:cNvSpPr/>
          <p:nvPr/>
        </p:nvSpPr>
        <p:spPr>
          <a:xfrm>
            <a:off x="0" y="1620000"/>
            <a:ext cx="9141840" cy="2807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rmAutofit fontScale="92000"/>
          </a:bodyPr>
          <a:p>
            <a:pPr marL="437760" indent="-327600">
              <a:lnSpc>
                <a:spcPct val="8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585858"/>
                </a:solidFill>
                <a:latin typeface="Arial"/>
                <a:ea typeface="DejaVu Sans"/>
              </a:rPr>
              <a:t>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437760" indent="-327600">
              <a:lnSpc>
                <a:spcPct val="8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585858"/>
                </a:solidFill>
                <a:latin typeface="Times New Roman"/>
                <a:ea typeface="DejaVu Sans"/>
              </a:rPr>
              <a:t>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7760" indent="-327600">
              <a:lnSpc>
                <a:spcPct val="8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585858"/>
                </a:solidFill>
                <a:latin typeface="Times New Roman"/>
                <a:ea typeface="DejaVu Sans"/>
              </a:rPr>
              <a:t>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7760" indent="-327600">
              <a:lnSpc>
                <a:spcPct val="8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585858"/>
                </a:solidFill>
                <a:latin typeface="Times New Roman"/>
                <a:ea typeface="DejaVu Sans"/>
              </a:rPr>
              <a:t>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7760" indent="-327600">
              <a:lnSpc>
                <a:spcPct val="8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585858"/>
                </a:solidFill>
                <a:latin typeface="Times New Roman"/>
                <a:ea typeface="DejaVu Sans"/>
              </a:rPr>
              <a:t>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7760" indent="-327600">
              <a:lnSpc>
                <a:spcPct val="8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585858"/>
                </a:solidFill>
                <a:latin typeface="Times New Roman"/>
                <a:ea typeface="DejaVu Sans"/>
              </a:rPr>
              <a:t>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7760" indent="-327600">
              <a:lnSpc>
                <a:spcPct val="8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585858"/>
                </a:solidFill>
                <a:latin typeface="Times New Roman"/>
                <a:ea typeface="DejaVu Sans"/>
              </a:rPr>
              <a:t>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7760" indent="-327600">
              <a:lnSpc>
                <a:spcPct val="8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585858"/>
                </a:solidFill>
                <a:latin typeface="Times New Roman"/>
                <a:ea typeface="DejaVu Sans"/>
              </a:rPr>
              <a:t>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7760" indent="-327600">
              <a:lnSpc>
                <a:spcPct val="8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585858"/>
                </a:solidFill>
                <a:latin typeface="Times New Roman"/>
                <a:ea typeface="DejaVu Sans"/>
              </a:rPr>
              <a:t>                                         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7760" indent="-327600">
              <a:lnSpc>
                <a:spcPct val="8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585858"/>
                </a:solidFill>
                <a:latin typeface="Times New Roman"/>
                <a:ea typeface="DejaVu Sans"/>
              </a:rPr>
              <a:t>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7760" indent="-327600">
              <a:lnSpc>
                <a:spcPct val="8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585858"/>
                </a:solidFill>
                <a:latin typeface="Times New Roman"/>
                <a:ea typeface="DejaVu Sans"/>
              </a:rPr>
              <a:t>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8" name="TextShape 3"/>
          <p:cNvSpPr/>
          <p:nvPr/>
        </p:nvSpPr>
        <p:spPr>
          <a:xfrm>
            <a:off x="8547840" y="4690800"/>
            <a:ext cx="470880" cy="3362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DB52DFCD-DC4A-4948-8ED3-4F90D2470806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10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TextShape 1"/>
          <p:cNvSpPr/>
          <p:nvPr/>
        </p:nvSpPr>
        <p:spPr>
          <a:xfrm>
            <a:off x="0" y="720000"/>
            <a:ext cx="9141840" cy="537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81d41a"/>
                </a:solidFill>
                <a:latin typeface="Times New Roman"/>
                <a:ea typeface="DejaVu Sans"/>
              </a:rPr>
              <a:t>Jaká právní forma je dle Vašeho názoru nejlepší pro služby?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0" name="TextShape 2"/>
          <p:cNvSpPr/>
          <p:nvPr/>
        </p:nvSpPr>
        <p:spPr>
          <a:xfrm>
            <a:off x="0" y="1620000"/>
            <a:ext cx="9141840" cy="2807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rmAutofit/>
          </a:bodyPr>
          <a:p>
            <a:pPr marL="343080" indent="-330120" algn="ctr">
              <a:lnSpc>
                <a:spcPct val="100000"/>
              </a:lnSpc>
              <a:spcBef>
                <a:spcPts val="174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7000" spc="-1" strike="noStrike">
                <a:solidFill>
                  <a:srgbClr val="585858"/>
                </a:solidFill>
                <a:latin typeface="Times New Roman"/>
                <a:ea typeface="DejaVu Sans"/>
              </a:rPr>
              <a:t>A proč? </a:t>
            </a:r>
            <a:endParaRPr b="0" lang="cs-CZ" sz="7000" spc="-1" strike="noStrike">
              <a:solidFill>
                <a:srgbClr val="000000"/>
              </a:solidFill>
              <a:latin typeface="Arial"/>
            </a:endParaRPr>
          </a:p>
          <a:p>
            <a:pPr marL="343080" indent="-330120" algn="ctr">
              <a:lnSpc>
                <a:spcPct val="100000"/>
              </a:lnSpc>
              <a:spcBef>
                <a:spcPts val="174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7000" spc="-1" strike="noStrike">
                <a:solidFill>
                  <a:srgbClr val="585858"/>
                </a:solidFill>
                <a:latin typeface="Times New Roman"/>
                <a:ea typeface="DejaVu Sans"/>
              </a:rPr>
              <a:t>Kdy a jak?</a:t>
            </a:r>
            <a:endParaRPr b="0" lang="cs-CZ" sz="7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1" name="TextShape 3"/>
          <p:cNvSpPr/>
          <p:nvPr/>
        </p:nvSpPr>
        <p:spPr>
          <a:xfrm>
            <a:off x="8547840" y="4690800"/>
            <a:ext cx="470880" cy="3362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8FBD18A6-B7EF-4855-A30E-823B6136F286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11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TextShape 1"/>
          <p:cNvSpPr/>
          <p:nvPr/>
        </p:nvSpPr>
        <p:spPr>
          <a:xfrm>
            <a:off x="360" y="180360"/>
            <a:ext cx="9141840" cy="537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81d41a"/>
                </a:solidFill>
                <a:latin typeface="Times New Roman"/>
                <a:ea typeface="DejaVu Sans"/>
              </a:rPr>
              <a:t>Začátek podnikání – registrace FO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3" name="TextShape 2"/>
          <p:cNvSpPr/>
          <p:nvPr/>
        </p:nvSpPr>
        <p:spPr>
          <a:xfrm>
            <a:off x="-143640" y="900000"/>
            <a:ext cx="9141840" cy="3778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rmAutofit fontScale="93000"/>
          </a:bodyPr>
          <a:p>
            <a:pPr marL="401760" indent="-30024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585858"/>
                </a:solidFill>
                <a:latin typeface="Times New Roman"/>
                <a:ea typeface="DejaVu Sans"/>
              </a:rPr>
              <a:t>…………</a:t>
            </a:r>
            <a:r>
              <a:rPr b="0" lang="cs-CZ" sz="2400" spc="-1" strike="noStrike">
                <a:solidFill>
                  <a:srgbClr val="585858"/>
                </a:solidFill>
                <a:latin typeface="Times New Roman"/>
                <a:ea typeface="DejaVu Sans"/>
              </a:rPr>
              <a:t>.. úřad – ohlášení …………., žádost o ……………...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01760" indent="-30024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585858"/>
                </a:solidFill>
                <a:latin typeface="Times New Roman"/>
                <a:ea typeface="DejaVu Sans"/>
              </a:rPr>
              <a:t>……………</a:t>
            </a:r>
            <a:r>
              <a:rPr b="0" lang="cs-CZ" sz="2400" spc="-1" strike="noStrike">
                <a:solidFill>
                  <a:srgbClr val="585858"/>
                </a:solidFill>
                <a:latin typeface="Times New Roman"/>
                <a:ea typeface="DejaVu Sans"/>
              </a:rPr>
              <a:t>. úřad – přihlášení k dani ……………….., atd.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01760" indent="-30024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585858"/>
                </a:solidFill>
                <a:latin typeface="Times New Roman"/>
                <a:ea typeface="DejaVu Sans"/>
              </a:rPr>
              <a:t>……………</a:t>
            </a:r>
            <a:r>
              <a:rPr b="0" lang="cs-CZ" sz="2400" spc="-1" strike="noStrike">
                <a:solidFill>
                  <a:srgbClr val="585858"/>
                </a:solidFill>
                <a:latin typeface="Times New Roman"/>
                <a:ea typeface="DejaVu Sans"/>
              </a:rPr>
              <a:t>... – přihláška k samost. výd. činnosti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01760" indent="-30024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585858"/>
                </a:solidFill>
                <a:latin typeface="Times New Roman"/>
                <a:ea typeface="DejaVu Sans"/>
              </a:rPr>
              <a:t>……………</a:t>
            </a:r>
            <a:r>
              <a:rPr b="0" lang="cs-CZ" sz="2400" spc="-1" strike="noStrike">
                <a:solidFill>
                  <a:srgbClr val="585858"/>
                </a:solidFill>
                <a:latin typeface="Times New Roman"/>
                <a:ea typeface="DejaVu Sans"/>
              </a:rPr>
              <a:t>. – hlášení volného místa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01760" indent="-30024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585858"/>
                </a:solidFill>
                <a:latin typeface="Times New Roman"/>
                <a:ea typeface="DejaVu Sans"/>
              </a:rPr>
              <a:t>Zdravotní pojišťovna</a:t>
            </a:r>
            <a:br>
              <a:rPr sz="1800"/>
            </a:br>
            <a:br>
              <a:rPr sz="1800"/>
            </a:br>
            <a:r>
              <a:rPr b="0" lang="cs-CZ" sz="2400" spc="-1" strike="noStrike">
                <a:solidFill>
                  <a:srgbClr val="585858"/>
                </a:solidFill>
                <a:latin typeface="Times New Roman"/>
                <a:ea typeface="DejaVu Sans"/>
              </a:rPr>
              <a:t>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01760" indent="-30024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585858"/>
                </a:solidFill>
                <a:latin typeface="Times New Roman"/>
                <a:ea typeface="DejaVu Sans"/>
              </a:rPr>
              <a:t>Krajská hygienická stanice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4" name="TextShape 3"/>
          <p:cNvSpPr/>
          <p:nvPr/>
        </p:nvSpPr>
        <p:spPr>
          <a:xfrm>
            <a:off x="8547840" y="4690800"/>
            <a:ext cx="470880" cy="3362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A4274C38-87CF-49EC-B3FE-4DF1E1B2EE92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12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TextShape 1"/>
          <p:cNvSpPr/>
          <p:nvPr/>
        </p:nvSpPr>
        <p:spPr>
          <a:xfrm>
            <a:off x="0" y="720000"/>
            <a:ext cx="9141840" cy="537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81d41a"/>
                </a:solidFill>
                <a:latin typeface="Times New Roman"/>
                <a:ea typeface="DejaVu Sans"/>
              </a:rPr>
              <a:t>Jaké znáte živnosti?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6" name="TextShape 2"/>
          <p:cNvSpPr/>
          <p:nvPr/>
        </p:nvSpPr>
        <p:spPr>
          <a:xfrm>
            <a:off x="0" y="1620000"/>
            <a:ext cx="9141840" cy="2807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rmAutofit/>
          </a:bodyPr>
          <a:p>
            <a:pPr marL="432000" indent="-32364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585858"/>
                </a:solidFill>
                <a:latin typeface="Arial"/>
                <a:ea typeface="DejaVu Sans"/>
              </a:rPr>
              <a:t>Výčet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432000" indent="-32364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585858"/>
                </a:solidFill>
                <a:latin typeface="Arial"/>
                <a:ea typeface="DejaVu Sans"/>
              </a:rPr>
              <a:t>Podmínky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432000" indent="-323640">
              <a:lnSpc>
                <a:spcPct val="115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585858"/>
                </a:solidFill>
                <a:latin typeface="Arial"/>
                <a:ea typeface="DejaVu Sans"/>
              </a:rPr>
              <a:t>Rozdíly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432000">
              <a:lnSpc>
                <a:spcPct val="115000"/>
              </a:lnSpc>
              <a:spcBef>
                <a:spcPts val="1417"/>
              </a:spcBef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7" name="TextShape 3"/>
          <p:cNvSpPr/>
          <p:nvPr/>
        </p:nvSpPr>
        <p:spPr>
          <a:xfrm>
            <a:off x="8547840" y="4690800"/>
            <a:ext cx="470880" cy="3362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D3D852CE-3213-4786-A5EB-1D04EBFEE7AA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13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TextShape 1"/>
          <p:cNvSpPr/>
          <p:nvPr/>
        </p:nvSpPr>
        <p:spPr>
          <a:xfrm>
            <a:off x="0" y="180360"/>
            <a:ext cx="9141840" cy="537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81d41a"/>
                </a:solidFill>
                <a:latin typeface="Times New Roman"/>
                <a:ea typeface="DejaVu Sans"/>
              </a:rPr>
              <a:t>Ohlašovací živnost - řemeslná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9" name="TextShape 2"/>
          <p:cNvSpPr/>
          <p:nvPr/>
        </p:nvSpPr>
        <p:spPr>
          <a:xfrm>
            <a:off x="-143640" y="970920"/>
            <a:ext cx="9141840" cy="3887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rmAutofit/>
          </a:bodyPr>
          <a:p>
            <a:pPr marL="343080">
              <a:lnSpc>
                <a:spcPct val="80000"/>
              </a:lnSpc>
              <a:spcBef>
                <a:spcPts val="601"/>
              </a:spcBef>
            </a:pPr>
            <a:r>
              <a:rPr b="0" lang="cs-CZ" sz="2400" spc="-1" strike="noStrike">
                <a:solidFill>
                  <a:srgbClr val="585858"/>
                </a:solidFill>
                <a:latin typeface="Times New Roman"/>
                <a:ea typeface="DejaVu Sans"/>
              </a:rPr>
              <a:t>Odborná způsobilost pro řemeslné živnosti se prokazuje: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3080">
              <a:lnSpc>
                <a:spcPct val="80000"/>
              </a:lnSpc>
              <a:spcBef>
                <a:spcPts val="601"/>
              </a:spcBef>
            </a:pPr>
            <a:r>
              <a:rPr b="0" lang="cs-CZ" sz="2400" spc="-1" strike="noStrike">
                <a:solidFill>
                  <a:srgbClr val="585858"/>
                </a:solidFill>
                <a:latin typeface="Times New Roman"/>
                <a:ea typeface="DejaVu Sans"/>
              </a:rPr>
              <a:t>a) výučním listem;  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3080">
              <a:lnSpc>
                <a:spcPct val="80000"/>
              </a:lnSpc>
              <a:spcBef>
                <a:spcPts val="601"/>
              </a:spcBef>
            </a:pPr>
            <a:r>
              <a:rPr b="0" lang="cs-CZ" sz="2400" spc="-1" strike="noStrike">
                <a:solidFill>
                  <a:srgbClr val="585858"/>
                </a:solidFill>
                <a:latin typeface="Times New Roman"/>
                <a:ea typeface="DejaVu Sans"/>
              </a:rPr>
              <a:t>b) maturitou v příslušném oboru;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3080">
              <a:lnSpc>
                <a:spcPct val="80000"/>
              </a:lnSpc>
              <a:spcBef>
                <a:spcPts val="601"/>
              </a:spcBef>
            </a:pPr>
            <a:r>
              <a:rPr b="0" lang="cs-CZ" sz="2400" spc="-1" strike="noStrike">
                <a:solidFill>
                  <a:srgbClr val="585858"/>
                </a:solidFill>
                <a:latin typeface="Times New Roman"/>
                <a:ea typeface="DejaVu Sans"/>
              </a:rPr>
              <a:t>c) vyšším odborným vzdělání v příslušném oboru;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3080">
              <a:lnSpc>
                <a:spcPct val="80000"/>
              </a:lnSpc>
              <a:spcBef>
                <a:spcPts val="601"/>
              </a:spcBef>
            </a:pPr>
            <a:r>
              <a:rPr b="0" lang="cs-CZ" sz="2400" spc="-1" strike="noStrike">
                <a:solidFill>
                  <a:srgbClr val="585858"/>
                </a:solidFill>
                <a:latin typeface="Times New Roman"/>
                <a:ea typeface="DejaVu Sans"/>
              </a:rPr>
              <a:t>e) uznáním odborné kvalifikace, vydaným uznávacím; orgánem podle zákona o uznávání odborné kvalifikace;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3080">
              <a:lnSpc>
                <a:spcPct val="80000"/>
              </a:lnSpc>
              <a:spcBef>
                <a:spcPts val="601"/>
              </a:spcBef>
            </a:pPr>
            <a:r>
              <a:rPr b="0" lang="cs-CZ" sz="2400" spc="-1" strike="noStrike">
                <a:solidFill>
                  <a:srgbClr val="585858"/>
                </a:solidFill>
                <a:latin typeface="Times New Roman"/>
                <a:ea typeface="DejaVu Sans"/>
              </a:rPr>
              <a:t>f) výučním listem </a:t>
            </a:r>
            <a:r>
              <a:rPr b="1" lang="cs-CZ" sz="2400" spc="-1" strike="noStrike">
                <a:solidFill>
                  <a:srgbClr val="585858"/>
                </a:solidFill>
                <a:latin typeface="Times New Roman"/>
                <a:ea typeface="DejaVu Sans"/>
              </a:rPr>
              <a:t>v příbuzném oboru</a:t>
            </a:r>
            <a:r>
              <a:rPr b="0" lang="cs-CZ" sz="2400" spc="-1" strike="noStrike">
                <a:solidFill>
                  <a:srgbClr val="585858"/>
                </a:solidFill>
                <a:latin typeface="Times New Roman"/>
                <a:ea typeface="DejaVu Sans"/>
              </a:rPr>
              <a:t> a dokladem o vykonání jednoroční praxe v oboru;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3080">
              <a:lnSpc>
                <a:spcPct val="80000"/>
              </a:lnSpc>
              <a:spcBef>
                <a:spcPts val="601"/>
              </a:spcBef>
            </a:pPr>
            <a:r>
              <a:rPr b="0" lang="cs-CZ" sz="2400" spc="-1" strike="noStrike">
                <a:solidFill>
                  <a:srgbClr val="585858"/>
                </a:solidFill>
                <a:latin typeface="Times New Roman"/>
                <a:ea typeface="DejaVu Sans"/>
              </a:rPr>
              <a:t>g) řádným ukončením rekvalifikace pro příslušnou pracovní činnost;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3080">
              <a:lnSpc>
                <a:spcPct val="80000"/>
              </a:lnSpc>
              <a:spcBef>
                <a:spcPts val="601"/>
              </a:spcBef>
            </a:pPr>
            <a:r>
              <a:rPr b="0" lang="cs-CZ" sz="2400" spc="-1" strike="noStrike">
                <a:solidFill>
                  <a:srgbClr val="585858"/>
                </a:solidFill>
                <a:latin typeface="Times New Roman"/>
                <a:ea typeface="DejaVu Sans"/>
              </a:rPr>
              <a:t>h) vykonáním šestileté praxe v oboru.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0" name="TextShape 3"/>
          <p:cNvSpPr/>
          <p:nvPr/>
        </p:nvSpPr>
        <p:spPr>
          <a:xfrm>
            <a:off x="8547840" y="4690800"/>
            <a:ext cx="470880" cy="3362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518DBDCB-75AD-4648-A61D-707714082FE6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14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TextShape 1"/>
          <p:cNvSpPr/>
          <p:nvPr/>
        </p:nvSpPr>
        <p:spPr>
          <a:xfrm>
            <a:off x="360" y="180360"/>
            <a:ext cx="9141840" cy="537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81d41a"/>
                </a:solidFill>
                <a:latin typeface="Times New Roman"/>
                <a:ea typeface="DejaVu Sans"/>
              </a:rPr>
              <a:t>Ohlašovací živnost - vázaná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2" name="TextShape 2"/>
          <p:cNvSpPr/>
          <p:nvPr/>
        </p:nvSpPr>
        <p:spPr>
          <a:xfrm>
            <a:off x="360" y="900000"/>
            <a:ext cx="9141840" cy="3887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rmAutofit fontScale="84000"/>
          </a:bodyPr>
          <a:p>
            <a:pPr marL="361440">
              <a:lnSpc>
                <a:spcPct val="80000"/>
              </a:lnSpc>
              <a:spcBef>
                <a:spcPts val="499"/>
              </a:spcBef>
            </a:pPr>
            <a:r>
              <a:rPr b="0" lang="cs-CZ" sz="2400" spc="-1" strike="noStrike">
                <a:solidFill>
                  <a:srgbClr val="585858"/>
                </a:solidFill>
                <a:latin typeface="Times New Roman"/>
                <a:ea typeface="DejaVu Sans"/>
              </a:rPr>
              <a:t>Odborná způsobilost pro vázané živnosti je stanovena </a:t>
            </a:r>
            <a:r>
              <a:rPr b="0" lang="cs-CZ" sz="2400" spc="-1" strike="noStrike" u="sng">
                <a:solidFill>
                  <a:srgbClr val="0000ff"/>
                </a:solidFill>
                <a:uFillTx/>
                <a:latin typeface="Times New Roman"/>
                <a:ea typeface="DejaVu Sans"/>
                <a:hlinkClick r:id="rId1"/>
              </a:rPr>
              <a:t>přílohou č. 2</a:t>
            </a:r>
            <a:r>
              <a:rPr b="0" lang="cs-CZ" sz="2400" spc="-1" strike="noStrike">
                <a:solidFill>
                  <a:srgbClr val="585858"/>
                </a:solidFill>
                <a:latin typeface="Times New Roman"/>
                <a:ea typeface="DejaVu Sans"/>
              </a:rPr>
              <a:t> k živnostenskému zákonu nebo je upravena zvláštními právními předpisy uvedenými v této příloze.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60360">
              <a:lnSpc>
                <a:spcPct val="80000"/>
              </a:lnSpc>
              <a:spcBef>
                <a:spcPts val="499"/>
              </a:spcBef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61440">
              <a:lnSpc>
                <a:spcPct val="80000"/>
              </a:lnSpc>
              <a:spcBef>
                <a:spcPts val="499"/>
              </a:spcBef>
            </a:pPr>
            <a:r>
              <a:rPr b="1" lang="cs-CZ" sz="2400" spc="-1" strike="noStrike">
                <a:solidFill>
                  <a:srgbClr val="585858"/>
                </a:solidFill>
                <a:latin typeface="Times New Roman"/>
                <a:ea typeface="DejaVu Sans"/>
              </a:rPr>
              <a:t>Př.: Podnikání v oblasti nakládání s nebezpečnými odpady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11480" indent="-307800">
              <a:lnSpc>
                <a:spcPct val="8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585858"/>
                </a:solidFill>
                <a:latin typeface="Times New Roman"/>
                <a:ea typeface="DejaVu Sans"/>
              </a:rPr>
              <a:t>vysokoškolské vzdělání a 1 rok praxe v oboru, nebo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11480" indent="-307800">
              <a:lnSpc>
                <a:spcPct val="8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585858"/>
                </a:solidFill>
                <a:latin typeface="Times New Roman"/>
                <a:ea typeface="DejaVu Sans"/>
              </a:rPr>
              <a:t>vyšší odborné vzdělání v technickém nebo přírodovědném oboru vzdělání a 3 roky praxe v oboru, nebo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11480" indent="-307800">
              <a:lnSpc>
                <a:spcPct val="8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585858"/>
                </a:solidFill>
                <a:latin typeface="Times New Roman"/>
                <a:ea typeface="DejaVu Sans"/>
              </a:rPr>
              <a:t>střední vzdělání s maturitní zkouškou v technickém nebo přírodovědném oboru vzdělání a 3 roky praxe v oboru, nebo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11480" indent="-307800">
              <a:lnSpc>
                <a:spcPct val="8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585858"/>
                </a:solidFill>
                <a:latin typeface="Times New Roman"/>
                <a:ea typeface="DejaVu Sans"/>
              </a:rPr>
              <a:t>osvědčení o rekvalifikaci nebo jiný doklad o odborné kvalifikaci pro příslušnou pracovní činnost vydaný zařízením akreditovaným podle zvláštních právních předpisů, nebo zařízením akreditovaným Ministerstvem školství, mládeže a tělovýchovy, nebo ministerstvem, do jehož působnosti patří odvětví, v němž je živnost provozována, a 4 roky praxe v oboru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3" name="TextShape 3"/>
          <p:cNvSpPr/>
          <p:nvPr/>
        </p:nvSpPr>
        <p:spPr>
          <a:xfrm>
            <a:off x="8547840" y="4690800"/>
            <a:ext cx="470880" cy="3362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8EC6EC5F-5E51-47F9-BF4B-CC6A0F7790E7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15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TextShape 1"/>
          <p:cNvSpPr/>
          <p:nvPr/>
        </p:nvSpPr>
        <p:spPr>
          <a:xfrm>
            <a:off x="0" y="180000"/>
            <a:ext cx="9141840" cy="537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81d41a"/>
                </a:solidFill>
                <a:latin typeface="Times New Roman"/>
                <a:ea typeface="DejaVu Sans"/>
              </a:rPr>
              <a:t>Ohlašovací živnost volná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5" name="TextShape 2"/>
          <p:cNvSpPr/>
          <p:nvPr/>
        </p:nvSpPr>
        <p:spPr>
          <a:xfrm>
            <a:off x="0" y="900000"/>
            <a:ext cx="9141840" cy="2807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rmAutofit fontScale="89000"/>
          </a:bodyPr>
          <a:p>
            <a:pPr marL="388080" indent="-290880">
              <a:lnSpc>
                <a:spcPct val="9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585858"/>
                </a:solidFill>
                <a:latin typeface="Times New Roman"/>
                <a:ea typeface="DejaVu Sans"/>
              </a:rPr>
              <a:t>zákon nevyžaduje prokazování odborné ani jiné způsobilosti. K získání živnostenského oprávnění pro živnost volnou musí být splněny pouze všeobecné podmínky.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05280">
              <a:lnSpc>
                <a:spcPct val="90000"/>
              </a:lnSpc>
              <a:spcBef>
                <a:spcPts val="601"/>
              </a:spcBef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88080" indent="-290880">
              <a:lnSpc>
                <a:spcPct val="9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cs-CZ" sz="2400" spc="-1" strike="noStrike">
                <a:solidFill>
                  <a:srgbClr val="585858"/>
                </a:solidFill>
                <a:latin typeface="Times New Roman"/>
                <a:ea typeface="DejaVu Sans"/>
              </a:rPr>
              <a:t>Živnost volná je v podstatě jedna a uvedena pod názvem: </a:t>
            </a:r>
            <a:r>
              <a:rPr b="0" lang="cs-CZ" sz="2400" spc="-1" strike="noStrike">
                <a:solidFill>
                  <a:srgbClr val="585858"/>
                </a:solidFill>
                <a:latin typeface="Times New Roman"/>
                <a:ea typeface="DejaVu Sans"/>
              </a:rPr>
              <a:t>Předmět podnikání: Výroba, obchod a služby neuvedené v přílohách 1 až 3 živnostenského zákona.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05280">
              <a:lnSpc>
                <a:spcPct val="90000"/>
              </a:lnSpc>
              <a:spcBef>
                <a:spcPts val="601"/>
              </a:spcBef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88080" indent="-290880">
              <a:lnSpc>
                <a:spcPct val="9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cs-CZ" sz="2400" spc="-1" strike="noStrike">
                <a:solidFill>
                  <a:srgbClr val="585858"/>
                </a:solidFill>
                <a:latin typeface="Times New Roman"/>
                <a:ea typeface="DejaVu Sans"/>
              </a:rPr>
              <a:t>Jaké jsou všeobecné podmínky pro uznání živnosti?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6" name="TextShape 3"/>
          <p:cNvSpPr/>
          <p:nvPr/>
        </p:nvSpPr>
        <p:spPr>
          <a:xfrm>
            <a:off x="8547840" y="4690800"/>
            <a:ext cx="470880" cy="3362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88BF1CB5-2386-4945-A5DC-94F7C5B0E1B8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16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TextShape 1"/>
          <p:cNvSpPr/>
          <p:nvPr/>
        </p:nvSpPr>
        <p:spPr>
          <a:xfrm>
            <a:off x="0" y="180000"/>
            <a:ext cx="9141840" cy="537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81d41a"/>
                </a:solidFill>
                <a:latin typeface="Times New Roman"/>
                <a:ea typeface="DejaVu Sans"/>
              </a:rPr>
              <a:t>Podmínky pro získání živnosti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8" name="TextShape 2"/>
          <p:cNvSpPr/>
          <p:nvPr/>
        </p:nvSpPr>
        <p:spPr>
          <a:xfrm>
            <a:off x="0" y="900000"/>
            <a:ext cx="9141840" cy="2807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rmAutofit/>
          </a:bodyPr>
          <a:p>
            <a:pPr marL="432000" indent="-32364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cs-CZ" sz="2400" spc="-1" strike="noStrike">
                <a:solidFill>
                  <a:srgbClr val="585858"/>
                </a:solidFill>
                <a:latin typeface="Times New Roman"/>
                <a:ea typeface="DejaVu Sans"/>
              </a:rPr>
              <a:t>Plná ……………...</a:t>
            </a:r>
            <a:r>
              <a:rPr b="0" lang="cs-CZ" sz="2400" spc="-1" strike="noStrike">
                <a:solidFill>
                  <a:srgbClr val="585858"/>
                </a:solidFill>
                <a:latin typeface="Times New Roman"/>
                <a:ea typeface="DejaVu Sans"/>
              </a:rPr>
              <a:t> (dříve způsobilost k právním úkonům) – mohou podnikat i osoby mladší 18 let</a:t>
            </a:r>
            <a:br>
              <a:rPr sz="1800"/>
            </a:br>
            <a:r>
              <a:rPr b="0" lang="cs-CZ" sz="2400" spc="-1" strike="noStrike">
                <a:solidFill>
                  <a:srgbClr val="585858"/>
                </a:solidFill>
                <a:latin typeface="Times New Roman"/>
                <a:ea typeface="DejaVu Sans"/>
              </a:rPr>
              <a:t>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cs-CZ" sz="2400" spc="-1" strike="noStrike">
                <a:solidFill>
                  <a:srgbClr val="585858"/>
                </a:solidFill>
                <a:latin typeface="Times New Roman"/>
                <a:ea typeface="DejaVu Sans"/>
              </a:rPr>
              <a:t>……………</a:t>
            </a:r>
            <a:r>
              <a:rPr b="1" lang="cs-CZ" sz="2400" spc="-1" strike="noStrike">
                <a:solidFill>
                  <a:srgbClr val="585858"/>
                </a:solidFill>
                <a:latin typeface="Times New Roman"/>
                <a:ea typeface="DejaVu Sans"/>
              </a:rPr>
              <a:t>.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1280">
              <a:lnSpc>
                <a:spcPct val="100000"/>
              </a:lnSpc>
              <a:spcBef>
                <a:spcPts val="799"/>
              </a:spcBef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cs-CZ" sz="2400" spc="-1" strike="noStrike">
                <a:solidFill>
                  <a:srgbClr val="585858"/>
                </a:solidFill>
                <a:latin typeface="Times New Roman"/>
                <a:ea typeface="DejaVu Sans"/>
              </a:rPr>
              <a:t>Proč došlo k úpravě věkové hranice a jaké jsou podmínky pro zplnoletnění?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9" name="TextShape 3"/>
          <p:cNvSpPr/>
          <p:nvPr/>
        </p:nvSpPr>
        <p:spPr>
          <a:xfrm>
            <a:off x="8547840" y="4690800"/>
            <a:ext cx="470880" cy="3362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7629D171-2F97-4603-BEF2-E08C7594980A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17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TextShape 1"/>
          <p:cNvSpPr/>
          <p:nvPr/>
        </p:nvSpPr>
        <p:spPr>
          <a:xfrm>
            <a:off x="0" y="180000"/>
            <a:ext cx="9141840" cy="537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81d41a"/>
                </a:solidFill>
                <a:latin typeface="Times New Roman"/>
                <a:ea typeface="DejaVu Sans"/>
              </a:rPr>
              <a:t>Zplnoletnění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1" name="TextShape 2"/>
          <p:cNvSpPr/>
          <p:nvPr/>
        </p:nvSpPr>
        <p:spPr>
          <a:xfrm>
            <a:off x="36720" y="900000"/>
            <a:ext cx="9141840" cy="3598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rmAutofit/>
          </a:bodyPr>
          <a:p>
            <a:pPr marL="338400" indent="-33156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cs-CZ" sz="2400" spc="-1" strike="noStrike">
                <a:solidFill>
                  <a:srgbClr val="585858"/>
                </a:solidFill>
                <a:latin typeface="Times New Roman"/>
                <a:ea typeface="DejaVu Sans"/>
              </a:rPr>
              <a:t>Min 16 let a souhlas zákonného zástupce – dále musí dokázat, že se o sebe dokáže postarat</a:t>
            </a:r>
            <a:br>
              <a:rPr sz="1800"/>
            </a:br>
            <a:r>
              <a:rPr b="1" lang="cs-CZ" sz="2400" spc="-1" strike="noStrike">
                <a:solidFill>
                  <a:srgbClr val="585858"/>
                </a:solidFill>
                <a:latin typeface="Times New Roman"/>
                <a:ea typeface="DejaVu Sans"/>
              </a:rPr>
              <a:t>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38400" indent="-33156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585858"/>
                </a:solidFill>
                <a:latin typeface="Times New Roman"/>
                <a:ea typeface="DejaVu Sans"/>
              </a:rPr>
              <a:t>Můžete pít alkohol?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38400" indent="-33156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585858"/>
                </a:solidFill>
                <a:latin typeface="Times New Roman"/>
                <a:ea typeface="DejaVu Sans"/>
              </a:rPr>
              <a:t>Můžete si založit firmu?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38400" indent="-33156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585858"/>
                </a:solidFill>
                <a:latin typeface="Times New Roman"/>
                <a:ea typeface="DejaVu Sans"/>
              </a:rPr>
              <a:t>Můžete řídit auto?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38400" indent="-33156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585858"/>
                </a:solidFill>
                <a:latin typeface="Times New Roman"/>
                <a:ea typeface="DejaVu Sans"/>
              </a:rPr>
              <a:t>Můžete si pořídit nemovitost?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38400" indent="-33156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585858"/>
                </a:solidFill>
                <a:latin typeface="Times New Roman"/>
                <a:ea typeface="DejaVu Sans"/>
              </a:rPr>
              <a:t>Vychovávat dítě?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2" name="TextShape 3"/>
          <p:cNvSpPr/>
          <p:nvPr/>
        </p:nvSpPr>
        <p:spPr>
          <a:xfrm>
            <a:off x="8547840" y="4690800"/>
            <a:ext cx="470880" cy="3362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A44D1DF3-B209-425D-8BD9-C78B2DAA8F0E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18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TextShape 1"/>
          <p:cNvSpPr/>
          <p:nvPr/>
        </p:nvSpPr>
        <p:spPr>
          <a:xfrm>
            <a:off x="0" y="180000"/>
            <a:ext cx="9141840" cy="537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81d41a"/>
                </a:solidFill>
                <a:latin typeface="Times New Roman"/>
                <a:ea typeface="DejaVu Sans"/>
              </a:rPr>
              <a:t>Koncesovaná živnost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4" name="TextShape 2"/>
          <p:cNvSpPr/>
          <p:nvPr/>
        </p:nvSpPr>
        <p:spPr>
          <a:xfrm>
            <a:off x="230400" y="1006920"/>
            <a:ext cx="9141840" cy="3598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rmAutofit/>
          </a:bodyPr>
          <a:p>
            <a:pPr marL="432000" indent="-32364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živnost na základě zvláštního oprávnění, ke kterému se musí ve většině případů vyjádřit příslušný orgán státní správy.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5" name="TextShape 3"/>
          <p:cNvSpPr/>
          <p:nvPr/>
        </p:nvSpPr>
        <p:spPr>
          <a:xfrm>
            <a:off x="8547840" y="4690800"/>
            <a:ext cx="470880" cy="3362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4C974D00-3F27-4C57-A6E2-DE3F1832567E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19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TextShape 1"/>
          <p:cNvSpPr/>
          <p:nvPr/>
        </p:nvSpPr>
        <p:spPr>
          <a:xfrm>
            <a:off x="0" y="0"/>
            <a:ext cx="9141840" cy="3578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endParaRPr b="0" lang="cs-CZ" sz="32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98" name="TextShape 2"/>
          <p:cNvSpPr/>
          <p:nvPr/>
        </p:nvSpPr>
        <p:spPr>
          <a:xfrm>
            <a:off x="0" y="1620000"/>
            <a:ext cx="9141840" cy="283716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90000" tIns="91440" bIns="91440" anchor="t">
            <a:noAutofit/>
          </a:bodyPr>
          <a:p>
            <a:pPr marL="539640" indent="-360000">
              <a:lnSpc>
                <a:spcPct val="90000"/>
              </a:lnSpc>
              <a:spcBef>
                <a:spcPts val="799"/>
              </a:spcBef>
              <a:buClr>
                <a:srgbClr val="ffffff"/>
              </a:buClr>
              <a:buFont typeface="Helvetica"/>
              <a:buAutoNum type="arabicPeriod"/>
            </a:pPr>
            <a:r>
              <a:rPr b="0" lang="cs-CZ" sz="2200" spc="-1" strike="noStrike">
                <a:solidFill>
                  <a:srgbClr val="ffffff"/>
                </a:solidFill>
                <a:latin typeface="Times New Roman"/>
                <a:ea typeface="Inter"/>
              </a:rPr>
              <a:t>seznámení s předmětem;</a:t>
            </a:r>
            <a:endParaRPr b="0" lang="cs-CZ" sz="2200" spc="-1" strike="noStrike">
              <a:solidFill>
                <a:srgbClr val="000000"/>
              </a:solidFill>
              <a:latin typeface="Arial"/>
            </a:endParaRPr>
          </a:p>
          <a:p>
            <a:pPr marL="539640" indent="-360000">
              <a:lnSpc>
                <a:spcPct val="90000"/>
              </a:lnSpc>
              <a:spcBef>
                <a:spcPts val="799"/>
              </a:spcBef>
              <a:buClr>
                <a:srgbClr val="ffffff"/>
              </a:buClr>
              <a:buFont typeface="Helvetica"/>
              <a:buAutoNum type="arabicPeriod"/>
            </a:pPr>
            <a:r>
              <a:rPr b="0" lang="cs-CZ" sz="2200" spc="-1" strike="noStrike">
                <a:solidFill>
                  <a:srgbClr val="ffffff"/>
                </a:solidFill>
                <a:latin typeface="Times New Roman"/>
                <a:ea typeface="Inter"/>
              </a:rPr>
              <a:t>náplň předmětu;</a:t>
            </a:r>
            <a:endParaRPr b="0" lang="cs-CZ" sz="2200" spc="-1" strike="noStrike">
              <a:solidFill>
                <a:srgbClr val="000000"/>
              </a:solidFill>
              <a:latin typeface="Arial"/>
            </a:endParaRPr>
          </a:p>
          <a:p>
            <a:pPr marL="539640" indent="-360000">
              <a:lnSpc>
                <a:spcPct val="90000"/>
              </a:lnSpc>
              <a:spcBef>
                <a:spcPts val="799"/>
              </a:spcBef>
              <a:buClr>
                <a:srgbClr val="ffffff"/>
              </a:buClr>
              <a:buFont typeface="Helvetica"/>
              <a:buAutoNum type="arabicPeriod"/>
            </a:pPr>
            <a:r>
              <a:rPr b="0" lang="cs-CZ" sz="2200" spc="-1" strike="noStrike">
                <a:solidFill>
                  <a:srgbClr val="ffffff"/>
                </a:solidFill>
                <a:latin typeface="Times New Roman"/>
                <a:ea typeface="Inter"/>
              </a:rPr>
              <a:t>podmínky nutné k jeho splnění;</a:t>
            </a:r>
            <a:endParaRPr b="0" lang="cs-CZ" sz="2200" spc="-1" strike="noStrike">
              <a:solidFill>
                <a:srgbClr val="000000"/>
              </a:solidFill>
              <a:latin typeface="Arial"/>
            </a:endParaRPr>
          </a:p>
          <a:p>
            <a:pPr marL="539640" indent="-360000">
              <a:lnSpc>
                <a:spcPct val="90000"/>
              </a:lnSpc>
              <a:spcBef>
                <a:spcPts val="799"/>
              </a:spcBef>
              <a:buClr>
                <a:srgbClr val="ffffff"/>
              </a:buClr>
              <a:buFont typeface="Helvetica"/>
              <a:buAutoNum type="arabicPeriod"/>
            </a:pPr>
            <a:r>
              <a:rPr b="0" lang="cs-CZ" sz="2200" spc="-1" strike="noStrike">
                <a:solidFill>
                  <a:srgbClr val="ffffff"/>
                </a:solidFill>
                <a:latin typeface="Times New Roman"/>
                <a:ea typeface="Inter"/>
              </a:rPr>
              <a:t>založení podniku služeb – opakování (pro někoho);</a:t>
            </a:r>
            <a:endParaRPr b="0" lang="cs-CZ" sz="2200" spc="-1" strike="noStrike">
              <a:solidFill>
                <a:srgbClr val="000000"/>
              </a:solidFill>
              <a:latin typeface="Arial"/>
            </a:endParaRPr>
          </a:p>
          <a:p>
            <a:pPr marL="539640" indent="-360000">
              <a:lnSpc>
                <a:spcPct val="90000"/>
              </a:lnSpc>
              <a:spcBef>
                <a:spcPts val="799"/>
              </a:spcBef>
              <a:buClr>
                <a:srgbClr val="ffffff"/>
              </a:buClr>
              <a:buFont typeface="Helvetica"/>
              <a:buAutoNum type="arabicPeriod"/>
            </a:pPr>
            <a:r>
              <a:rPr b="0" lang="cs-CZ" sz="2200" spc="-1" strike="noStrike">
                <a:solidFill>
                  <a:srgbClr val="ffffff"/>
                </a:solidFill>
                <a:latin typeface="Times New Roman"/>
                <a:ea typeface="Inter"/>
              </a:rPr>
              <a:t>definice a klasifikace služeb;</a:t>
            </a:r>
            <a:endParaRPr b="0" lang="cs-CZ" sz="2200" spc="-1" strike="noStrike">
              <a:solidFill>
                <a:srgbClr val="000000"/>
              </a:solidFill>
              <a:latin typeface="Arial"/>
            </a:endParaRPr>
          </a:p>
          <a:p>
            <a:pPr marL="539640" indent="-360000">
              <a:lnSpc>
                <a:spcPct val="90000"/>
              </a:lnSpc>
              <a:spcBef>
                <a:spcPts val="799"/>
              </a:spcBef>
              <a:buClr>
                <a:srgbClr val="ffffff"/>
              </a:buClr>
              <a:buFont typeface="Helvetica"/>
              <a:buAutoNum type="arabicPeriod"/>
            </a:pPr>
            <a:r>
              <a:rPr b="0" lang="cs-CZ" sz="2200" spc="-1" strike="noStrike">
                <a:solidFill>
                  <a:srgbClr val="ffffff"/>
                </a:solidFill>
                <a:latin typeface="Times New Roman"/>
                <a:ea typeface="Inter"/>
              </a:rPr>
              <a:t>průmysl vs. služby;</a:t>
            </a:r>
            <a:endParaRPr b="0" lang="cs-CZ" sz="2200" spc="-1" strike="noStrike">
              <a:solidFill>
                <a:srgbClr val="000000"/>
              </a:solidFill>
              <a:latin typeface="Arial"/>
            </a:endParaRPr>
          </a:p>
          <a:p>
            <a:pPr marL="539640" indent="-360000">
              <a:lnSpc>
                <a:spcPct val="90000"/>
              </a:lnSpc>
              <a:spcBef>
                <a:spcPts val="799"/>
              </a:spcBef>
              <a:buClr>
                <a:srgbClr val="ffffff"/>
              </a:buClr>
              <a:buFont typeface="Helvetica"/>
              <a:buAutoNum type="arabicPeriod"/>
            </a:pPr>
            <a:r>
              <a:rPr b="0" lang="cs-CZ" sz="2200" spc="-1" strike="noStrike">
                <a:solidFill>
                  <a:srgbClr val="ffffff"/>
                </a:solidFill>
                <a:latin typeface="Times New Roman"/>
                <a:ea typeface="Inter"/>
              </a:rPr>
              <a:t>podnikání ve službách.</a:t>
            </a:r>
            <a:endParaRPr b="0" lang="cs-CZ" sz="2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9" name="TextShape 3"/>
          <p:cNvSpPr/>
          <p:nvPr/>
        </p:nvSpPr>
        <p:spPr>
          <a:xfrm>
            <a:off x="0" y="720000"/>
            <a:ext cx="9141840" cy="5378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marL="180000">
              <a:lnSpc>
                <a:spcPct val="100000"/>
              </a:lnSpc>
            </a:pPr>
            <a:r>
              <a:rPr b="0" lang="cs-CZ" sz="2800" spc="-1" strike="noStrike">
                <a:solidFill>
                  <a:srgbClr val="ffffff"/>
                </a:solidFill>
                <a:latin typeface="Times New Roman"/>
                <a:ea typeface="Inter Semi Bold"/>
              </a:rPr>
              <a:t>Struktura 1. přednášky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0" name="TextShape 4"/>
          <p:cNvSpPr/>
          <p:nvPr/>
        </p:nvSpPr>
        <p:spPr>
          <a:xfrm>
            <a:off x="8547840" y="4690800"/>
            <a:ext cx="470880" cy="3362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27A38530-0F0E-433E-A3CD-EE0BC7A1F8A0}" type="slidenum">
              <a:rPr b="0" lang="cs-CZ" sz="1000" spc="-1" strike="noStrike">
                <a:solidFill>
                  <a:srgbClr val="ffffff"/>
                </a:solidFill>
                <a:latin typeface="TUL Mono"/>
                <a:ea typeface="Arial"/>
              </a:rPr>
              <a:t>&lt;číslo&gt;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TextShape 1"/>
          <p:cNvSpPr/>
          <p:nvPr/>
        </p:nvSpPr>
        <p:spPr>
          <a:xfrm>
            <a:off x="0" y="180000"/>
            <a:ext cx="9141840" cy="537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81d41a"/>
                </a:solidFill>
                <a:latin typeface="Times New Roman"/>
                <a:ea typeface="DejaVu Sans"/>
              </a:rPr>
              <a:t>Příklady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7" name="TextShape 2"/>
          <p:cNvSpPr/>
          <p:nvPr/>
        </p:nvSpPr>
        <p:spPr>
          <a:xfrm>
            <a:off x="230400" y="1006920"/>
            <a:ext cx="9141840" cy="3598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rmAutofit/>
          </a:bodyPr>
          <a:p>
            <a:pPr marL="432000">
              <a:lnSpc>
                <a:spcPct val="100000"/>
              </a:lnSpc>
              <a:spcBef>
                <a:spcPts val="799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Provoz cestovní kanceláře VS Cestovní agentura</a:t>
            </a:r>
            <a:br>
              <a:rPr sz="2800"/>
            </a:b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432000">
              <a:lnSpc>
                <a:spcPct val="100000"/>
              </a:lnSpc>
              <a:spcBef>
                <a:spcPts val="799"/>
              </a:spcBef>
            </a:pP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marL="432000">
              <a:lnSpc>
                <a:spcPct val="100000"/>
              </a:lnSpc>
              <a:spcBef>
                <a:spcPts val="799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Činnost soukromých detektivů VS Činnost informačních a zpravodajských kanceláří 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8" name="TextShape 3"/>
          <p:cNvSpPr/>
          <p:nvPr/>
        </p:nvSpPr>
        <p:spPr>
          <a:xfrm>
            <a:off x="8547840" y="4690800"/>
            <a:ext cx="470880" cy="3362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3493B681-1392-462B-8D17-606D6338C56A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20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TextShape 1"/>
          <p:cNvSpPr/>
          <p:nvPr/>
        </p:nvSpPr>
        <p:spPr>
          <a:xfrm>
            <a:off x="0" y="180000"/>
            <a:ext cx="9141840" cy="537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81d41a"/>
                </a:solidFill>
                <a:latin typeface="Times New Roman"/>
                <a:ea typeface="DejaVu Sans"/>
              </a:rPr>
              <a:t>Samostatné cvičení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0" name="TextShape 2"/>
          <p:cNvSpPr/>
          <p:nvPr/>
        </p:nvSpPr>
        <p:spPr>
          <a:xfrm>
            <a:off x="230400" y="1006920"/>
            <a:ext cx="9141840" cy="3598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rmAutofit fontScale="71000"/>
          </a:bodyPr>
          <a:p>
            <a:pPr marL="362520">
              <a:lnSpc>
                <a:spcPct val="100000"/>
              </a:lnSpc>
              <a:spcBef>
                <a:spcPts val="1400"/>
              </a:spcBef>
            </a:pPr>
            <a:r>
              <a:rPr b="0" lang="cs-CZ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1. Výroba a úprava kvasného, konzumního lihu  </a:t>
            </a:r>
            <a:r>
              <a:rPr b="0" lang="cs-CZ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	</a:t>
            </a:r>
            <a:r>
              <a:rPr b="0" lang="cs-CZ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	</a:t>
            </a:r>
            <a:r>
              <a:rPr b="0" lang="cs-CZ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	</a:t>
            </a:r>
            <a:r>
              <a:rPr b="0" lang="cs-CZ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	</a:t>
            </a:r>
            <a:r>
              <a:rPr b="0" lang="cs-CZ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	</a:t>
            </a:r>
            <a:r>
              <a:rPr b="0" lang="cs-CZ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	</a:t>
            </a:r>
            <a:r>
              <a:rPr b="0" lang="cs-CZ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	</a:t>
            </a:r>
            <a:r>
              <a:rPr b="0" lang="cs-CZ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2. Čištění a praní textilu</a:t>
            </a:r>
            <a:endParaRPr b="0" lang="cs-CZ" sz="1400" spc="-1" strike="noStrike">
              <a:solidFill>
                <a:srgbClr val="000000"/>
              </a:solidFill>
              <a:latin typeface="Arial"/>
            </a:endParaRPr>
          </a:p>
          <a:p>
            <a:pPr marL="362520">
              <a:lnSpc>
                <a:spcPct val="100000"/>
              </a:lnSpc>
              <a:spcBef>
                <a:spcPts val="1400"/>
              </a:spcBef>
            </a:pPr>
            <a:r>
              <a:rPr b="0" lang="cs-CZ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3. Obráběčství </a:t>
            </a:r>
            <a:r>
              <a:rPr b="0" lang="cs-CZ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	</a:t>
            </a:r>
            <a:r>
              <a:rPr b="0" lang="cs-CZ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	</a:t>
            </a:r>
            <a:r>
              <a:rPr b="0" lang="cs-CZ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b="0" lang="cs-CZ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	</a:t>
            </a:r>
            <a:r>
              <a:rPr b="0" lang="cs-CZ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	</a:t>
            </a:r>
            <a:r>
              <a:rPr b="0" lang="cs-CZ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	</a:t>
            </a:r>
            <a:r>
              <a:rPr b="0" lang="cs-CZ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	</a:t>
            </a:r>
            <a:r>
              <a:rPr b="0" lang="cs-CZ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	</a:t>
            </a:r>
            <a:r>
              <a:rPr b="0" lang="cs-CZ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	</a:t>
            </a:r>
            <a:r>
              <a:rPr b="0" lang="cs-CZ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	</a:t>
            </a:r>
            <a:r>
              <a:rPr b="0" lang="cs-CZ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4. Vnitrozemská vodní doprava</a:t>
            </a:r>
            <a:endParaRPr b="0" lang="cs-CZ" sz="1400" spc="-1" strike="noStrike">
              <a:solidFill>
                <a:srgbClr val="000000"/>
              </a:solidFill>
              <a:latin typeface="Arial"/>
            </a:endParaRPr>
          </a:p>
          <a:p>
            <a:pPr marL="362520">
              <a:lnSpc>
                <a:spcPct val="100000"/>
              </a:lnSpc>
              <a:spcBef>
                <a:spcPts val="1400"/>
              </a:spcBef>
            </a:pPr>
            <a:r>
              <a:rPr b="0" lang="cs-CZ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5. Průvodcovská činnost horská                             </a:t>
            </a:r>
            <a:r>
              <a:rPr b="0" lang="cs-CZ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	</a:t>
            </a:r>
            <a:r>
              <a:rPr b="0" lang="cs-CZ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	</a:t>
            </a:r>
            <a:r>
              <a:rPr b="0" lang="cs-CZ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	</a:t>
            </a:r>
            <a:r>
              <a:rPr b="0" lang="cs-CZ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	</a:t>
            </a:r>
            <a:r>
              <a:rPr b="0" lang="cs-CZ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6. Provozování autoškoly</a:t>
            </a:r>
            <a:endParaRPr b="0" lang="cs-CZ" sz="1400" spc="-1" strike="noStrike">
              <a:solidFill>
                <a:srgbClr val="000000"/>
              </a:solidFill>
              <a:latin typeface="Arial"/>
            </a:endParaRPr>
          </a:p>
          <a:p>
            <a:pPr marL="362520">
              <a:lnSpc>
                <a:spcPct val="100000"/>
              </a:lnSpc>
              <a:spcBef>
                <a:spcPts val="1400"/>
              </a:spcBef>
            </a:pPr>
            <a:r>
              <a:rPr b="0" lang="cs-CZ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7 Výroba a oprava obuvi                                   </a:t>
            </a:r>
            <a:r>
              <a:rPr b="0" lang="cs-CZ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	</a:t>
            </a:r>
            <a:r>
              <a:rPr b="0" lang="cs-CZ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	</a:t>
            </a:r>
            <a:r>
              <a:rPr b="0" lang="cs-CZ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	</a:t>
            </a:r>
            <a:r>
              <a:rPr b="0" lang="cs-CZ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    </a:t>
            </a:r>
            <a:r>
              <a:rPr b="0" lang="cs-CZ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	</a:t>
            </a:r>
            <a:r>
              <a:rPr b="0" lang="cs-CZ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8. Velkoobchod a maloobchod</a:t>
            </a:r>
            <a:endParaRPr b="0" lang="cs-CZ" sz="1400" spc="-1" strike="noStrike">
              <a:solidFill>
                <a:srgbClr val="000000"/>
              </a:solidFill>
              <a:latin typeface="Arial"/>
            </a:endParaRPr>
          </a:p>
          <a:p>
            <a:pPr marL="362520">
              <a:lnSpc>
                <a:spcPct val="100000"/>
              </a:lnSpc>
              <a:spcBef>
                <a:spcPts val="1400"/>
              </a:spcBef>
            </a:pPr>
            <a:r>
              <a:rPr b="0" lang="cs-CZ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9. Hostinská činnost                                              </a:t>
            </a:r>
            <a:r>
              <a:rPr b="0" lang="cs-CZ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	</a:t>
            </a:r>
            <a:r>
              <a:rPr b="0" lang="cs-CZ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	</a:t>
            </a:r>
            <a:r>
              <a:rPr b="0" lang="cs-CZ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	</a:t>
            </a:r>
            <a:r>
              <a:rPr b="0" lang="cs-CZ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  </a:t>
            </a:r>
            <a:r>
              <a:rPr b="0" lang="cs-CZ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	</a:t>
            </a:r>
            <a:r>
              <a:rPr b="0" lang="cs-CZ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10. Pekařství, cukrářství</a:t>
            </a:r>
            <a:endParaRPr b="0" lang="cs-CZ" sz="1400" spc="-1" strike="noStrike">
              <a:solidFill>
                <a:srgbClr val="000000"/>
              </a:solidFill>
              <a:latin typeface="Arial"/>
            </a:endParaRPr>
          </a:p>
          <a:p>
            <a:pPr marL="362520">
              <a:lnSpc>
                <a:spcPct val="100000"/>
              </a:lnSpc>
              <a:spcBef>
                <a:spcPts val="1400"/>
              </a:spcBef>
            </a:pPr>
            <a:r>
              <a:rPr b="0" lang="cs-CZ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11. Kovářství, podkovářství                                 </a:t>
            </a:r>
            <a:r>
              <a:rPr b="0" lang="cs-CZ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	</a:t>
            </a:r>
            <a:r>
              <a:rPr b="0" lang="cs-CZ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	</a:t>
            </a:r>
            <a:r>
              <a:rPr b="0" lang="cs-CZ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b="0" lang="cs-CZ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	</a:t>
            </a:r>
            <a:r>
              <a:rPr b="0" lang="cs-CZ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	</a:t>
            </a:r>
            <a:r>
              <a:rPr b="0" lang="cs-CZ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12. Zámečnictví, nástrojářství</a:t>
            </a:r>
            <a:endParaRPr b="0" lang="cs-CZ" sz="1400" spc="-1" strike="noStrike">
              <a:solidFill>
                <a:srgbClr val="000000"/>
              </a:solidFill>
              <a:latin typeface="Arial"/>
            </a:endParaRPr>
          </a:p>
          <a:p>
            <a:pPr marL="362520">
              <a:lnSpc>
                <a:spcPct val="100000"/>
              </a:lnSpc>
              <a:spcBef>
                <a:spcPts val="1400"/>
              </a:spcBef>
            </a:pPr>
            <a:r>
              <a:rPr b="0" lang="cs-CZ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13. Truhlářství, podlahářství                               </a:t>
            </a:r>
            <a:r>
              <a:rPr b="0" lang="cs-CZ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	</a:t>
            </a:r>
            <a:r>
              <a:rPr b="0" lang="cs-CZ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	</a:t>
            </a:r>
            <a:r>
              <a:rPr b="0" lang="cs-CZ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	</a:t>
            </a:r>
            <a:r>
              <a:rPr b="0" lang="cs-CZ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	</a:t>
            </a:r>
            <a:r>
              <a:rPr b="0" lang="cs-CZ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14. Geologické práce</a:t>
            </a:r>
            <a:endParaRPr b="0" lang="cs-CZ" sz="1400" spc="-1" strike="noStrike">
              <a:solidFill>
                <a:srgbClr val="000000"/>
              </a:solidFill>
              <a:latin typeface="Arial"/>
            </a:endParaRPr>
          </a:p>
          <a:p>
            <a:pPr marL="362520">
              <a:lnSpc>
                <a:spcPct val="100000"/>
              </a:lnSpc>
              <a:spcBef>
                <a:spcPts val="1400"/>
              </a:spcBef>
            </a:pPr>
            <a:r>
              <a:rPr b="0" lang="cs-CZ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15. Výroba hnojiv                                                 </a:t>
            </a:r>
            <a:r>
              <a:rPr b="0" lang="cs-CZ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	</a:t>
            </a:r>
            <a:r>
              <a:rPr b="0" lang="cs-CZ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         </a:t>
            </a:r>
            <a:r>
              <a:rPr b="0" lang="cs-CZ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	</a:t>
            </a:r>
            <a:r>
              <a:rPr b="0" lang="cs-CZ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	</a:t>
            </a:r>
            <a:r>
              <a:rPr b="0" lang="cs-CZ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	</a:t>
            </a:r>
            <a:r>
              <a:rPr b="0" lang="cs-CZ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 16. Pokrývačství, tesařství</a:t>
            </a:r>
            <a:endParaRPr b="0" lang="cs-CZ" sz="1400" spc="-1" strike="noStrike">
              <a:solidFill>
                <a:srgbClr val="000000"/>
              </a:solidFill>
              <a:latin typeface="Arial"/>
            </a:endParaRPr>
          </a:p>
          <a:p>
            <a:pPr marL="362520">
              <a:lnSpc>
                <a:spcPct val="100000"/>
              </a:lnSpc>
              <a:spcBef>
                <a:spcPts val="1400"/>
              </a:spcBef>
            </a:pPr>
            <a:r>
              <a:rPr b="0" lang="cs-CZ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17. mezinárodní silniční doprava</a:t>
            </a:r>
            <a:endParaRPr b="0" lang="cs-CZ" sz="1400" spc="-1" strike="noStrike">
              <a:solidFill>
                <a:srgbClr val="000000"/>
              </a:solidFill>
              <a:latin typeface="Arial"/>
            </a:endParaRPr>
          </a:p>
          <a:p>
            <a:pPr marL="362520">
              <a:lnSpc>
                <a:spcPct val="100000"/>
              </a:lnSpc>
              <a:spcBef>
                <a:spcPts val="1400"/>
              </a:spcBef>
            </a:pPr>
            <a:r>
              <a:rPr b="0" lang="cs-CZ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18. Činnost účetních poradců, vedení účetnictví, vedení daňové evidence</a:t>
            </a:r>
            <a:endParaRPr b="0" lang="cs-CZ" sz="1400" spc="-1" strike="noStrike">
              <a:solidFill>
                <a:srgbClr val="000000"/>
              </a:solidFill>
              <a:latin typeface="Arial"/>
            </a:endParaRPr>
          </a:p>
          <a:p>
            <a:pPr marL="362520">
              <a:lnSpc>
                <a:spcPct val="100000"/>
              </a:lnSpc>
              <a:spcBef>
                <a:spcPts val="1400"/>
              </a:spcBef>
            </a:pPr>
            <a:r>
              <a:rPr b="0" lang="cs-CZ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19. Klempířství a oprava karoserií                                 </a:t>
            </a:r>
            <a:r>
              <a:rPr b="0" lang="cs-CZ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	</a:t>
            </a:r>
            <a:r>
              <a:rPr b="0" lang="cs-CZ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	</a:t>
            </a:r>
            <a:r>
              <a:rPr b="0" lang="cs-CZ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	</a:t>
            </a:r>
            <a:r>
              <a:rPr b="0" lang="cs-CZ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 20. Realitní zprostředkování</a:t>
            </a:r>
            <a:endParaRPr b="0" lang="cs-CZ" sz="1400" spc="-1" strike="noStrike">
              <a:solidFill>
                <a:srgbClr val="000000"/>
              </a:solidFill>
              <a:latin typeface="Arial"/>
            </a:endParaRPr>
          </a:p>
          <a:p>
            <a:pPr marL="362520">
              <a:lnSpc>
                <a:spcPct val="100000"/>
              </a:lnSpc>
              <a:spcBef>
                <a:spcPts val="1400"/>
              </a:spcBef>
            </a:pPr>
            <a:r>
              <a:rPr b="0" lang="cs-CZ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21. Opravy silničních vozidel                                        </a:t>
            </a:r>
            <a:r>
              <a:rPr b="0" lang="cs-CZ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	</a:t>
            </a:r>
            <a:r>
              <a:rPr b="0" lang="cs-CZ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	</a:t>
            </a:r>
            <a:r>
              <a:rPr b="0" lang="cs-CZ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	</a:t>
            </a:r>
            <a:r>
              <a:rPr b="0" lang="cs-CZ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 22. Ubytovací služby</a:t>
            </a:r>
            <a:endParaRPr b="0" lang="cs-CZ" sz="1400" spc="-1" strike="noStrike">
              <a:solidFill>
                <a:srgbClr val="000000"/>
              </a:solidFill>
              <a:latin typeface="Arial"/>
            </a:endParaRPr>
          </a:p>
          <a:p>
            <a:pPr marL="362520">
              <a:lnSpc>
                <a:spcPct val="100000"/>
              </a:lnSpc>
              <a:spcBef>
                <a:spcPts val="1400"/>
              </a:spcBef>
            </a:pPr>
            <a:r>
              <a:rPr b="0" lang="cs-CZ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23. Zasilatelství a zastupování v celním řízení               </a:t>
            </a:r>
            <a:r>
              <a:rPr b="0" lang="cs-CZ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	</a:t>
            </a:r>
            <a:r>
              <a:rPr b="0" lang="cs-CZ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	</a:t>
            </a:r>
            <a:r>
              <a:rPr b="0" lang="cs-CZ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	</a:t>
            </a:r>
            <a:r>
              <a:rPr b="0" lang="cs-CZ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24. Zpracování a výroba tabáku</a:t>
            </a:r>
            <a:endParaRPr b="0" lang="cs-CZ" sz="1400" spc="-1" strike="noStrike">
              <a:solidFill>
                <a:srgbClr val="000000"/>
              </a:solidFill>
              <a:latin typeface="Arial"/>
            </a:endParaRPr>
          </a:p>
          <a:p>
            <a:pPr marL="362520">
              <a:lnSpc>
                <a:spcPct val="100000"/>
              </a:lnSpc>
              <a:spcBef>
                <a:spcPts val="799"/>
              </a:spcBef>
            </a:pPr>
            <a:r>
              <a:rPr b="0" lang="cs-CZ" sz="1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25. Holičství, kadeřnictv</a:t>
            </a:r>
            <a:r>
              <a:rPr b="0" lang="cs-CZ" sz="13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í</a:t>
            </a:r>
            <a:endParaRPr b="0" lang="cs-CZ" sz="1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1" name="TextShape 3"/>
          <p:cNvSpPr/>
          <p:nvPr/>
        </p:nvSpPr>
        <p:spPr>
          <a:xfrm>
            <a:off x="8547840" y="4690800"/>
            <a:ext cx="470880" cy="3362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0881B78F-D388-40A5-8A4A-03D3EFA64E69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21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TextShape 1"/>
          <p:cNvSpPr/>
          <p:nvPr/>
        </p:nvSpPr>
        <p:spPr>
          <a:xfrm>
            <a:off x="0" y="180000"/>
            <a:ext cx="9141840" cy="537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81d41a"/>
                </a:solidFill>
                <a:latin typeface="Times New Roman"/>
                <a:ea typeface="DejaVu Sans"/>
              </a:rPr>
              <a:t>Definice služeb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3" name="TextShape 2"/>
          <p:cNvSpPr/>
          <p:nvPr/>
        </p:nvSpPr>
        <p:spPr>
          <a:xfrm>
            <a:off x="230400" y="1006920"/>
            <a:ext cx="9141840" cy="3598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rmAutofit/>
          </a:bodyPr>
          <a:p>
            <a:pPr marL="432000" indent="-32364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velké množství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>
              <a:lnSpc>
                <a:spcPct val="100000"/>
              </a:lnSpc>
              <a:spcBef>
                <a:spcPts val="799"/>
              </a:spcBef>
            </a:pPr>
            <a:br>
              <a:rPr sz="1800"/>
            </a:b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Př.: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3080" algn="ctr">
              <a:lnSpc>
                <a:spcPct val="100000"/>
              </a:lnSpc>
              <a:spcBef>
                <a:spcPts val="799"/>
              </a:spcBef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Služba je </a:t>
            </a:r>
            <a:r>
              <a:rPr b="1" lang="cs-CZ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jakákoliv činnost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 nebo výhoda, kterou jedna strana může nabídnout druhé straně, je v zásadě ………</a:t>
            </a:r>
            <a:r>
              <a:rPr b="1" lang="cs-CZ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..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 a jejím výsledkem </a:t>
            </a:r>
            <a:r>
              <a:rPr b="1" lang="cs-CZ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není …………...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. Produkce služeb může, ale nemusí být, spojena s hmotným produktem.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4" name="TextShape 3"/>
          <p:cNvSpPr/>
          <p:nvPr/>
        </p:nvSpPr>
        <p:spPr>
          <a:xfrm>
            <a:off x="8547840" y="4690800"/>
            <a:ext cx="470880" cy="3362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A9B2DB1A-CC6B-4FC8-8463-49D01F3340E8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22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TextShape 1"/>
          <p:cNvSpPr/>
          <p:nvPr/>
        </p:nvSpPr>
        <p:spPr>
          <a:xfrm>
            <a:off x="0" y="180000"/>
            <a:ext cx="9141840" cy="537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81d41a"/>
                </a:solidFill>
                <a:latin typeface="Times New Roman"/>
                <a:ea typeface="DejaVu Sans"/>
              </a:rPr>
              <a:t>Základní charakteristiky služeb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6" name="TextShape 2"/>
          <p:cNvSpPr/>
          <p:nvPr/>
        </p:nvSpPr>
        <p:spPr>
          <a:xfrm>
            <a:off x="230400" y="1006920"/>
            <a:ext cx="9141840" cy="3598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rmAutofit fontScale="86000"/>
          </a:bodyPr>
          <a:p>
            <a:pPr marL="375480" indent="-280800">
              <a:lnSpc>
                <a:spcPct val="8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nehmotnost -  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375480" indent="-280800">
              <a:lnSpc>
                <a:spcPct val="8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neoddělitelnost -  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375480" indent="-280800">
              <a:lnSpc>
                <a:spcPct val="8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proměnlivost - 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375480" indent="-280800">
              <a:lnSpc>
                <a:spcPct val="8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nemožnost vlastnictví - 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375480" indent="-280800">
              <a:lnSpc>
                <a:spcPct val="8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vztah mezi poskytovatelem služby a jejím příjemcem - 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375480" indent="-280800">
              <a:lnSpc>
                <a:spcPct val="8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„</a:t>
            </a: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krátká doba trvanlivosti“ - př. Účes nevydrží dlouho 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375480" indent="-280800">
              <a:lnSpc>
                <a:spcPct val="8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omezená přenesenost - 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375480" indent="-280800">
              <a:lnSpc>
                <a:spcPct val="8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nedostatek homogenity - 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375480" indent="-280800">
              <a:lnSpc>
                <a:spcPct val="8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pracnost - 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375480" indent="-280800">
              <a:lnSpc>
                <a:spcPct val="8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fluktuace poptávky - 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375480" indent="-280800">
              <a:lnSpc>
                <a:spcPct val="8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poskytnutí dovednosti, znalosti, vědomosti za účelem uspokojení potřeb -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375480" indent="-280800">
              <a:lnSpc>
                <a:spcPct val="8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nemožnost testování -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375480" indent="-280800">
              <a:lnSpc>
                <a:spcPct val="8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místní a časová vázanost -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marL="375480" indent="-280800">
              <a:lnSpc>
                <a:spcPct val="8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pomíjivost - .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7" name="TextShape 3"/>
          <p:cNvSpPr/>
          <p:nvPr/>
        </p:nvSpPr>
        <p:spPr>
          <a:xfrm>
            <a:off x="8547840" y="4690800"/>
            <a:ext cx="470880" cy="3362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E2440BD6-59AA-4894-AD8B-BABAFA2A1590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23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TextShape 1"/>
          <p:cNvSpPr/>
          <p:nvPr/>
        </p:nvSpPr>
        <p:spPr>
          <a:xfrm>
            <a:off x="0" y="180000"/>
            <a:ext cx="9141840" cy="537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81d41a"/>
                </a:solidFill>
                <a:latin typeface="Times New Roman"/>
                <a:ea typeface="DejaVu Sans"/>
              </a:rPr>
              <a:t>Klasifikace služeb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9" name="TextShape 2"/>
          <p:cNvSpPr/>
          <p:nvPr/>
        </p:nvSpPr>
        <p:spPr>
          <a:xfrm>
            <a:off x="230400" y="1006920"/>
            <a:ext cx="9141840" cy="3598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rmAutofit/>
          </a:bodyPr>
          <a:p>
            <a:pPr marL="432000">
              <a:lnSpc>
                <a:spcPct val="100000"/>
              </a:lnSpc>
              <a:spcBef>
                <a:spcPts val="700"/>
              </a:spcBef>
            </a:pPr>
            <a:r>
              <a:rPr b="1" lang="cs-CZ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CZ-NACE, CZ-CPA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>
              <a:lnSpc>
                <a:spcPct val="100000"/>
              </a:lnSpc>
              <a:spcBef>
                <a:spcPts val="700"/>
              </a:spcBef>
            </a:pPr>
            <a:r>
              <a:rPr b="1" lang="cs-CZ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Foota a Hatta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: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Terciární služby (dříve vykonávané doma, př. stravování, ubytování, holičství, prádelny, atd.);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Kvartérní služby (usnadňující a zefektivňující rozdělení práce, př. doprava, obchod, komunikace, finance);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Kvinterní služby (měnící a zdokonalující jejich příjemce, zdravotnictví, vzdělávání, cestovní ruch, atd.).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0" name="TextShape 3"/>
          <p:cNvSpPr/>
          <p:nvPr/>
        </p:nvSpPr>
        <p:spPr>
          <a:xfrm>
            <a:off x="8547840" y="4690800"/>
            <a:ext cx="470880" cy="3362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A028585B-EACE-48F9-9748-DBFCA4E8D4F8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24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TextShape 1"/>
          <p:cNvSpPr/>
          <p:nvPr/>
        </p:nvSpPr>
        <p:spPr>
          <a:xfrm>
            <a:off x="0" y="180000"/>
            <a:ext cx="9141840" cy="537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81d41a"/>
                </a:solidFill>
                <a:latin typeface="Times New Roman"/>
                <a:ea typeface="DejaVu Sans"/>
              </a:rPr>
              <a:t>Služby VS průmysl - vývoj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2" name="TextShape 2"/>
          <p:cNvSpPr/>
          <p:nvPr/>
        </p:nvSpPr>
        <p:spPr>
          <a:xfrm>
            <a:off x="230400" y="1042920"/>
            <a:ext cx="9141840" cy="3598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rmAutofit/>
          </a:bodyPr>
          <a:p>
            <a:pPr marL="432000">
              <a:lnSpc>
                <a:spcPct val="100000"/>
              </a:lnSpc>
              <a:spcBef>
                <a:spcPts val="799"/>
              </a:spcBef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První republika začátek –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1280">
              <a:lnSpc>
                <a:spcPct val="100000"/>
              </a:lnSpc>
              <a:spcBef>
                <a:spcPts val="799"/>
              </a:spcBef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>
              <a:lnSpc>
                <a:spcPct val="100000"/>
              </a:lnSpc>
              <a:spcBef>
                <a:spcPts val="799"/>
              </a:spcBef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Války –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1280">
              <a:lnSpc>
                <a:spcPct val="100000"/>
              </a:lnSpc>
              <a:spcBef>
                <a:spcPts val="799"/>
              </a:spcBef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>
              <a:lnSpc>
                <a:spcPct val="100000"/>
              </a:lnSpc>
              <a:spcBef>
                <a:spcPts val="799"/>
              </a:spcBef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1929 – Černý pátek –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3" name="TextShape 3"/>
          <p:cNvSpPr/>
          <p:nvPr/>
        </p:nvSpPr>
        <p:spPr>
          <a:xfrm>
            <a:off x="8547840" y="4690800"/>
            <a:ext cx="470880" cy="3362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1180AD15-7590-4869-9479-5737CFD721DE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25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TextShape 1"/>
          <p:cNvSpPr/>
          <p:nvPr/>
        </p:nvSpPr>
        <p:spPr>
          <a:xfrm>
            <a:off x="0" y="180000"/>
            <a:ext cx="9141840" cy="537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81d41a"/>
                </a:solidFill>
                <a:latin typeface="Times New Roman"/>
                <a:ea typeface="DejaVu Sans"/>
              </a:rPr>
              <a:t>Služby VS průmysl - vývoj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5" name="TextShape 2"/>
          <p:cNvSpPr/>
          <p:nvPr/>
        </p:nvSpPr>
        <p:spPr>
          <a:xfrm>
            <a:off x="230400" y="1006920"/>
            <a:ext cx="9141840" cy="3598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rmAutofit/>
          </a:bodyPr>
          <a:p>
            <a:pPr marL="432000">
              <a:lnSpc>
                <a:spcPct val="100000"/>
              </a:lnSpc>
              <a:spcBef>
                <a:spcPts val="799"/>
              </a:spcBef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Před 2. světovou válkou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1280">
              <a:lnSpc>
                <a:spcPct val="100000"/>
              </a:lnSpc>
              <a:spcBef>
                <a:spcPts val="799"/>
              </a:spcBef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>
              <a:lnSpc>
                <a:spcPct val="100000"/>
              </a:lnSpc>
              <a:spcBef>
                <a:spcPts val="799"/>
              </a:spcBef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2. světová válka - průmysl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3080">
              <a:lnSpc>
                <a:spcPct val="100000"/>
              </a:lnSpc>
              <a:spcBef>
                <a:spcPts val="799"/>
              </a:spcBef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>
              <a:lnSpc>
                <a:spcPct val="100000"/>
              </a:lnSpc>
              <a:spcBef>
                <a:spcPts val="799"/>
              </a:spcBef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Centrálně plánovaná ekonomika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1280">
              <a:lnSpc>
                <a:spcPct val="100000"/>
              </a:lnSpc>
              <a:spcBef>
                <a:spcPts val="799"/>
              </a:spcBef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>
              <a:lnSpc>
                <a:spcPct val="100000"/>
              </a:lnSpc>
              <a:spcBef>
                <a:spcPts val="799"/>
              </a:spcBef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Otevření ekonomiky po roce 1989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6" name="TextShape 3"/>
          <p:cNvSpPr/>
          <p:nvPr/>
        </p:nvSpPr>
        <p:spPr>
          <a:xfrm>
            <a:off x="8547840" y="4690800"/>
            <a:ext cx="470880" cy="3362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FDB7CEBB-F8BB-4A86-9AB8-F81780CF5E8D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26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TextShape 1"/>
          <p:cNvSpPr/>
          <p:nvPr/>
        </p:nvSpPr>
        <p:spPr>
          <a:xfrm>
            <a:off x="0" y="180000"/>
            <a:ext cx="9141840" cy="537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81d41a"/>
                </a:solidFill>
                <a:latin typeface="Times New Roman"/>
                <a:ea typeface="DejaVu Sans"/>
              </a:rPr>
              <a:t>Otázky do diskuze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8" name="TextShape 2"/>
          <p:cNvSpPr/>
          <p:nvPr/>
        </p:nvSpPr>
        <p:spPr>
          <a:xfrm>
            <a:off x="230400" y="1006920"/>
            <a:ext cx="9141840" cy="3598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rmAutofit/>
          </a:bodyPr>
          <a:p>
            <a:pPr marL="432000">
              <a:lnSpc>
                <a:spcPct val="100000"/>
              </a:lnSpc>
              <a:spcBef>
                <a:spcPts val="799"/>
              </a:spcBef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Co bylo s otevřením ekonomiky spjato?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1280">
              <a:lnSpc>
                <a:spcPct val="100000"/>
              </a:lnSpc>
              <a:spcBef>
                <a:spcPts val="799"/>
              </a:spcBef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1280">
              <a:lnSpc>
                <a:spcPct val="100000"/>
              </a:lnSpc>
              <a:spcBef>
                <a:spcPts val="799"/>
              </a:spcBef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>
              <a:lnSpc>
                <a:spcPct val="100000"/>
              </a:lnSpc>
              <a:spcBef>
                <a:spcPts val="799"/>
              </a:spcBef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Jaký je vývoj průmyslu a služeb v současnosti? - jak byste odpověděli před pandemií, před rokem a jak se odpověď letos liší...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9" name="TextShape 3"/>
          <p:cNvSpPr/>
          <p:nvPr/>
        </p:nvSpPr>
        <p:spPr>
          <a:xfrm>
            <a:off x="8547840" y="4690800"/>
            <a:ext cx="470880" cy="3362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0958F24C-11FE-4AB6-9B3B-BF989CB4987A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27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TextShape 1"/>
          <p:cNvSpPr/>
          <p:nvPr/>
        </p:nvSpPr>
        <p:spPr>
          <a:xfrm>
            <a:off x="0" y="180000"/>
            <a:ext cx="9141840" cy="537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81d41a"/>
                </a:solidFill>
                <a:latin typeface="Times New Roman"/>
                <a:ea typeface="DejaVu Sans"/>
              </a:rPr>
              <a:t>Otevření ekonomiky v roce 1989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1" name="TextShape 2"/>
          <p:cNvSpPr/>
          <p:nvPr/>
        </p:nvSpPr>
        <p:spPr>
          <a:xfrm>
            <a:off x="230400" y="1006920"/>
            <a:ext cx="9141840" cy="3598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rmAutofit/>
          </a:bodyPr>
          <a:p>
            <a:pPr>
              <a:lnSpc>
                <a:spcPct val="100000"/>
              </a:lnSpc>
            </a:pPr>
            <a:endParaRPr b="0" lang="cs-CZ" sz="32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82" name="TextShape 3"/>
          <p:cNvSpPr/>
          <p:nvPr/>
        </p:nvSpPr>
        <p:spPr>
          <a:xfrm>
            <a:off x="8547840" y="4690800"/>
            <a:ext cx="470880" cy="3362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BCC2E68C-4850-45DA-B439-5B0204D72000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&lt;číslo&gt;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TextShape 1"/>
          <p:cNvSpPr/>
          <p:nvPr/>
        </p:nvSpPr>
        <p:spPr>
          <a:xfrm>
            <a:off x="0" y="180000"/>
            <a:ext cx="9141840" cy="537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81d41a"/>
                </a:solidFill>
                <a:latin typeface="Times New Roman"/>
                <a:ea typeface="DejaVu Sans"/>
              </a:rPr>
              <a:t>Hospodářská krize 2008 a její vliv na služby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4" name="TextShape 2"/>
          <p:cNvSpPr/>
          <p:nvPr/>
        </p:nvSpPr>
        <p:spPr>
          <a:xfrm>
            <a:off x="540000" y="900000"/>
            <a:ext cx="9141840" cy="3598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rmAutofit/>
          </a:bodyPr>
          <a:p>
            <a:pPr>
              <a:lnSpc>
                <a:spcPct val="100000"/>
              </a:lnSpc>
            </a:pPr>
            <a:endParaRPr b="0" lang="cs-CZ" sz="32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pic>
        <p:nvPicPr>
          <p:cNvPr id="285" name="" descr=""/>
          <p:cNvPicPr/>
          <p:nvPr/>
        </p:nvPicPr>
        <p:blipFill>
          <a:blip r:embed="rId1"/>
          <a:stretch/>
        </p:blipFill>
        <p:spPr>
          <a:xfrm>
            <a:off x="180000" y="1006920"/>
            <a:ext cx="8496720" cy="3311640"/>
          </a:xfrm>
          <a:prstGeom prst="rect">
            <a:avLst/>
          </a:prstGeom>
          <a:ln w="0">
            <a:noFill/>
          </a:ln>
        </p:spPr>
      </p:pic>
      <p:sp>
        <p:nvSpPr>
          <p:cNvPr id="286" name="TextShape 3"/>
          <p:cNvSpPr/>
          <p:nvPr/>
        </p:nvSpPr>
        <p:spPr>
          <a:xfrm>
            <a:off x="8547840" y="4690800"/>
            <a:ext cx="470880" cy="3362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DA7575A2-02FE-4AC5-82EE-717FDA005CCB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&lt;číslo&gt;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TextShape 1"/>
          <p:cNvSpPr/>
          <p:nvPr/>
        </p:nvSpPr>
        <p:spPr>
          <a:xfrm>
            <a:off x="0" y="720000"/>
            <a:ext cx="9141840" cy="5378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1" lang="cs-CZ" sz="2800" spc="-1" strike="noStrike">
                <a:solidFill>
                  <a:srgbClr val="65a812"/>
                </a:solidFill>
                <a:latin typeface="Times New Roman"/>
                <a:ea typeface="Inter Black"/>
              </a:rPr>
              <a:t>Inovace předmětu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2" name="TextShape 2"/>
          <p:cNvSpPr/>
          <p:nvPr/>
        </p:nvSpPr>
        <p:spPr>
          <a:xfrm>
            <a:off x="0" y="1611720"/>
            <a:ext cx="9141840" cy="28072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/>
          </a:bodyPr>
          <a:p>
            <a:pPr marL="360360" indent="-180720">
              <a:lnSpc>
                <a:spcPct val="100000"/>
              </a:lnSpc>
              <a:spcBef>
                <a:spcPts val="799"/>
              </a:spcBef>
              <a:buClr>
                <a:srgbClr val="585858"/>
              </a:buClr>
              <a:buFont typeface="Arial"/>
              <a:buChar char="●"/>
            </a:pPr>
            <a:r>
              <a:rPr b="0" lang="cs-CZ" sz="2200" spc="-1" strike="noStrike">
                <a:solidFill>
                  <a:srgbClr val="585858"/>
                </a:solidFill>
                <a:latin typeface="Times New Roman"/>
                <a:ea typeface="Inter Semi Bold"/>
              </a:rPr>
              <a:t>nové obsahy přednášek, nové testy!! - každý rok</a:t>
            </a:r>
            <a:endParaRPr b="0" lang="cs-CZ" sz="2200" spc="-1" strike="noStrike">
              <a:solidFill>
                <a:srgbClr val="000000"/>
              </a:solidFill>
              <a:latin typeface="Arial"/>
            </a:endParaRPr>
          </a:p>
          <a:p>
            <a:pPr marL="360360" indent="-180720">
              <a:lnSpc>
                <a:spcPct val="100000"/>
              </a:lnSpc>
              <a:spcBef>
                <a:spcPts val="799"/>
              </a:spcBef>
              <a:buClr>
                <a:srgbClr val="585858"/>
              </a:buClr>
              <a:buFont typeface="Arial"/>
              <a:buChar char="●"/>
            </a:pPr>
            <a:r>
              <a:rPr b="0" lang="cs-CZ" sz="2200" spc="-1" strike="noStrike">
                <a:solidFill>
                  <a:srgbClr val="585858"/>
                </a:solidFill>
                <a:latin typeface="Times New Roman"/>
                <a:ea typeface="Inter Semi Bold"/>
              </a:rPr>
              <a:t>nekompletní přednášky k dispozici na elearningu</a:t>
            </a:r>
            <a:endParaRPr b="0" lang="cs-CZ" sz="2200" spc="-1" strike="noStrike">
              <a:solidFill>
                <a:srgbClr val="000000"/>
              </a:solidFill>
              <a:latin typeface="Arial"/>
            </a:endParaRPr>
          </a:p>
          <a:p>
            <a:pPr marL="360360" indent="-180720">
              <a:lnSpc>
                <a:spcPct val="100000"/>
              </a:lnSpc>
              <a:spcBef>
                <a:spcPts val="799"/>
              </a:spcBef>
              <a:buClr>
                <a:srgbClr val="585858"/>
              </a:buClr>
              <a:buFont typeface="Arial"/>
              <a:buChar char="●"/>
            </a:pPr>
            <a:r>
              <a:rPr b="0" lang="cs-CZ" sz="2200" spc="-1" strike="noStrike">
                <a:solidFill>
                  <a:srgbClr val="585858"/>
                </a:solidFill>
                <a:latin typeface="Times New Roman"/>
                <a:ea typeface="Inter Semi Bold"/>
              </a:rPr>
              <a:t>skripta – nově k dispozici zdarma! - učit se z nových na elearningu</a:t>
            </a:r>
            <a:endParaRPr b="0" lang="cs-CZ" sz="2200" spc="-1" strike="noStrike">
              <a:solidFill>
                <a:srgbClr val="000000"/>
              </a:solidFill>
              <a:latin typeface="Arial"/>
            </a:endParaRPr>
          </a:p>
          <a:p>
            <a:pPr marL="360360" indent="-180720">
              <a:lnSpc>
                <a:spcPct val="100000"/>
              </a:lnSpc>
              <a:spcBef>
                <a:spcPts val="799"/>
              </a:spcBef>
              <a:buClr>
                <a:srgbClr val="585858"/>
              </a:buClr>
              <a:buFont typeface="Arial"/>
              <a:buChar char="●"/>
            </a:pPr>
            <a:r>
              <a:rPr b="0" lang="cs-CZ" sz="2200" spc="-1" strike="noStrike">
                <a:solidFill>
                  <a:srgbClr val="585858"/>
                </a:solidFill>
                <a:latin typeface="Times New Roman"/>
                <a:ea typeface="Inter Semi Bold"/>
              </a:rPr>
              <a:t>provázanost cvičení a zkoušky,</a:t>
            </a:r>
            <a:endParaRPr b="0" lang="cs-CZ" sz="2200" spc="-1" strike="noStrike">
              <a:solidFill>
                <a:srgbClr val="000000"/>
              </a:solidFill>
              <a:latin typeface="Arial"/>
            </a:endParaRPr>
          </a:p>
          <a:p>
            <a:pPr marL="360360" indent="-180720">
              <a:lnSpc>
                <a:spcPct val="100000"/>
              </a:lnSpc>
              <a:spcBef>
                <a:spcPts val="799"/>
              </a:spcBef>
              <a:buClr>
                <a:srgbClr val="585858"/>
              </a:buClr>
              <a:buFont typeface="Arial"/>
              <a:buChar char="●"/>
            </a:pPr>
            <a:r>
              <a:rPr b="0" lang="cs-CZ" sz="2200" spc="-1" strike="noStrike">
                <a:solidFill>
                  <a:srgbClr val="585858"/>
                </a:solidFill>
                <a:latin typeface="Times New Roman"/>
                <a:ea typeface="Inter Semi Bold"/>
              </a:rPr>
              <a:t>přednášek se cvičením</a:t>
            </a:r>
            <a:endParaRPr b="0" lang="cs-CZ" sz="2200" spc="-1" strike="noStrike">
              <a:solidFill>
                <a:srgbClr val="000000"/>
              </a:solidFill>
              <a:latin typeface="Arial"/>
            </a:endParaRPr>
          </a:p>
          <a:p>
            <a:pPr marL="360360" indent="-180720">
              <a:lnSpc>
                <a:spcPct val="100000"/>
              </a:lnSpc>
              <a:spcBef>
                <a:spcPts val="799"/>
              </a:spcBef>
              <a:buClr>
                <a:srgbClr val="585858"/>
              </a:buClr>
              <a:buFont typeface="Arial"/>
              <a:buChar char="●"/>
            </a:pPr>
            <a:r>
              <a:rPr b="0" lang="cs-CZ" sz="2200" spc="-1" strike="noStrike">
                <a:solidFill>
                  <a:srgbClr val="585858"/>
                </a:solidFill>
                <a:latin typeface="Times New Roman"/>
                <a:ea typeface="Inter Semi Bold"/>
              </a:rPr>
              <a:t>předmětu se státnicemi</a:t>
            </a:r>
            <a:endParaRPr b="0" lang="cs-CZ" sz="2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3" name="TextShape 3"/>
          <p:cNvSpPr/>
          <p:nvPr/>
        </p:nvSpPr>
        <p:spPr>
          <a:xfrm>
            <a:off x="0" y="0"/>
            <a:ext cx="9141840" cy="3578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endParaRPr b="0" lang="cs-CZ" sz="32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04" name="TextShape 4"/>
          <p:cNvSpPr/>
          <p:nvPr/>
        </p:nvSpPr>
        <p:spPr>
          <a:xfrm>
            <a:off x="8547840" y="4690800"/>
            <a:ext cx="470880" cy="3362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833CD7B1-7DC1-49E8-9FEA-88316BB2F485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3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TextShape 1"/>
          <p:cNvSpPr/>
          <p:nvPr/>
        </p:nvSpPr>
        <p:spPr>
          <a:xfrm>
            <a:off x="0" y="180000"/>
            <a:ext cx="9141840" cy="537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81d41a"/>
                </a:solidFill>
                <a:latin typeface="Times New Roman"/>
                <a:ea typeface="DejaVu Sans"/>
              </a:rPr>
              <a:t>Hospodářská krize 2008 a jednotlivá odvětví služeb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8" name="TextShape 2"/>
          <p:cNvSpPr/>
          <p:nvPr/>
        </p:nvSpPr>
        <p:spPr>
          <a:xfrm>
            <a:off x="540000" y="900000"/>
            <a:ext cx="9141840" cy="3598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rmAutofit/>
          </a:bodyPr>
          <a:p>
            <a:pPr>
              <a:lnSpc>
                <a:spcPct val="100000"/>
              </a:lnSpc>
            </a:pPr>
            <a:endParaRPr b="0" lang="cs-CZ" sz="32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pic>
        <p:nvPicPr>
          <p:cNvPr id="289" name="" descr=""/>
          <p:cNvPicPr/>
          <p:nvPr/>
        </p:nvPicPr>
        <p:blipFill>
          <a:blip r:embed="rId1"/>
          <a:stretch/>
        </p:blipFill>
        <p:spPr>
          <a:xfrm>
            <a:off x="322200" y="1080000"/>
            <a:ext cx="8496360" cy="3786480"/>
          </a:xfrm>
          <a:prstGeom prst="rect">
            <a:avLst/>
          </a:prstGeom>
          <a:ln w="0">
            <a:noFill/>
          </a:ln>
        </p:spPr>
      </p:pic>
      <p:sp>
        <p:nvSpPr>
          <p:cNvPr id="290" name="TextShape 3"/>
          <p:cNvSpPr/>
          <p:nvPr/>
        </p:nvSpPr>
        <p:spPr>
          <a:xfrm>
            <a:off x="8547840" y="4690800"/>
            <a:ext cx="470880" cy="3362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9862370F-5570-4710-AF6C-8172FF4AA8C6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&lt;číslo&gt;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TextShape 1"/>
          <p:cNvSpPr/>
          <p:nvPr/>
        </p:nvSpPr>
        <p:spPr>
          <a:xfrm>
            <a:off x="0" y="180000"/>
            <a:ext cx="9141840" cy="537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81d41a"/>
                </a:solidFill>
                <a:latin typeface="Times New Roman"/>
                <a:ea typeface="DejaVu Sans"/>
              </a:rPr>
              <a:t>Hospodářská krize 2008 a jednotlivá odvětví služeb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2" name="TextShape 2"/>
          <p:cNvSpPr/>
          <p:nvPr/>
        </p:nvSpPr>
        <p:spPr>
          <a:xfrm>
            <a:off x="540000" y="900000"/>
            <a:ext cx="9141840" cy="3598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rmAutofit/>
          </a:bodyPr>
          <a:p>
            <a:pPr marL="414720" indent="-310680">
              <a:lnSpc>
                <a:spcPct val="9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Anticyklická odvětví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–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27240">
              <a:lnSpc>
                <a:spcPct val="90000"/>
              </a:lnSpc>
              <a:spcBef>
                <a:spcPts val="601"/>
              </a:spcBef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14720" indent="-310680">
              <a:lnSpc>
                <a:spcPct val="9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Přímá vazba na průmysl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–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27240">
              <a:lnSpc>
                <a:spcPct val="90000"/>
              </a:lnSpc>
              <a:spcBef>
                <a:spcPts val="601"/>
              </a:spcBef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14720" indent="-310680">
              <a:lnSpc>
                <a:spcPct val="9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Ubytování a stravování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– kde byl větší pokles a proč?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27240">
              <a:lnSpc>
                <a:spcPct val="90000"/>
              </a:lnSpc>
              <a:spcBef>
                <a:spcPts val="601"/>
              </a:spcBef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14720" indent="-310680">
              <a:lnSpc>
                <a:spcPct val="9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Reakce předem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–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27240">
              <a:lnSpc>
                <a:spcPct val="90000"/>
              </a:lnSpc>
              <a:spcBef>
                <a:spcPts val="601"/>
              </a:spcBef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14720" indent="-310680">
              <a:lnSpc>
                <a:spcPct val="9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Reakce následná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–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3" name="TextShape 3"/>
          <p:cNvSpPr/>
          <p:nvPr/>
        </p:nvSpPr>
        <p:spPr>
          <a:xfrm>
            <a:off x="8547840" y="4690800"/>
            <a:ext cx="470880" cy="3362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E52BE573-5CCE-4530-9E79-90AF8BBA0EA2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31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TextShape 1"/>
          <p:cNvSpPr/>
          <p:nvPr/>
        </p:nvSpPr>
        <p:spPr>
          <a:xfrm>
            <a:off x="0" y="180000"/>
            <a:ext cx="9141840" cy="537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81d41a"/>
                </a:solidFill>
                <a:latin typeface="Times New Roman"/>
                <a:ea typeface="DejaVu Sans"/>
              </a:rPr>
              <a:t>Služby v současnosti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5" name="TextShape 2"/>
          <p:cNvSpPr/>
          <p:nvPr/>
        </p:nvSpPr>
        <p:spPr>
          <a:xfrm>
            <a:off x="-180000" y="900000"/>
            <a:ext cx="7932240" cy="3598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rmAutofit/>
          </a:bodyPr>
          <a:p>
            <a:pPr>
              <a:lnSpc>
                <a:spcPct val="100000"/>
              </a:lnSpc>
            </a:pPr>
            <a:endParaRPr b="0" lang="cs-CZ" sz="32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pic>
        <p:nvPicPr>
          <p:cNvPr id="296" name="" descr=""/>
          <p:cNvPicPr/>
          <p:nvPr/>
        </p:nvPicPr>
        <p:blipFill>
          <a:blip r:embed="rId1"/>
          <a:stretch/>
        </p:blipFill>
        <p:spPr>
          <a:xfrm>
            <a:off x="255960" y="943200"/>
            <a:ext cx="8782200" cy="3915360"/>
          </a:xfrm>
          <a:prstGeom prst="rect">
            <a:avLst/>
          </a:prstGeom>
          <a:ln w="0">
            <a:noFill/>
          </a:ln>
        </p:spPr>
      </p:pic>
      <p:sp>
        <p:nvSpPr>
          <p:cNvPr id="297" name="TextShape 3"/>
          <p:cNvSpPr/>
          <p:nvPr/>
        </p:nvSpPr>
        <p:spPr>
          <a:xfrm>
            <a:off x="8547840" y="4690800"/>
            <a:ext cx="470880" cy="3362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A468721A-333F-41DA-81E7-4705A6B8384C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&lt;číslo&gt;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TextShape 1"/>
          <p:cNvSpPr/>
          <p:nvPr/>
        </p:nvSpPr>
        <p:spPr>
          <a:xfrm>
            <a:off x="0" y="180000"/>
            <a:ext cx="9141840" cy="537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81d41a"/>
                </a:solidFill>
                <a:latin typeface="Times New Roman"/>
                <a:ea typeface="DejaVu Sans"/>
              </a:rPr>
              <a:t>Služby v současnosti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9" name="TextShape 2"/>
          <p:cNvSpPr/>
          <p:nvPr/>
        </p:nvSpPr>
        <p:spPr>
          <a:xfrm>
            <a:off x="-180000" y="900000"/>
            <a:ext cx="7932240" cy="3598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rmAutofit/>
          </a:bodyPr>
          <a:p>
            <a:pPr>
              <a:lnSpc>
                <a:spcPct val="100000"/>
              </a:lnSpc>
            </a:pPr>
            <a:endParaRPr b="0" lang="cs-CZ" sz="32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pic>
        <p:nvPicPr>
          <p:cNvPr id="300" name="" descr=""/>
          <p:cNvPicPr/>
          <p:nvPr/>
        </p:nvPicPr>
        <p:blipFill>
          <a:blip r:embed="rId1"/>
          <a:stretch/>
        </p:blipFill>
        <p:spPr>
          <a:xfrm>
            <a:off x="360000" y="900000"/>
            <a:ext cx="8638560" cy="3958560"/>
          </a:xfrm>
          <a:prstGeom prst="rect">
            <a:avLst/>
          </a:prstGeom>
          <a:ln w="0">
            <a:noFill/>
          </a:ln>
        </p:spPr>
      </p:pic>
      <p:sp>
        <p:nvSpPr>
          <p:cNvPr id="301" name="TextShape 3"/>
          <p:cNvSpPr/>
          <p:nvPr/>
        </p:nvSpPr>
        <p:spPr>
          <a:xfrm>
            <a:off x="8547840" y="4690800"/>
            <a:ext cx="470880" cy="3362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1FD9544D-1E48-42E8-A802-9E962D1BFC08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&lt;číslo&gt;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TextShape 1"/>
          <p:cNvSpPr/>
          <p:nvPr/>
        </p:nvSpPr>
        <p:spPr>
          <a:xfrm>
            <a:off x="0" y="180000"/>
            <a:ext cx="9141840" cy="537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81d41a"/>
                </a:solidFill>
                <a:latin typeface="Times New Roman"/>
                <a:ea typeface="DejaVu Sans"/>
              </a:rPr>
              <a:t>Služby a koronavir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3" name="TextShape 2"/>
          <p:cNvSpPr/>
          <p:nvPr/>
        </p:nvSpPr>
        <p:spPr>
          <a:xfrm>
            <a:off x="346320" y="900000"/>
            <a:ext cx="7932240" cy="3598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rmAutofit/>
          </a:bodyPr>
          <a:p>
            <a:pPr marL="432000" indent="-32364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Německo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–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Itálie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–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Ostatní země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– </a:t>
            </a:r>
            <a:br>
              <a:rPr sz="1800"/>
            </a:b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Pozitivní dopad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–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4" name="TextShape 3"/>
          <p:cNvSpPr/>
          <p:nvPr/>
        </p:nvSpPr>
        <p:spPr>
          <a:xfrm>
            <a:off x="8547840" y="4690800"/>
            <a:ext cx="470880" cy="3362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1C08992F-9E40-446D-8BCE-8C55AAE69DFF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34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TextShape 1"/>
          <p:cNvSpPr/>
          <p:nvPr/>
        </p:nvSpPr>
        <p:spPr>
          <a:xfrm>
            <a:off x="0" y="180000"/>
            <a:ext cx="9141840" cy="537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81d41a"/>
                </a:solidFill>
                <a:latin typeface="Times New Roman"/>
                <a:ea typeface="DejaVu Sans"/>
              </a:rPr>
              <a:t>Služby a válečný konflikt Ukrajina-Rusko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6" name="TextShape 2"/>
          <p:cNvSpPr/>
          <p:nvPr/>
        </p:nvSpPr>
        <p:spPr>
          <a:xfrm>
            <a:off x="346320" y="900000"/>
            <a:ext cx="7932240" cy="3598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rmAutofit/>
          </a:bodyPr>
          <a:p>
            <a:pPr marL="343080" indent="-3412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Růst ….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3080">
              <a:lnSpc>
                <a:spcPct val="100000"/>
              </a:lnSpc>
              <a:spcBef>
                <a:spcPts val="799"/>
              </a:spcBef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412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Růst …..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3080">
              <a:lnSpc>
                <a:spcPct val="100000"/>
              </a:lnSpc>
              <a:spcBef>
                <a:spcPts val="799"/>
              </a:spcBef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412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Omezení  </a:t>
            </a:r>
            <a:br>
              <a:rPr sz="1800"/>
            </a:b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412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Omezení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7" name="TextShape 3"/>
          <p:cNvSpPr/>
          <p:nvPr/>
        </p:nvSpPr>
        <p:spPr>
          <a:xfrm>
            <a:off x="8547840" y="4690800"/>
            <a:ext cx="470880" cy="3362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A415CD93-1620-45F6-B029-1FF5784B8230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35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TextShape 1"/>
          <p:cNvSpPr/>
          <p:nvPr/>
        </p:nvSpPr>
        <p:spPr>
          <a:xfrm>
            <a:off x="0" y="180000"/>
            <a:ext cx="9141840" cy="537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81d41a"/>
                </a:solidFill>
                <a:latin typeface="Times New Roman"/>
                <a:ea typeface="DejaVu Sans"/>
              </a:rPr>
              <a:t>Služby v současnosti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9" name="TextShape 2"/>
          <p:cNvSpPr/>
          <p:nvPr/>
        </p:nvSpPr>
        <p:spPr>
          <a:xfrm>
            <a:off x="180000" y="900000"/>
            <a:ext cx="7932240" cy="4138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rmAutofit fontScale="93000"/>
          </a:bodyPr>
          <a:p>
            <a:pPr marL="455760" indent="-3412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Zvyšující se ………..</a:t>
            </a:r>
            <a:br>
              <a:rPr sz="1800"/>
            </a:b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55760" indent="-3412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Nesnižující se …………………….</a:t>
            </a:r>
            <a:br>
              <a:rPr sz="1800"/>
            </a:b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55760" indent="-3412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…………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... vliv ukrajinsko-ruského konfliktu než v případě průmyslu</a:t>
            </a:r>
            <a:br>
              <a:rPr sz="1800"/>
            </a:b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55760" indent="-3412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Nedostatečná ……………….. (např. ve stravovacích službách)</a:t>
            </a:r>
            <a:br>
              <a:rPr sz="1800"/>
            </a:b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55760" indent="-34128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Vliv …………. na služby (vyšší ceny …………..., ………..., atd.)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0" name="TextShape 3"/>
          <p:cNvSpPr/>
          <p:nvPr/>
        </p:nvSpPr>
        <p:spPr>
          <a:xfrm>
            <a:off x="8547840" y="4690800"/>
            <a:ext cx="470880" cy="3362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A4BA37D1-BF86-4E37-A1D7-579EA95E7287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36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TextShape 1"/>
          <p:cNvSpPr/>
          <p:nvPr/>
        </p:nvSpPr>
        <p:spPr>
          <a:xfrm>
            <a:off x="0" y="180000"/>
            <a:ext cx="9141840" cy="537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81d41a"/>
                </a:solidFill>
                <a:latin typeface="Times New Roman"/>
                <a:ea typeface="DejaVu Sans"/>
              </a:rPr>
              <a:t>Služby v budoucnosti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2" name="TextShape 2"/>
          <p:cNvSpPr/>
          <p:nvPr/>
        </p:nvSpPr>
        <p:spPr>
          <a:xfrm>
            <a:off x="180000" y="900000"/>
            <a:ext cx="7932240" cy="4138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rmAutofit/>
          </a:bodyPr>
          <a:p>
            <a:pPr marL="432000" indent="-32364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stále se zvyšující …………….. –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1280">
              <a:lnSpc>
                <a:spcPct val="100000"/>
              </a:lnSpc>
              <a:spcBef>
                <a:spcPts val="799"/>
              </a:spcBef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Vzrůstající ………………….. obchodu – </a:t>
            </a:r>
            <a:br>
              <a:rPr sz="1800"/>
            </a:b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1280" indent="-32976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stírající se rozdíly mezi ………………. sférou –  </a:t>
            </a:r>
            <a:br>
              <a:rPr sz="1800"/>
            </a:b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Větší …………... lidí –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1280">
              <a:lnSpc>
                <a:spcPct val="100000"/>
              </a:lnSpc>
              <a:spcBef>
                <a:spcPts val="799"/>
              </a:spcBef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3" name="TextShape 3"/>
          <p:cNvSpPr/>
          <p:nvPr/>
        </p:nvSpPr>
        <p:spPr>
          <a:xfrm>
            <a:off x="8547840" y="4690800"/>
            <a:ext cx="470880" cy="3362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6650017F-24A6-4801-8651-644CAAA2F5A7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37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TextShape 1"/>
          <p:cNvSpPr/>
          <p:nvPr/>
        </p:nvSpPr>
        <p:spPr>
          <a:xfrm>
            <a:off x="0" y="180000"/>
            <a:ext cx="9141840" cy="537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81d41a"/>
                </a:solidFill>
                <a:latin typeface="Times New Roman"/>
                <a:ea typeface="DejaVu Sans"/>
              </a:rPr>
              <a:t>Služby a ekonomika 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5" name="TextShape 2"/>
          <p:cNvSpPr/>
          <p:nvPr/>
        </p:nvSpPr>
        <p:spPr>
          <a:xfrm>
            <a:off x="360000" y="1080000"/>
            <a:ext cx="7932240" cy="4138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rmAutofit/>
          </a:bodyPr>
          <a:p>
            <a:pPr marL="343080" indent="-33804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Růst HDP díky </a:t>
            </a:r>
            <a:br>
              <a:rPr sz="1800"/>
            </a:b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3080">
              <a:lnSpc>
                <a:spcPct val="100000"/>
              </a:lnSpc>
              <a:spcBef>
                <a:spcPts val="799"/>
              </a:spcBef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3804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Obtížně predikovatelná ……………...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3080">
              <a:lnSpc>
                <a:spcPct val="100000"/>
              </a:lnSpc>
              <a:spcBef>
                <a:spcPts val="799"/>
              </a:spcBef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3804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Škrty vlády –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6" name="TextShape 3"/>
          <p:cNvSpPr/>
          <p:nvPr/>
        </p:nvSpPr>
        <p:spPr>
          <a:xfrm>
            <a:off x="8547840" y="4690800"/>
            <a:ext cx="470880" cy="3362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F84A48AD-689D-44FE-BA2D-ECE3CE3F6231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38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TextShape 1"/>
          <p:cNvSpPr/>
          <p:nvPr/>
        </p:nvSpPr>
        <p:spPr>
          <a:xfrm>
            <a:off x="0" y="180000"/>
            <a:ext cx="9141840" cy="537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81d41a"/>
                </a:solidFill>
                <a:latin typeface="Times New Roman"/>
                <a:ea typeface="DejaVu Sans"/>
              </a:rPr>
              <a:t>Služby a výhody pro ekonomiku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8" name="TextShape 2"/>
          <p:cNvSpPr/>
          <p:nvPr/>
        </p:nvSpPr>
        <p:spPr>
          <a:xfrm>
            <a:off x="360000" y="1080000"/>
            <a:ext cx="7932240" cy="4138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rmAutofit/>
          </a:bodyPr>
          <a:p>
            <a:pPr>
              <a:lnSpc>
                <a:spcPct val="100000"/>
              </a:lnSpc>
            </a:pPr>
            <a:endParaRPr b="0" lang="cs-CZ" sz="32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19" name="TextShape 3"/>
          <p:cNvSpPr/>
          <p:nvPr/>
        </p:nvSpPr>
        <p:spPr>
          <a:xfrm>
            <a:off x="8547840" y="4690800"/>
            <a:ext cx="470880" cy="3362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2F2C5E07-9675-41AB-8130-1F134DEDD18C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&lt;číslo&gt;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TextShape 1"/>
          <p:cNvSpPr/>
          <p:nvPr/>
        </p:nvSpPr>
        <p:spPr>
          <a:xfrm>
            <a:off x="0" y="360000"/>
            <a:ext cx="9141840" cy="5378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marL="180000">
              <a:lnSpc>
                <a:spcPct val="100000"/>
              </a:lnSpc>
            </a:pPr>
            <a:r>
              <a:rPr b="0" lang="cs-CZ" sz="2800" spc="-1" strike="noStrike">
                <a:solidFill>
                  <a:srgbClr val="65a812"/>
                </a:solidFill>
                <a:latin typeface="Times New Roman"/>
                <a:ea typeface="Inter Black"/>
              </a:rPr>
              <a:t>Sylabus předmětu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6" name="TextShape 2"/>
          <p:cNvSpPr/>
          <p:nvPr/>
        </p:nvSpPr>
        <p:spPr>
          <a:xfrm>
            <a:off x="0" y="1088280"/>
            <a:ext cx="9141840" cy="37072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rmAutofit fontScale="85000"/>
          </a:bodyPr>
          <a:p>
            <a:pPr>
              <a:lnSpc>
                <a:spcPct val="80000"/>
              </a:lnSpc>
              <a:spcBef>
                <a:spcPts val="550"/>
              </a:spcBef>
            </a:pPr>
            <a:r>
              <a:rPr b="1" lang="cs-CZ" sz="2200" spc="-1" strike="noStrike">
                <a:solidFill>
                  <a:srgbClr val="585858"/>
                </a:solidFill>
                <a:latin typeface="Times New Roman"/>
                <a:ea typeface="Inter Semi Bold"/>
              </a:rPr>
              <a:t>Úvod do problematiky služeb, terciární vs. sekundární sektor</a:t>
            </a:r>
            <a:r>
              <a:rPr b="0" lang="cs-CZ" sz="2200" spc="-1" strike="noStrike">
                <a:solidFill>
                  <a:srgbClr val="585858"/>
                </a:solidFill>
                <a:latin typeface="Times New Roman"/>
                <a:ea typeface="Inter Semi Bold"/>
              </a:rPr>
              <a:t> = </a:t>
            </a:r>
            <a:r>
              <a:rPr b="1" lang="cs-CZ" sz="2200" spc="-1" strike="noStrike">
                <a:solidFill>
                  <a:srgbClr val="585858"/>
                </a:solidFill>
                <a:latin typeface="Times New Roman"/>
                <a:ea typeface="Inter Semi Bold"/>
              </a:rPr>
              <a:t>úvodní cvičení</a:t>
            </a:r>
            <a:endParaRPr b="0" lang="cs-CZ" sz="2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80000"/>
              </a:lnSpc>
              <a:spcBef>
                <a:spcPts val="550"/>
              </a:spcBef>
            </a:pPr>
            <a:r>
              <a:rPr b="1" lang="cs-CZ" sz="2200" spc="-1" strike="noStrike">
                <a:solidFill>
                  <a:srgbClr val="585858"/>
                </a:solidFill>
                <a:latin typeface="Times New Roman"/>
                <a:ea typeface="Inter Semi Bold"/>
              </a:rPr>
              <a:t>Management služeb</a:t>
            </a:r>
            <a:r>
              <a:rPr b="0" lang="cs-CZ" sz="2200" spc="-1" strike="noStrike">
                <a:solidFill>
                  <a:srgbClr val="585858"/>
                </a:solidFill>
                <a:latin typeface="Times New Roman"/>
                <a:ea typeface="Inter Semi Bold"/>
              </a:rPr>
              <a:t> = cvičení s podmínkami </a:t>
            </a:r>
            <a:endParaRPr b="0" lang="cs-CZ" sz="2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80000"/>
              </a:lnSpc>
              <a:spcBef>
                <a:spcPts val="550"/>
              </a:spcBef>
            </a:pPr>
            <a:r>
              <a:rPr b="1" lang="cs-CZ" sz="2200" spc="-1" strike="noStrike">
                <a:solidFill>
                  <a:srgbClr val="585858"/>
                </a:solidFill>
                <a:latin typeface="Times New Roman"/>
                <a:ea typeface="Inter Semi Bold"/>
              </a:rPr>
              <a:t>Řízení lidských zdrojů ve službách</a:t>
            </a:r>
            <a:r>
              <a:rPr b="0" lang="cs-CZ" sz="2200" spc="-1" strike="noStrike">
                <a:solidFill>
                  <a:srgbClr val="585858"/>
                </a:solidFill>
                <a:latin typeface="Times New Roman"/>
                <a:ea typeface="Inter Semi Bold"/>
              </a:rPr>
              <a:t> = samostatná práce</a:t>
            </a:r>
            <a:endParaRPr b="0" lang="cs-CZ" sz="2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80000"/>
              </a:lnSpc>
              <a:spcBef>
                <a:spcPts val="550"/>
              </a:spcBef>
            </a:pPr>
            <a:r>
              <a:rPr b="1" lang="cs-CZ" sz="2200" spc="-1" strike="noStrike">
                <a:solidFill>
                  <a:srgbClr val="585858"/>
                </a:solidFill>
                <a:latin typeface="Times New Roman"/>
                <a:ea typeface="Inter Semi Bold"/>
              </a:rPr>
              <a:t>Marketing služeb</a:t>
            </a:r>
            <a:r>
              <a:rPr b="0" lang="cs-CZ" sz="2200" spc="-1" strike="noStrike">
                <a:solidFill>
                  <a:srgbClr val="585858"/>
                </a:solidFill>
                <a:latin typeface="Times New Roman"/>
                <a:ea typeface="Inter Semi Bold"/>
              </a:rPr>
              <a:t> = marketingové nebo IT služby</a:t>
            </a:r>
            <a:endParaRPr b="0" lang="cs-CZ" sz="2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80000"/>
              </a:lnSpc>
              <a:spcBef>
                <a:spcPts val="550"/>
              </a:spcBef>
            </a:pPr>
            <a:r>
              <a:rPr b="1" lang="cs-CZ" sz="2200" spc="-1" strike="noStrike">
                <a:solidFill>
                  <a:srgbClr val="585858"/>
                </a:solidFill>
                <a:latin typeface="Times New Roman"/>
                <a:ea typeface="Inter Semi Bold"/>
              </a:rPr>
              <a:t>Finanční služby</a:t>
            </a:r>
            <a:r>
              <a:rPr b="0" lang="cs-CZ" sz="2200" spc="-1" strike="noStrike">
                <a:solidFill>
                  <a:srgbClr val="585858"/>
                </a:solidFill>
                <a:latin typeface="Times New Roman"/>
                <a:ea typeface="Inter Semi Bold"/>
              </a:rPr>
              <a:t> = cvičení na finanční služby</a:t>
            </a:r>
            <a:endParaRPr b="0" lang="cs-CZ" sz="2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80000"/>
              </a:lnSpc>
              <a:spcBef>
                <a:spcPts val="550"/>
              </a:spcBef>
            </a:pPr>
            <a:r>
              <a:rPr b="1" lang="cs-CZ" sz="2200" spc="-1" strike="noStrike">
                <a:solidFill>
                  <a:srgbClr val="585858"/>
                </a:solidFill>
                <a:latin typeface="Times New Roman"/>
                <a:ea typeface="Inter Semi Bold"/>
              </a:rPr>
              <a:t>Distribuční služby</a:t>
            </a:r>
            <a:r>
              <a:rPr b="0" lang="cs-CZ" sz="2200" spc="-1" strike="noStrike">
                <a:solidFill>
                  <a:srgbClr val="585858"/>
                </a:solidFill>
                <a:latin typeface="Times New Roman"/>
                <a:ea typeface="Inter Semi Bold"/>
              </a:rPr>
              <a:t> = cvičení na distribuční služby</a:t>
            </a:r>
            <a:endParaRPr b="0" lang="cs-CZ" sz="2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80000"/>
              </a:lnSpc>
              <a:spcBef>
                <a:spcPts val="550"/>
              </a:spcBef>
            </a:pPr>
            <a:r>
              <a:rPr b="1" lang="cs-CZ" sz="2200" spc="-1" strike="noStrike">
                <a:solidFill>
                  <a:srgbClr val="585858"/>
                </a:solidFill>
                <a:latin typeface="Times New Roman"/>
                <a:ea typeface="Inter Semi Bold"/>
              </a:rPr>
              <a:t>Netržní služby</a:t>
            </a:r>
            <a:r>
              <a:rPr b="0" lang="cs-CZ" sz="2200" spc="-1" strike="noStrike">
                <a:solidFill>
                  <a:srgbClr val="585858"/>
                </a:solidFill>
                <a:latin typeface="Times New Roman"/>
                <a:ea typeface="Inter Semi Bold"/>
              </a:rPr>
              <a:t> =  sociální/zdravotní služby nebo školství</a:t>
            </a:r>
            <a:endParaRPr b="0" lang="cs-CZ" sz="2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80000"/>
              </a:lnSpc>
              <a:spcBef>
                <a:spcPts val="550"/>
              </a:spcBef>
            </a:pPr>
            <a:r>
              <a:rPr b="1" lang="cs-CZ" sz="2200" spc="-1" strike="noStrike">
                <a:solidFill>
                  <a:srgbClr val="585858"/>
                </a:solidFill>
                <a:latin typeface="Times New Roman"/>
                <a:ea typeface="Inter Semi Bold"/>
              </a:rPr>
              <a:t>Podnikatelské služby</a:t>
            </a:r>
            <a:r>
              <a:rPr b="0" lang="cs-CZ" sz="2200" spc="-1" strike="noStrike">
                <a:solidFill>
                  <a:srgbClr val="585858"/>
                </a:solidFill>
                <a:latin typeface="Times New Roman"/>
                <a:ea typeface="Inter Semi Bold"/>
              </a:rPr>
              <a:t> = ubytování/stravování nebo CK</a:t>
            </a:r>
            <a:endParaRPr b="0" lang="cs-CZ" sz="2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80000"/>
              </a:lnSpc>
              <a:spcBef>
                <a:spcPts val="550"/>
              </a:spcBef>
            </a:pPr>
            <a:r>
              <a:rPr b="1" lang="cs-CZ" sz="2200" spc="-1" strike="noStrike">
                <a:solidFill>
                  <a:srgbClr val="585858"/>
                </a:solidFill>
                <a:latin typeface="Times New Roman"/>
                <a:ea typeface="Inter Semi Bold"/>
              </a:rPr>
              <a:t>Síťové služby</a:t>
            </a:r>
            <a:r>
              <a:rPr b="0" lang="cs-CZ" sz="2200" spc="-1" strike="noStrike">
                <a:solidFill>
                  <a:srgbClr val="585858"/>
                </a:solidFill>
                <a:latin typeface="Times New Roman"/>
                <a:ea typeface="Inter Semi Bold"/>
              </a:rPr>
              <a:t> =  telekomunikace</a:t>
            </a:r>
            <a:endParaRPr b="0" lang="cs-CZ" sz="2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80000"/>
              </a:lnSpc>
              <a:spcBef>
                <a:spcPts val="550"/>
              </a:spcBef>
            </a:pPr>
            <a:r>
              <a:rPr b="1" lang="cs-CZ" sz="2200" spc="-1" strike="noStrike">
                <a:solidFill>
                  <a:srgbClr val="585858"/>
                </a:solidFill>
                <a:latin typeface="Times New Roman"/>
                <a:ea typeface="Inter Semi Bold"/>
              </a:rPr>
              <a:t>Řízení vztahů se zákazníky, operační management</a:t>
            </a:r>
            <a:endParaRPr b="0" lang="cs-CZ" sz="2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80000"/>
              </a:lnSpc>
              <a:spcBef>
                <a:spcPts val="550"/>
              </a:spcBef>
            </a:pPr>
            <a:r>
              <a:rPr b="1" lang="cs-CZ" sz="2200" spc="-1" strike="noStrike">
                <a:solidFill>
                  <a:srgbClr val="585858"/>
                </a:solidFill>
                <a:latin typeface="Times New Roman"/>
                <a:ea typeface="Inter Semi Bold"/>
              </a:rPr>
              <a:t>Inovace ve službách, jakost služeb </a:t>
            </a:r>
            <a:br>
              <a:rPr sz="2200"/>
            </a:br>
            <a:endParaRPr b="0" lang="cs-CZ" sz="2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80000"/>
              </a:lnSpc>
              <a:spcBef>
                <a:spcPts val="550"/>
              </a:spcBef>
            </a:pPr>
            <a:r>
              <a:rPr b="1" lang="cs-CZ" sz="2200" spc="-1" strike="noStrike">
                <a:solidFill>
                  <a:srgbClr val="585858"/>
                </a:solidFill>
                <a:latin typeface="Times New Roman"/>
                <a:ea typeface="Inter Semi Bold"/>
              </a:rPr>
              <a:t>U zkoušky vše… Vše u státnic</a:t>
            </a:r>
            <a:endParaRPr b="0" lang="cs-CZ" sz="2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7" name="TextShape 3"/>
          <p:cNvSpPr/>
          <p:nvPr/>
        </p:nvSpPr>
        <p:spPr>
          <a:xfrm>
            <a:off x="0" y="0"/>
            <a:ext cx="9141840" cy="3578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endParaRPr b="0" lang="cs-CZ" sz="32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08" name="TextShape 4"/>
          <p:cNvSpPr/>
          <p:nvPr/>
        </p:nvSpPr>
        <p:spPr>
          <a:xfrm>
            <a:off x="8547840" y="4690800"/>
            <a:ext cx="470880" cy="3362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A1F2F2D7-8A24-4EA9-98BC-A024A395F93F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4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TextShape 1"/>
          <p:cNvSpPr/>
          <p:nvPr/>
        </p:nvSpPr>
        <p:spPr>
          <a:xfrm>
            <a:off x="0" y="180000"/>
            <a:ext cx="9141840" cy="537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81d41a"/>
                </a:solidFill>
                <a:latin typeface="Times New Roman"/>
                <a:ea typeface="DejaVu Sans"/>
              </a:rPr>
              <a:t>Služby a výhody pro ekonomiku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1" name="TextShape 2"/>
          <p:cNvSpPr/>
          <p:nvPr/>
        </p:nvSpPr>
        <p:spPr>
          <a:xfrm>
            <a:off x="360000" y="1080000"/>
            <a:ext cx="7932240" cy="4138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rmAutofit/>
          </a:bodyPr>
          <a:p>
            <a:pPr marL="432000" indent="-32364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DejaVu Sans"/>
              </a:rPr>
              <a:t>Klesá …………. na ………. v zahraničí;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DejaVu Sans"/>
              </a:rPr>
              <a:t>…………</a:t>
            </a: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DejaVu Sans"/>
              </a:rPr>
              <a:t>..;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DejaVu Sans"/>
              </a:rPr>
              <a:t>služby obohaceny o ………………..;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DejaVu Sans"/>
              </a:rPr>
              <a:t>stabilní ekonomika – </a:t>
            </a:r>
            <a:br>
              <a:rPr sz="1800"/>
            </a:b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DejaVu Sans"/>
              </a:rPr>
              <a:t>menší negativní důsledky pro ………………..</a:t>
            </a:r>
            <a:br>
              <a:rPr sz="1800"/>
            </a:b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1" lang="cs-CZ" sz="2400" spc="-1" strike="noStrike">
                <a:solidFill>
                  <a:srgbClr val="000000"/>
                </a:solidFill>
                <a:latin typeface="Arial"/>
                <a:ea typeface="DejaVu Sans"/>
              </a:rPr>
              <a:t>uplatnění velkému množství lidí</a:t>
            </a: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DejaVu Sans"/>
              </a:rPr>
              <a:t>..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2" name="TextShape 3"/>
          <p:cNvSpPr/>
          <p:nvPr/>
        </p:nvSpPr>
        <p:spPr>
          <a:xfrm>
            <a:off x="8547840" y="4690800"/>
            <a:ext cx="470880" cy="3362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D1CB5EBB-0711-4375-B209-44EAA905787E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40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TextShape 1"/>
          <p:cNvSpPr/>
          <p:nvPr/>
        </p:nvSpPr>
        <p:spPr>
          <a:xfrm>
            <a:off x="0" y="180000"/>
            <a:ext cx="9141840" cy="537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81d41a"/>
                </a:solidFill>
                <a:latin typeface="Times New Roman"/>
                <a:ea typeface="DejaVu Sans"/>
              </a:rPr>
              <a:t>Podíly zaměstnanosti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4" name="TextShape 2"/>
          <p:cNvSpPr/>
          <p:nvPr/>
        </p:nvSpPr>
        <p:spPr>
          <a:xfrm>
            <a:off x="360000" y="1080000"/>
            <a:ext cx="7932240" cy="4138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rmAutofit/>
          </a:bodyPr>
          <a:p>
            <a:pPr marL="432000">
              <a:lnSpc>
                <a:spcPct val="100000"/>
              </a:lnSpc>
              <a:spcBef>
                <a:spcPts val="799"/>
              </a:spcBef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Služby – …... % před pandemií – kolem …….. %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1280">
              <a:lnSpc>
                <a:spcPct val="100000"/>
              </a:lnSpc>
              <a:spcBef>
                <a:spcPts val="799"/>
              </a:spcBef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>
              <a:lnSpc>
                <a:spcPct val="100000"/>
              </a:lnSpc>
              <a:spcBef>
                <a:spcPts val="799"/>
              </a:spcBef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Průmysl – procentuálně ………. než průměr EU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5" name="TextShape 3"/>
          <p:cNvSpPr/>
          <p:nvPr/>
        </p:nvSpPr>
        <p:spPr>
          <a:xfrm>
            <a:off x="8547840" y="4690800"/>
            <a:ext cx="470880" cy="3362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C47ECB11-5F35-4739-B2FA-49D28F5C6353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41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TextShape 1"/>
          <p:cNvSpPr/>
          <p:nvPr/>
        </p:nvSpPr>
        <p:spPr>
          <a:xfrm>
            <a:off x="0" y="180000"/>
            <a:ext cx="9141840" cy="537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81d41a"/>
                </a:solidFill>
                <a:latin typeface="Times New Roman"/>
                <a:ea typeface="DejaVu Sans"/>
              </a:rPr>
              <a:t>Typické znaky zaměstnanosti ve službách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7" name="TextShape 2"/>
          <p:cNvSpPr/>
          <p:nvPr/>
        </p:nvSpPr>
        <p:spPr>
          <a:xfrm>
            <a:off x="360000" y="1080000"/>
            <a:ext cx="7932240" cy="4138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rmAutofit/>
          </a:bodyPr>
          <a:p>
            <a:pPr marL="432000" indent="-32364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vyšší podíl ………….</a:t>
            </a:r>
            <a:br>
              <a:rPr sz="1800"/>
            </a:b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vyšší podíl práce ……………... (př. Deichman)</a:t>
            </a:r>
            <a:br>
              <a:rPr sz="1800"/>
            </a:b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Růst ………………. ve školství a ve zdravotnictví</a:t>
            </a:r>
            <a:br>
              <a:rPr sz="1800"/>
            </a:b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Časté ………………...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8" name="TextShape 3"/>
          <p:cNvSpPr/>
          <p:nvPr/>
        </p:nvSpPr>
        <p:spPr>
          <a:xfrm>
            <a:off x="8547840" y="4690800"/>
            <a:ext cx="470880" cy="3362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E6DF1B71-8999-48B3-9666-02D283FBCDCA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42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TextShape 1"/>
          <p:cNvSpPr/>
          <p:nvPr/>
        </p:nvSpPr>
        <p:spPr>
          <a:xfrm>
            <a:off x="0" y="180000"/>
            <a:ext cx="9141840" cy="537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81d41a"/>
                </a:solidFill>
                <a:latin typeface="Times New Roman"/>
                <a:ea typeface="DejaVu Sans"/>
              </a:rPr>
              <a:t>Provázanost průmyslu a služeb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0" name="TextShape 2"/>
          <p:cNvSpPr/>
          <p:nvPr/>
        </p:nvSpPr>
        <p:spPr>
          <a:xfrm>
            <a:off x="360000" y="1080000"/>
            <a:ext cx="7932240" cy="4138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rmAutofit/>
          </a:bodyPr>
          <a:p>
            <a:pPr marL="343080">
              <a:lnSpc>
                <a:spcPct val="100000"/>
              </a:lnSpc>
              <a:spcBef>
                <a:spcPts val="700"/>
              </a:spcBef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Služby jsou s průmyslovou výrobou spojené ve všech výrobních fázích.</a:t>
            </a:r>
            <a:br>
              <a:rPr sz="1800"/>
            </a:br>
            <a:br>
              <a:rPr sz="2400"/>
            </a:b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3080">
              <a:lnSpc>
                <a:spcPct val="100000"/>
              </a:lnSpc>
              <a:spcBef>
                <a:spcPts val="700"/>
              </a:spcBef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V jakých?</a:t>
            </a:r>
            <a:br>
              <a:rPr sz="2400"/>
            </a:b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>
              <a:lnSpc>
                <a:spcPct val="100000"/>
              </a:lnSpc>
              <a:spcBef>
                <a:spcPts val="601"/>
              </a:spcBef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1" name="TextShape 3"/>
          <p:cNvSpPr/>
          <p:nvPr/>
        </p:nvSpPr>
        <p:spPr>
          <a:xfrm>
            <a:off x="8547840" y="4690800"/>
            <a:ext cx="470880" cy="3362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30AB0F2D-542F-4230-8037-5386EC35C7A8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43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TextShape 1"/>
          <p:cNvSpPr/>
          <p:nvPr/>
        </p:nvSpPr>
        <p:spPr>
          <a:xfrm>
            <a:off x="0" y="180000"/>
            <a:ext cx="9141840" cy="537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81d41a"/>
                </a:solidFill>
                <a:latin typeface="Times New Roman"/>
                <a:ea typeface="DejaVu Sans"/>
              </a:rPr>
              <a:t>Minitest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3" name="TextShape 2"/>
          <p:cNvSpPr/>
          <p:nvPr/>
        </p:nvSpPr>
        <p:spPr>
          <a:xfrm>
            <a:off x="360000" y="1080000"/>
            <a:ext cx="7932240" cy="4138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rmAutofit/>
          </a:bodyPr>
          <a:p>
            <a:pPr>
              <a:lnSpc>
                <a:spcPct val="100000"/>
              </a:lnSpc>
            </a:pPr>
            <a:endParaRPr b="0" lang="cs-CZ" sz="32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34" name="TextShape 3"/>
          <p:cNvSpPr/>
          <p:nvPr/>
        </p:nvSpPr>
        <p:spPr>
          <a:xfrm>
            <a:off x="8547840" y="4690800"/>
            <a:ext cx="470880" cy="3362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2AD61C6E-DC0C-493F-BDF4-1D78F77C8845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&lt;číslo&gt;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TextShape 1"/>
          <p:cNvSpPr/>
          <p:nvPr/>
        </p:nvSpPr>
        <p:spPr>
          <a:xfrm>
            <a:off x="0" y="1440000"/>
            <a:ext cx="9141840" cy="16178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marL="180000">
              <a:lnSpc>
                <a:spcPct val="100000"/>
              </a:lnSpc>
            </a:pPr>
            <a:r>
              <a:rPr b="0" lang="cs-CZ" sz="4800" spc="-1" strike="noStrike">
                <a:solidFill>
                  <a:srgbClr val="ffffff"/>
                </a:solidFill>
                <a:latin typeface="Inter Black"/>
                <a:ea typeface="Inter Black"/>
              </a:rPr>
              <a:t>Děkuji za pozornost</a:t>
            </a:r>
            <a:endParaRPr b="0" lang="cs-CZ" sz="4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6" name="TextShape 2"/>
          <p:cNvSpPr/>
          <p:nvPr/>
        </p:nvSpPr>
        <p:spPr>
          <a:xfrm>
            <a:off x="0" y="3673080"/>
            <a:ext cx="9141840" cy="12164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endParaRPr b="0" lang="cs-CZ" sz="32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TextShape 1"/>
          <p:cNvSpPr/>
          <p:nvPr/>
        </p:nvSpPr>
        <p:spPr>
          <a:xfrm>
            <a:off x="0" y="360000"/>
            <a:ext cx="9141840" cy="5378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rmAutofit/>
          </a:bodyPr>
          <a:p>
            <a:pPr marL="180000">
              <a:lnSpc>
                <a:spcPct val="100000"/>
              </a:lnSpc>
            </a:pPr>
            <a:r>
              <a:rPr b="0" lang="cs-CZ" sz="2800" spc="-1" strike="noStrike">
                <a:solidFill>
                  <a:srgbClr val="65a812"/>
                </a:solidFill>
                <a:latin typeface="Times New Roman"/>
                <a:ea typeface="Inter Black"/>
              </a:rPr>
              <a:t>Odvětví pro SP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0" name="TextShape 2"/>
          <p:cNvSpPr/>
          <p:nvPr/>
        </p:nvSpPr>
        <p:spPr>
          <a:xfrm>
            <a:off x="396360" y="970920"/>
            <a:ext cx="9141840" cy="28072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Autofit/>
          </a:bodyPr>
          <a:p>
            <a:pPr marL="360360" indent="-180720">
              <a:lnSpc>
                <a:spcPct val="90000"/>
              </a:lnSpc>
              <a:spcBef>
                <a:spcPts val="700"/>
              </a:spcBef>
              <a:buClr>
                <a:srgbClr val="585858"/>
              </a:buClr>
              <a:buFont typeface="Arial"/>
              <a:buChar char="●"/>
            </a:pPr>
            <a:r>
              <a:rPr b="0" lang="cs-CZ" sz="2400" spc="-1" strike="noStrike">
                <a:solidFill>
                  <a:srgbClr val="585858"/>
                </a:solidFill>
                <a:latin typeface="Times New Roman"/>
                <a:ea typeface="Inter Semi Bold"/>
              </a:rPr>
              <a:t>marketingová agentura/IT služby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60360" indent="-180720">
              <a:lnSpc>
                <a:spcPct val="90000"/>
              </a:lnSpc>
              <a:spcBef>
                <a:spcPts val="700"/>
              </a:spcBef>
              <a:buClr>
                <a:srgbClr val="585858"/>
              </a:buClr>
              <a:buFont typeface="Arial"/>
              <a:buChar char="●"/>
            </a:pPr>
            <a:r>
              <a:rPr b="0" lang="cs-CZ" sz="2400" spc="-1" strike="noStrike">
                <a:solidFill>
                  <a:srgbClr val="585858"/>
                </a:solidFill>
                <a:latin typeface="Times New Roman"/>
                <a:ea typeface="Inter Semi Bold"/>
              </a:rPr>
              <a:t>finanční služby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60360" indent="-180720">
              <a:lnSpc>
                <a:spcPct val="90000"/>
              </a:lnSpc>
              <a:spcBef>
                <a:spcPts val="700"/>
              </a:spcBef>
              <a:buClr>
                <a:srgbClr val="585858"/>
              </a:buClr>
              <a:buFont typeface="Arial"/>
              <a:buChar char="●"/>
            </a:pPr>
            <a:r>
              <a:rPr b="0" lang="cs-CZ" sz="2400" spc="-1" strike="noStrike">
                <a:solidFill>
                  <a:srgbClr val="585858"/>
                </a:solidFill>
                <a:latin typeface="Times New Roman"/>
                <a:ea typeface="Inter Semi Bold"/>
              </a:rPr>
              <a:t>dopravní služby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60360" indent="-180720">
              <a:lnSpc>
                <a:spcPct val="90000"/>
              </a:lnSpc>
              <a:spcBef>
                <a:spcPts val="700"/>
              </a:spcBef>
              <a:buClr>
                <a:srgbClr val="585858"/>
              </a:buClr>
              <a:buFont typeface="Arial"/>
              <a:buChar char="●"/>
            </a:pPr>
            <a:r>
              <a:rPr b="0" lang="cs-CZ" sz="2400" spc="-1" strike="noStrike">
                <a:solidFill>
                  <a:srgbClr val="585858"/>
                </a:solidFill>
                <a:latin typeface="Times New Roman"/>
                <a:ea typeface="Inter Semi Bold"/>
              </a:rPr>
              <a:t>sociální služby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60360" indent="-180720">
              <a:lnSpc>
                <a:spcPct val="90000"/>
              </a:lnSpc>
              <a:spcBef>
                <a:spcPts val="700"/>
              </a:spcBef>
              <a:buClr>
                <a:srgbClr val="585858"/>
              </a:buClr>
              <a:buFont typeface="Arial"/>
              <a:buChar char="●"/>
            </a:pPr>
            <a:r>
              <a:rPr b="0" lang="cs-CZ" sz="2400" spc="-1" strike="noStrike">
                <a:solidFill>
                  <a:srgbClr val="585858"/>
                </a:solidFill>
                <a:latin typeface="Times New Roman"/>
                <a:ea typeface="Inter Semi Bold"/>
              </a:rPr>
              <a:t>zdravotní služby nebo školství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60360" indent="-180720">
              <a:lnSpc>
                <a:spcPct val="90000"/>
              </a:lnSpc>
              <a:spcBef>
                <a:spcPts val="700"/>
              </a:spcBef>
              <a:buClr>
                <a:srgbClr val="585858"/>
              </a:buClr>
              <a:buFont typeface="Arial"/>
              <a:buChar char="●"/>
            </a:pPr>
            <a:r>
              <a:rPr b="0" lang="cs-CZ" sz="2400" spc="-1" strike="noStrike">
                <a:solidFill>
                  <a:srgbClr val="585858"/>
                </a:solidFill>
                <a:latin typeface="Times New Roman"/>
                <a:ea typeface="Inter Semi Bold"/>
              </a:rPr>
              <a:t>CK a CA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60360" indent="-180720">
              <a:lnSpc>
                <a:spcPct val="90000"/>
              </a:lnSpc>
              <a:spcBef>
                <a:spcPts val="700"/>
              </a:spcBef>
              <a:buClr>
                <a:srgbClr val="585858"/>
              </a:buClr>
              <a:buFont typeface="Arial"/>
              <a:buChar char="●"/>
            </a:pPr>
            <a:r>
              <a:rPr b="0" lang="cs-CZ" sz="2400" spc="-1" strike="noStrike">
                <a:solidFill>
                  <a:srgbClr val="585858"/>
                </a:solidFill>
                <a:latin typeface="Times New Roman"/>
                <a:ea typeface="Inter Semi Bold"/>
              </a:rPr>
              <a:t>stravovací nebo ubytovací služby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60360" indent="-180720">
              <a:lnSpc>
                <a:spcPct val="90000"/>
              </a:lnSpc>
              <a:spcBef>
                <a:spcPts val="700"/>
              </a:spcBef>
              <a:buClr>
                <a:srgbClr val="585858"/>
              </a:buClr>
              <a:buFont typeface="Arial"/>
              <a:buChar char="●"/>
            </a:pPr>
            <a:r>
              <a:rPr b="0" lang="cs-CZ" sz="2400" spc="-1" strike="noStrike">
                <a:solidFill>
                  <a:srgbClr val="585858"/>
                </a:solidFill>
                <a:latin typeface="Times New Roman"/>
                <a:ea typeface="Inter Semi Bold"/>
              </a:rPr>
              <a:t>telekomunikační služby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60360" indent="-180720">
              <a:lnSpc>
                <a:spcPct val="90000"/>
              </a:lnSpc>
              <a:spcBef>
                <a:spcPts val="700"/>
              </a:spcBef>
              <a:buClr>
                <a:srgbClr val="585858"/>
              </a:buClr>
              <a:buFont typeface="Arial"/>
              <a:buChar char="●"/>
            </a:pPr>
            <a:r>
              <a:rPr b="0" lang="cs-CZ" sz="2400" spc="-1" strike="noStrike">
                <a:solidFill>
                  <a:srgbClr val="585858"/>
                </a:solidFill>
                <a:latin typeface="Times New Roman"/>
                <a:ea typeface="Inter Semi Bold"/>
              </a:rPr>
              <a:t>vlastní téma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1" name="TextShape 3"/>
          <p:cNvSpPr/>
          <p:nvPr/>
        </p:nvSpPr>
        <p:spPr>
          <a:xfrm>
            <a:off x="0" y="0"/>
            <a:ext cx="9141840" cy="3578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endParaRPr b="0" lang="cs-CZ" sz="32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12" name="TextShape 4"/>
          <p:cNvSpPr/>
          <p:nvPr/>
        </p:nvSpPr>
        <p:spPr>
          <a:xfrm>
            <a:off x="8547840" y="4690800"/>
            <a:ext cx="470880" cy="3362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828C7A04-B2E7-45D2-AC95-F6AF851ED5CE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5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TextShape 1"/>
          <p:cNvSpPr/>
          <p:nvPr/>
        </p:nvSpPr>
        <p:spPr>
          <a:xfrm>
            <a:off x="0" y="360360"/>
            <a:ext cx="9141840" cy="5378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marL="180000">
              <a:lnSpc>
                <a:spcPct val="100000"/>
              </a:lnSpc>
            </a:pPr>
            <a:r>
              <a:rPr b="0" lang="cs-CZ" sz="2800" spc="-1" strike="noStrike">
                <a:solidFill>
                  <a:srgbClr val="65a812"/>
                </a:solidFill>
                <a:latin typeface="Times New Roman"/>
                <a:ea typeface="Inter Black"/>
              </a:rPr>
              <a:t>Podmínky pro splnění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4" name="TextShape 2"/>
          <p:cNvSpPr/>
          <p:nvPr/>
        </p:nvSpPr>
        <p:spPr>
          <a:xfrm>
            <a:off x="0" y="1330920"/>
            <a:ext cx="9141840" cy="280728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91440" bIns="91440" anchor="t">
            <a:noAutofit/>
          </a:bodyPr>
          <a:p>
            <a:pPr marL="360360" indent="-180720">
              <a:lnSpc>
                <a:spcPct val="100000"/>
              </a:lnSpc>
              <a:spcBef>
                <a:spcPts val="700"/>
              </a:spcBef>
              <a:buClr>
                <a:srgbClr val="585858"/>
              </a:buClr>
              <a:buFont typeface="Arial"/>
              <a:buChar char="●"/>
            </a:pPr>
            <a:r>
              <a:rPr b="0" lang="cs-CZ" sz="2400" spc="-1" strike="noStrike">
                <a:solidFill>
                  <a:srgbClr val="585858"/>
                </a:solidFill>
                <a:latin typeface="Times New Roman"/>
                <a:ea typeface="Inter Semi Bold"/>
              </a:rPr>
              <a:t>docházka – 2 absence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1280">
              <a:lnSpc>
                <a:spcPct val="100000"/>
              </a:lnSpc>
              <a:spcBef>
                <a:spcPts val="700"/>
              </a:spcBef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60360" indent="-180720">
              <a:lnSpc>
                <a:spcPct val="100000"/>
              </a:lnSpc>
              <a:spcBef>
                <a:spcPts val="700"/>
              </a:spcBef>
              <a:buClr>
                <a:srgbClr val="585858"/>
              </a:buClr>
              <a:buFont typeface="Arial"/>
              <a:buChar char="●"/>
            </a:pPr>
            <a:r>
              <a:rPr b="0" lang="cs-CZ" sz="2400" spc="-1" strike="noStrike">
                <a:solidFill>
                  <a:srgbClr val="585858"/>
                </a:solidFill>
                <a:latin typeface="Times New Roman"/>
                <a:ea typeface="Inter Semi Bold"/>
              </a:rPr>
              <a:t>semestrální projekt (bakalářka na nečisto)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1280">
              <a:lnSpc>
                <a:spcPct val="100000"/>
              </a:lnSpc>
              <a:spcBef>
                <a:spcPts val="700"/>
              </a:spcBef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60360" indent="-180720">
              <a:lnSpc>
                <a:spcPct val="100000"/>
              </a:lnSpc>
              <a:spcBef>
                <a:spcPts val="700"/>
              </a:spcBef>
              <a:buClr>
                <a:srgbClr val="585858"/>
              </a:buClr>
              <a:buFont typeface="Arial"/>
              <a:buChar char="●"/>
            </a:pPr>
            <a:r>
              <a:rPr b="0" lang="cs-CZ" sz="2400" spc="-1" strike="noStrike">
                <a:solidFill>
                  <a:srgbClr val="585858"/>
                </a:solidFill>
                <a:latin typeface="Times New Roman"/>
                <a:ea typeface="Inter Semi Bold"/>
              </a:rPr>
              <a:t>prezentace semestrálního projektu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1280">
              <a:lnSpc>
                <a:spcPct val="100000"/>
              </a:lnSpc>
              <a:spcBef>
                <a:spcPts val="700"/>
              </a:spcBef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60360" indent="-180720">
              <a:lnSpc>
                <a:spcPct val="100000"/>
              </a:lnSpc>
              <a:spcBef>
                <a:spcPts val="700"/>
              </a:spcBef>
              <a:buClr>
                <a:srgbClr val="585858"/>
              </a:buClr>
              <a:buFont typeface="Arial"/>
              <a:buChar char="●"/>
            </a:pPr>
            <a:r>
              <a:rPr b="0" lang="cs-CZ" sz="2400" spc="-1" strike="noStrike">
                <a:solidFill>
                  <a:srgbClr val="585858"/>
                </a:solidFill>
                <a:latin typeface="Times New Roman"/>
                <a:ea typeface="Inter Semi Bold"/>
              </a:rPr>
              <a:t>aktivita v hodinách (testy pozornosti </a:t>
            </a:r>
            <a:r>
              <a:rPr b="0" lang="cs-CZ" sz="2400" spc="-1" strike="noStrike">
                <a:solidFill>
                  <a:srgbClr val="585858"/>
                </a:solidFill>
                <a:latin typeface="Times New Roman"/>
                <a:ea typeface="Wingdings"/>
              </a:rPr>
              <a:t>8</a:t>
            </a:r>
            <a:r>
              <a:rPr b="0" lang="cs-CZ" sz="2400" spc="-1" strike="noStrike">
                <a:solidFill>
                  <a:srgbClr val="585858"/>
                </a:solidFill>
                <a:latin typeface="Times New Roman"/>
                <a:ea typeface="Inter Semi Bold"/>
              </a:rPr>
              <a:t>, diskuze, aktuality, body z přednášek).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5" name="TextShape 3"/>
          <p:cNvSpPr/>
          <p:nvPr/>
        </p:nvSpPr>
        <p:spPr>
          <a:xfrm>
            <a:off x="0" y="0"/>
            <a:ext cx="9141840" cy="3578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endParaRPr b="0" lang="cs-CZ" sz="32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16" name="TextShape 4"/>
          <p:cNvSpPr/>
          <p:nvPr/>
        </p:nvSpPr>
        <p:spPr>
          <a:xfrm>
            <a:off x="8547840" y="4690800"/>
            <a:ext cx="470880" cy="3362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FFCC8B4C-0798-4812-8536-F6003BF90AA9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5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TextShape 1"/>
          <p:cNvSpPr/>
          <p:nvPr/>
        </p:nvSpPr>
        <p:spPr>
          <a:xfrm>
            <a:off x="0" y="720000"/>
            <a:ext cx="9141840" cy="537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81d41a"/>
                </a:solidFill>
                <a:latin typeface="Times New Roman"/>
                <a:ea typeface="DejaVu Sans"/>
              </a:rPr>
              <a:t>Podmínky zápočtu a zkoušky: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8" name="TextShape 2"/>
          <p:cNvSpPr/>
          <p:nvPr/>
        </p:nvSpPr>
        <p:spPr>
          <a:xfrm>
            <a:off x="0" y="1620000"/>
            <a:ext cx="9141840" cy="2807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rmAutofit/>
          </a:bodyPr>
          <a:p>
            <a:pPr marL="432000" indent="-32364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585858"/>
                </a:solidFill>
                <a:latin typeface="Times New Roman"/>
                <a:ea typeface="Arial"/>
              </a:rPr>
              <a:t>semestrální projekt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>
              <a:lnSpc>
                <a:spcPct val="100000"/>
              </a:lnSpc>
              <a:spcBef>
                <a:spcPts val="799"/>
              </a:spcBef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585858"/>
                </a:solidFill>
                <a:latin typeface="Times New Roman"/>
                <a:ea typeface="Arial"/>
              </a:rPr>
              <a:t>získat alespoň 60 bodů, ale ze zkoušek splnit alespoň </a:t>
            </a:r>
            <a:r>
              <a:rPr b="1" lang="cs-CZ" sz="2400" spc="-1" strike="noStrike">
                <a:solidFill>
                  <a:srgbClr val="585858"/>
                </a:solidFill>
                <a:latin typeface="Times New Roman"/>
                <a:ea typeface="Arial"/>
              </a:rPr>
              <a:t>50 %</a:t>
            </a:r>
            <a:r>
              <a:rPr b="1" lang="cs-CZ" sz="2800" spc="-1" strike="noStrike">
                <a:solidFill>
                  <a:srgbClr val="585858"/>
                </a:solidFill>
                <a:latin typeface="Arial"/>
                <a:ea typeface="Arial"/>
              </a:rPr>
              <a:t> 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9" name="TextShape 3"/>
          <p:cNvSpPr/>
          <p:nvPr/>
        </p:nvSpPr>
        <p:spPr>
          <a:xfrm>
            <a:off x="8547840" y="4690800"/>
            <a:ext cx="470880" cy="3362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5A97E9D4-E6ED-44F7-9B08-BB0F43209FD0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7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TextShape 1"/>
          <p:cNvSpPr/>
          <p:nvPr/>
        </p:nvSpPr>
        <p:spPr>
          <a:xfrm>
            <a:off x="0" y="720000"/>
            <a:ext cx="9141840" cy="537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81d41a"/>
                </a:solidFill>
                <a:latin typeface="Times New Roman"/>
                <a:ea typeface="DejaVu Sans"/>
              </a:rPr>
              <a:t>Začátek podnikání ve službách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1" name="TextShape 2"/>
          <p:cNvSpPr/>
          <p:nvPr/>
        </p:nvSpPr>
        <p:spPr>
          <a:xfrm>
            <a:off x="0" y="1620000"/>
            <a:ext cx="9141840" cy="2807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rmAutofit/>
          </a:bodyPr>
          <a:p>
            <a:pPr marL="432000" indent="-32364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585858"/>
                </a:solidFill>
                <a:latin typeface="Times New Roman"/>
                <a:ea typeface="DejaVu Sans"/>
              </a:rPr>
              <a:t>Opakování z důvodu nedostatečných znalostí.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3080">
              <a:lnSpc>
                <a:spcPct val="100000"/>
              </a:lnSpc>
              <a:spcBef>
                <a:spcPts val="799"/>
              </a:spcBef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585858"/>
                </a:solidFill>
                <a:latin typeface="Times New Roman"/>
                <a:ea typeface="DejaVu Sans"/>
              </a:rPr>
              <a:t>Jaká jsou kritéria volby pro způsob podnikání?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1280">
              <a:lnSpc>
                <a:spcPct val="100000"/>
              </a:lnSpc>
              <a:spcBef>
                <a:spcPts val="799"/>
              </a:spcBef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585858"/>
                </a:solidFill>
                <a:latin typeface="Times New Roman"/>
                <a:ea typeface="DejaVu Sans"/>
              </a:rPr>
              <a:t>A jaké jsou právní formy podnikání?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2" name="TextShape 3"/>
          <p:cNvSpPr/>
          <p:nvPr/>
        </p:nvSpPr>
        <p:spPr>
          <a:xfrm>
            <a:off x="8547840" y="4690800"/>
            <a:ext cx="470880" cy="3362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46D549F1-07F0-4D01-A085-69BA0A923A8D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8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TextShape 1"/>
          <p:cNvSpPr/>
          <p:nvPr/>
        </p:nvSpPr>
        <p:spPr>
          <a:xfrm>
            <a:off x="0" y="720000"/>
            <a:ext cx="9141840" cy="537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81d41a"/>
                </a:solidFill>
                <a:latin typeface="Times New Roman"/>
                <a:ea typeface="DejaVu Sans"/>
              </a:rPr>
              <a:t>Kritéria volby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4" name="TextShape 2"/>
          <p:cNvSpPr/>
          <p:nvPr/>
        </p:nvSpPr>
        <p:spPr>
          <a:xfrm>
            <a:off x="0" y="1620000"/>
            <a:ext cx="9141840" cy="2807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rmAutofit fontScale="81000"/>
          </a:bodyPr>
          <a:p>
            <a:pPr marL="428760" indent="-32112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585858"/>
                </a:solidFill>
                <a:latin typeface="Times New Roman"/>
                <a:ea typeface="DejaVu Sans"/>
              </a:rPr>
              <a:t>Minimální ……….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28760" indent="-32112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585858"/>
                </a:solidFill>
                <a:latin typeface="Times New Roman"/>
                <a:ea typeface="DejaVu Sans"/>
              </a:rPr>
              <a:t>Předepsaný ………….. potřebných k založení;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28760" indent="-32112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585858"/>
                </a:solidFill>
                <a:latin typeface="Times New Roman"/>
                <a:ea typeface="DejaVu Sans"/>
              </a:rPr>
              <a:t>Obtížnost ………….. (časová, finanční);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28760" indent="-32112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585858"/>
                </a:solidFill>
                <a:latin typeface="Times New Roman"/>
                <a:ea typeface="DejaVu Sans"/>
              </a:rPr>
              <a:t>Míra ……………. činnosti (nejvíce a. s.);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28760" indent="-32112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585858"/>
                </a:solidFill>
                <a:latin typeface="Times New Roman"/>
                <a:ea typeface="DejaVu Sans"/>
              </a:rPr>
              <a:t>Zastupování …………. (povinné vytváření orgánů společností…);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28760" indent="-32112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585858"/>
                </a:solidFill>
                <a:latin typeface="Times New Roman"/>
                <a:ea typeface="DejaVu Sans"/>
              </a:rPr>
              <a:t>………</a:t>
            </a:r>
            <a:r>
              <a:rPr b="0" lang="cs-CZ" sz="2400" spc="-1" strike="noStrike">
                <a:solidFill>
                  <a:srgbClr val="585858"/>
                </a:solidFill>
                <a:latin typeface="Times New Roman"/>
                <a:ea typeface="DejaVu Sans"/>
              </a:rPr>
              <a:t>... podnikatele za závazky vzniklé podnikatelskou činností.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28760">
              <a:lnSpc>
                <a:spcPct val="100000"/>
              </a:lnSpc>
              <a:spcBef>
                <a:spcPts val="700"/>
              </a:spcBef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28760" indent="-32112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585858"/>
                </a:solidFill>
                <a:latin typeface="Times New Roman"/>
                <a:ea typeface="DejaVu Sans"/>
              </a:rPr>
              <a:t>Proč došlo ke snížení ZK u s. r. o.?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5" name="TextShape 3"/>
          <p:cNvSpPr/>
          <p:nvPr/>
        </p:nvSpPr>
        <p:spPr>
          <a:xfrm>
            <a:off x="8547840" y="4690800"/>
            <a:ext cx="470880" cy="336240"/>
          </a:xfrm>
          <a:prstGeom prst="rect">
            <a:avLst/>
          </a:prstGeom>
          <a:noFill/>
          <a:ln w="126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r">
              <a:lnSpc>
                <a:spcPct val="100000"/>
              </a:lnSpc>
            </a:pPr>
            <a:fld id="{99ABF3D6-3DFB-41B4-8749-DB2831297907}" type="slidenum">
              <a:rPr b="0" lang="cs-CZ" sz="1000" spc="-1" strike="noStrike">
                <a:solidFill>
                  <a:srgbClr val="585858"/>
                </a:solidFill>
                <a:latin typeface="TUL Mono"/>
                <a:ea typeface="Arial"/>
              </a:rPr>
              <a:t>9</a:t>
            </a:fld>
            <a:endParaRPr b="0" lang="cs-CZ" sz="1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65a812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65a812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65a812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65a812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65a812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?>
<Relationships xmlns="http://schemas.openxmlformats.org/package/2006/relationships"><Relationship Id="rId1" Type="http://schemas.openxmlformats.org/officeDocument/2006/relationships/customXmlProps" Target="itemProps1.xml"/>
</Relationships>
</file>

<file path=customXml/_rels/item2.xml.rels><?xml version="1.0" encoding="UTF-8"?>
<Relationships xmlns="http://schemas.openxmlformats.org/package/2006/relationships"><Relationship Id="rId1" Type="http://schemas.openxmlformats.org/officeDocument/2006/relationships/customXmlProps" Target="itemProps2.xml"/>
</Relationships>
</file>

<file path=customXml/_rels/item3.xml.rels><?xml version="1.0" encoding="UTF-8"?>
<Relationships xmlns="http://schemas.openxmlformats.org/package/2006/relationships"><Relationship Id="rId1" Type="http://schemas.openxmlformats.org/officeDocument/2006/relationships/customXmlProps" Target="itemProps3.xml"/>
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3F24D8AE9052F439216507462B370A2" ma:contentTypeVersion="14" ma:contentTypeDescription="Vytvoří nový dokument" ma:contentTypeScope="" ma:versionID="711c7488bee2847890d8821a6dca24d7">
  <xsd:schema xmlns:xsd="http://www.w3.org/2001/XMLSchema" xmlns:xs="http://www.w3.org/2001/XMLSchema" xmlns:p="http://schemas.microsoft.com/office/2006/metadata/properties" xmlns:ns3="b7fbb0a0-8cb5-48f6-909f-349dd5831800" xmlns:ns4="ae536801-dc42-4577-9208-5c6649469465" targetNamespace="http://schemas.microsoft.com/office/2006/metadata/properties" ma:root="true" ma:fieldsID="c9a94afdcd1d772e6fe4920632572259" ns3:_="" ns4:_="">
    <xsd:import namespace="b7fbb0a0-8cb5-48f6-909f-349dd5831800"/>
    <xsd:import namespace="ae536801-dc42-4577-9208-5c664946946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fbb0a0-8cb5-48f6-909f-349dd58318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536801-dc42-4577-9208-5c6649469465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AB6C3E3-C81C-4CD3-83E2-0487736010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7fbb0a0-8cb5-48f6-909f-349dd5831800"/>
    <ds:schemaRef ds:uri="ae536801-dc42-4577-9208-5c664946946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4F4B97A-6B52-4806-A772-A521C9212A71}">
  <ds:schemaRefs>
    <ds:schemaRef ds:uri="http://schemas.microsoft.com/office/2006/documentManagement/types"/>
    <ds:schemaRef ds:uri="b7fbb0a0-8cb5-48f6-909f-349dd5831800"/>
    <ds:schemaRef ds:uri="http://schemas.microsoft.com/office/infopath/2007/PartnerControls"/>
    <ds:schemaRef ds:uri="http://schemas.microsoft.com/office/2006/metadata/properties"/>
    <ds:schemaRef ds:uri="http://purl.org/dc/elements/1.1/"/>
    <ds:schemaRef ds:uri="http://www.w3.org/XML/1998/namespace"/>
    <ds:schemaRef ds:uri="http://purl.org/dc/dcmitype/"/>
    <ds:schemaRef ds:uri="http://schemas.openxmlformats.org/package/2006/metadata/core-properties"/>
    <ds:schemaRef ds:uri="ae536801-dc42-4577-9208-5c6649469465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1A58F1DE-064E-4BE5-9BA1-3A5701D958F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970</TotalTime>
  <Application>LibreOffice/7.5.1.2$Windows_X86_64 LibreOffice_project/fcbaee479e84c6cd81291587d2ee68cba099e129</Application>
  <AppVersion>15.0000</AppVersion>
  <Words>157</Words>
  <Paragraphs>41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Aleš Kocourek</dc:creator>
  <dc:description/>
  <dc:language>cs-CZ</dc:language>
  <cp:lastModifiedBy/>
  <dcterms:modified xsi:type="dcterms:W3CDTF">2024-02-19T20:18:30Z</dcterms:modified>
  <cp:revision>148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0x01010043F24D8AE9052F439216507462B370A2</vt:lpwstr>
  </property>
  <property fmtid="{D5CDD505-2E9C-101B-9397-08002B2CF9AE}" pid="3" name="PresentationFormat">
    <vt:lpwstr>Předvádění na obrazovce (16:9)</vt:lpwstr>
  </property>
  <property fmtid="{D5CDD505-2E9C-101B-9397-08002B2CF9AE}" pid="4" name="Slides">
    <vt:i4>9</vt:i4>
  </property>
</Properties>
</file>