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54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56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57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64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46.xml" ContentType="application/vnd.openxmlformats-officedocument.presentationml.slide+xml"/>
  <Override PartName="/ppt/slides/slide25.xml" ContentType="application/vnd.openxmlformats-officedocument.presentationml.slide+xml"/>
  <Override PartName="/ppt/slides/slide47.xml" ContentType="application/vnd.openxmlformats-officedocument.presentationml.slide+xml"/>
  <Override PartName="/ppt/slides/slide26.xml" ContentType="application/vnd.openxmlformats-officedocument.presentationml.slide+xml"/>
  <Override PartName="/ppt/slides/slide48.xml" ContentType="application/vnd.openxmlformats-officedocument.presentationml.slide+xml"/>
  <Override PartName="/ppt/slides/slide27.xml" ContentType="application/vnd.openxmlformats-officedocument.presentationml.slide+xml"/>
  <Override PartName="/ppt/slides/slide4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52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62.xml" ContentType="application/vnd.openxmlformats-officedocument.presentationml.slide+xml"/>
  <Override PartName="/ppt/slides/slide41.xml" ContentType="application/vnd.openxmlformats-officedocument.presentationml.slide+xml"/>
  <Override PartName="/ppt/slides/slide63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54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55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56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57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58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59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64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45.xml.rels" ContentType="application/vnd.openxmlformats-package.relationships+xml"/>
  <Override PartName="/ppt/slides/_rels/slide23.xml.rels" ContentType="application/vnd.openxmlformats-package.relationships+xml"/>
  <Override PartName="/ppt/slides/_rels/slide46.xml.rels" ContentType="application/vnd.openxmlformats-package.relationships+xml"/>
  <Override PartName="/ppt/slides/_rels/slide24.xml.rels" ContentType="application/vnd.openxmlformats-package.relationships+xml"/>
  <Override PartName="/ppt/slides/_rels/slide47.xml.rels" ContentType="application/vnd.openxmlformats-package.relationships+xml"/>
  <Override PartName="/ppt/slides/_rels/slide25.xml.rels" ContentType="application/vnd.openxmlformats-package.relationships+xml"/>
  <Override PartName="/ppt/slides/_rels/slide48.xml.rels" ContentType="application/vnd.openxmlformats-package.relationships+xml"/>
  <Override PartName="/ppt/slides/_rels/slide26.xml.rels" ContentType="application/vnd.openxmlformats-package.relationships+xml"/>
  <Override PartName="/ppt/slides/_rels/slide4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52.xml.rels" ContentType="application/vnd.openxmlformats-package.relationships+xml"/>
  <Override PartName="/ppt/slides/_rels/slide30.xml.rels" ContentType="application/vnd.openxmlformats-package.relationships+xml"/>
  <Override PartName="/ppt/slides/_rels/slide53.xml.rels" ContentType="application/vnd.openxmlformats-package.relationships+xml"/>
  <Override PartName="/ppt/slides/_rels/slide31.xml.rels" ContentType="application/vnd.openxmlformats-package.relationships+xml"/>
  <Override PartName="/ppt/slides/_rels/slide62.xml.rels" ContentType="application/vnd.openxmlformats-package.relationships+xml"/>
  <Override PartName="/ppt/slides/_rels/slide40.xml.rels" ContentType="application/vnd.openxmlformats-package.relationships+xml"/>
  <Override PartName="/ppt/slides/_rels/slide63.xml.rels" ContentType="application/vnd.openxmlformats-package.relationships+xml"/>
  <Override PartName="/ppt/slides/_rels/slide41.xml.rels" ContentType="application/vnd.openxmlformats-package.relationships+xml"/>
  <Override PartName="/ppt/slides/_rels/slide50.xml.rels" ContentType="application/vnd.openxmlformats-package.relationships+xml"/>
  <Override PartName="/ppt/slides/_rels/slide51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  <Override PartName="/ppt/slides/_rels/slide74.xml.rels" ContentType="application/vnd.openxmlformats-package.relationships+xml"/>
  <Override PartName="/ppt/slides/_rels/slide75.xml.rels" ContentType="application/vnd.openxmlformats-package.relationships+xml"/>
  <Override PartName="/ppt/slides/_rels/slide76.xml.rels" ContentType="application/vnd.openxmlformats-package.relationships+xml"/>
  <Override PartName="/ppt/slides/_rels/slide77.xml.rels" ContentType="application/vnd.openxmlformats-package.relationships+xml"/>
  <Override PartName="/ppt/slides/_rels/slide78.xml.rels" ContentType="application/vnd.openxmlformats-package.relationships+xml"/>
  <Override PartName="/ppt/slides/_rels/slide79.xml.rels" ContentType="application/vnd.openxmlformats-package.relationships+xml"/>
  <Override PartName="/ppt/slides/_rels/slide80.xml.rels" ContentType="application/vnd.openxmlformats-package.relationships+xml"/>
  <Override PartName="/ppt/slides/_rels/slide81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040" cy="792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2480" cy="10404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040" cy="79200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3673080"/>
            <a:ext cx="9140040" cy="1214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216000" indent="-3214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Ing. Eliška Valentová, Ph.D. - KH středa 13:00 – 14:00 (jinak online)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440000"/>
            <a:ext cx="9140040" cy="161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600" spc="-1" strike="noStrike">
                <a:solidFill>
                  <a:srgbClr val="ffffff"/>
                </a:solidFill>
                <a:latin typeface="Inter Black"/>
                <a:ea typeface="Inter Black"/>
              </a:rPr>
              <a:t>Ekonomika a podnikání ve službách – dálkové studium</a:t>
            </a:r>
            <a:endParaRPr b="0" lang="cs-CZ" sz="4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Forma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8000"/>
          </a:bodyPr>
          <a:p>
            <a:pPr marL="416160" indent="-405000">
              <a:lnSpc>
                <a:spcPct val="8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100" spc="-1" strike="noStrike">
                <a:solidFill>
                  <a:srgbClr val="000000"/>
                </a:solidFill>
                <a:latin typeface="Arial"/>
                <a:ea typeface="DejaVu Sans"/>
              </a:rPr>
              <a:t>Titulní list 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lvl="1" marL="1048320" indent="-3895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DejaVu Sans"/>
              </a:rPr>
              <a:t>název tématu, jména řešitelů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lvl="1" marL="1048320" indent="-38952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DejaVu Sans"/>
              </a:rPr>
              <a:t>škola, fakulta, ročník, šk. rok, datum vypracování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24"/>
              </a:spcBef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416160" indent="-405000">
              <a:lnSpc>
                <a:spcPct val="8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Obsah práce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1134"/>
              </a:spcBef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416160" indent="-405000">
              <a:lnSpc>
                <a:spcPct val="8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Úvod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lvl="1" marL="416160" indent="-405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zdůvodnění volby tématu, stručná charakteristika práce, </a:t>
            </a: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cíle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24"/>
              </a:spcBef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416160" indent="-405000">
              <a:lnSpc>
                <a:spcPct val="8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Teoretická část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lvl="1" marL="1048320" indent="-3895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pojmy, charakteristika odvětví, zajímavosti, podnikání v dané oblasti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881444A-1638-4BC2-A177-783801AC7EA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Forma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 marL="460800" indent="-449280">
              <a:lnSpc>
                <a:spcPct val="80000"/>
              </a:lnSpc>
              <a:spcBef>
                <a:spcPts val="6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Praktická část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1163160" indent="-43236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popis a analýza zvoleného podniku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1163160" indent="-43236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statistiky daného odvětví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1163160" indent="-43236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v čem se liší dané odvětví od průmyslu!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1163160" indent="-43236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SWOT analýza, segment zákazníků, dodavatelé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1163160" indent="-43236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popsat podnikání (podnikatelský plán)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24"/>
              </a:spcBef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460800" indent="-449280">
              <a:lnSpc>
                <a:spcPct val="80000"/>
              </a:lnSpc>
              <a:spcBef>
                <a:spcPts val="624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Závěr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lvl="1" marL="460800" indent="-44928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5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zhodnocení výsledků, přínosů - přínos pro firmu (změna po řešení) a přínos práce pro řešitele (nové informace, dovednosti, postřehy….)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637EF16-5DDA-4180-9D7A-4F6AEB4ACDA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Prezentace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80000"/>
              </a:lnSpc>
              <a:spcBef>
                <a:spcPts val="524"/>
              </a:spcBef>
            </a:pP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Srozumitelnost projevu (máte přesvědčit)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Délka prezentace 5 minut na člověka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Výplňová slova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Nespisovná slova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57800" indent="-753840">
              <a:lnSpc>
                <a:spcPct val="80000"/>
              </a:lnSpc>
              <a:spcBef>
                <a:spcPts val="624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C68F4B8-9C56-4D99-8EDA-39AC71A6F9E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Prezentace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4000"/>
          </a:bodyPr>
          <a:p>
            <a:pPr>
              <a:lnSpc>
                <a:spcPct val="80000"/>
              </a:lnSpc>
              <a:spcBef>
                <a:spcPts val="524"/>
              </a:spcBef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Dávat pozor, jakým tónem hovoříte </a:t>
            </a:r>
            <a:br>
              <a:rPr sz="2100"/>
            </a:b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24"/>
              </a:spcBef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Působit POZITIVNĚ – o to těžší u neosobního kontaktu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Jasná a přehledná struktura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Rozdělit prezentaci do určitých bloků, pro většinu posluchačů je zapamatovatelné – především pro BP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Být sami sebou, nehrát a nepředstírat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Využití podpůrných prostředků, např. o</a:t>
            </a:r>
            <a:r>
              <a:rPr b="1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brázky</a:t>
            </a:r>
            <a:r>
              <a:rPr b="0" lang="cs-CZ" sz="21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, ukázky, stránky, atd.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394200" indent="-3920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D2E74ED-BC4E-4AF0-9783-BB704E10814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Začátek podnikání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          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Jaká jsou kritéria volby pro způsob podnikání?</a:t>
            </a: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80000"/>
              </a:lnSpc>
              <a:spcBef>
                <a:spcPts val="524"/>
              </a:spcBef>
              <a:tabLst>
                <a:tab algn="l" pos="0"/>
              </a:tabLst>
            </a:pP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jaké jsou právní formy podnikání?</a:t>
            </a: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9D72D47-ADD1-4B05-BAC5-F1E9B883E17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Kritéria volby podnikání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4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minimální ………..;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předepsaný ………………….. k založení;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obtížnost ……………... (časová, finanční);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Míra ……………………. (nejvíce a. s.);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Zastupování …………………... (povinné vytváření orgánů společností…);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……………………………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 vzniklé podnikatelskou činností.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52440" indent="-3506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52440" indent="-350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Proč došlo ke snížení ZK u s. r. o.?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949C127-5A8F-4D52-A667-CAE3AF67B97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Právní formy podnikání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9000"/>
          </a:bodyPr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samostatný podnikatel (FO = živnostník);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obchodní společnosti;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družstva;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státní podniky;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 vzniklé na základě zvláštního zákona (ČD, ČNB, pošta, ČT …);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příspěvkové organizace;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organizační složky státu (Úřad vlády, Kancelář prezidenta, atd.);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nadace a nadační fondy;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občanská sdružení ( nově spolky);                                                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obecně prospěšné společnosti;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ostatní (polit. strany).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D857E35-2C64-4BDB-8F05-1FB7A493A2C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Jaká právní forma je dle Vašeho názoru nejlepší pro služby?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4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2720" indent="-334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proč? </a:t>
            </a:r>
            <a:endParaRPr b="0" lang="cs-CZ" sz="7000" spc="-1" strike="noStrike">
              <a:solidFill>
                <a:srgbClr val="000000"/>
              </a:solidFill>
              <a:latin typeface="Arial"/>
            </a:endParaRPr>
          </a:p>
          <a:p>
            <a:pPr marL="342720" indent="-334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</a:t>
            </a:r>
            <a:r>
              <a:rPr b="1" lang="cs-CZ" sz="7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Kdy a jak?</a:t>
            </a:r>
            <a:endParaRPr b="0" lang="cs-CZ" sz="7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A329B05-7C9F-4E67-9F33-722E6E00993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Začátek podnikání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1000"/>
          </a:bodyPr>
          <a:p>
            <a:pPr>
              <a:lnSpc>
                <a:spcPct val="115000"/>
              </a:lnSpc>
              <a:spcBef>
                <a:spcPts val="1417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Živnostenský úřad – ………………………………..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Finanční úřad – přihlášení k ……………………………….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ČSSZ – přihláška k ……………………………….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Úřad práce – 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Zdravotní pojišťovna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br>
              <a:rPr sz="1800"/>
            </a:b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Krajská hygienická stanice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55DBD05-852C-4377-AD01-840A75AD432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Ohlašovací živnosti řemeslné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369720" indent="-361080">
              <a:lnSpc>
                <a:spcPct val="8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Odborná způsobilost pro řemeslné živnosti se prokazuje: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výučním listem  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maturitou v příslušném oboru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vyšším odborným vzdělání v příslušném oboru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uznáním odborné kvalifikace, vydaným uznávacím; orgánem podle zákona o uznávání odborné kvalifikace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výučním listem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 příbuzném oboru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 dokladem o vykonání jednoroční praxe v oboru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řádným ukončením rekvalifikace pro příslušnou pracovní činnost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9720" indent="-36108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vykonáním šestileté praxe v oboru.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EDEF9E9-9EEA-48F9-B483-9B851E0AA17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Osnova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7000"/>
          </a:bodyPr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seznámení s předmětem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náplň předmětu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podmínky nutné k jeho splnění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založení podniku služeb – opakování (pro někoho)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definice a klasifikace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průmysl vs. služby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1440" indent="-5382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podnikání ve službách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563040" indent="-5382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Vždy po max 40 minutách aktivita pro nastartování + jedna přestávka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197C302-7750-4407-A55A-E3DC53C72D8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Ohlašovací živnosti vázané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8000"/>
          </a:bodyPr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Odborná způsobilost pro vázané živnosti je stanovena přílohou 2 živnostenskému zákonu nebo je upravena zvláštními právními předpisy uvedenými v této příloze.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Př.: Podnikání v oblasti nakládání s nebezpečnými odpady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vysokoškolské vzdělání a 1 rok praxe v oboru, nebo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vyšší odborné vzdělání v technickém nebo přírodovědném oboru vzdělání a 3 roky praxe v oboru, nebo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8440" indent="-46836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střední vzdělání s maturitní zkouškou v technickém nebo přírodovědném oboru vzdělání a 3 roky praxe v oboru, nebo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0560" indent="-421200">
              <a:lnSpc>
                <a:spcPct val="8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osvědčení o rekvalifikaci nebo jiný doklad o odborné kvalifikaci pro příslušnou pracovní činnost vydaný zařízením akreditovaným podle zvláštních právních předpisů, nebo zařízením akreditovaným Ministerstvem školství, mládeže a tělovýchovy, nebo ministerstvem, do jehož působnosti patří odvětví, v němž je živnost provozována, a 4 roky praxe v oboru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4FBB311-217D-44AA-BEB6-2CF94B1E179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Ohlašovací živnosti volné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8000"/>
          </a:bodyPr>
          <a:p>
            <a:pPr>
              <a:lnSpc>
                <a:spcPct val="90000"/>
              </a:lnSpc>
              <a:spcBef>
                <a:spcPts val="598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zákon nevyžaduje prokazování odborné ani jiné způsobilosti. K získání živnostenského oprávnění pro živnost volnou musí být splněny pouze všeobecné podmínky.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4680" indent="-3625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4680" indent="-3625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Živnost volná je v podstatě jedna a uvedena pod názvem: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Předmět podnikání: Výroba, obchod a služby neuvedené v přílohách 1 až 3 živnostenského zákona.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4680" indent="-3625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3280" indent="-40464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Jaké jsou všeobecné podmínky pro uznání živnosti?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D8382C4-4A81-4E4E-897F-619C3969990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Podmínky pro získání  živnosti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Plná ………...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(dříve způsobilost k právním úkonům) – mohou podnikat i osoby mladší 18 let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…………………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9480" indent="-3376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9480" indent="-33768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Proč došlo k úpravě věkové hranice a běžnější možnosti  zplnoletnění?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834EE9E-943C-493A-A3A8-00E32370D24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Živnosti koncesované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živnost na základě zvláštního oprávnění, ke kterému se musí ve většině případů vyjádřit příslušný orgán státní správy.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BF4C175-104B-4ADC-85BB-881FC85E9EA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Příklady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Provoz cestovní kanceláře 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VS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Cestovní agentura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Činnost soukromých detektivů 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VS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Činnost informačních a zpravodajských kanceláří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C200C6F-99CC-494E-8086-8BBA56E950A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Samostatné cvičení - živnosti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9993E0F-A5AD-4025-BD04-5C7E676DC80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Definice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velké množství definic – pamatovat podstatu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Př.: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Služba je 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jakákoliv činnost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nebo výhoda, kterou jedna strana může nabídnout druhé straně, je v zásadě ……………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 jejím výsledkem 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není …………..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 Produkce služeb může, ale nemusí být, spojena s hmotným produktem.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947A5A6-D974-4B20-8E55-C1B2D66F869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Základní charakteristiky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0" y="1368000"/>
            <a:ext cx="9140040" cy="3381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8000"/>
          </a:bodyPr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Nehmotnost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Neoddělitelnost - 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Proměnlivost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Nemožnost vlastnictví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Vztah mezi poskytovatelem služby a jejím příjemcem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„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krátká doba trvanlivosti“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omezená přenesenost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nedostatek homogenity –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pracnost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fluktuace poptávky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poskytnutí dovednosti, znalosti, vědomosti za účelem uspokojení potřeb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nemožnost testování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místní a časová vázanost – např.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68480" indent="-16848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0120"/>
                <a:tab algn="l" pos="434880"/>
                <a:tab algn="l" pos="884160"/>
                <a:tab algn="l" pos="1333440"/>
                <a:tab algn="l" pos="1782720"/>
                <a:tab algn="l" pos="2232000"/>
                <a:tab algn="l" pos="2681280"/>
                <a:tab algn="l" pos="3130560"/>
                <a:tab algn="l" pos="3579840"/>
                <a:tab algn="l" pos="4029120"/>
                <a:tab algn="l" pos="4478400"/>
                <a:tab algn="l" pos="4927680"/>
                <a:tab algn="l" pos="5376960"/>
                <a:tab algn="l" pos="5826240"/>
                <a:tab algn="l" pos="6275520"/>
                <a:tab algn="l" pos="6724800"/>
                <a:tab algn="l" pos="7174080"/>
                <a:tab algn="l" pos="7623000"/>
                <a:tab algn="l" pos="8072280"/>
                <a:tab algn="l" pos="8521560"/>
                <a:tab algn="l" pos="897084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pomíjivost – např.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5924E7A-8411-4D32-BE81-E00F508F2D0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Klasifikace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CZ-NACE, CZ-CPA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Foota a Hatta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Terciární služby (dříve vykonávané doma, př. stravování, ubytování, holičství, prádelny, atd.);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Kvartérní služby (usnadňující a zefektivňující rozdělení práce, př. doprava, obchod, komunikace, finance);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Kvinterní služby (měnící a zdokonalující jejich příjemce, zdravotnictví, vzdělávání, cestovní ruch, atd.).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EAEE7E5-31ED-438B-B795-9D57DEEE8C5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Dělení služeb – samostatné cvičení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6000"/>
          </a:bodyPr>
          <a:p>
            <a:pPr marL="426240" indent="-4165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Dle tržních mechanizmů: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6240" indent="-41652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Tržní služby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 -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služby poskytované na trhu za cenu pokrývající výrobní náklady a umožňující dosažení zisku pro jejich poskytovatele. Př.?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26240" indent="-41652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Netržní služby -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poskytovány společnosti nebo jednotlivým spotřebitelům buď bezplatně, nebo za poplatek. Netržní služby mohou být poskytovány státem, soukromými neziskovými institucemi nebo domácnostmi se zaměstnanci. Převážně netržní služby?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7280" indent="-34488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7280" indent="-34488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Dle konečného spotřebitele: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7280" indent="-34488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Spotřebitel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7280" indent="-34488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Organizace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7280" indent="-34488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Arial"/>
              </a:rPr>
              <a:t>Spotřebitel i organizace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473B2D9-1EC5-41F6-8BE7-550E6DD07DE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Informace – z čeho se učit?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0000"/>
          </a:bodyPr>
          <a:p>
            <a:pPr marL="307800" indent="-459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nekompletní přednášky k dispozici na elearningu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9520" indent="-476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9520" indent="-459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skripta v elektronické podobě – na elearningu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9520" indent="-459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podmínky zápočtu a zkoušky: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2" marL="1851120" indent="-4071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semestrální projekt – odevzdání (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deadline 12. 05. 2024)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 + prezentace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851120" indent="-4071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splnění alespoň 60 % ZK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851120" indent="-40716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Arial"/>
              </a:rPr>
              <a:t>předtermín NEJSPÍŠE 22. 5.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CDB4D18-61FA-4E36-BD50-3139F3C1127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Dělení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0" y="144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46000"/>
          </a:bodyPr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Dle úrovně zhmotnění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nehmotné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poskytující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přidanou hodnotu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k hmotnému výrobku,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zpřístupňující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hmotný výrobek.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Dle trhu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, na kterém jsou spotřebovávány: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spotřebitelský trh;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trh výroby;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vládní trh;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zemědělský trh.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Dle formy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na: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8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unifikované, tzn., poskytované všem uživatelům ve stejné podobě;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07960" indent="-496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zakázkové.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7F2E3A9-17E5-4C09-A904-F412F694779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VS průmysl -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První republika začátek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Války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1929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912FFF8-61D7-4A54-9D06-963BB1C94C6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VS průmysl -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Centrálně plánovaná ekonomika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Otevření ekonomiky po roce 1989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85D9302-1A45-4932-A176-99AE1689420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VS průmysl provázanost ve všech fázích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55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předvýrobní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552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výroba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–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552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prodej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552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po ukončení životnosti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55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58DA72A-0FB5-4E9A-A9F7-BA120548100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Diskuze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1280" indent="-334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 bylo s otevřením ekonomiky spjato?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1280" indent="-334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br>
              <a:rPr sz="18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Jaký je vývoj průmyslu a služeb v současnosti? - jak byste odpověděli před rokem a jak se odpověď letos liší… </a:t>
            </a:r>
            <a:br>
              <a:rPr sz="18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br>
              <a:rPr sz="1800"/>
            </a:b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 vidíte výhled vývoje služeb v budoucnu?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1280" indent="-334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454D711-4085-48E4-BAA3-2BB774BFA61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Otevření ekonomiky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1440" y="144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0E8761B-7635-4285-A07B-146B59308C2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v současnosti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5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BB06373-EBAC-41D2-A19F-E48DF3C6F4B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0" name="Picture 3" descr=""/>
          <p:cNvPicPr/>
          <p:nvPr/>
        </p:nvPicPr>
        <p:blipFill>
          <a:blip r:embed="rId1"/>
          <a:stretch/>
        </p:blipFill>
        <p:spPr>
          <a:xfrm>
            <a:off x="144000" y="1152000"/>
            <a:ext cx="8781120" cy="359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Vývoj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BE5ACFB-E6AE-4C2D-BA3A-8722D92B5AA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5" name="Picture 3" descr=""/>
          <p:cNvPicPr/>
          <p:nvPr/>
        </p:nvPicPr>
        <p:blipFill>
          <a:blip r:embed="rId1"/>
          <a:stretch/>
        </p:blipFill>
        <p:spPr>
          <a:xfrm>
            <a:off x="0" y="144720"/>
            <a:ext cx="9140040" cy="4893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Výhody služeb pro ekonomiku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0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Klesá …………….. na poptávce v zahraničí;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…………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...ekonomika;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Služby …………………... o nabídku doplňkového zboží;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……………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 ekonomika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menší negativní důsledky pro ………………….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Uplatnění ……………………..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6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67AB2FC-8351-434B-A976-A09072EC541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a hospodářská krize 2008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BCD3819-0428-4311-9727-5ECA393C31F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4" name="Picture 3" descr=""/>
          <p:cNvPicPr/>
          <p:nvPr/>
        </p:nvPicPr>
        <p:blipFill>
          <a:blip r:embed="rId1"/>
          <a:stretch/>
        </p:blipFill>
        <p:spPr>
          <a:xfrm>
            <a:off x="216000" y="1440000"/>
            <a:ext cx="8496360" cy="331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Semestrální projekt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1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vypracování 1 – 3 lidi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21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Odprezentování – 5. 4. na druhém bloku – 5 minut/student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A72D083-87A6-4708-9223-78D7EDC5113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a hospodářská krize 2008 – jednotlivá odvětví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78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DAE7B9B-B2BF-4FF9-A451-2BD74C1530F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9" name="Picture 2" descr=""/>
          <p:cNvPicPr/>
          <p:nvPr/>
        </p:nvPicPr>
        <p:blipFill>
          <a:blip r:embed="rId1"/>
          <a:stretch/>
        </p:blipFill>
        <p:spPr>
          <a:xfrm>
            <a:off x="144000" y="1239120"/>
            <a:ext cx="8496000" cy="3786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a hospodářská krize 2008 - specifika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5000"/>
          </a:bodyPr>
          <a:p>
            <a:pPr>
              <a:lnSpc>
                <a:spcPct val="90000"/>
              </a:lnSpc>
              <a:spcBef>
                <a:spcPts val="598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Anticyklická odvětví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Přímá vazba na průmys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Ubytování a stravování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Reakce předem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41720" indent="-440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Reakce následná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1AF391E-7D09-499E-9230-B44EE7F1FCC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2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Služby a pandemie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CustomShape 13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3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Německo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Itálie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Ostatní země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Pozitivní dopady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CustomShape 14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7" name="CustomShape 15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10F171B-EA24-4A8C-AF13-E923474276C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8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Vývoj služeb  v budoucnu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 marL="174960" indent="-174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stále se zvyšující podíl služeb byl trendem několika let – </a:t>
            </a: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74960" indent="-174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vzrůstající podíl …………………….(pizza) a zásilkových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74960" indent="-174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stírající se rozdíly mezi……………….. – zdravotnictv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74960" indent="-1749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pandemie a válka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CustomShape 7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1" name="CustomShape 9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59044AD-1E76-428E-86E9-3906E15412E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Test z první přednášky – co si pamatujeme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69B38F7-E498-41FD-9634-12A5ACD4960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Management služeb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9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8F6D283-A8FE-4812-96F3-CE9A4EB2E1D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Základní pojmy managementu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8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plánování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 služeb;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rozhodování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 o uvedení služeb;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vedení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 lidí v oblasti služeb;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organizování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 podniku služeb;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ff0066"/>
                </a:solidFill>
                <a:latin typeface="Times New Roman"/>
                <a:ea typeface="Tahoma"/>
              </a:rPr>
              <a:t>	</a:t>
            </a:r>
            <a:r>
              <a:rPr b="0" lang="cs-CZ" sz="3200" spc="-1" strike="noStrike">
                <a:solidFill>
                  <a:srgbClr val="ff0066"/>
                </a:solidFill>
                <a:latin typeface="Times New Roman"/>
                <a:ea typeface="Tahoma"/>
              </a:rPr>
              <a:t>A??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5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A0CDACA-28C5-4938-B523-9D5ABE49EC5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Pojetí managementu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0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Nelze unifikovat;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7440" indent="-396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7440" indent="-396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Není přímo definované pro služby: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7440" indent="-39636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ahoma"/>
                <a:ea typeface="Tahoma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Management  je souhrnem všech činností vedoucího pracovníka, které směřují k určení optimálního postupu při plnění podnikových cílů, tedy organizování, účelné využívání a kombinace všech zdrojů a motivační vedení lidí.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97440" indent="-396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0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ACD0037-3066-4E36-B384-315B93999AD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Cíle managementu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4000"/>
          </a:bodyPr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prosazování jakosti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sledovanost surovin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 bezpečnost doprovodných produktů – 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snižování provozních nákladů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tržních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služeb ……………………...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netržních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služeb realizace služeb ……………………..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zajištění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shody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se ……………………...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159840" indent="-15984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zajištění ………………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655239F-9BCF-4FE4-8505-AED4771C7FD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Rozhodování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9000"/>
          </a:bodyPr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snaha o dosažení …………………. organizace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při splnění určitého ………………...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5680" indent="-442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5680" indent="-442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za předpokladu předcházení …………...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5680" indent="-442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5680" indent="-44208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Jaká znáte rizika objevující se </a:t>
            </a:r>
            <a:r>
              <a:rPr b="1" lang="cs-CZ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více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v rozhodování ve službách?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(ne obecná)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5680" indent="-442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D88D87D-2E07-4434-8FA6-497F3875551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Hodnocení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6000"/>
          </a:bodyPr>
          <a:p>
            <a:pPr marL="280800" indent="-4183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7 bodů forma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7400" indent="-4183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5 bodů prezentace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7400" indent="-4183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15 bodů obsah 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7400" indent="-4183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3 body aktivita/případové studie/aktualita</a:t>
            </a:r>
            <a:br>
              <a:rPr sz="1800"/>
            </a:b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7400" indent="-41832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70 bodů zkouška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CD1EC9F-C3D9-4881-84FB-310D5C07DB7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>
            <a:off x="-96840" y="2761560"/>
            <a:ext cx="177480" cy="5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Rizika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DC3FDAE-9115-4DA1-A7D8-6325799A1DA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Rozhodování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7000"/>
          </a:bodyPr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Nedostatek 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Nedostatek 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Nedostatek ……………..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nutnost řešit problém ………………….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9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zhoršená situace při ………………...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01400" indent="-3985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DCD10A4-33F3-4736-BE71-C43766B3A45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Plánování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9000"/>
          </a:bodyPr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Limitováno finančními prostředky;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Krátkodobé plány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zpravidla na podstatně kratší časové úseky, např. u stravovacích služeb se setkáváme s obdobím 1 týdne.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Absence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plánovací činnosti díky: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Absenci 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62960" indent="-451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Nestálosti plánů služeb ……………………...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2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E8EA834-96A4-4436-A51C-9BA11A5ACF5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Ovlivněno: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2376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povahou manažera, který společnost řídí a usměrňuje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povahou zaměstnanců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předmětem činnosti organizace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Řízení ve službách je orientováno především na: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zjišťování nových……….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hledáním 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9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inovace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řízení 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BE5315B-E77F-43CC-8974-B204CE7A5BD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Kontrola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4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smyslem je ověření míry plnění cílů podniku, přijetí opatření a poskytnutí zpětné vazby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6680" indent="-344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6680" indent="-344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zásadní význam v oblastech, kde dochází k přímému kontaktu se zákazníky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6680" indent="-344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6680" indent="-344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závislost na podnikatelské činnosti služeb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53520" indent="-3441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D42D39F-C56C-4789-BBDD-37C44C2D3D7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Organizování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 marL="470520" indent="-45864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Volba organizační struktury v podnicích služeb závisí na: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…………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... podniku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…………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růstu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…………………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448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Všechny procesy musí být zorganizovány tak, aby na sebe plynule navazovaly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80000"/>
              </a:lnSpc>
              <a:spcBef>
                <a:spcPts val="448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70520" indent="-4586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Rozdíl organizační struktura banky X malého podniku.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A8C39D7-08A8-4108-9129-E7CB54B09AF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Facility management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6000"/>
          </a:bodyPr>
          <a:p>
            <a:pPr>
              <a:lnSpc>
                <a:spcPct val="8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Společnosti vykonávající rozmanité služby na klienta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67880" indent="-76284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67880" indent="-76284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Některé garantují úsporu nákladů minimálně 10 % oproti situaci, kdy si služby zajišťuje klient vlastními silami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67880" indent="-76284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67880" indent="-76284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Příklady: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67880" indent="-762840">
              <a:lnSpc>
                <a:spcPct val="8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Arial"/>
              </a:rPr>
              <a:t>    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782280" indent="-7628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22F6C43-8013-43E0-A63B-9E513C907F3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management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0000"/>
          </a:bodyPr>
          <a:p>
            <a:pPr marL="449280" indent="-4442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Primárně ………. pyramidy u výrobních podniků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9280" indent="-4442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9280" indent="-4442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Řízení zásob a výroby, ale také obchodních, marketingových procesů, kvality, bezpečnosti, kontroly a ŘLZ.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9280" indent="-4442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9280" indent="-4442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Rozsah OM záleží na vybraném odvětví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49280" indent="-4377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76B9FBB-9C54-47D7-A138-01086D1AE3F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9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Obecně riziko selhání lidského faktoru či procesu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9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9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Větší důraz na OR ve finančním sektoru –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pojišťovnictví a bankovnictví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klíčový problém nastavení sofistikovaného kontrolního mechanismu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9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BD6DAC5-9140-4B6E-AEA2-482E9AD31A14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Operační rizika - pojišťovnictví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 marL="33192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Podvody spáchané klienty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192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Bezpečnost práce na pracovišti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1920" indent="-3283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Nehody nebo přírodní katastrofy bez lidského zavinění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1920" indent="-32364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Nefunkčnost IT aplikací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5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F4FD7CF-3A48-4A48-B43D-43C4EADD3F7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Zkouška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216000" indent="-321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5 otázek ANO/NE nebo a, b, c – po 2 bodech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21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Vypisovací otázky po 4 a 5 bodech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FADE12B-8675-4EDB-ABE8-FB3802C04F8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4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4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4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Řízení lidských zdrojů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9F2DE5B-533B-4888-A0B4-602A742B693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zaměstnávání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možnost postupu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nahrazování zaměstnanců stroji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motivace k dalšímu vzdělávání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flexibilita, samostatnost, aktivita a práce z domova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95640" indent="-3931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03920" indent="-3931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BFF5D07-ED3A-49BA-BE5E-2AEEE867A64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zaměstnávání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6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93C1C4C-9396-4B31-B994-171200C7EE8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CustomShape 5"/>
          <p:cNvSpPr/>
          <p:nvPr/>
        </p:nvSpPr>
        <p:spPr>
          <a:xfrm>
            <a:off x="219600" y="1623240"/>
            <a:ext cx="869076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Zavedení moderních technologií v procesu poskytování služby kvůli minimalizaci   kontaktu v době covidu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Motivace k sebevzdělávání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Sladění pracovního a soukromého života a snížení stresu, tzv.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wellbeing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Zaměstnávání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vysoké náklady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vysoká fluktuace –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dynamická odvětví s rychlým životním cyklem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možnost flexibilní pracovní doby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4215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snadné přenesení know-how do jiné organizace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2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25E1446-8287-415B-BDB9-D7889BF07AD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Konkurenční doložka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579960" indent="-5655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79960" indent="-5655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79960" indent="-5655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579960" indent="-56556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76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E3AD4E0-6187-4145-B828-4AC7D8C77B7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Činnosti personálního managementu ve službách - samostatně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1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příprava a výběr pracovníků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rozvoj a hodnocení pracovníků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odměňování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vytváření optimálních podmínek k práci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64680" indent="-3556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schopnost zaměstnance nadchnout a získat si je vnitřně pro společný cíl - obtížné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0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4C849E4-C346-455C-902B-B9744FCD853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Přístupy k řízení lidských zdrojů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4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Administrativní</a:t>
            </a:r>
            <a:r>
              <a:rPr b="0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br>
              <a:rPr sz="2600"/>
            </a:b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Řídící</a:t>
            </a:r>
            <a:r>
              <a:rPr b="0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+ </a:t>
            </a:r>
            <a:br>
              <a:rPr sz="2600"/>
            </a:b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Manažerský</a:t>
            </a:r>
            <a:r>
              <a:rPr b="0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+</a:t>
            </a:r>
            <a:br>
              <a:rPr sz="2600"/>
            </a:b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Řízení lidského kapitálu –</a:t>
            </a: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 marL="553320" indent="-5497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 marL="553320" indent="-54972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  <a:p>
            <a:pPr marL="563400" indent="-54972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0ACC0F0-0934-480A-BA47-7BA4F853F59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Výběr uchazeče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Cílení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Reference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n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Standardizace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 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Předvídání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 –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88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072D725-C8A1-43D2-97B4-4992CBCD81F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0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cs-CZ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Marketing služeb</a:t>
            </a: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  <a:p>
            <a:pPr marL="33624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697"/>
              </a:spcBef>
              <a:tabLst>
                <a:tab algn="l" pos="0"/>
              </a:tabLst>
            </a:pPr>
            <a:endParaRPr b="0" lang="cs-CZ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2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7F310F1-672C-4C0F-94C0-F07FCEB8EA6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Trendy v marketingu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Služby doprovázeny hmotným zbožím -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Stírání rozdílů mezi tržní sférou –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Internet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Neustálé inovace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91240" indent="-289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96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F89442D-2208-49A2-B384-1F8A228CA8F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69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Sylabus předmětu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8000"/>
          </a:bodyPr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Úvod do problematiky služeb, terciární vs. sekundární sektor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Management služeb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lidských zdrojů ve službách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Marketing služeb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Finanční služby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Distribuční služby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Netržní služby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= sociální/zdravotní služby, školství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Podnikatelské služby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= ubytování/stravování nebo CK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Síťové služby</a:t>
            </a:r>
            <a:r>
              <a:rPr b="0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= telekomunikace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80000"/>
              </a:lnSpc>
              <a:spcBef>
                <a:spcPts val="550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Řízení vztahů se zákazníky, operační management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Inovace ve službách, jakost služeb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br>
              <a:rPr sz="2200"/>
            </a:b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277920" indent="-4136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1" lang="cs-CZ" sz="2200" spc="-1" strike="noStrike">
                <a:solidFill>
                  <a:srgbClr val="000000"/>
                </a:solidFill>
                <a:latin typeface="Arial"/>
                <a:ea typeface="DejaVu Sans"/>
              </a:rPr>
              <a:t>U zkoušky vše – i co nestihneme probrat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DD6C89E-7FED-494F-8904-23C3766CB1D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- Produkt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97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Definice – soubor hmotných a nehmotných prvků, které společnost poskytuje k uspokojení potřeb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5440" indent="-323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5440" indent="-323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25440" indent="-323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Př. Dopravní prostředky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0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09E3A12-4705-498B-A6AA-83B7497CC55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- Produkt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0000"/>
          </a:bodyPr>
          <a:p>
            <a:pPr>
              <a:lnSpc>
                <a:spcPct val="100000"/>
              </a:lnSpc>
              <a:spcBef>
                <a:spcPts val="624"/>
              </a:spcBef>
            </a:pP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Životní cyklus služby (rozdíly oproti výrobnímu podniku) – jaké jsou rozdíly!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24"/>
              </a:spcBef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Arial"/>
              </a:rPr>
              <a:t>Význam značky – od odlišení až po zhmotnění, image vrtkavá, ale může se i stát symbolem doby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24"/>
              </a:spcBef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  <a:ea typeface="Arial"/>
              </a:rPr>
              <a:t>Vývoj nových služeb – především u neveřejného sektoru</a:t>
            </a: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endParaRPr b="0" lang="cs-CZ" sz="21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materiální prvky produktu – př. autobus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základní (u kadeřníka účes) a doplňkový produkt (nabídka časopisů, kafe).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r>
              <a:rPr b="1" lang="cs-CZ" sz="25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	</a:t>
            </a:r>
            <a:r>
              <a:rPr b="1" lang="cs-CZ" sz="25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Otázka – o jaké fáze životní cyklu jde v případě produktu?</a:t>
            </a: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624"/>
              </a:spcBef>
              <a:tabLst>
                <a:tab algn="l" pos="0"/>
              </a:tabLst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  <a:p>
            <a:pPr marL="500400" indent="-4971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F5B76E2-3E26-4D9B-B2F7-CBC663D6E69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cena - samostatně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Možnosti stanovení ceny - taktiky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Typy (druhy) cen – př. zakázková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3624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08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F3A3CAA-E9DE-48A8-9FF1-AF7C51ACC67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- distribuce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8000"/>
          </a:bodyPr>
          <a:p>
            <a:pPr marL="721800" indent="-70380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Přímá -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Zhotovitel sám prodává přímo ve své provozovně.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Kombinace přímé a nepřímé -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Prodej také prostřednictvím katalogů, direct mailu, automatických systémů rezervace, internetu, bankomatů.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8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	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Nepřímá -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Prodej pomocí </a:t>
            </a:r>
            <a:r>
              <a:rPr b="1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zprostředkovatele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Tahoma"/>
              </a:rPr>
              <a:t>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</a:t>
            </a:r>
            <a:r>
              <a:rPr b="0" lang="cs-CZ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Nulová flexibilita X maximální přiblížení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721800" indent="-7038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2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BDBAC5B-8BF0-4E3F-A6A0-4404B248F9C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- distribuce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Zprostředkovatelé služby: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Službu ……………. (trafikantka);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    ………………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... (pobočky, které se mohou spolupodílet na ztrátě a nabídnout doplňkové služby);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2720" indent="-334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   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Arial"/>
              </a:rPr>
              <a:t>Poskytovatel služeb …………….. (fin. poradci);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143000" indent="-22644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143000" indent="-226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16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ED9DAD8-7A51-4A0D-8BE9-742C3F22CE7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komunikace – tradiční nástroje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CustomShape 2"/>
          <p:cNvSpPr/>
          <p:nvPr/>
        </p:nvSpPr>
        <p:spPr>
          <a:xfrm>
            <a:off x="2880" y="1368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5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Reklama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(definice, cíle, ústí reklama, korporátní reklama).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Podpora prodeje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Osobní prodej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PR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1867320" indent="-37008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1867320" indent="-370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9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0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8630AD8-056A-486D-B414-5267C6030CC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komunikace – tradiční nástroje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CustomShape 2"/>
          <p:cNvSpPr/>
          <p:nvPr/>
        </p:nvSpPr>
        <p:spPr>
          <a:xfrm>
            <a:off x="74880" y="1368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4272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Direkt marketing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(aktivní a pasivní) –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720" indent="-3344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Internetová komunikace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4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245DE55-280B-4B04-B9F3-A02A691F8F4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komunikace – oblast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CustomShape 2"/>
          <p:cNvSpPr/>
          <p:nvPr/>
        </p:nvSpPr>
        <p:spPr>
          <a:xfrm>
            <a:off x="3960" y="1224000"/>
            <a:ext cx="9140040" cy="3814920"/>
          </a:xfrm>
          <a:prstGeom prst="rect">
            <a:avLst/>
          </a:prstGeom>
          <a:solidFill>
            <a:srgbClr val="fffff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63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Event marketing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br>
              <a:rPr sz="2000"/>
            </a:b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Virální marketing</a:t>
            </a:r>
            <a:br>
              <a:rPr sz="2000"/>
            </a:b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Affiliate marketing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Guerilla marketing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Astroturfing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Ambush marketing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70520" indent="-46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Ambient marketing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69800" indent="-467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69800" indent="-46764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br>
              <a:rPr sz="2000"/>
            </a:b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69800" indent="-467640">
              <a:lnSpc>
                <a:spcPct val="100000"/>
              </a:lnSpc>
              <a:spcBef>
                <a:spcPts val="598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69800" indent="-46764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28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F6B0210-4178-4C46-A6CB-08B585D70DE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materiálové prostředí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2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Pomáhá </a:t>
            </a: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zhmotnění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služby (budova, kancelář, brožura, oblečení, světlo, vůně, barva – např. Airbank)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Téma mnoha marketingových výzkumů – zkoumají se zaměstnanci a zákazníci.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Typy prostředí: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Arial"/>
              </a:rPr>
              <a:t>Periferní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Arial"/>
              </a:rPr>
              <a:t>, které nemá vlastní hodnotu –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200" spc="-1" strike="noStrike">
                <a:solidFill>
                  <a:srgbClr val="000000"/>
                </a:solidFill>
                <a:latin typeface="Times New Roman"/>
                <a:ea typeface="Arial"/>
              </a:rPr>
              <a:t>Základní</a:t>
            </a:r>
            <a:r>
              <a:rPr b="0" lang="cs-CZ" sz="2200" spc="-1" strike="noStrike">
                <a:solidFill>
                  <a:srgbClr val="000000"/>
                </a:solidFill>
                <a:latin typeface="Times New Roman"/>
                <a:ea typeface="Arial"/>
              </a:rPr>
              <a:t> –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2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06A6904-2811-4101-B4F4-8B72F329C2F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lidé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CustomShape 2"/>
          <p:cNvSpPr/>
          <p:nvPr/>
        </p:nvSpPr>
        <p:spPr>
          <a:xfrm>
            <a:off x="147240" y="1512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správná motivace a přeškolování (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interní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 marketing)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přímý vliv na kvalitu a vliv na ostatní konzumenty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přímý nebo nepřímý kontakt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aktivní zapojení zákazníka nebo jeho majetku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vliv ostatních konzumentů (restaurace, divadlo)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6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9D9950B-B9E1-4FB9-88F9-6A4F4FEF5D4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Témata semestrálního projektu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65000"/>
          </a:bodyPr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marketingová agentura/IT služby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finanční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dopravní služby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sociální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zdravotní služby/školství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CK a CA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stravovací/ubytovací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telekomunikační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54520" indent="-37908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vlastní téma – nutné předem konzultovat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EADA41B-5ECE-44AA-9D8D-B84F1ECBD81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Marketingový mix – procesy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56000"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Zaměření na způsob poskytování služby (snaha  o co největší zapojení a uspokojení zákazníka)</a:t>
            </a: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složitost poskytnutí služby, kontaktu se zákazníkem - jednodušší u bezkontaktního prodeje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DejaVu Sans"/>
              </a:rPr>
              <a:t>Systému procesů služeb: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masové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 (nízká osobní interakce, možnost nahrazení pracovní síly - automat na pizzu)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zakázkové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Arial"/>
              </a:rPr>
              <a:t>profesionální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9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0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85DA1B2-AB08-4564-93AE-90CC38C5CBD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CustomShape 1"/>
          <p:cNvSpPr/>
          <p:nvPr/>
        </p:nvSpPr>
        <p:spPr>
          <a:xfrm>
            <a:off x="0" y="1440000"/>
            <a:ext cx="9140040" cy="161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CustomShape 2"/>
          <p:cNvSpPr/>
          <p:nvPr/>
        </p:nvSpPr>
        <p:spPr>
          <a:xfrm>
            <a:off x="0" y="3673080"/>
            <a:ext cx="9140040" cy="1214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180000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Semestrální projekt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71000"/>
          </a:bodyPr>
          <a:p>
            <a:pPr marL="434520" indent="-423000">
              <a:lnSpc>
                <a:spcPct val="70000"/>
              </a:lnSpc>
              <a:spcBef>
                <a:spcPts val="473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Téma: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r>
              <a:rPr b="0" lang="cs-CZ" sz="1900" spc="-1" strike="noStrike">
                <a:solidFill>
                  <a:srgbClr val="000000"/>
                </a:solidFill>
                <a:latin typeface="Arial"/>
                <a:ea typeface="DejaVu Sans"/>
              </a:rPr>
              <a:t>Popis vybraného odvětví terciárního sektoru</a:t>
            </a:r>
            <a:endParaRPr b="0" lang="cs-CZ" sz="1900" spc="-1" strike="noStrike">
              <a:solidFill>
                <a:srgbClr val="000000"/>
              </a:solidFill>
              <a:latin typeface="Arial"/>
            </a:endParaRPr>
          </a:p>
          <a:p>
            <a:pPr marL="434520" indent="-423000">
              <a:lnSpc>
                <a:spcPct val="70000"/>
              </a:lnSpc>
              <a:spcBef>
                <a:spcPts val="448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1" lang="cs-CZ" sz="18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Práce bude obsahovat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Teoretické základy  (tak jak je oblast problematiky podnikání v daném oboru popsána v literatuře)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Lze uvést základní pojmy, které s tématem souvisí a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zajímavé příklady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které jsou s daným odvětvím spojeny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Dle typologie z první přednášky zařadit odvětví (nejen dle CZ-NACE)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 stránkách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statistického úřadu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najít nějaké charakteristiky daného odvětví a vhodně je okomentovat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Výběr, volba podniku, firmy, instituce (škola, divadlo, nemocnice..)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Zaměření se na specifika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která vyplývají z terciárního sektoru (př. v čem se liší podniková či marketingová strategie)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7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Seznámení se s konkrétní situací v určité fy.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1094760" indent="-4068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1900" spc="-1" strike="noStrike">
                <a:solidFill>
                  <a:srgbClr val="000000"/>
                </a:solidFill>
                <a:latin typeface="Arial Unicode MS"/>
                <a:ea typeface="DejaVu Sans"/>
              </a:rPr>
              <a:t>Analýza prostředí daného podniku (konkurence, politické vlivy, které na odvětví působí, ekonomická situace v daném odvětví). - tzv. praktická část</a:t>
            </a:r>
            <a:endParaRPr b="0" lang="cs-CZ" sz="1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33C1773-4B3B-4D18-83AB-3A11982ADB2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2024-02-20T11:01:13Z</dcterms:modified>
  <cp:revision>176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