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7" r:id="rId2"/>
    <p:sldId id="273" r:id="rId3"/>
    <p:sldId id="258" r:id="rId4"/>
    <p:sldId id="446" r:id="rId5"/>
    <p:sldId id="411" r:id="rId6"/>
    <p:sldId id="259" r:id="rId7"/>
    <p:sldId id="266" r:id="rId8"/>
    <p:sldId id="267" r:id="rId9"/>
    <p:sldId id="260" r:id="rId10"/>
    <p:sldId id="261" r:id="rId11"/>
    <p:sldId id="262" r:id="rId12"/>
    <p:sldId id="422" r:id="rId13"/>
    <p:sldId id="393" r:id="rId14"/>
    <p:sldId id="394" r:id="rId15"/>
    <p:sldId id="409" r:id="rId16"/>
    <p:sldId id="447" r:id="rId17"/>
    <p:sldId id="263" r:id="rId18"/>
    <p:sldId id="418" r:id="rId19"/>
    <p:sldId id="264" r:id="rId20"/>
    <p:sldId id="419" r:id="rId21"/>
    <p:sldId id="268" r:id="rId22"/>
    <p:sldId id="448" r:id="rId23"/>
    <p:sldId id="420" r:id="rId24"/>
    <p:sldId id="398" r:id="rId25"/>
    <p:sldId id="269" r:id="rId26"/>
    <p:sldId id="449" r:id="rId27"/>
    <p:sldId id="270" r:id="rId28"/>
    <p:sldId id="271" r:id="rId29"/>
    <p:sldId id="397" r:id="rId30"/>
  </p:sldIdLst>
  <p:sldSz cx="12192000" cy="6858000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49" autoAdjust="0"/>
    <p:restoredTop sz="93883" autoAdjust="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outlineViewPr>
    <p:cViewPr>
      <p:scale>
        <a:sx n="33" d="100"/>
        <a:sy n="33" d="100"/>
      </p:scale>
      <p:origin x="0" y="-116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40DD8-62D6-4DF1-83A6-B6C352FF7210}" type="datetimeFigureOut">
              <a:rPr lang="cs-CZ" smtClean="0"/>
              <a:t>11.04.2024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3399D-2677-42F0-9D47-FB2A66BAA4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6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638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53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092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817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155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506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060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473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803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660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622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514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011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23946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329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9295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431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901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876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501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030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359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131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15CD-51B7-49E1-97D0-9CB8EEAF781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500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XpcrsVNGoM4" TargetMode="External"/><Relationship Id="rId5" Type="http://schemas.openxmlformats.org/officeDocument/2006/relationships/hyperlink" Target="https://www.otorinolaryngologie.cz/content/uploads/2020/02/ppp-tracheotomie.pdf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BQ5A8YDVL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Q24-WCsYN4" TargetMode="External"/><Relationship Id="rId4" Type="http://schemas.openxmlformats.org/officeDocument/2006/relationships/hyperlink" Target="https://www.youtube.com/watch?v=OIU7Mdx4DT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E9060-2776-481B-B734-668C19F04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6832"/>
            <a:ext cx="9144000" cy="116216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DÝCHACÍ SYSTÉM</a:t>
            </a:r>
          </a:p>
        </p:txBody>
      </p:sp>
    </p:spTree>
    <p:extLst>
      <p:ext uri="{BB962C8B-B14F-4D97-AF65-F5344CB8AC3E}">
        <p14:creationId xmlns:p14="http://schemas.microsoft.com/office/powerpoint/2010/main" val="2040291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8B7C955-0E41-4E66-8CF2-09C22F69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86" y="92013"/>
            <a:ext cx="2830103" cy="298704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252F4FA-6CCF-4697-BCB0-7063B61A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45" y="306688"/>
            <a:ext cx="4590561" cy="715255"/>
          </a:xfrm>
        </p:spPr>
        <p:txBody>
          <a:bodyPr/>
          <a:lstStyle/>
          <a:p>
            <a:r>
              <a:rPr lang="cs-CZ" dirty="0"/>
              <a:t>HLTAN (PHARYNX)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5C4CAD-5392-4FA1-82AE-B80966C72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45" y="1328630"/>
            <a:ext cx="8436253" cy="5173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u="sng" dirty="0"/>
              <a:t>3 části: </a:t>
            </a:r>
          </a:p>
          <a:p>
            <a:r>
              <a:rPr lang="cs-CZ" sz="2000" b="1" dirty="0"/>
              <a:t>Horní = nosohltan (</a:t>
            </a:r>
            <a:r>
              <a:rPr lang="cs-CZ" sz="2000" b="1" dirty="0" err="1"/>
              <a:t>nasopharynx</a:t>
            </a:r>
            <a:r>
              <a:rPr lang="cs-CZ" sz="2000" b="1" dirty="0"/>
              <a:t>)</a:t>
            </a:r>
          </a:p>
          <a:p>
            <a:r>
              <a:rPr lang="cs-CZ" sz="2000" b="1" dirty="0"/>
              <a:t>Střední = ústní část (</a:t>
            </a:r>
            <a:r>
              <a:rPr lang="cs-CZ" sz="2000" b="1" dirty="0" err="1"/>
              <a:t>oropharynx</a:t>
            </a:r>
            <a:r>
              <a:rPr lang="cs-CZ" sz="2000" b="1" dirty="0"/>
              <a:t>) </a:t>
            </a:r>
            <a:r>
              <a:rPr lang="cs-CZ" sz="2000" dirty="0"/>
              <a:t>- křižovatka </a:t>
            </a:r>
            <a:r>
              <a:rPr lang="cs-CZ" sz="2000" b="1" dirty="0"/>
              <a:t>dýchacích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a </a:t>
            </a:r>
            <a:r>
              <a:rPr lang="cs-CZ" sz="2000" b="1" dirty="0">
                <a:solidFill>
                  <a:srgbClr val="FF0000"/>
                </a:solidFill>
              </a:rPr>
              <a:t>trávicích</a:t>
            </a:r>
            <a:r>
              <a:rPr lang="cs-CZ" sz="2000" dirty="0"/>
              <a:t> cest</a:t>
            </a:r>
          </a:p>
          <a:p>
            <a:r>
              <a:rPr lang="cs-CZ" sz="2000" b="1" dirty="0"/>
              <a:t>Dolní = hrtanová část (</a:t>
            </a:r>
            <a:r>
              <a:rPr lang="cs-CZ" sz="2000" b="1" dirty="0" err="1"/>
              <a:t>laryngopharynx</a:t>
            </a:r>
            <a:r>
              <a:rPr lang="cs-CZ" sz="2000" b="1" dirty="0"/>
              <a:t>) </a:t>
            </a:r>
            <a:r>
              <a:rPr lang="cs-CZ" sz="2000" dirty="0"/>
              <a:t>– navazuje na ni hrtan </a:t>
            </a:r>
            <a:br>
              <a:rPr lang="cs-CZ" sz="2000" dirty="0"/>
            </a:br>
            <a:r>
              <a:rPr lang="cs-CZ" sz="2000" dirty="0"/>
              <a:t>(s hrtanovou příklopkou) a jícen</a:t>
            </a:r>
          </a:p>
          <a:p>
            <a:endParaRPr lang="cs-CZ" sz="2000" dirty="0"/>
          </a:p>
          <a:p>
            <a:r>
              <a:rPr lang="cs-CZ" sz="2000" dirty="0"/>
              <a:t>Dutina nosní přechází do hltanu dvěma </a:t>
            </a:r>
            <a:r>
              <a:rPr lang="cs-CZ" sz="2000" b="1" dirty="0"/>
              <a:t>choanami</a:t>
            </a:r>
            <a:r>
              <a:rPr lang="cs-CZ" sz="2000" dirty="0"/>
              <a:t> </a:t>
            </a:r>
          </a:p>
          <a:p>
            <a:r>
              <a:rPr lang="cs-CZ" sz="2000" dirty="0"/>
              <a:t>Nosohltan odděluje od ústní části hltanu </a:t>
            </a:r>
            <a:r>
              <a:rPr lang="cs-CZ" sz="2000" b="1" dirty="0"/>
              <a:t>měkké patro</a:t>
            </a:r>
          </a:p>
          <a:p>
            <a:r>
              <a:rPr lang="cs-CZ" sz="2000" dirty="0"/>
              <a:t>Po stranách nosohltanu jsou párová ústí </a:t>
            </a:r>
            <a:r>
              <a:rPr lang="cs-CZ" sz="2000" b="1" dirty="0"/>
              <a:t>Eustachovy trubice</a:t>
            </a:r>
            <a:r>
              <a:rPr lang="cs-CZ" sz="2000" dirty="0"/>
              <a:t>, vycházejí ze středního ucha, napomáhají při vyrovnávání tlaku</a:t>
            </a:r>
          </a:p>
          <a:p>
            <a:r>
              <a:rPr lang="cs-CZ" sz="2000" dirty="0"/>
              <a:t>Nosohltan vystlán řasinkovým epitelem s žlázami produkujícími hlen</a:t>
            </a:r>
          </a:p>
          <a:p>
            <a:r>
              <a:rPr lang="cs-CZ" sz="2000" dirty="0"/>
              <a:t>V klenbě nosohltanu je </a:t>
            </a:r>
            <a:r>
              <a:rPr lang="cs-CZ" sz="2000" b="1" dirty="0"/>
              <a:t>hltanová </a:t>
            </a:r>
            <a:r>
              <a:rPr lang="cs-CZ" sz="2000" dirty="0"/>
              <a:t>(nosní) </a:t>
            </a:r>
            <a:r>
              <a:rPr lang="cs-CZ" sz="2000" b="1" dirty="0"/>
              <a:t>mandle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3" descr="E:\Liberec\Snímek\Snímek 141.jpg">
            <a:extLst>
              <a:ext uri="{FF2B5EF4-FFF2-40B4-BE49-F238E27FC236}">
                <a16:creationId xmlns:a16="http://schemas.microsoft.com/office/drawing/2014/main" id="{5DBC10C9-D053-4392-A1E6-EB0CE590D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09" t="4784" r="1184" b="2971"/>
          <a:stretch/>
        </p:blipFill>
        <p:spPr>
          <a:xfrm>
            <a:off x="8926286" y="3179377"/>
            <a:ext cx="3265714" cy="3678623"/>
          </a:xfrm>
          <a:prstGeom prst="rect">
            <a:avLst/>
          </a:prstGeom>
          <a:ln w="0">
            <a:noFill/>
          </a:ln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F3C7BC67-C099-413C-BF1B-34BC2A5D2F7F}"/>
              </a:ext>
            </a:extLst>
          </p:cNvPr>
          <p:cNvCxnSpPr>
            <a:cxnSpLocks/>
          </p:cNvCxnSpPr>
          <p:nvPr/>
        </p:nvCxnSpPr>
        <p:spPr>
          <a:xfrm>
            <a:off x="7289074" y="2342606"/>
            <a:ext cx="3701143" cy="295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5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4F1725-398A-41B4-9D66-D9040BCC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40" y="231457"/>
            <a:ext cx="8596668" cy="879835"/>
          </a:xfrm>
        </p:spPr>
        <p:txBody>
          <a:bodyPr/>
          <a:lstStyle/>
          <a:p>
            <a:r>
              <a:rPr lang="cs-CZ" dirty="0"/>
              <a:t>HRTAN (LARYNX)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2AD8BC-032D-4720-B18D-604F2A9E87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540" y="1177902"/>
            <a:ext cx="11664513" cy="5271838"/>
          </a:xfrm>
        </p:spPr>
        <p:txBody>
          <a:bodyPr>
            <a:noAutofit/>
          </a:bodyPr>
          <a:lstStyle/>
          <a:p>
            <a:r>
              <a:rPr lang="cs-CZ" dirty="0"/>
              <a:t>Dutý, zezadu oploštělý hranol, o hraně asi 5 cm</a:t>
            </a:r>
          </a:p>
          <a:p>
            <a:r>
              <a:rPr lang="cs-CZ" dirty="0"/>
              <a:t>Zavěšen na jazylce</a:t>
            </a:r>
          </a:p>
          <a:p>
            <a:r>
              <a:rPr lang="cs-CZ" b="1" dirty="0"/>
              <a:t>Dutina laryngu </a:t>
            </a:r>
            <a:r>
              <a:rPr lang="cs-CZ" dirty="0"/>
              <a:t>je uprostřed zúžena =&gt; </a:t>
            </a:r>
            <a:r>
              <a:rPr lang="cs-CZ" b="1" dirty="0"/>
              <a:t>tvar přesýpacích hodin</a:t>
            </a:r>
            <a:r>
              <a:rPr lang="cs-CZ" dirty="0"/>
              <a:t> </a:t>
            </a:r>
          </a:p>
          <a:p>
            <a:r>
              <a:rPr lang="cs-CZ" dirty="0"/>
              <a:t>3 části: předsíň, střední zúžená část, dolní část přechází volně v průdušnici</a:t>
            </a:r>
          </a:p>
          <a:p>
            <a:endParaRPr lang="cs-CZ" u="sng" dirty="0"/>
          </a:p>
          <a:p>
            <a:pPr marL="0" indent="0">
              <a:buNone/>
            </a:pPr>
            <a:r>
              <a:rPr lang="cs-CZ" u="sng" dirty="0"/>
              <a:t>Chrupavky</a:t>
            </a:r>
            <a:r>
              <a:rPr lang="cs-CZ" dirty="0"/>
              <a:t> = skelet hrtanu:</a:t>
            </a:r>
          </a:p>
          <a:p>
            <a:r>
              <a:rPr lang="cs-CZ" b="1" dirty="0"/>
              <a:t>Hrtanová příklopka (epiglottis) </a:t>
            </a:r>
            <a:r>
              <a:rPr lang="cs-CZ" dirty="0"/>
              <a:t>– při polykání zavírá hrtan </a:t>
            </a:r>
          </a:p>
          <a:p>
            <a:r>
              <a:rPr lang="cs-CZ" b="1" dirty="0"/>
              <a:t>Chrupavka štítná (cartilago </a:t>
            </a:r>
            <a:r>
              <a:rPr lang="cs-CZ" b="1" dirty="0" err="1"/>
              <a:t>thyroidea</a:t>
            </a:r>
            <a:r>
              <a:rPr lang="cs-CZ" b="1" dirty="0"/>
              <a:t>) </a:t>
            </a:r>
            <a:r>
              <a:rPr lang="cs-CZ" dirty="0"/>
              <a:t>– „ohryzek“</a:t>
            </a:r>
          </a:p>
          <a:p>
            <a:r>
              <a:rPr lang="cs-CZ" b="1" dirty="0"/>
              <a:t>Chrupavka hlasivková (cartilago </a:t>
            </a:r>
            <a:r>
              <a:rPr lang="cs-CZ" b="1" dirty="0" err="1"/>
              <a:t>arytenoidea</a:t>
            </a:r>
            <a:r>
              <a:rPr lang="cs-CZ" b="1" dirty="0"/>
              <a:t>) </a:t>
            </a:r>
            <a:r>
              <a:rPr lang="cs-CZ" dirty="0"/>
              <a:t>- párová</a:t>
            </a:r>
          </a:p>
          <a:p>
            <a:r>
              <a:rPr lang="cs-CZ" b="1" dirty="0"/>
              <a:t>Chrupavka prstencová (</a:t>
            </a:r>
            <a:r>
              <a:rPr lang="cs-CZ" b="1" dirty="0" err="1"/>
              <a:t>cartilago</a:t>
            </a:r>
            <a:r>
              <a:rPr lang="cs-CZ" b="1" dirty="0"/>
              <a:t> </a:t>
            </a:r>
            <a:r>
              <a:rPr lang="cs-CZ" b="1" dirty="0" err="1"/>
              <a:t>cricoidea</a:t>
            </a:r>
            <a:r>
              <a:rPr lang="cs-CZ" b="1" dirty="0"/>
              <a:t>)</a:t>
            </a:r>
          </a:p>
          <a:p>
            <a:endParaRPr lang="cs-CZ" dirty="0"/>
          </a:p>
          <a:p>
            <a:r>
              <a:rPr lang="cs-CZ" dirty="0"/>
              <a:t>Chrupavky jsou spojeny vazy, klouby a svaly</a:t>
            </a:r>
          </a:p>
          <a:p>
            <a:r>
              <a:rPr lang="cs-CZ" dirty="0"/>
              <a:t>Podílí se na změně velikosti hrtanové štěrbiny při dýchání a řeči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Picture 3" descr="C:\Documents and Settings\blanka.pospisilova\Dokumenty\Skripta\2010_08_06\Kopie - IMG_0057.jpg">
            <a:extLst>
              <a:ext uri="{FF2B5EF4-FFF2-40B4-BE49-F238E27FC236}">
                <a16:creationId xmlns:a16="http://schemas.microsoft.com/office/drawing/2014/main" id="{0B8CA056-8ED4-46A9-81C0-679D1996D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"/>
          </a:blip>
          <a:srcRect r="13459" b="71695"/>
          <a:stretch>
            <a:fillRect/>
          </a:stretch>
        </p:blipFill>
        <p:spPr bwMode="auto">
          <a:xfrm rot="5400000">
            <a:off x="6756121" y="3947500"/>
            <a:ext cx="3975464" cy="1845537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8" name="Picture 2" descr="C:\Documents and Settings\blanka.pospisilova\Dokumenty\Skripta\2010_08_06\IMG_0057.jpg">
            <a:extLst>
              <a:ext uri="{FF2B5EF4-FFF2-40B4-BE49-F238E27FC236}">
                <a16:creationId xmlns:a16="http://schemas.microsoft.com/office/drawing/2014/main" id="{BAE7D489-3E2A-407A-A4B7-8A278C7E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3165" t="69145" r="2265"/>
          <a:stretch>
            <a:fillRect/>
          </a:stretch>
        </p:blipFill>
        <p:spPr bwMode="auto">
          <a:xfrm rot="5400000">
            <a:off x="9003628" y="3758356"/>
            <a:ext cx="3971536" cy="2227754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2E1AB4A-48AD-412F-B1D9-BA7777B0D0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52" r="3265"/>
          <a:stretch/>
        </p:blipFill>
        <p:spPr>
          <a:xfrm>
            <a:off x="7535558" y="126954"/>
            <a:ext cx="4567716" cy="230374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609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971B4F74">
            <a:extLst>
              <a:ext uri="{FF2B5EF4-FFF2-40B4-BE49-F238E27FC236}">
                <a16:creationId xmlns:a16="http://schemas.microsoft.com/office/drawing/2014/main" id="{D8783A41-278C-4460-987E-3880E6729011}"/>
              </a:ext>
            </a:extLst>
          </p:cNvPr>
          <p:cNvPicPr/>
          <p:nvPr/>
        </p:nvPicPr>
        <p:blipFill>
          <a:blip r:embed="rId2">
            <a:lum contrast="8000"/>
          </a:blip>
          <a:srcRect l="3287" t="2223" b="2223"/>
          <a:stretch/>
        </p:blipFill>
        <p:spPr>
          <a:xfrm>
            <a:off x="6170378" y="2556245"/>
            <a:ext cx="2679120" cy="2229480"/>
          </a:xfrm>
          <a:prstGeom prst="rect">
            <a:avLst/>
          </a:prstGeom>
          <a:ln w="9360">
            <a:solidFill>
              <a:srgbClr val="FF0000"/>
            </a:solidFill>
            <a:miter/>
          </a:ln>
        </p:spPr>
      </p:pic>
      <p:pic>
        <p:nvPicPr>
          <p:cNvPr id="6" name="Picture 5" descr="5F0E89A2">
            <a:extLst>
              <a:ext uri="{FF2B5EF4-FFF2-40B4-BE49-F238E27FC236}">
                <a16:creationId xmlns:a16="http://schemas.microsoft.com/office/drawing/2014/main" id="{172B3D36-D9E3-4E4B-A845-82969B96EB94}"/>
              </a:ext>
            </a:extLst>
          </p:cNvPr>
          <p:cNvPicPr/>
          <p:nvPr/>
        </p:nvPicPr>
        <p:blipFill>
          <a:blip r:embed="rId3">
            <a:lum contrast="8000"/>
          </a:blip>
          <a:srcRect l="4930" t="2223" b="4446"/>
          <a:stretch/>
        </p:blipFill>
        <p:spPr>
          <a:xfrm>
            <a:off x="1827190" y="2556245"/>
            <a:ext cx="2679120" cy="2229480"/>
          </a:xfrm>
          <a:prstGeom prst="rect">
            <a:avLst/>
          </a:prstGeom>
          <a:ln w="9360">
            <a:solidFill>
              <a:srgbClr val="FF0000"/>
            </a:solidFill>
            <a:miter/>
          </a:ln>
        </p:spPr>
      </p:pic>
      <p:sp>
        <p:nvSpPr>
          <p:cNvPr id="7" name="CustomShape 4">
            <a:extLst>
              <a:ext uri="{FF2B5EF4-FFF2-40B4-BE49-F238E27FC236}">
                <a16:creationId xmlns:a16="http://schemas.microsoft.com/office/drawing/2014/main" id="{39100F27-AA81-4D36-A6B9-082066792733}"/>
              </a:ext>
            </a:extLst>
          </p:cNvPr>
          <p:cNvSpPr/>
          <p:nvPr/>
        </p:nvSpPr>
        <p:spPr>
          <a:xfrm>
            <a:off x="1759131" y="346918"/>
            <a:ext cx="7175863" cy="114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Hlasivkové vazy</a:t>
            </a:r>
            <a:endParaRPr lang="cs-CZ" sz="3600" b="0" strike="noStrike" spc="-1" dirty="0">
              <a:latin typeface="Arial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D8FAD329-760C-4210-8A28-A73C33E27E7D}"/>
              </a:ext>
            </a:extLst>
          </p:cNvPr>
          <p:cNvSpPr/>
          <p:nvPr/>
        </p:nvSpPr>
        <p:spPr>
          <a:xfrm>
            <a:off x="1827190" y="1824365"/>
            <a:ext cx="289764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Respirační postavení vazů –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vazy jsou abdukovány</a:t>
            </a:r>
            <a:endParaRPr lang="cs-CZ" sz="2000" b="0" strike="noStrike" spc="-1" dirty="0">
              <a:latin typeface="Arial"/>
            </a:endParaRPr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641CA0F5-6591-4E07-97B9-E1A544267995}"/>
              </a:ext>
            </a:extLst>
          </p:cNvPr>
          <p:cNvSpPr/>
          <p:nvPr/>
        </p:nvSpPr>
        <p:spPr>
          <a:xfrm>
            <a:off x="6166418" y="1824365"/>
            <a:ext cx="26830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Fonační postavení vazů –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vazy jsou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addukovány</a:t>
            </a:r>
            <a:endParaRPr lang="cs-CZ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9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3FAD32-A8B3-403C-B760-DF8645403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033" y="216815"/>
            <a:ext cx="8936967" cy="66411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/>
              <a:t>Hlasové ústrojí (hlasivky):</a:t>
            </a:r>
          </a:p>
          <a:p>
            <a:r>
              <a:rPr lang="cs-CZ" sz="1600" dirty="0"/>
              <a:t>Hlasové vazy rozepjaté mezi chrupavkami hrtanu, </a:t>
            </a:r>
            <a:r>
              <a:rPr lang="cs-CZ" sz="1600" b="1" dirty="0"/>
              <a:t>2 páry nad sebou:</a:t>
            </a:r>
          </a:p>
          <a:p>
            <a:endParaRPr lang="cs-CZ" sz="1600" b="1" dirty="0"/>
          </a:p>
          <a:p>
            <a:pPr marL="0" indent="0">
              <a:buSzPct val="100000"/>
              <a:buNone/>
            </a:pPr>
            <a:r>
              <a:rPr lang="cs-CZ" sz="1600" b="1" dirty="0">
                <a:solidFill>
                  <a:srgbClr val="0070C0"/>
                </a:solidFill>
              </a:rPr>
              <a:t>Pravé vazy hlasové (</a:t>
            </a:r>
            <a:r>
              <a:rPr lang="cs-CZ" sz="1600" b="1" dirty="0" err="1">
                <a:solidFill>
                  <a:srgbClr val="0070C0"/>
                </a:solidFill>
              </a:rPr>
              <a:t>ligamentum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vocale</a:t>
            </a:r>
            <a:r>
              <a:rPr lang="cs-CZ" sz="1600" b="1" dirty="0">
                <a:solidFill>
                  <a:srgbClr val="0070C0"/>
                </a:solidFill>
              </a:rPr>
              <a:t>) </a:t>
            </a:r>
          </a:p>
          <a:p>
            <a:r>
              <a:rPr lang="cs-CZ" sz="1600" b="1" dirty="0"/>
              <a:t>Pohyblivé</a:t>
            </a:r>
            <a:endParaRPr lang="cs-CZ" sz="1600" dirty="0"/>
          </a:p>
          <a:p>
            <a:r>
              <a:rPr lang="cs-CZ" sz="1600" dirty="0"/>
              <a:t>Bledé – podmíněné dlaždicovým epitelem, který kryje sliznici</a:t>
            </a:r>
          </a:p>
          <a:p>
            <a:r>
              <a:rPr lang="cs-CZ" sz="1600" dirty="0"/>
              <a:t>Mezi nimi je štěrbina hlasivková (</a:t>
            </a:r>
            <a:r>
              <a:rPr lang="cs-CZ" sz="1600" dirty="0" err="1"/>
              <a:t>rima</a:t>
            </a:r>
            <a:r>
              <a:rPr lang="cs-CZ" sz="1600" dirty="0"/>
              <a:t> </a:t>
            </a:r>
            <a:r>
              <a:rPr lang="cs-CZ" sz="1600" dirty="0" err="1"/>
              <a:t>glottidis</a:t>
            </a:r>
            <a:r>
              <a:rPr lang="cs-CZ" sz="1600" dirty="0"/>
              <a:t>/</a:t>
            </a:r>
            <a:r>
              <a:rPr lang="cs-CZ" sz="1600" dirty="0" err="1"/>
              <a:t>vocalis</a:t>
            </a:r>
            <a:r>
              <a:rPr lang="cs-CZ" sz="1600" dirty="0"/>
              <a:t>)</a:t>
            </a:r>
          </a:p>
          <a:p>
            <a:r>
              <a:rPr lang="cs-CZ" sz="1600" dirty="0"/>
              <a:t>Vydechovaný zvuk je rozechvívá, štěrbina ovládána příčně pruhovanými svaly </a:t>
            </a:r>
          </a:p>
          <a:p>
            <a:r>
              <a:rPr lang="cs-CZ" sz="1600" u="sng" dirty="0"/>
              <a:t>Polohy:</a:t>
            </a:r>
            <a:r>
              <a:rPr lang="cs-CZ" sz="1600" dirty="0"/>
              <a:t> </a:t>
            </a:r>
            <a:r>
              <a:rPr lang="cs-CZ" sz="1600" u="sng" dirty="0"/>
              <a:t>respirační</a:t>
            </a:r>
            <a:r>
              <a:rPr lang="cs-CZ" sz="1600" dirty="0"/>
              <a:t> – abdukce (vazy od sebe), </a:t>
            </a:r>
            <a:r>
              <a:rPr lang="cs-CZ" sz="1600" u="sng" dirty="0"/>
              <a:t>fonační </a:t>
            </a:r>
            <a:r>
              <a:rPr lang="cs-CZ" sz="1600" dirty="0"/>
              <a:t>– addukce (u sebe)</a:t>
            </a:r>
          </a:p>
          <a:p>
            <a:r>
              <a:rPr lang="cs-CZ" sz="1600" dirty="0"/>
              <a:t>Umístěné </a:t>
            </a:r>
            <a:r>
              <a:rPr lang="cs-CZ" sz="1600" u="sng" dirty="0"/>
              <a:t>dole</a:t>
            </a:r>
            <a:r>
              <a:rPr lang="cs-CZ" sz="1600" dirty="0"/>
              <a:t> (jeví se jako uložené mediálně) </a:t>
            </a:r>
          </a:p>
          <a:p>
            <a:pPr lvl="1"/>
            <a:endParaRPr lang="cs-CZ" dirty="0"/>
          </a:p>
          <a:p>
            <a:pPr marL="0" indent="0">
              <a:buSzPct val="100000"/>
              <a:buNone/>
            </a:pPr>
            <a:r>
              <a:rPr lang="cs-CZ" sz="1600" b="1" dirty="0">
                <a:solidFill>
                  <a:srgbClr val="0070C0"/>
                </a:solidFill>
              </a:rPr>
              <a:t>Nepravé vazy hlasové (</a:t>
            </a:r>
            <a:r>
              <a:rPr lang="cs-CZ" sz="1600" b="1" dirty="0" err="1">
                <a:solidFill>
                  <a:srgbClr val="0070C0"/>
                </a:solidFill>
              </a:rPr>
              <a:t>ligamentum</a:t>
            </a:r>
            <a:r>
              <a:rPr lang="cs-CZ" sz="1600" b="1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vestibulare</a:t>
            </a:r>
            <a:r>
              <a:rPr lang="cs-CZ" sz="1600" b="1" dirty="0">
                <a:solidFill>
                  <a:srgbClr val="0070C0"/>
                </a:solidFill>
              </a:rPr>
              <a:t>) </a:t>
            </a:r>
          </a:p>
          <a:p>
            <a:r>
              <a:rPr lang="cs-CZ" sz="1600" b="1" dirty="0"/>
              <a:t>Nepohyblivé</a:t>
            </a:r>
          </a:p>
          <a:p>
            <a:r>
              <a:rPr lang="cs-CZ" sz="1600" dirty="0"/>
              <a:t>Růžové - sliznice je krytá víceřadým řasinkovým epitelem dýchacích cest</a:t>
            </a:r>
          </a:p>
          <a:p>
            <a:r>
              <a:rPr lang="cs-CZ" sz="1600" dirty="0"/>
              <a:t>Mezi nimi je štěrbina předsíňová (</a:t>
            </a:r>
            <a:r>
              <a:rPr lang="cs-CZ" sz="1600" dirty="0" err="1"/>
              <a:t>rima</a:t>
            </a:r>
            <a:r>
              <a:rPr lang="cs-CZ" sz="1600" dirty="0"/>
              <a:t> </a:t>
            </a:r>
            <a:r>
              <a:rPr lang="cs-CZ" sz="1600" dirty="0" err="1"/>
              <a:t>vestibularis</a:t>
            </a:r>
            <a:r>
              <a:rPr lang="cs-CZ" sz="1600" dirty="0"/>
              <a:t>) – její šíře se nemění</a:t>
            </a:r>
          </a:p>
          <a:p>
            <a:r>
              <a:rPr lang="cs-CZ" sz="1600" dirty="0"/>
              <a:t>Umístěné </a:t>
            </a:r>
            <a:r>
              <a:rPr lang="cs-CZ" sz="1600" u="sng" dirty="0"/>
              <a:t>nahoře</a:t>
            </a:r>
            <a:r>
              <a:rPr lang="cs-CZ" sz="1600" dirty="0"/>
              <a:t> (jeví se jako uložené laterálně)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37506AC-DD2E-434C-8084-F1728EA546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881257" y="1257152"/>
            <a:ext cx="4103710" cy="43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BF458B-89E5-497F-9B11-AD07B543D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755" y="329938"/>
            <a:ext cx="9319427" cy="6394352"/>
          </a:xfrm>
        </p:spPr>
        <p:txBody>
          <a:bodyPr>
            <a:normAutofit/>
          </a:bodyPr>
          <a:lstStyle/>
          <a:p>
            <a:r>
              <a:rPr lang="cs-CZ" b="1" dirty="0"/>
              <a:t>Vazy: v</a:t>
            </a:r>
            <a:r>
              <a:rPr lang="cs-CZ" dirty="0"/>
              <a:t> podslizničním vazivu hrtanu je vazivová plotna - </a:t>
            </a:r>
            <a:r>
              <a:rPr lang="cs-CZ" b="1" dirty="0" err="1"/>
              <a:t>fibroelastická</a:t>
            </a:r>
            <a:r>
              <a:rPr lang="cs-CZ" b="1" dirty="0"/>
              <a:t> membrána:</a:t>
            </a:r>
          </a:p>
          <a:p>
            <a:pPr lvl="1"/>
            <a:r>
              <a:rPr lang="cs-CZ" sz="1800" dirty="0"/>
              <a:t>Horní část = </a:t>
            </a:r>
            <a:r>
              <a:rPr lang="cs-CZ" sz="1800" u="sng" dirty="0" err="1"/>
              <a:t>membrana</a:t>
            </a:r>
            <a:r>
              <a:rPr lang="cs-CZ" sz="1800" u="sng" dirty="0"/>
              <a:t> </a:t>
            </a:r>
            <a:r>
              <a:rPr lang="cs-CZ" sz="1800" u="sng" dirty="0" err="1"/>
              <a:t>quadrangularis</a:t>
            </a:r>
            <a:r>
              <a:rPr lang="cs-CZ" sz="1800" u="sng" dirty="0"/>
              <a:t> </a:t>
            </a:r>
            <a:r>
              <a:rPr lang="cs-CZ" sz="1800" dirty="0"/>
              <a:t>(C)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Dolní část = </a:t>
            </a:r>
            <a:r>
              <a:rPr lang="cs-CZ" sz="1800" u="sng" dirty="0" err="1">
                <a:solidFill>
                  <a:srgbClr val="FF0000"/>
                </a:solidFill>
              </a:rPr>
              <a:t>conus</a:t>
            </a:r>
            <a:r>
              <a:rPr lang="cs-CZ" sz="1800" u="sng" dirty="0">
                <a:solidFill>
                  <a:srgbClr val="FF0000"/>
                </a:solidFill>
              </a:rPr>
              <a:t> </a:t>
            </a:r>
            <a:r>
              <a:rPr lang="cs-CZ" sz="1800" u="sng" dirty="0" err="1">
                <a:solidFill>
                  <a:srgbClr val="FF0000"/>
                </a:solidFill>
              </a:rPr>
              <a:t>elasticus</a:t>
            </a:r>
            <a:r>
              <a:rPr lang="cs-CZ" sz="1800" u="sng" dirty="0">
                <a:solidFill>
                  <a:srgbClr val="FF0000"/>
                </a:solidFill>
              </a:rPr>
              <a:t> </a:t>
            </a:r>
            <a:r>
              <a:rPr lang="cs-CZ" sz="1800" dirty="0">
                <a:solidFill>
                  <a:srgbClr val="FF0000"/>
                </a:solidFill>
              </a:rPr>
              <a:t>(D) </a:t>
            </a:r>
          </a:p>
          <a:p>
            <a:pPr marL="457200" lvl="1" indent="0">
              <a:buNone/>
            </a:pPr>
            <a:r>
              <a:rPr lang="cs-CZ" sz="1800" dirty="0"/>
              <a:t>- Podmiňují </a:t>
            </a:r>
            <a:r>
              <a:rPr lang="cs-CZ" sz="1800" b="1" dirty="0" err="1"/>
              <a:t>ligg.vocalia</a:t>
            </a:r>
            <a:r>
              <a:rPr lang="cs-CZ" sz="1800" b="1" dirty="0"/>
              <a:t> </a:t>
            </a:r>
            <a:r>
              <a:rPr lang="cs-CZ" sz="1800" dirty="0"/>
              <a:t>(b) a </a:t>
            </a:r>
            <a:r>
              <a:rPr lang="cs-CZ" sz="1800" b="1" dirty="0" err="1"/>
              <a:t>ligg</a:t>
            </a:r>
            <a:r>
              <a:rPr lang="cs-CZ" sz="1800" b="1" dirty="0"/>
              <a:t>. </a:t>
            </a:r>
            <a:r>
              <a:rPr lang="cs-CZ" sz="1800" b="1" dirty="0" err="1"/>
              <a:t>vestibularia</a:t>
            </a:r>
            <a:r>
              <a:rPr lang="cs-CZ" sz="1800" b="1" dirty="0"/>
              <a:t> </a:t>
            </a:r>
            <a:r>
              <a:rPr lang="cs-CZ" sz="1800" dirty="0"/>
              <a:t>(c)</a:t>
            </a:r>
            <a:br>
              <a:rPr lang="cs-CZ" sz="1800" dirty="0"/>
            </a:br>
            <a:r>
              <a:rPr lang="cs-CZ" sz="1800" dirty="0"/>
              <a:t>- Mezi chrupavkou štítnou a prstencovou: </a:t>
            </a:r>
            <a:r>
              <a:rPr lang="cs-CZ" sz="1800" b="1" dirty="0">
                <a:solidFill>
                  <a:srgbClr val="0070C0"/>
                </a:solidFill>
              </a:rPr>
              <a:t>lig. </a:t>
            </a:r>
            <a:r>
              <a:rPr lang="cs-CZ" sz="1800" b="1" dirty="0" err="1">
                <a:solidFill>
                  <a:srgbClr val="0070C0"/>
                </a:solidFill>
              </a:rPr>
              <a:t>cricothyreoideum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rgbClr val="0070C0"/>
                </a:solidFill>
              </a:rPr>
              <a:t>(d) </a:t>
            </a:r>
            <a:r>
              <a:rPr lang="cs-CZ" sz="1800" dirty="0">
                <a:solidFill>
                  <a:schemeClr val="tx1"/>
                </a:solidFill>
                <a:sym typeface="Symbol" panose="05050102010706020507" pitchFamily="18" charset="2"/>
              </a:rPr>
              <a:t> </a:t>
            </a:r>
            <a:r>
              <a:rPr lang="cs-CZ" sz="1800" b="1" dirty="0">
                <a:solidFill>
                  <a:srgbClr val="FF0000"/>
                </a:solidFill>
              </a:rPr>
              <a:t>koniotomie</a:t>
            </a:r>
            <a:r>
              <a:rPr lang="cs-CZ" sz="1800" dirty="0">
                <a:solidFill>
                  <a:srgbClr val="0070C0"/>
                </a:solidFill>
              </a:rPr>
              <a:t>  </a:t>
            </a:r>
          </a:p>
          <a:p>
            <a:r>
              <a:rPr lang="cs-CZ" b="1" dirty="0"/>
              <a:t>Kloubní spojení: </a:t>
            </a:r>
            <a:r>
              <a:rPr lang="cs-CZ" dirty="0" err="1"/>
              <a:t>articulatio</a:t>
            </a:r>
            <a:r>
              <a:rPr lang="cs-CZ" dirty="0"/>
              <a:t> </a:t>
            </a:r>
            <a:r>
              <a:rPr lang="cs-CZ" dirty="0" err="1"/>
              <a:t>cricothyreoidea</a:t>
            </a:r>
            <a:r>
              <a:rPr lang="cs-CZ" dirty="0"/>
              <a:t>, </a:t>
            </a:r>
            <a:r>
              <a:rPr lang="cs-CZ" dirty="0" err="1"/>
              <a:t>art.cricoarytaenoidea</a:t>
            </a:r>
            <a:r>
              <a:rPr lang="cs-CZ" dirty="0"/>
              <a:t> </a:t>
            </a:r>
          </a:p>
          <a:p>
            <a:r>
              <a:rPr lang="cs-CZ" b="1" dirty="0"/>
              <a:t>Svaly hrtanu: </a:t>
            </a:r>
            <a:r>
              <a:rPr lang="cs-CZ" dirty="0"/>
              <a:t>7 párů </a:t>
            </a:r>
            <a:r>
              <a:rPr lang="cs-CZ" u="sng" dirty="0"/>
              <a:t>příčně pruhovaných svalů</a:t>
            </a:r>
            <a:r>
              <a:rPr lang="cs-CZ" dirty="0"/>
              <a:t>, začínají i upínají se na hrtanových chrupavkách (např. m. </a:t>
            </a:r>
            <a:r>
              <a:rPr lang="cs-CZ" dirty="0" err="1"/>
              <a:t>thyroepiglotticus</a:t>
            </a:r>
            <a:r>
              <a:rPr lang="cs-CZ" dirty="0"/>
              <a:t>)</a:t>
            </a:r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r>
              <a:rPr lang="cs-CZ" sz="1400" b="1" dirty="0"/>
              <a:t>Cévní a nervové zásobení</a:t>
            </a:r>
          </a:p>
          <a:p>
            <a:pPr lvl="1"/>
            <a:r>
              <a:rPr lang="cs-CZ" sz="1400" b="1" dirty="0"/>
              <a:t>Tepny:</a:t>
            </a:r>
            <a:r>
              <a:rPr lang="cs-CZ" sz="1400" dirty="0"/>
              <a:t> větve a. </a:t>
            </a:r>
            <a:r>
              <a:rPr lang="cs-CZ" sz="1400" dirty="0" err="1"/>
              <a:t>carotis</a:t>
            </a:r>
            <a:r>
              <a:rPr lang="cs-CZ" sz="1400" dirty="0"/>
              <a:t> </a:t>
            </a:r>
            <a:r>
              <a:rPr lang="cs-CZ" sz="1400" dirty="0" err="1"/>
              <a:t>externa</a:t>
            </a:r>
            <a:r>
              <a:rPr lang="cs-CZ" sz="1400" dirty="0"/>
              <a:t> (a. </a:t>
            </a:r>
            <a:r>
              <a:rPr lang="cs-CZ" sz="1400" dirty="0" err="1"/>
              <a:t>laryngea</a:t>
            </a:r>
            <a:r>
              <a:rPr lang="cs-CZ" sz="1400" dirty="0"/>
              <a:t> sup., a. </a:t>
            </a:r>
            <a:r>
              <a:rPr lang="cs-CZ" sz="1400" dirty="0" err="1"/>
              <a:t>laryngea</a:t>
            </a:r>
            <a:r>
              <a:rPr lang="cs-CZ" sz="1400" dirty="0"/>
              <a:t> </a:t>
            </a:r>
            <a:r>
              <a:rPr lang="cs-CZ" sz="1400" dirty="0" err="1"/>
              <a:t>inf</a:t>
            </a:r>
            <a:r>
              <a:rPr lang="cs-CZ" sz="1400" dirty="0"/>
              <a:t>.) </a:t>
            </a:r>
          </a:p>
          <a:p>
            <a:pPr lvl="1"/>
            <a:r>
              <a:rPr lang="cs-CZ" sz="1400" b="1" dirty="0"/>
              <a:t>Žíly:</a:t>
            </a:r>
            <a:r>
              <a:rPr lang="cs-CZ" sz="1400" dirty="0"/>
              <a:t> žilami hrtanu, </a:t>
            </a:r>
            <a:r>
              <a:rPr lang="cs-CZ" sz="1400" dirty="0" err="1"/>
              <a:t>vv</a:t>
            </a:r>
            <a:r>
              <a:rPr lang="cs-CZ" sz="1400" dirty="0"/>
              <a:t>. </a:t>
            </a:r>
            <a:r>
              <a:rPr lang="cs-CZ" sz="1400" dirty="0" err="1"/>
              <a:t>laryngeae</a:t>
            </a:r>
            <a:r>
              <a:rPr lang="cs-CZ" sz="1400" dirty="0"/>
              <a:t> do v. </a:t>
            </a:r>
            <a:r>
              <a:rPr lang="cs-CZ" sz="1400" dirty="0" err="1"/>
              <a:t>jugularis</a:t>
            </a:r>
            <a:r>
              <a:rPr lang="cs-CZ" sz="1400" dirty="0"/>
              <a:t> </a:t>
            </a:r>
            <a:r>
              <a:rPr lang="cs-CZ" sz="1400" dirty="0" err="1"/>
              <a:t>int</a:t>
            </a:r>
            <a:r>
              <a:rPr lang="cs-CZ" sz="1400" dirty="0"/>
              <a:t>. a VCS</a:t>
            </a:r>
          </a:p>
          <a:p>
            <a:pPr lvl="1"/>
            <a:r>
              <a:rPr lang="cs-CZ" sz="1400" b="1" dirty="0"/>
              <a:t>Míza:</a:t>
            </a:r>
            <a:r>
              <a:rPr lang="cs-CZ" sz="1400" dirty="0"/>
              <a:t> odtéká do regionálních uzlin hlavy a krku –</a:t>
            </a:r>
            <a:r>
              <a:rPr lang="en-GB" sz="1400" dirty="0"/>
              <a:t>&gt;</a:t>
            </a:r>
            <a:r>
              <a:rPr lang="cs-CZ" sz="1400" dirty="0"/>
              <a:t> hlubokých uzlin krčních </a:t>
            </a:r>
          </a:p>
          <a:p>
            <a:pPr lvl="1"/>
            <a:r>
              <a:rPr lang="cs-CZ" sz="1400" b="1" dirty="0"/>
              <a:t>Nervy:</a:t>
            </a:r>
            <a:r>
              <a:rPr lang="cs-CZ" sz="1400" dirty="0"/>
              <a:t>  n. X (n. vagus) – motoricky inervuje příčně pruh. svaly, senzitivně </a:t>
            </a:r>
            <a:br>
              <a:rPr lang="cs-CZ" sz="1400" dirty="0"/>
            </a:br>
            <a:r>
              <a:rPr lang="cs-CZ" sz="1400" dirty="0"/>
              <a:t>inervuje sliznici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4D00CA6-FC56-4575-AEF0-D2743AC4BBF3}"/>
              </a:ext>
            </a:extLst>
          </p:cNvPr>
          <p:cNvSpPr txBox="1"/>
          <p:nvPr/>
        </p:nvSpPr>
        <p:spPr>
          <a:xfrm>
            <a:off x="9421633" y="4415966"/>
            <a:ext cx="2770367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A) Lig. </a:t>
            </a:r>
            <a:r>
              <a:rPr lang="cs-CZ" sz="12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hyoepiglotticum</a:t>
            </a:r>
            <a:endParaRPr lang="cs-CZ" sz="1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cs-CZ" sz="1200" b="1" dirty="0">
                <a:solidFill>
                  <a:srgbClr val="00B050"/>
                </a:solidFill>
              </a:rPr>
              <a:t>B) Lig. </a:t>
            </a:r>
            <a:r>
              <a:rPr lang="cs-CZ" sz="1200" b="1" dirty="0" err="1">
                <a:solidFill>
                  <a:srgbClr val="00B050"/>
                </a:solidFill>
              </a:rPr>
              <a:t>thyrohyoideum</a:t>
            </a:r>
            <a:endParaRPr lang="cs-CZ" sz="1200" b="1" dirty="0">
              <a:solidFill>
                <a:srgbClr val="00B050"/>
              </a:solidFill>
            </a:endParaRPr>
          </a:p>
          <a:p>
            <a:r>
              <a:rPr lang="cs-CZ" sz="1200" b="1" dirty="0">
                <a:solidFill>
                  <a:srgbClr val="FF0000"/>
                </a:solidFill>
              </a:rPr>
              <a:t>C) </a:t>
            </a:r>
            <a:r>
              <a:rPr lang="cs-CZ" sz="1200" b="1" dirty="0" err="1">
                <a:solidFill>
                  <a:srgbClr val="FF0000"/>
                </a:solidFill>
              </a:rPr>
              <a:t>Membrana</a:t>
            </a:r>
            <a:r>
              <a:rPr lang="cs-CZ" sz="1200" b="1" dirty="0">
                <a:solidFill>
                  <a:srgbClr val="FF0000"/>
                </a:solidFill>
              </a:rPr>
              <a:t> </a:t>
            </a:r>
            <a:r>
              <a:rPr lang="cs-CZ" sz="1200" b="1" dirty="0" err="1">
                <a:solidFill>
                  <a:srgbClr val="FF0000"/>
                </a:solidFill>
              </a:rPr>
              <a:t>quadrangularis</a:t>
            </a:r>
            <a:endParaRPr lang="cs-CZ" sz="1200" b="1" dirty="0">
              <a:solidFill>
                <a:srgbClr val="FF0000"/>
              </a:solidFill>
            </a:endParaRPr>
          </a:p>
          <a:p>
            <a:r>
              <a:rPr lang="cs-CZ" sz="1200" b="1" dirty="0">
                <a:solidFill>
                  <a:srgbClr val="00B0F0"/>
                </a:solidFill>
              </a:rPr>
              <a:t>D) </a:t>
            </a:r>
            <a:r>
              <a:rPr lang="cs-CZ" sz="1200" b="1" dirty="0" err="1">
                <a:solidFill>
                  <a:srgbClr val="00B0F0"/>
                </a:solidFill>
              </a:rPr>
              <a:t>Conus</a:t>
            </a:r>
            <a:r>
              <a:rPr lang="cs-CZ" sz="1200" b="1" dirty="0">
                <a:solidFill>
                  <a:srgbClr val="00B0F0"/>
                </a:solidFill>
              </a:rPr>
              <a:t> </a:t>
            </a:r>
            <a:r>
              <a:rPr lang="cs-CZ" sz="1200" b="1" dirty="0" err="1">
                <a:solidFill>
                  <a:srgbClr val="00B0F0"/>
                </a:solidFill>
              </a:rPr>
              <a:t>elasticus</a:t>
            </a:r>
            <a:endParaRPr lang="cs-CZ" sz="1200" b="1" dirty="0">
              <a:solidFill>
                <a:srgbClr val="00B0F0"/>
              </a:solidFill>
            </a:endParaRPr>
          </a:p>
          <a:p>
            <a:r>
              <a:rPr lang="cs-CZ" sz="1200" b="1" dirty="0">
                <a:solidFill>
                  <a:srgbClr val="A143FF"/>
                </a:solidFill>
              </a:rPr>
              <a:t>E) Lig. </a:t>
            </a:r>
            <a:r>
              <a:rPr lang="cs-CZ" sz="1200" b="1" dirty="0" err="1">
                <a:solidFill>
                  <a:srgbClr val="A143FF"/>
                </a:solidFill>
              </a:rPr>
              <a:t>cricotracheale</a:t>
            </a:r>
            <a:endParaRPr lang="cs-CZ" sz="1200" b="1" dirty="0">
              <a:solidFill>
                <a:srgbClr val="A143FF"/>
              </a:solidFill>
            </a:endParaRPr>
          </a:p>
          <a:p>
            <a:endParaRPr lang="cs-CZ" sz="1200" dirty="0">
              <a:solidFill>
                <a:srgbClr val="A143FF"/>
              </a:solidFill>
            </a:endParaRPr>
          </a:p>
          <a:p>
            <a:pPr marL="342900" indent="-342900">
              <a:buClr>
                <a:srgbClr val="FF0000"/>
              </a:buClr>
              <a:buFont typeface="+mj-lt"/>
              <a:buAutoNum type="alphaLcPeriod"/>
              <a:defRPr/>
            </a:pPr>
            <a:r>
              <a:rPr lang="cs-CZ" sz="1200" b="1" dirty="0">
                <a:solidFill>
                  <a:srgbClr val="FF0000"/>
                </a:solidFill>
                <a:latin typeface="Arial" charset="0"/>
              </a:rPr>
              <a:t>Podklad </a:t>
            </a:r>
            <a:r>
              <a:rPr lang="cs-CZ" sz="1200" b="1" i="1" dirty="0" err="1">
                <a:solidFill>
                  <a:srgbClr val="FF0000"/>
                </a:solidFill>
                <a:latin typeface="Arial" charset="0"/>
              </a:rPr>
              <a:t>plica</a:t>
            </a:r>
            <a:r>
              <a:rPr lang="cs-CZ" sz="12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1200" b="1" i="1" dirty="0" err="1">
                <a:solidFill>
                  <a:srgbClr val="FF0000"/>
                </a:solidFill>
                <a:latin typeface="Arial" charset="0"/>
              </a:rPr>
              <a:t>aryepiglottica</a:t>
            </a:r>
            <a:endParaRPr lang="cs-CZ" sz="1200" b="1" i="1" dirty="0">
              <a:solidFill>
                <a:srgbClr val="FF0000"/>
              </a:solidFill>
              <a:latin typeface="Arial" charset="0"/>
            </a:endParaRPr>
          </a:p>
          <a:p>
            <a:pPr marL="342900" indent="-342900">
              <a:buClr>
                <a:srgbClr val="FF0000"/>
              </a:buClr>
              <a:buFont typeface="+mj-lt"/>
              <a:buAutoNum type="alphaLcPeriod"/>
              <a:defRPr/>
            </a:pPr>
            <a:r>
              <a:rPr lang="cs-CZ" sz="1200" b="1" dirty="0">
                <a:solidFill>
                  <a:srgbClr val="FF0066"/>
                </a:solidFill>
                <a:latin typeface="Arial" charset="0"/>
              </a:rPr>
              <a:t>Nepravý vaz hlasový</a:t>
            </a:r>
          </a:p>
          <a:p>
            <a:pPr marL="342900" indent="-342900">
              <a:buClr>
                <a:srgbClr val="0000FF"/>
              </a:buClr>
              <a:buFont typeface="+mj-lt"/>
              <a:buAutoNum type="alphaLcPeriod"/>
              <a:defRPr/>
            </a:pPr>
            <a:r>
              <a:rPr lang="cs-CZ" sz="1200" b="1" dirty="0">
                <a:solidFill>
                  <a:srgbClr val="00B0F0"/>
                </a:solidFill>
                <a:latin typeface="Arial" charset="0"/>
              </a:rPr>
              <a:t>Pravý vaz hlasový</a:t>
            </a:r>
          </a:p>
          <a:p>
            <a:pPr marL="342900" indent="-342900">
              <a:buClr>
                <a:srgbClr val="0000FF"/>
              </a:buClr>
              <a:buFont typeface="+mj-lt"/>
              <a:buAutoNum type="alphaLcPeriod"/>
              <a:defRPr/>
            </a:pPr>
            <a:r>
              <a:rPr lang="cs-CZ" sz="1200" b="1" dirty="0">
                <a:solidFill>
                  <a:srgbClr val="00B0F0"/>
                </a:solidFill>
                <a:highlight>
                  <a:srgbClr val="FFFF00"/>
                </a:highlight>
                <a:latin typeface="Arial" charset="0"/>
              </a:rPr>
              <a:t>Volná část elastického </a:t>
            </a:r>
            <a:r>
              <a:rPr lang="cs-CZ" sz="1200" b="1" dirty="0" err="1">
                <a:solidFill>
                  <a:srgbClr val="00B0F0"/>
                </a:solidFill>
                <a:highlight>
                  <a:srgbClr val="FFFF00"/>
                </a:highlight>
                <a:latin typeface="Arial" charset="0"/>
              </a:rPr>
              <a:t>konu</a:t>
            </a:r>
            <a:r>
              <a:rPr lang="cs-CZ" sz="1200" b="1" dirty="0">
                <a:solidFill>
                  <a:srgbClr val="00B0F0"/>
                </a:solidFill>
                <a:highlight>
                  <a:srgbClr val="FFFF00"/>
                </a:highlight>
                <a:latin typeface="Arial" charset="0"/>
              </a:rPr>
              <a:t> (</a:t>
            </a:r>
            <a:r>
              <a:rPr lang="cs-CZ" sz="1200" b="1" i="1" dirty="0">
                <a:solidFill>
                  <a:srgbClr val="00B0F0"/>
                </a:solidFill>
                <a:highlight>
                  <a:srgbClr val="FFFF00"/>
                </a:highlight>
                <a:latin typeface="Arial" charset="0"/>
              </a:rPr>
              <a:t>lig. </a:t>
            </a:r>
            <a:r>
              <a:rPr lang="cs-CZ" sz="1200" b="1" i="1" dirty="0" err="1">
                <a:solidFill>
                  <a:srgbClr val="00B0F0"/>
                </a:solidFill>
                <a:highlight>
                  <a:srgbClr val="FFFF00"/>
                </a:highlight>
                <a:latin typeface="Arial" charset="0"/>
              </a:rPr>
              <a:t>cricothyroideum</a:t>
            </a:r>
            <a:r>
              <a:rPr lang="cs-CZ" sz="1200" b="1" dirty="0">
                <a:solidFill>
                  <a:srgbClr val="00B0F0"/>
                </a:solidFill>
                <a:highlight>
                  <a:srgbClr val="FFFF00"/>
                </a:highlight>
                <a:latin typeface="Arial" charset="0"/>
              </a:rPr>
              <a:t>): </a:t>
            </a:r>
            <a:r>
              <a:rPr lang="cs-CZ" sz="1200" b="1" dirty="0">
                <a:highlight>
                  <a:srgbClr val="FFFF00"/>
                </a:highlight>
                <a:latin typeface="Arial" charset="0"/>
              </a:rPr>
              <a:t>místo provedení koniotomie </a:t>
            </a:r>
            <a:r>
              <a:rPr lang="cs-CZ" sz="1200" b="1" dirty="0">
                <a:solidFill>
                  <a:srgbClr val="A143FF"/>
                </a:solidFill>
                <a:highlight>
                  <a:srgbClr val="FFFF00"/>
                </a:highlight>
                <a:latin typeface="Arial" charset="0"/>
              </a:rPr>
              <a:t> 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66F9176-9F82-420A-8EF3-F8E5B23F0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140" y="0"/>
            <a:ext cx="2441860" cy="4457254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B30D6252-14A8-4D04-AA2E-D63732CAE0D2}"/>
              </a:ext>
            </a:extLst>
          </p:cNvPr>
          <p:cNvSpPr/>
          <p:nvPr/>
        </p:nvSpPr>
        <p:spPr>
          <a:xfrm rot="10800000">
            <a:off x="11572171" y="2784073"/>
            <a:ext cx="333965" cy="2438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091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2058BCB-8E9A-4DF4-AFD6-D1A2B7936C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7033" y="77429"/>
            <a:ext cx="6778739" cy="268419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45AB68-34B7-4AF5-9422-37720B0B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772" y="1118982"/>
            <a:ext cx="4739257" cy="437536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3819CC4-1EA8-44F0-BF5F-A3C59A7D9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21" y="2911442"/>
            <a:ext cx="6571351" cy="258290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C3ED85-59E4-4FED-807A-0AA5FCCCAE4D}"/>
              </a:ext>
            </a:extLst>
          </p:cNvPr>
          <p:cNvSpPr txBox="1"/>
          <p:nvPr/>
        </p:nvSpPr>
        <p:spPr>
          <a:xfrm>
            <a:off x="602446" y="5644162"/>
            <a:ext cx="9578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Zdroj: </a:t>
            </a:r>
            <a:r>
              <a:rPr lang="cs-CZ" sz="1200" dirty="0"/>
              <a:t>Příručka pro praxi: TRACHEOTOMIE A KONIOTOMIE</a:t>
            </a:r>
          </a:p>
          <a:p>
            <a:r>
              <a:rPr lang="cs-CZ" sz="1200" dirty="0">
                <a:hlinkClick r:id="rId5"/>
              </a:rPr>
              <a:t>https://www.otorinolaryngologie.cz/content/uploads/2020/02/ppp-tracheotomie.pdf</a:t>
            </a:r>
            <a:endParaRPr lang="cs-CZ" sz="1200" dirty="0"/>
          </a:p>
          <a:p>
            <a:endParaRPr lang="cs-CZ" sz="1200" dirty="0"/>
          </a:p>
          <a:p>
            <a:r>
              <a:rPr lang="cs-CZ" sz="1200" b="1" dirty="0"/>
              <a:t>Video</a:t>
            </a:r>
            <a:r>
              <a:rPr lang="cs-CZ" sz="1200" dirty="0"/>
              <a:t>: </a:t>
            </a:r>
            <a:r>
              <a:rPr lang="cs-CZ" sz="1200" dirty="0">
                <a:hlinkClick r:id="rId6"/>
              </a:rPr>
              <a:t>https://www.youtube.com/watch?v=XpcrsVNGoM4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083545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BF5A4D6E-E6FF-4141-A7DD-5C4A54F1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713" y="1133357"/>
            <a:ext cx="5569236" cy="45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17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5BD6333-3C68-4222-8426-E0B94F44D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98" y="156576"/>
            <a:ext cx="7860889" cy="724620"/>
          </a:xfrm>
        </p:spPr>
        <p:txBody>
          <a:bodyPr>
            <a:normAutofit/>
          </a:bodyPr>
          <a:lstStyle/>
          <a:p>
            <a:r>
              <a:rPr lang="cs-CZ" dirty="0"/>
              <a:t>PRŮDUŠNICE (TRACHEA)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C89C4F6-1652-4C41-940B-17329354E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89" y="881196"/>
            <a:ext cx="11895559" cy="5646711"/>
          </a:xfrm>
        </p:spPr>
        <p:txBody>
          <a:bodyPr>
            <a:noAutofit/>
          </a:bodyPr>
          <a:lstStyle/>
          <a:p>
            <a:r>
              <a:rPr lang="cs-CZ" dirty="0"/>
              <a:t>Trubicovitý orgán 12 cm dlouhý, 1,5 - 2 cm široký</a:t>
            </a:r>
          </a:p>
          <a:p>
            <a:r>
              <a:rPr lang="cs-CZ" dirty="0"/>
              <a:t>Navazuje na hrtan, kaudálně se dělí ve dvě hlavní průdušky (bifurkace = </a:t>
            </a:r>
            <a:r>
              <a:rPr lang="cs-CZ" dirty="0" err="1"/>
              <a:t>carina</a:t>
            </a:r>
            <a:r>
              <a:rPr lang="cs-CZ" dirty="0"/>
              <a:t>)</a:t>
            </a:r>
          </a:p>
          <a:p>
            <a:r>
              <a:rPr lang="cs-CZ" u="sng" dirty="0"/>
              <a:t>Stavba stěny:</a:t>
            </a:r>
            <a:r>
              <a:rPr lang="cs-CZ" dirty="0"/>
              <a:t> </a:t>
            </a:r>
          </a:p>
          <a:p>
            <a:pPr lvl="1"/>
            <a:r>
              <a:rPr lang="cs-CZ" sz="1800" b="1" dirty="0"/>
              <a:t>sliznice:</a:t>
            </a:r>
            <a:r>
              <a:rPr lang="cs-CZ" sz="1800" dirty="0"/>
              <a:t> víceřadý cylindrický epitel s řasinkami </a:t>
            </a:r>
          </a:p>
          <a:p>
            <a:pPr lvl="1"/>
            <a:r>
              <a:rPr lang="cs-CZ" sz="1800" b="1" dirty="0"/>
              <a:t>podslizniční vazivo</a:t>
            </a:r>
          </a:p>
          <a:p>
            <a:pPr lvl="1"/>
            <a:r>
              <a:rPr lang="cs-CZ" sz="1800" b="1" dirty="0">
                <a:solidFill>
                  <a:srgbClr val="0070C0"/>
                </a:solidFill>
              </a:rPr>
              <a:t>chrupavky</a:t>
            </a:r>
            <a:r>
              <a:rPr lang="cs-CZ" sz="1800" b="1" dirty="0"/>
              <a:t>:</a:t>
            </a:r>
            <a:r>
              <a:rPr lang="cs-CZ" sz="1800" dirty="0"/>
              <a:t> 6-20 </a:t>
            </a:r>
            <a:r>
              <a:rPr lang="cs-CZ" sz="1800" u="sng" dirty="0"/>
              <a:t>vzadu neuzavřených</a:t>
            </a:r>
            <a:r>
              <a:rPr lang="cs-CZ" sz="1800" dirty="0"/>
              <a:t> chrupavčitých prstenců (výztuha stěny), navzájem spojené vazy, zadní stěna - vazivo a hladká svalovina</a:t>
            </a:r>
          </a:p>
          <a:p>
            <a:pPr lvl="1"/>
            <a:r>
              <a:rPr lang="cs-CZ" sz="1800" b="1" dirty="0"/>
              <a:t>vazivo</a:t>
            </a:r>
          </a:p>
          <a:p>
            <a:pPr lvl="1"/>
            <a:r>
              <a:rPr lang="cs-CZ" sz="1800" b="1" dirty="0"/>
              <a:t>hladká svalovina</a:t>
            </a:r>
          </a:p>
          <a:p>
            <a:r>
              <a:rPr lang="cs-CZ" u="sng" dirty="0"/>
              <a:t>Topografie: </a:t>
            </a:r>
          </a:p>
          <a:p>
            <a:pPr lvl="1"/>
            <a:r>
              <a:rPr lang="cs-CZ" sz="1800" b="1" dirty="0">
                <a:solidFill>
                  <a:srgbClr val="0070C0"/>
                </a:solidFill>
              </a:rPr>
              <a:t>Krční část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(7 cm, C6-7) - od cartilago </a:t>
            </a:r>
            <a:r>
              <a:rPr lang="cs-CZ" sz="1800" dirty="0" err="1"/>
              <a:t>cricoidea</a:t>
            </a:r>
            <a:r>
              <a:rPr lang="cs-CZ" sz="1800" dirty="0"/>
              <a:t> k apertura </a:t>
            </a:r>
            <a:r>
              <a:rPr lang="cs-CZ" sz="1800" dirty="0" err="1"/>
              <a:t>thoracis</a:t>
            </a:r>
            <a:r>
              <a:rPr lang="cs-CZ" sz="1800" dirty="0"/>
              <a:t> sup.</a:t>
            </a:r>
          </a:p>
          <a:p>
            <a:pPr lvl="1"/>
            <a:r>
              <a:rPr lang="cs-CZ" sz="1800" b="1" dirty="0">
                <a:solidFill>
                  <a:srgbClr val="0070C0"/>
                </a:solidFill>
              </a:rPr>
              <a:t>Hrudní část</a:t>
            </a:r>
            <a:r>
              <a:rPr lang="cs-CZ" sz="1800" dirty="0">
                <a:solidFill>
                  <a:srgbClr val="0070C0"/>
                </a:solidFill>
              </a:rPr>
              <a:t> </a:t>
            </a:r>
            <a:r>
              <a:rPr lang="cs-CZ" sz="1800" dirty="0"/>
              <a:t>(5 cm, Th1-5) - horní mediastinum, končí bifurkací trachey ve výši Th4-5 </a:t>
            </a:r>
          </a:p>
          <a:p>
            <a:r>
              <a:rPr lang="cs-CZ" u="sng" dirty="0"/>
              <a:t>Fixace: </a:t>
            </a:r>
            <a:r>
              <a:rPr lang="cs-CZ" dirty="0"/>
              <a:t>vazivové spojení s okolím (jícen, oblouk aorty, hluboká krční fascie)</a:t>
            </a:r>
          </a:p>
          <a:p>
            <a:endParaRPr lang="cs-CZ" sz="1600" u="sng" dirty="0"/>
          </a:p>
        </p:txBody>
      </p:sp>
    </p:spTree>
    <p:extLst>
      <p:ext uri="{BB962C8B-B14F-4D97-AF65-F5344CB8AC3E}">
        <p14:creationId xmlns:p14="http://schemas.microsoft.com/office/powerpoint/2010/main" val="20614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582E90B-6FA3-4862-8014-648253031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7" y="274583"/>
            <a:ext cx="4999450" cy="3810821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954D6ADB-139D-4469-833F-9290DFBEE085}"/>
              </a:ext>
            </a:extLst>
          </p:cNvPr>
          <p:cNvSpPr/>
          <p:nvPr/>
        </p:nvSpPr>
        <p:spPr>
          <a:xfrm>
            <a:off x="557428" y="5333238"/>
            <a:ext cx="856555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u="sng" dirty="0"/>
              <a:t>Cévní a nervové zásobení: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tepny:</a:t>
            </a:r>
            <a:r>
              <a:rPr lang="cs-CZ" sz="1600" dirty="0"/>
              <a:t> větve a. </a:t>
            </a:r>
            <a:r>
              <a:rPr lang="cs-CZ" sz="1600" dirty="0" err="1"/>
              <a:t>subclavia</a:t>
            </a:r>
            <a:r>
              <a:rPr lang="cs-CZ" sz="1600" dirty="0"/>
              <a:t> a aorta </a:t>
            </a:r>
            <a:r>
              <a:rPr lang="cs-CZ" sz="1600" dirty="0" err="1"/>
              <a:t>thoracica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žíly:</a:t>
            </a:r>
            <a:r>
              <a:rPr lang="cs-CZ" sz="1600" dirty="0"/>
              <a:t> </a:t>
            </a:r>
            <a:r>
              <a:rPr lang="cs-CZ" sz="1600" dirty="0" err="1"/>
              <a:t>vv</a:t>
            </a:r>
            <a:r>
              <a:rPr lang="cs-CZ" sz="1600" dirty="0"/>
              <a:t>. </a:t>
            </a:r>
            <a:r>
              <a:rPr lang="cs-CZ" sz="1600" dirty="0" err="1"/>
              <a:t>oesophageae</a:t>
            </a:r>
            <a:r>
              <a:rPr lang="cs-CZ" sz="1600" dirty="0"/>
              <a:t> + </a:t>
            </a:r>
            <a:r>
              <a:rPr lang="cs-CZ" sz="1600" dirty="0" err="1"/>
              <a:t>vv</a:t>
            </a:r>
            <a:r>
              <a:rPr lang="cs-CZ" sz="1600" dirty="0"/>
              <a:t>. </a:t>
            </a:r>
            <a:r>
              <a:rPr lang="cs-CZ" sz="1600" dirty="0" err="1"/>
              <a:t>thyreoideae</a:t>
            </a:r>
            <a:r>
              <a:rPr lang="cs-CZ" sz="1600" dirty="0"/>
              <a:t> </a:t>
            </a:r>
            <a:r>
              <a:rPr lang="cs-CZ" sz="1600" dirty="0" err="1"/>
              <a:t>inf</a:t>
            </a:r>
            <a:r>
              <a:rPr lang="cs-CZ" sz="1600" dirty="0"/>
              <a:t>. – odtéká do v. </a:t>
            </a:r>
            <a:r>
              <a:rPr lang="cs-CZ" sz="1600" dirty="0" err="1"/>
              <a:t>jugularis</a:t>
            </a:r>
            <a:r>
              <a:rPr lang="cs-CZ" sz="1600" dirty="0"/>
              <a:t> interna a do VCS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lymfa:</a:t>
            </a:r>
            <a:r>
              <a:rPr lang="cs-CZ" sz="1600" dirty="0"/>
              <a:t> teče do uzlin při bifurkaci trachey a do uzlin podél trachey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nervy:</a:t>
            </a:r>
            <a:r>
              <a:rPr lang="cs-CZ" sz="1600" dirty="0"/>
              <a:t> vegetativní nervy: parasympatická - n. X, sympatická – krční a hrudní </a:t>
            </a:r>
            <a:r>
              <a:rPr lang="cs-CZ" sz="1600" dirty="0" err="1"/>
              <a:t>sympaticus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6952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51077A-D5F2-4CC3-9BE9-D5931054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11" y="204461"/>
            <a:ext cx="8901178" cy="755558"/>
          </a:xfrm>
        </p:spPr>
        <p:txBody>
          <a:bodyPr>
            <a:normAutofit/>
          </a:bodyPr>
          <a:lstStyle/>
          <a:p>
            <a:r>
              <a:rPr lang="cs-CZ" dirty="0"/>
              <a:t>HLAVNÍ PRŮDUŠKY (BRONCHI PRINCIPALES)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E4643E-F594-4AAB-B24C-404B163F1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41" y="1022421"/>
            <a:ext cx="11786499" cy="5389544"/>
          </a:xfrm>
        </p:spPr>
        <p:txBody>
          <a:bodyPr>
            <a:normAutofit/>
          </a:bodyPr>
          <a:lstStyle/>
          <a:p>
            <a:r>
              <a:rPr lang="cs-CZ" b="1" dirty="0"/>
              <a:t>= </a:t>
            </a:r>
            <a:r>
              <a:rPr lang="cs-CZ" b="1" dirty="0" err="1"/>
              <a:t>Extrapulmonální</a:t>
            </a:r>
            <a:r>
              <a:rPr lang="cs-CZ" b="1" dirty="0"/>
              <a:t> bronchy, </a:t>
            </a:r>
            <a:r>
              <a:rPr lang="cs-CZ" dirty="0"/>
              <a:t>odstupují z průdušnice v mediastinu a vstupují do plic (v místě plicního hilu)</a:t>
            </a:r>
          </a:p>
          <a:p>
            <a:r>
              <a:rPr lang="cs-CZ" dirty="0"/>
              <a:t>Dělí na </a:t>
            </a:r>
            <a:r>
              <a:rPr lang="cs-CZ" dirty="0" err="1"/>
              <a:t>intrapulmonální</a:t>
            </a:r>
            <a:r>
              <a:rPr lang="cs-CZ" dirty="0"/>
              <a:t> bronchy: </a:t>
            </a:r>
            <a:r>
              <a:rPr lang="cs-CZ" b="1" dirty="0"/>
              <a:t>lalokové </a:t>
            </a:r>
            <a:r>
              <a:rPr lang="cs-CZ" dirty="0"/>
              <a:t>a </a:t>
            </a:r>
            <a:r>
              <a:rPr lang="cs-CZ" b="1" dirty="0"/>
              <a:t>segmentální</a:t>
            </a:r>
            <a:r>
              <a:rPr lang="cs-CZ" dirty="0"/>
              <a:t> – tvoří </a:t>
            </a:r>
            <a:r>
              <a:rPr lang="cs-CZ" b="1" dirty="0"/>
              <a:t>bronchiální strom </a:t>
            </a:r>
          </a:p>
          <a:p>
            <a:r>
              <a:rPr lang="cs-CZ" dirty="0"/>
              <a:t>Stejná stavba jako trachea – vystlány sliznicí, podkladem jsou </a:t>
            </a:r>
            <a:r>
              <a:rPr lang="cs-CZ" b="1" dirty="0">
                <a:solidFill>
                  <a:srgbClr val="0070C0"/>
                </a:solidFill>
              </a:rPr>
              <a:t>chrupavčité prstence </a:t>
            </a:r>
            <a:r>
              <a:rPr lang="cs-CZ" dirty="0"/>
              <a:t>(vzadu neuzavřené) spojené vazy, zadní stěna tvořena jen vazivem a hladkou svalovinou </a:t>
            </a:r>
          </a:p>
          <a:p>
            <a:r>
              <a:rPr lang="cs-CZ" b="1" dirty="0"/>
              <a:t>Pravý bronchus </a:t>
            </a:r>
            <a:r>
              <a:rPr lang="cs-CZ" dirty="0"/>
              <a:t>je kratší než levý, ale má větší průsvit a odstupuje pod menším úhlem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při vdechnutí cizího tělesa (zvláště u dětí) spadá těleso nejčastěji do pravého bronchu</a:t>
            </a:r>
          </a:p>
          <a:p>
            <a:endParaRPr lang="cs-CZ" sz="1600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0853B96-0D73-4BE9-8977-C1040BC7519B}"/>
              </a:ext>
            </a:extLst>
          </p:cNvPr>
          <p:cNvGrpSpPr>
            <a:grpSpLocks noChangeAspect="1"/>
          </p:cNvGrpSpPr>
          <p:nvPr/>
        </p:nvGrpSpPr>
        <p:grpSpPr>
          <a:xfrm>
            <a:off x="2762144" y="3240520"/>
            <a:ext cx="6423415" cy="3499914"/>
            <a:chOff x="296446" y="1142984"/>
            <a:chExt cx="9529335" cy="4610021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4E0ADBD5-5244-4FEC-9068-F467FAD94D48}"/>
                </a:ext>
              </a:extLst>
            </p:cNvPr>
            <p:cNvGrpSpPr/>
            <p:nvPr/>
          </p:nvGrpSpPr>
          <p:grpSpPr>
            <a:xfrm>
              <a:off x="296446" y="1142984"/>
              <a:ext cx="7526288" cy="4610021"/>
              <a:chOff x="296446" y="1142984"/>
              <a:chExt cx="7526288" cy="4610021"/>
            </a:xfrm>
          </p:grpSpPr>
          <p:pic>
            <p:nvPicPr>
              <p:cNvPr id="7" name="Picture 2" descr="C:\Documents and Settings\blanka.pospisilova\Dokumenty\Skripta\2010_08_06\IMG_0072.jpg">
                <a:extLst>
                  <a:ext uri="{FF2B5EF4-FFF2-40B4-BE49-F238E27FC236}">
                    <a16:creationId xmlns:a16="http://schemas.microsoft.com/office/drawing/2014/main" id="{74970406-176C-4E3E-ACA1-C2F82080BB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0000"/>
              </a:blip>
              <a:srcRect l="7742" t="4021" r="3336"/>
              <a:stretch>
                <a:fillRect/>
              </a:stretch>
            </p:blipFill>
            <p:spPr bwMode="auto">
              <a:xfrm rot="16200000">
                <a:off x="2569084" y="1002760"/>
                <a:ext cx="4610021" cy="489046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" name="Přímá spojovací šipka 11">
                <a:extLst>
                  <a:ext uri="{FF2B5EF4-FFF2-40B4-BE49-F238E27FC236}">
                    <a16:creationId xmlns:a16="http://schemas.microsoft.com/office/drawing/2014/main" id="{3DE3952F-F4A6-4163-9701-679AAD9C724E}"/>
                  </a:ext>
                </a:extLst>
              </p:cNvPr>
              <p:cNvCxnSpPr/>
              <p:nvPr/>
            </p:nvCxnSpPr>
            <p:spPr>
              <a:xfrm>
                <a:off x="2786050" y="1714488"/>
                <a:ext cx="1071570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5E9CB78B-C39C-4740-B0E9-54AB52A147F1}"/>
                  </a:ext>
                </a:extLst>
              </p:cNvPr>
              <p:cNvSpPr txBox="1"/>
              <p:nvPr/>
            </p:nvSpPr>
            <p:spPr>
              <a:xfrm>
                <a:off x="1161423" y="1467677"/>
                <a:ext cx="1832920" cy="43458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Průdušnice</a:t>
                </a:r>
              </a:p>
            </p:txBody>
          </p:sp>
          <p:cxnSp>
            <p:nvCxnSpPr>
              <p:cNvPr id="10" name="Přímá spojovací šipka 14">
                <a:extLst>
                  <a:ext uri="{FF2B5EF4-FFF2-40B4-BE49-F238E27FC236}">
                    <a16:creationId xmlns:a16="http://schemas.microsoft.com/office/drawing/2014/main" id="{73478C6A-4B4B-4288-A399-44716D3023BD}"/>
                  </a:ext>
                </a:extLst>
              </p:cNvPr>
              <p:cNvCxnSpPr/>
              <p:nvPr/>
            </p:nvCxnSpPr>
            <p:spPr>
              <a:xfrm>
                <a:off x="3143240" y="2357430"/>
                <a:ext cx="500066" cy="2857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5BB7CB79-84D2-45B8-94BE-BC991883AAAA}"/>
                  </a:ext>
                </a:extLst>
              </p:cNvPr>
              <p:cNvSpPr txBox="1"/>
              <p:nvPr/>
            </p:nvSpPr>
            <p:spPr>
              <a:xfrm>
                <a:off x="996618" y="1892539"/>
                <a:ext cx="1997726" cy="75064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Pravá hlavní průduška</a:t>
                </a:r>
              </a:p>
            </p:txBody>
          </p:sp>
          <p:cxnSp>
            <p:nvCxnSpPr>
              <p:cNvPr id="12" name="Přímá spojovací šipka 17">
                <a:extLst>
                  <a:ext uri="{FF2B5EF4-FFF2-40B4-BE49-F238E27FC236}">
                    <a16:creationId xmlns:a16="http://schemas.microsoft.com/office/drawing/2014/main" id="{3CAF9D50-8336-455A-AAB8-7380287C3AEA}"/>
                  </a:ext>
                </a:extLst>
              </p:cNvPr>
              <p:cNvCxnSpPr/>
              <p:nvPr/>
            </p:nvCxnSpPr>
            <p:spPr>
              <a:xfrm rot="10800000" flipV="1">
                <a:off x="5286380" y="2428868"/>
                <a:ext cx="428628" cy="28575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25E23BA3-43CA-4AC7-8731-71AE583FD933}"/>
                  </a:ext>
                </a:extLst>
              </p:cNvPr>
              <p:cNvSpPr txBox="1"/>
              <p:nvPr/>
            </p:nvSpPr>
            <p:spPr>
              <a:xfrm>
                <a:off x="5807258" y="2051132"/>
                <a:ext cx="2015476" cy="75064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Levá hlavní průduška</a:t>
                </a:r>
              </a:p>
            </p:txBody>
          </p:sp>
          <p:sp>
            <p:nvSpPr>
              <p:cNvPr id="14" name="Levá složená závorka 13">
                <a:extLst>
                  <a:ext uri="{FF2B5EF4-FFF2-40B4-BE49-F238E27FC236}">
                    <a16:creationId xmlns:a16="http://schemas.microsoft.com/office/drawing/2014/main" id="{79404AA8-1B96-480E-8F91-3EA7C19E0C82}"/>
                  </a:ext>
                </a:extLst>
              </p:cNvPr>
              <p:cNvSpPr/>
              <p:nvPr/>
            </p:nvSpPr>
            <p:spPr>
              <a:xfrm>
                <a:off x="2285984" y="2714620"/>
                <a:ext cx="285752" cy="2714644"/>
              </a:xfrm>
              <a:prstGeom prst="leftBrac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TextovéPole 14">
                <a:extLst>
                  <a:ext uri="{FF2B5EF4-FFF2-40B4-BE49-F238E27FC236}">
                    <a16:creationId xmlns:a16="http://schemas.microsoft.com/office/drawing/2014/main" id="{96AD239C-F0C0-4481-A005-BFF0AF077A61}"/>
                  </a:ext>
                </a:extLst>
              </p:cNvPr>
              <p:cNvSpPr txBox="1"/>
              <p:nvPr/>
            </p:nvSpPr>
            <p:spPr>
              <a:xfrm>
                <a:off x="296446" y="3714753"/>
                <a:ext cx="1989538" cy="66348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600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Segmentální</a:t>
                </a:r>
                <a:r>
                  <a:rPr lang="cs-CZ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průdušky</a:t>
                </a:r>
              </a:p>
            </p:txBody>
          </p:sp>
          <p:sp>
            <p:nvSpPr>
              <p:cNvPr id="16" name="Pravá složená závorka 15">
                <a:extLst>
                  <a:ext uri="{FF2B5EF4-FFF2-40B4-BE49-F238E27FC236}">
                    <a16:creationId xmlns:a16="http://schemas.microsoft.com/office/drawing/2014/main" id="{945502A2-1420-4E47-B4DE-BDBAE0733168}"/>
                  </a:ext>
                </a:extLst>
              </p:cNvPr>
              <p:cNvSpPr/>
              <p:nvPr/>
            </p:nvSpPr>
            <p:spPr>
              <a:xfrm>
                <a:off x="7072330" y="2857496"/>
                <a:ext cx="428628" cy="2571768"/>
              </a:xfrm>
              <a:prstGeom prst="rightBrac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8D9198E0-24F6-4137-A2FE-6D4C261ED2D9}"/>
                </a:ext>
              </a:extLst>
            </p:cNvPr>
            <p:cNvSpPr txBox="1"/>
            <p:nvPr/>
          </p:nvSpPr>
          <p:spPr>
            <a:xfrm>
              <a:off x="7677361" y="3768058"/>
              <a:ext cx="2148420" cy="75064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Segmentální</a:t>
              </a:r>
              <a:r>
                <a:rPr lang="cs-CZ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průdušky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12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F4E6F-FBB1-449B-AC4D-648617C1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3274"/>
          </a:xfrm>
        </p:spPr>
        <p:txBody>
          <a:bodyPr/>
          <a:lstStyle/>
          <a:p>
            <a:pPr algn="ctr"/>
            <a:r>
              <a:rPr lang="cs-CZ" dirty="0"/>
              <a:t>Videa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AF14478-4149-4BCC-997A-F7908D5967C0}"/>
              </a:ext>
            </a:extLst>
          </p:cNvPr>
          <p:cNvSpPr txBox="1">
            <a:spLocks/>
          </p:cNvSpPr>
          <p:nvPr/>
        </p:nvSpPr>
        <p:spPr>
          <a:xfrm>
            <a:off x="829734" y="23129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sz="2400" dirty="0"/>
              <a:t>Česky (úvod) </a:t>
            </a:r>
          </a:p>
          <a:p>
            <a:r>
              <a:rPr lang="cs-CZ" sz="2400" dirty="0">
                <a:hlinkClick r:id="rId3"/>
              </a:rPr>
              <a:t>https://www.youtube.com/watch?v=3BQ5A8YDVL8</a:t>
            </a:r>
            <a:endParaRPr lang="cs-CZ" sz="2400" dirty="0">
              <a:hlinkClick r:id="rId4"/>
            </a:endParaRPr>
          </a:p>
          <a:p>
            <a:pPr marL="0" indent="0">
              <a:buFont typeface="Wingdings 3" charset="2"/>
              <a:buNone/>
            </a:pPr>
            <a:endParaRPr lang="cs-CZ" sz="2400" dirty="0"/>
          </a:p>
          <a:p>
            <a:pPr marL="0" indent="0">
              <a:buFont typeface="Wingdings 3" charset="2"/>
              <a:buNone/>
            </a:pPr>
            <a:r>
              <a:rPr lang="cs-CZ" sz="2400" dirty="0"/>
              <a:t>Anglicky:</a:t>
            </a:r>
            <a:endParaRPr lang="cs-CZ" sz="2400" dirty="0">
              <a:hlinkClick r:id="rId4"/>
            </a:endParaRPr>
          </a:p>
          <a:p>
            <a:r>
              <a:rPr lang="cs-CZ" sz="2400" dirty="0">
                <a:hlinkClick r:id="rId4"/>
              </a:rPr>
              <a:t>https://www.youtube.com/watch?v=OIU7Mdx4DTg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>
                <a:hlinkClick r:id="rId5"/>
              </a:rPr>
              <a:t>https://www.youtube.com/watch?v=TQ24-WCsYN4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33115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51077A-D5F2-4CC3-9BE9-D59310544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11" y="204461"/>
            <a:ext cx="8901178" cy="755558"/>
          </a:xfrm>
        </p:spPr>
        <p:txBody>
          <a:bodyPr>
            <a:normAutofit/>
          </a:bodyPr>
          <a:lstStyle/>
          <a:p>
            <a:r>
              <a:rPr lang="cs-CZ" dirty="0"/>
              <a:t>HLAVNÍ PRŮDUŠKY (BRONCHI PRINCIPALES)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E4643E-F594-4AAB-B24C-404B163F1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41" y="1022421"/>
            <a:ext cx="9392091" cy="5389544"/>
          </a:xfrm>
        </p:spPr>
        <p:txBody>
          <a:bodyPr>
            <a:normAutofit/>
          </a:bodyPr>
          <a:lstStyle/>
          <a:p>
            <a:r>
              <a:rPr lang="cs-CZ" u="sng" dirty="0"/>
              <a:t>Topografie:</a:t>
            </a:r>
            <a:r>
              <a:rPr lang="cs-CZ" dirty="0"/>
              <a:t> podél bronchů jsou uzliny a nervy</a:t>
            </a:r>
          </a:p>
          <a:p>
            <a:r>
              <a:rPr lang="cs-CZ" b="1" dirty="0"/>
              <a:t>P bronchus (zepředu):</a:t>
            </a:r>
            <a:r>
              <a:rPr lang="cs-CZ" dirty="0"/>
              <a:t> kříží n. X </a:t>
            </a:r>
            <a:r>
              <a:rPr lang="cs-CZ" dirty="0" err="1"/>
              <a:t>dx</a:t>
            </a:r>
            <a:r>
              <a:rPr lang="cs-CZ" dirty="0"/>
              <a:t>. (n. vagus) + v. </a:t>
            </a:r>
            <a:r>
              <a:rPr lang="cs-CZ" dirty="0" err="1"/>
              <a:t>azygos</a:t>
            </a:r>
            <a:endParaRPr lang="cs-CZ" dirty="0"/>
          </a:p>
          <a:p>
            <a:r>
              <a:rPr lang="cs-CZ" b="1" dirty="0"/>
              <a:t>za L bronchem:</a:t>
            </a:r>
            <a:r>
              <a:rPr lang="cs-CZ" dirty="0"/>
              <a:t> aorta </a:t>
            </a:r>
            <a:r>
              <a:rPr lang="cs-CZ" dirty="0" err="1"/>
              <a:t>descendens</a:t>
            </a:r>
            <a:r>
              <a:rPr lang="cs-CZ" dirty="0"/>
              <a:t>, jícen, n. X sin.</a:t>
            </a:r>
          </a:p>
          <a:p>
            <a:endParaRPr lang="cs-CZ" sz="16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AFEE65A-F6C3-4DF3-A0BA-567AB31E6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413" y="1110415"/>
            <a:ext cx="3072329" cy="53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75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A084A7-4354-4617-A9CC-C130B9B2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31975"/>
            <a:ext cx="5803769" cy="776555"/>
          </a:xfrm>
        </p:spPr>
        <p:txBody>
          <a:bodyPr/>
          <a:lstStyle/>
          <a:p>
            <a:r>
              <a:rPr lang="cs-CZ" dirty="0"/>
              <a:t>PLÍCE (PULMONES)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441D30-7F92-4047-B21C-D8B072919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2" y="1026542"/>
            <a:ext cx="12192001" cy="5831457"/>
          </a:xfrm>
        </p:spPr>
        <p:txBody>
          <a:bodyPr>
            <a:normAutofit/>
          </a:bodyPr>
          <a:lstStyle/>
          <a:p>
            <a:r>
              <a:rPr lang="cs-CZ" dirty="0"/>
              <a:t>Vlastní orgán dýchání</a:t>
            </a:r>
          </a:p>
          <a:p>
            <a:r>
              <a:rPr lang="cs-CZ" dirty="0"/>
              <a:t>Leží v hrudní dutině, každá je uložena v pleurální dutině, mezi nimi je mediastinum</a:t>
            </a:r>
          </a:p>
          <a:p>
            <a:r>
              <a:rPr lang="cs-CZ" dirty="0"/>
              <a:t>Plicní parenchym je tvořen </a:t>
            </a:r>
            <a:r>
              <a:rPr lang="cs-CZ" b="1" dirty="0" err="1"/>
              <a:t>intrapulmonálními</a:t>
            </a:r>
            <a:r>
              <a:rPr lang="cs-CZ" b="1" dirty="0"/>
              <a:t> průduškami </a:t>
            </a:r>
            <a:r>
              <a:rPr lang="cs-CZ" dirty="0"/>
              <a:t>a </a:t>
            </a:r>
            <a:r>
              <a:rPr lang="cs-CZ" b="1" dirty="0"/>
              <a:t>vazivem (plicní skelet)</a:t>
            </a:r>
          </a:p>
          <a:p>
            <a:r>
              <a:rPr lang="cs-CZ" dirty="0" err="1"/>
              <a:t>Intrapulmonální</a:t>
            </a:r>
            <a:r>
              <a:rPr lang="cs-CZ" dirty="0"/>
              <a:t> bronchy se směrem do periferie větví (bronchiální a alveolární strom)</a:t>
            </a:r>
          </a:p>
          <a:p>
            <a:endParaRPr lang="cs-CZ" u="sng" dirty="0"/>
          </a:p>
          <a:p>
            <a:r>
              <a:rPr lang="cs-CZ" u="sng" dirty="0"/>
              <a:t>Anatomický popis:</a:t>
            </a:r>
          </a:p>
          <a:p>
            <a:pPr lvl="1"/>
            <a:r>
              <a:rPr lang="cs-CZ" sz="1800" b="1" dirty="0"/>
              <a:t>báze</a:t>
            </a:r>
            <a:r>
              <a:rPr lang="cs-CZ" sz="1800" dirty="0"/>
              <a:t> – dole, poloměsíčitá, vyhloubená, nasedá na brániční klenbu = brániční plocha </a:t>
            </a:r>
          </a:p>
          <a:p>
            <a:pPr lvl="1"/>
            <a:r>
              <a:rPr lang="cs-CZ" sz="1800" b="1" dirty="0"/>
              <a:t>žeberní plocha</a:t>
            </a:r>
            <a:r>
              <a:rPr lang="cs-CZ" sz="1800" dirty="0"/>
              <a:t> – naléhá na stěnu kostěného hrudníku</a:t>
            </a:r>
          </a:p>
          <a:p>
            <a:pPr lvl="1"/>
            <a:r>
              <a:rPr lang="cs-CZ" sz="1800" b="1" dirty="0"/>
              <a:t>mediastinální plocha</a:t>
            </a:r>
            <a:r>
              <a:rPr lang="cs-CZ" sz="1800" dirty="0"/>
              <a:t> – otisky orgánů mediastina (srdce, jícen), </a:t>
            </a:r>
            <a:r>
              <a:rPr lang="cs-CZ" sz="1800" b="1" dirty="0"/>
              <a:t>hilus </a:t>
            </a:r>
            <a:r>
              <a:rPr lang="cs-CZ" sz="1800" b="1" dirty="0" err="1"/>
              <a:t>pulmonis</a:t>
            </a:r>
            <a:r>
              <a:rPr lang="cs-CZ" sz="1800" dirty="0"/>
              <a:t> = místo vstupu bronchů a cév </a:t>
            </a:r>
          </a:p>
          <a:p>
            <a:pPr lvl="1"/>
            <a:r>
              <a:rPr lang="cs-CZ" sz="1800" b="1" dirty="0"/>
              <a:t>vrcholek plic</a:t>
            </a:r>
            <a:r>
              <a:rPr lang="cs-CZ" sz="1800" dirty="0"/>
              <a:t> (apex </a:t>
            </a:r>
            <a:r>
              <a:rPr lang="cs-CZ" sz="1800" dirty="0" err="1"/>
              <a:t>pulmonis</a:t>
            </a:r>
            <a:r>
              <a:rPr lang="cs-CZ" sz="1800" dirty="0"/>
              <a:t>) – nahoře, úzký a zakulacený, vystupuje nad apertura </a:t>
            </a:r>
            <a:r>
              <a:rPr lang="cs-CZ" sz="1800" dirty="0" err="1"/>
              <a:t>thoracis</a:t>
            </a:r>
            <a:r>
              <a:rPr lang="cs-CZ" sz="1800" dirty="0"/>
              <a:t> sup. </a:t>
            </a:r>
          </a:p>
          <a:p>
            <a:endParaRPr lang="cs-CZ" u="sng" dirty="0"/>
          </a:p>
          <a:p>
            <a:r>
              <a:rPr lang="cs-CZ" u="sng" dirty="0"/>
              <a:t>Plicní laloky </a:t>
            </a:r>
            <a:r>
              <a:rPr lang="cs-CZ" dirty="0"/>
              <a:t>– plíce jsou neúplně rozděleny </a:t>
            </a:r>
            <a:r>
              <a:rPr lang="cs-CZ" dirty="0" err="1"/>
              <a:t>mezilalokovými</a:t>
            </a:r>
            <a:r>
              <a:rPr lang="cs-CZ" dirty="0"/>
              <a:t> rýhami v laloky:</a:t>
            </a:r>
          </a:p>
          <a:p>
            <a:pPr lvl="1"/>
            <a:r>
              <a:rPr lang="cs-CZ" sz="1800" b="1" dirty="0"/>
              <a:t>pravá plíce (3)</a:t>
            </a:r>
            <a:r>
              <a:rPr lang="cs-CZ" sz="1800" dirty="0"/>
              <a:t>: </a:t>
            </a:r>
            <a:r>
              <a:rPr lang="cs-CZ" sz="1800" dirty="0" err="1"/>
              <a:t>lobus</a:t>
            </a:r>
            <a:r>
              <a:rPr lang="cs-CZ" sz="1800" dirty="0"/>
              <a:t> superior, </a:t>
            </a:r>
            <a:r>
              <a:rPr lang="cs-CZ" sz="1800" dirty="0" err="1"/>
              <a:t>medius</a:t>
            </a:r>
            <a:r>
              <a:rPr lang="cs-CZ" sz="1800" dirty="0"/>
              <a:t>, inferior</a:t>
            </a:r>
          </a:p>
          <a:p>
            <a:pPr lvl="1"/>
            <a:r>
              <a:rPr lang="cs-CZ" sz="1800" b="1" dirty="0"/>
              <a:t>levá plíce (2)</a:t>
            </a:r>
            <a:r>
              <a:rPr lang="cs-CZ" sz="1800" dirty="0"/>
              <a:t>: </a:t>
            </a:r>
            <a:r>
              <a:rPr lang="cs-CZ" sz="1800" dirty="0" err="1"/>
              <a:t>lobus</a:t>
            </a:r>
            <a:r>
              <a:rPr lang="cs-CZ" sz="1800" dirty="0"/>
              <a:t> superior, inferior</a:t>
            </a:r>
          </a:p>
          <a:p>
            <a:pPr lvl="1"/>
            <a:endParaRPr lang="cs-CZ" sz="1800" dirty="0"/>
          </a:p>
        </p:txBody>
      </p:sp>
      <p:pic>
        <p:nvPicPr>
          <p:cNvPr id="82" name="Picture 2" descr="C:\Documents and Settings\blanka.pospisilova\Dokumenty\Skripta\2010_08_06\IMG_0077.jpg">
            <a:extLst>
              <a:ext uri="{FF2B5EF4-FFF2-40B4-BE49-F238E27FC236}">
                <a16:creationId xmlns:a16="http://schemas.microsoft.com/office/drawing/2014/main" id="{289BC2B6-70F3-4926-AF58-3F3C23BA59C8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lum contrast="9000"/>
          </a:blip>
          <a:srcRect/>
          <a:stretch>
            <a:fillRect/>
          </a:stretch>
        </p:blipFill>
        <p:spPr bwMode="auto">
          <a:xfrm rot="16200000">
            <a:off x="9344200" y="187279"/>
            <a:ext cx="3044857" cy="2650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759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A084A7-4354-4617-A9CC-C130B9B2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52" y="131975"/>
            <a:ext cx="5803769" cy="776555"/>
          </a:xfrm>
        </p:spPr>
        <p:txBody>
          <a:bodyPr/>
          <a:lstStyle/>
          <a:p>
            <a:r>
              <a:rPr lang="cs-CZ" dirty="0"/>
              <a:t>PLÍCE (PULMONES)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FA59ADE-7D63-4C7E-AA7C-7B8C1B0ED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902" y="969490"/>
            <a:ext cx="4925112" cy="5620534"/>
          </a:xfrm>
          <a:prstGeom prst="rect">
            <a:avLst/>
          </a:prstGeom>
        </p:spPr>
      </p:pic>
      <p:pic>
        <p:nvPicPr>
          <p:cNvPr id="4" name="Obrázek 3" descr="C:\Users\Katka\AppData\Local\Packages\Microsoft.Windows.Photos_8wekyb3d8bbwe\TempState\ShareServiceTempFolder\Snímek obrazovky 2024-03-17 223049.jpeg">
            <a:extLst>
              <a:ext uri="{FF2B5EF4-FFF2-40B4-BE49-F238E27FC236}">
                <a16:creationId xmlns:a16="http://schemas.microsoft.com/office/drawing/2014/main" id="{A14CA69B-8D7C-44A5-89A4-DE0E22F1D1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71" y="1752192"/>
            <a:ext cx="3631307" cy="30897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4A81FEBA-82EE-47D2-8EB9-6ED0F7F22EA3}"/>
              </a:ext>
            </a:extLst>
          </p:cNvPr>
          <p:cNvSpPr txBox="1"/>
          <p:nvPr/>
        </p:nvSpPr>
        <p:spPr>
          <a:xfrm>
            <a:off x="957942" y="5042263"/>
            <a:ext cx="36313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1600" dirty="0"/>
              <a:t>Mediastinum (mezihrudí)</a:t>
            </a:r>
          </a:p>
          <a:p>
            <a:pPr marL="342900" indent="-342900">
              <a:buAutoNum type="arabicParenR"/>
            </a:pPr>
            <a:r>
              <a:rPr lang="cs-CZ" sz="1600" dirty="0"/>
              <a:t>Pleurální dutiny</a:t>
            </a:r>
          </a:p>
          <a:p>
            <a:pPr marL="342900" indent="-342900">
              <a:buAutoNum type="arabicParenR"/>
            </a:pPr>
            <a:r>
              <a:rPr lang="cs-CZ" sz="1600" dirty="0"/>
              <a:t>Břišní dutina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D78084-2195-403A-96A7-98A461545254}"/>
              </a:ext>
            </a:extLst>
          </p:cNvPr>
          <p:cNvSpPr txBox="1"/>
          <p:nvPr/>
        </p:nvSpPr>
        <p:spPr>
          <a:xfrm>
            <a:off x="957942" y="1219200"/>
            <a:ext cx="2612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Dutiny lidského těla</a:t>
            </a:r>
          </a:p>
        </p:txBody>
      </p:sp>
    </p:spTree>
    <p:extLst>
      <p:ext uri="{BB962C8B-B14F-4D97-AF65-F5344CB8AC3E}">
        <p14:creationId xmlns:p14="http://schemas.microsoft.com/office/powerpoint/2010/main" val="2555515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756283B-5151-4648-AA4D-53D11A0BF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468" y="140781"/>
            <a:ext cx="12090532" cy="6717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Plicní ventilace</a:t>
            </a:r>
            <a:r>
              <a:rPr lang="cs-CZ" dirty="0"/>
              <a:t> (= výměna vzduchu mezi plícemi a vnějším prostředím)</a:t>
            </a:r>
            <a:endParaRPr lang="cs-CZ" b="1" dirty="0"/>
          </a:p>
          <a:p>
            <a:r>
              <a:rPr lang="cs-CZ" dirty="0"/>
              <a:t>Celá plíce je ventilována </a:t>
            </a:r>
            <a:r>
              <a:rPr lang="cs-CZ" u="sng" dirty="0"/>
              <a:t>hlavním bronchem</a:t>
            </a:r>
            <a:endParaRPr lang="cs-CZ" dirty="0"/>
          </a:p>
          <a:p>
            <a:r>
              <a:rPr lang="cs-CZ" dirty="0"/>
              <a:t>Lalok plíce - </a:t>
            </a:r>
            <a:r>
              <a:rPr lang="cs-CZ" u="sng" dirty="0"/>
              <a:t>lalokovým bronchem </a:t>
            </a:r>
            <a:r>
              <a:rPr lang="cs-CZ" dirty="0"/>
              <a:t>(pravá – 3, levá – 2) </a:t>
            </a:r>
          </a:p>
          <a:p>
            <a:r>
              <a:rPr lang="cs-CZ" dirty="0"/>
              <a:t>Bronchopulmonální segment plíce - </a:t>
            </a:r>
            <a:r>
              <a:rPr lang="cs-CZ" u="sng" dirty="0" err="1"/>
              <a:t>segmentárním</a:t>
            </a:r>
            <a:r>
              <a:rPr lang="cs-CZ" u="sng" dirty="0"/>
              <a:t> bronchem</a:t>
            </a:r>
            <a:r>
              <a:rPr lang="cs-CZ" dirty="0"/>
              <a:t> (10 v každé plíci)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Bronchopulmonální segment</a:t>
            </a:r>
          </a:p>
          <a:p>
            <a:r>
              <a:rPr lang="cs-CZ" dirty="0"/>
              <a:t>Každá plíce je rozdělena do plicních segmentů = </a:t>
            </a:r>
            <a:r>
              <a:rPr lang="cs-CZ" b="1" dirty="0"/>
              <a:t>základní anatomické a funkční jednotky plic</a:t>
            </a:r>
          </a:p>
          <a:p>
            <a:r>
              <a:rPr lang="cs-CZ" dirty="0"/>
              <a:t>Tvar kužele (báze je část povrchu žeberní plochy plíce, hrot směřuje k hilu)</a:t>
            </a:r>
          </a:p>
          <a:p>
            <a:r>
              <a:rPr lang="cs-CZ" dirty="0"/>
              <a:t>V každé plíci je </a:t>
            </a:r>
            <a:r>
              <a:rPr lang="cs-CZ" b="1" dirty="0"/>
              <a:t>10 </a:t>
            </a:r>
            <a:r>
              <a:rPr lang="cs-CZ" dirty="0"/>
              <a:t>bronchopulmonálních segmentů</a:t>
            </a:r>
          </a:p>
          <a:p>
            <a:endParaRPr lang="cs-CZ" dirty="0"/>
          </a:p>
          <a:p>
            <a:endParaRPr lang="cs-CZ" dirty="0"/>
          </a:p>
          <a:p>
            <a:pPr lvl="1"/>
            <a:endParaRPr lang="cs-CZ" sz="1800" dirty="0"/>
          </a:p>
        </p:txBody>
      </p:sp>
      <p:pic>
        <p:nvPicPr>
          <p:cNvPr id="6" name="Obrázek 454">
            <a:extLst>
              <a:ext uri="{FF2B5EF4-FFF2-40B4-BE49-F238E27FC236}">
                <a16:creationId xmlns:a16="http://schemas.microsoft.com/office/drawing/2014/main" id="{D42B6387-DA16-4A2E-B478-C5D105DDBD8C}"/>
              </a:ext>
            </a:extLst>
          </p:cNvPr>
          <p:cNvPicPr/>
          <p:nvPr/>
        </p:nvPicPr>
        <p:blipFill>
          <a:blip r:embed="rId3"/>
          <a:srcRect l="3182" t="2752" r="7533" b="1932"/>
          <a:stretch/>
        </p:blipFill>
        <p:spPr>
          <a:xfrm>
            <a:off x="6096000" y="3765503"/>
            <a:ext cx="2425966" cy="3092497"/>
          </a:xfrm>
          <a:prstGeom prst="rect">
            <a:avLst/>
          </a:prstGeom>
          <a:ln w="0">
            <a:noFill/>
          </a:ln>
        </p:spPr>
      </p:pic>
      <p:sp>
        <p:nvSpPr>
          <p:cNvPr id="8" name="CustomShape 6">
            <a:extLst>
              <a:ext uri="{FF2B5EF4-FFF2-40B4-BE49-F238E27FC236}">
                <a16:creationId xmlns:a16="http://schemas.microsoft.com/office/drawing/2014/main" id="{656E78A8-FEE4-41CD-A40B-F329615A1457}"/>
              </a:ext>
            </a:extLst>
          </p:cNvPr>
          <p:cNvSpPr/>
          <p:nvPr/>
        </p:nvSpPr>
        <p:spPr>
          <a:xfrm>
            <a:off x="3895917" y="4835424"/>
            <a:ext cx="2365546" cy="952653"/>
          </a:xfrm>
          <a:prstGeom prst="rect">
            <a:avLst/>
          </a:prstGeom>
          <a:solidFill>
            <a:schemeClr val="bg1"/>
          </a:solidFill>
          <a:ln w="28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cs-CZ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Ve vazivu mezi segmenty  probíhá </a:t>
            </a:r>
            <a:r>
              <a:rPr lang="cs-CZ" sz="1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větev plicní žíly </a:t>
            </a:r>
            <a:r>
              <a:rPr lang="cs-CZ" sz="1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(odvádí okysličenou</a:t>
            </a:r>
            <a:endParaRPr lang="cs-CZ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1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krev)</a:t>
            </a:r>
            <a:endParaRPr lang="cs-CZ" sz="1400" b="0" strike="noStrike" spc="-1" dirty="0">
              <a:latin typeface="Arial"/>
            </a:endParaRPr>
          </a:p>
        </p:txBody>
      </p:sp>
      <p:sp>
        <p:nvSpPr>
          <p:cNvPr id="9" name="CustomShape 7">
            <a:extLst>
              <a:ext uri="{FF2B5EF4-FFF2-40B4-BE49-F238E27FC236}">
                <a16:creationId xmlns:a16="http://schemas.microsoft.com/office/drawing/2014/main" id="{716EB4CA-3D78-45E3-9D32-E988BB694D84}"/>
              </a:ext>
            </a:extLst>
          </p:cNvPr>
          <p:cNvSpPr/>
          <p:nvPr/>
        </p:nvSpPr>
        <p:spPr>
          <a:xfrm>
            <a:off x="7612151" y="3869684"/>
            <a:ext cx="3731416" cy="952653"/>
          </a:xfrm>
          <a:prstGeom prst="rect">
            <a:avLst/>
          </a:prstGeom>
          <a:solidFill>
            <a:schemeClr val="bg1"/>
          </a:solidFill>
          <a:ln w="28440">
            <a:solidFill>
              <a:srgbClr val="92D05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Středem segmentu probíhá: </a:t>
            </a:r>
            <a:endParaRPr lang="cs-CZ" sz="1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558ED5"/>
              </a:buClr>
              <a:buFont typeface="Wingdings" charset="2"/>
              <a:buChar char=""/>
            </a:pPr>
            <a:r>
              <a:rPr lang="cs-CZ" sz="1400" b="1" strike="noStrike" spc="-1" dirty="0" err="1">
                <a:solidFill>
                  <a:srgbClr val="558ED5"/>
                </a:solidFill>
                <a:latin typeface="Calibri"/>
                <a:ea typeface="DejaVu Sans"/>
              </a:rPr>
              <a:t>Segmentární</a:t>
            </a:r>
            <a:r>
              <a:rPr lang="cs-CZ" sz="1400" b="1" strike="noStrike" spc="-1" dirty="0">
                <a:solidFill>
                  <a:srgbClr val="558ED5"/>
                </a:solidFill>
                <a:latin typeface="Calibri"/>
                <a:ea typeface="DejaVu Sans"/>
              </a:rPr>
              <a:t> bronchus</a:t>
            </a:r>
            <a:endParaRPr lang="cs-CZ" sz="1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558ED5"/>
              </a:buClr>
              <a:buFont typeface="Wingdings" charset="2"/>
              <a:buChar char=""/>
            </a:pPr>
            <a:r>
              <a:rPr lang="cs-CZ" sz="1400" b="1" strike="noStrike" spc="-1" dirty="0">
                <a:solidFill>
                  <a:srgbClr val="3F3FFF"/>
                </a:solidFill>
                <a:latin typeface="Calibri"/>
                <a:ea typeface="DejaVu Sans"/>
              </a:rPr>
              <a:t>Větev plicní tepny </a:t>
            </a:r>
            <a:r>
              <a:rPr lang="cs-CZ" sz="1400" b="0" strike="noStrike" spc="-1" dirty="0">
                <a:solidFill>
                  <a:srgbClr val="3F3FFF"/>
                </a:solidFill>
                <a:latin typeface="Calibri"/>
                <a:ea typeface="DejaVu Sans"/>
              </a:rPr>
              <a:t>(přivádí odkysličenou krev)</a:t>
            </a:r>
            <a:endParaRPr lang="cs-CZ" sz="14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C00000"/>
              </a:buClr>
              <a:buFont typeface="Wingdings" charset="2"/>
              <a:buChar char=""/>
            </a:pPr>
            <a:r>
              <a:rPr lang="cs-CZ" sz="1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Větev bronchiální tepny (přivádí O</a:t>
            </a:r>
            <a:r>
              <a:rPr lang="cs-CZ" sz="1400" b="1" strike="noStrike" spc="-1" baseline="-25000" dirty="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cs-CZ" sz="1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)</a:t>
            </a:r>
            <a:endParaRPr lang="cs-CZ" sz="1400" b="0" strike="noStrike" spc="-1" dirty="0">
              <a:latin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C84BD41-47C9-413B-B071-6EB6E48F8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180" y="-2177"/>
            <a:ext cx="4777820" cy="574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756283B-5151-4648-AA4D-53D11A0BF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467" y="70391"/>
            <a:ext cx="12090533" cy="6787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600" b="1" dirty="0">
                <a:solidFill>
                  <a:srgbClr val="92D050"/>
                </a:solidFill>
              </a:rPr>
              <a:t>Bronchiální strom, </a:t>
            </a:r>
            <a:r>
              <a:rPr lang="cs-CZ" sz="1600" b="1" dirty="0" err="1">
                <a:solidFill>
                  <a:srgbClr val="92D050"/>
                </a:solidFill>
              </a:rPr>
              <a:t>arbor</a:t>
            </a:r>
            <a:r>
              <a:rPr lang="cs-CZ" sz="1600" b="1" dirty="0">
                <a:solidFill>
                  <a:srgbClr val="92D050"/>
                </a:solidFill>
              </a:rPr>
              <a:t> </a:t>
            </a:r>
            <a:r>
              <a:rPr lang="cs-CZ" sz="1600" b="1" dirty="0" err="1">
                <a:solidFill>
                  <a:srgbClr val="92D050"/>
                </a:solidFill>
              </a:rPr>
              <a:t>bronchialis</a:t>
            </a:r>
            <a:endParaRPr lang="cs-CZ" sz="1600" b="1" dirty="0">
              <a:solidFill>
                <a:srgbClr val="92D050"/>
              </a:solidFill>
            </a:endParaRPr>
          </a:p>
          <a:p>
            <a:r>
              <a:rPr lang="cs-CZ" sz="1400" dirty="0"/>
              <a:t>Systém větvení bronchů - vede vdechovaný a vydechovaný vzduch do plic a z plic</a:t>
            </a:r>
          </a:p>
          <a:p>
            <a:r>
              <a:rPr lang="cs-CZ" sz="1400" dirty="0"/>
              <a:t>Průdušky se větví dichotomicky (1 širší ve 2 tenčí)</a:t>
            </a:r>
          </a:p>
          <a:p>
            <a:pPr>
              <a:lnSpc>
                <a:spcPct val="100000"/>
              </a:lnSpc>
            </a:pPr>
            <a:r>
              <a:rPr lang="cs-CZ" sz="1400" dirty="0"/>
              <a:t>16 generací bronchů:</a:t>
            </a:r>
          </a:p>
          <a:p>
            <a:pPr marL="742950" lvl="2" indent="-342900"/>
            <a:r>
              <a:rPr lang="cs-CZ" b="1" dirty="0"/>
              <a:t>bronchy 1. řádu = </a:t>
            </a:r>
            <a:r>
              <a:rPr lang="cs-CZ" b="1" dirty="0" err="1"/>
              <a:t>extrapulmonální</a:t>
            </a:r>
            <a:endParaRPr lang="cs-CZ" b="1" dirty="0"/>
          </a:p>
          <a:p>
            <a:pPr marL="742950" lvl="2" indent="-342900"/>
            <a:r>
              <a:rPr lang="cs-CZ" b="1" dirty="0"/>
              <a:t>bronchy 2.-16. řádu = </a:t>
            </a:r>
            <a:r>
              <a:rPr lang="cs-CZ" b="1" dirty="0" err="1"/>
              <a:t>intrapulmonální</a:t>
            </a:r>
            <a:r>
              <a:rPr lang="cs-CZ" b="1" dirty="0"/>
              <a:t> </a:t>
            </a:r>
          </a:p>
          <a:p>
            <a:pPr marL="1200150" lvl="3" indent="-342900"/>
            <a:endParaRPr lang="cs-CZ" sz="1400" dirty="0"/>
          </a:p>
          <a:p>
            <a:pPr marL="742950" lvl="2" indent="-342900"/>
            <a:r>
              <a:rPr lang="cs-CZ" dirty="0"/>
              <a:t>1. řád - </a:t>
            </a:r>
            <a:r>
              <a:rPr lang="cs-CZ" b="1" dirty="0"/>
              <a:t>hlavní</a:t>
            </a:r>
            <a:r>
              <a:rPr lang="cs-CZ" dirty="0"/>
              <a:t> (</a:t>
            </a:r>
            <a:r>
              <a:rPr lang="cs-CZ" dirty="0" err="1"/>
              <a:t>bronchi</a:t>
            </a:r>
            <a:r>
              <a:rPr lang="cs-CZ" dirty="0"/>
              <a:t> </a:t>
            </a:r>
            <a:r>
              <a:rPr lang="cs-CZ" dirty="0" err="1"/>
              <a:t>principales</a:t>
            </a:r>
            <a:r>
              <a:rPr lang="cs-CZ" dirty="0"/>
              <a:t>)</a:t>
            </a:r>
          </a:p>
          <a:p>
            <a:pPr marL="742950" lvl="2" indent="-342900"/>
            <a:r>
              <a:rPr lang="cs-CZ" dirty="0"/>
              <a:t>2. řád – </a:t>
            </a:r>
            <a:r>
              <a:rPr lang="cs-CZ" b="1" dirty="0"/>
              <a:t>lobární</a:t>
            </a:r>
          </a:p>
          <a:p>
            <a:pPr marL="742950" lvl="2" indent="-342900"/>
            <a:r>
              <a:rPr lang="cs-CZ" dirty="0"/>
              <a:t>3. řád – </a:t>
            </a:r>
            <a:r>
              <a:rPr lang="cs-CZ" b="1" dirty="0" err="1"/>
              <a:t>segmentární</a:t>
            </a:r>
            <a:endParaRPr lang="cs-CZ" b="1" dirty="0"/>
          </a:p>
          <a:p>
            <a:r>
              <a:rPr lang="cs-CZ" sz="1400" dirty="0"/>
              <a:t>Stěna </a:t>
            </a:r>
            <a:r>
              <a:rPr lang="cs-CZ" sz="1400" u="sng" dirty="0"/>
              <a:t>silnějších</a:t>
            </a:r>
            <a:r>
              <a:rPr lang="cs-CZ" sz="1400" dirty="0"/>
              <a:t> bronchů (průsvit </a:t>
            </a:r>
            <a:r>
              <a:rPr lang="en-GB" sz="1400" dirty="0"/>
              <a:t>&gt;</a:t>
            </a:r>
            <a:r>
              <a:rPr lang="cs-CZ" sz="1400" dirty="0"/>
              <a:t>1 mm) vyztužena </a:t>
            </a:r>
            <a:r>
              <a:rPr lang="cs-CZ" sz="1400" u="sng" dirty="0"/>
              <a:t>chrupavkami</a:t>
            </a:r>
            <a:r>
              <a:rPr lang="cs-CZ" sz="1400" dirty="0"/>
              <a:t>, </a:t>
            </a:r>
            <a:br>
              <a:rPr lang="cs-CZ" sz="1400" dirty="0"/>
            </a:br>
            <a:r>
              <a:rPr lang="cs-CZ" sz="1400" dirty="0"/>
              <a:t>tenké vyztuženy nejsou (bronchioly, cca od 8. řádu)</a:t>
            </a:r>
          </a:p>
          <a:p>
            <a:endParaRPr lang="cs-CZ" sz="1400" dirty="0"/>
          </a:p>
          <a:p>
            <a:pPr marL="0" indent="0">
              <a:buNone/>
            </a:pPr>
            <a:r>
              <a:rPr lang="cs-CZ" sz="1600" b="1" dirty="0">
                <a:solidFill>
                  <a:srgbClr val="92D050"/>
                </a:solidFill>
              </a:rPr>
              <a:t>Alveolární strom, </a:t>
            </a:r>
            <a:r>
              <a:rPr lang="cs-CZ" sz="1600" b="1" dirty="0" err="1">
                <a:solidFill>
                  <a:srgbClr val="92D050"/>
                </a:solidFill>
              </a:rPr>
              <a:t>arbor</a:t>
            </a:r>
            <a:r>
              <a:rPr lang="cs-CZ" sz="1600" b="1" dirty="0">
                <a:solidFill>
                  <a:srgbClr val="92D050"/>
                </a:solidFill>
              </a:rPr>
              <a:t> </a:t>
            </a:r>
            <a:r>
              <a:rPr lang="cs-CZ" sz="1600" b="1" dirty="0" err="1">
                <a:solidFill>
                  <a:srgbClr val="92D050"/>
                </a:solidFill>
              </a:rPr>
              <a:t>alveolaris</a:t>
            </a:r>
            <a:endParaRPr lang="cs-CZ" sz="1600" b="1" dirty="0">
              <a:solidFill>
                <a:srgbClr val="92D050"/>
              </a:solidFill>
            </a:endParaRPr>
          </a:p>
          <a:p>
            <a:r>
              <a:rPr lang="cs-CZ" sz="1400" dirty="0"/>
              <a:t>Navazuje na strom bronchiální</a:t>
            </a:r>
          </a:p>
          <a:p>
            <a:r>
              <a:rPr lang="cs-CZ" sz="1400" dirty="0"/>
              <a:t>Větvení průdušek </a:t>
            </a:r>
            <a:r>
              <a:rPr lang="cs-CZ" sz="1400" b="1" dirty="0"/>
              <a:t>17.-24. řádu</a:t>
            </a:r>
            <a:r>
              <a:rPr lang="cs-CZ" sz="1400" dirty="0"/>
              <a:t> </a:t>
            </a:r>
          </a:p>
          <a:p>
            <a:r>
              <a:rPr lang="cs-CZ" sz="1400" dirty="0"/>
              <a:t>Z každé jeho části se vyklenují </a:t>
            </a:r>
            <a:r>
              <a:rPr lang="cs-CZ" sz="1400" b="1" dirty="0"/>
              <a:t>plicní sklípky/alveoly </a:t>
            </a:r>
            <a:r>
              <a:rPr lang="cs-CZ" sz="1400" dirty="0"/>
              <a:t>– stěna opletena sítí krevních kapilár</a:t>
            </a:r>
          </a:p>
          <a:p>
            <a:r>
              <a:rPr lang="cs-CZ" sz="1400" b="1" dirty="0"/>
              <a:t>Alveoly</a:t>
            </a:r>
            <a:r>
              <a:rPr lang="cs-CZ" sz="1400" dirty="0"/>
              <a:t> = vlastní dýchací oddíl plic, ve zralé plíci jich je </a:t>
            </a:r>
            <a:r>
              <a:rPr lang="cs-CZ" sz="1400" b="1" dirty="0"/>
              <a:t>300 – 400 milionů </a:t>
            </a:r>
          </a:p>
          <a:p>
            <a:r>
              <a:rPr lang="cs-CZ" sz="1400" b="1" dirty="0"/>
              <a:t>Alveolární póry </a:t>
            </a:r>
            <a:r>
              <a:rPr lang="cs-CZ" sz="1400" dirty="0"/>
              <a:t>(průměr 10–15 µm) = propojují alveoly mezi sebou </a:t>
            </a:r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sz="1400" dirty="0"/>
              <a:t>vyrovnání tlaků + cirkulace vzduchu v případě zneprůchodnění některé průdušinky</a:t>
            </a:r>
          </a:p>
          <a:p>
            <a:pPr marL="0" indent="0">
              <a:buNone/>
            </a:pPr>
            <a:endParaRPr lang="cs-CZ" sz="1600" dirty="0"/>
          </a:p>
          <a:p>
            <a:pPr lvl="1"/>
            <a:endParaRPr lang="cs-CZ" sz="1400" dirty="0"/>
          </a:p>
        </p:txBody>
      </p:sp>
      <p:pic>
        <p:nvPicPr>
          <p:cNvPr id="5" name="Zástupný symbol pro obsah 6">
            <a:extLst>
              <a:ext uri="{FF2B5EF4-FFF2-40B4-BE49-F238E27FC236}">
                <a16:creationId xmlns:a16="http://schemas.microsoft.com/office/drawing/2014/main" id="{93144DAF-9132-4E1F-8E7F-0874A6793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305" y="70390"/>
            <a:ext cx="2865748" cy="45554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47E97E-30B8-46DD-AB41-FB7F597B6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207" y="0"/>
            <a:ext cx="4361793" cy="55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2A2D37A-7CB0-4BD1-AFE9-B6BA0F691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72" y="188536"/>
            <a:ext cx="7639439" cy="66694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4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Krevní oběh plic 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300" b="1" dirty="0">
                <a:solidFill>
                  <a:srgbClr val="FF0000"/>
                </a:solidFill>
              </a:rPr>
              <a:t>1) Funkční </a:t>
            </a:r>
            <a:r>
              <a:rPr lang="cs-CZ" sz="2300" b="1" dirty="0">
                <a:solidFill>
                  <a:schemeClr val="tx1"/>
                </a:solidFill>
              </a:rPr>
              <a:t>-</a:t>
            </a:r>
            <a:r>
              <a:rPr lang="cs-CZ" sz="2300" b="1" dirty="0">
                <a:solidFill>
                  <a:srgbClr val="FF0000"/>
                </a:solidFill>
              </a:rPr>
              <a:t> </a:t>
            </a:r>
            <a:r>
              <a:rPr lang="cs-CZ" sz="2300" b="1" dirty="0"/>
              <a:t>odkysličená krev do plic → okysličení v plicích → zpět do srdce</a:t>
            </a:r>
          </a:p>
          <a:p>
            <a:pPr lvl="1"/>
            <a:r>
              <a:rPr lang="cs-CZ" sz="2300" dirty="0"/>
              <a:t>Pravá komora → plicní kmen (</a:t>
            </a:r>
            <a:r>
              <a:rPr lang="cs-CZ" sz="2300" dirty="0" err="1"/>
              <a:t>truncus</a:t>
            </a:r>
            <a:r>
              <a:rPr lang="cs-CZ" sz="2300" dirty="0"/>
              <a:t> </a:t>
            </a:r>
            <a:r>
              <a:rPr lang="cs-CZ" sz="2300" dirty="0" err="1"/>
              <a:t>pulmonalis</a:t>
            </a:r>
            <a:r>
              <a:rPr lang="cs-CZ" sz="2300" dirty="0"/>
              <a:t>) → pravá a levá plicní tepna </a:t>
            </a:r>
            <a:br>
              <a:rPr lang="cs-CZ" sz="2300" dirty="0"/>
            </a:br>
            <a:r>
              <a:rPr lang="cs-CZ" sz="2300" dirty="0"/>
              <a:t>(a. </a:t>
            </a:r>
            <a:r>
              <a:rPr lang="cs-CZ" sz="2300" dirty="0" err="1"/>
              <a:t>pulmonalis</a:t>
            </a:r>
            <a:r>
              <a:rPr lang="cs-CZ" sz="2300" dirty="0"/>
              <a:t> </a:t>
            </a:r>
            <a:r>
              <a:rPr lang="cs-CZ" sz="2300" dirty="0" err="1"/>
              <a:t>dx</a:t>
            </a:r>
            <a:r>
              <a:rPr lang="cs-CZ" sz="2300" dirty="0"/>
              <a:t>. et sin) → plíce</a:t>
            </a:r>
          </a:p>
          <a:p>
            <a:pPr lvl="1"/>
            <a:r>
              <a:rPr lang="cs-CZ" sz="2300" dirty="0"/>
              <a:t>V plicích se a. </a:t>
            </a:r>
            <a:r>
              <a:rPr lang="cs-CZ" sz="2300" dirty="0" err="1"/>
              <a:t>pulmonalis</a:t>
            </a:r>
            <a:r>
              <a:rPr lang="cs-CZ" sz="2300" dirty="0"/>
              <a:t> větví na </a:t>
            </a:r>
            <a:r>
              <a:rPr lang="cs-CZ" sz="2300" b="1" dirty="0"/>
              <a:t>kapiláry</a:t>
            </a:r>
            <a:r>
              <a:rPr lang="cs-CZ" sz="2300" dirty="0"/>
              <a:t>, oplétají stěnu plicních sklípků, difúzí dojde k okysličení krve</a:t>
            </a:r>
          </a:p>
          <a:p>
            <a:pPr lvl="1"/>
            <a:r>
              <a:rPr lang="cs-CZ" sz="2300" dirty="0"/>
              <a:t>Venózní konce kapilár se sbíhají do </a:t>
            </a:r>
            <a:r>
              <a:rPr lang="cs-CZ" sz="2300" b="1" dirty="0"/>
              <a:t>žil </a:t>
            </a:r>
            <a:r>
              <a:rPr lang="cs-CZ" sz="2300" dirty="0"/>
              <a:t>→ z hilu odstupují po dvou (plicní žíly, </a:t>
            </a:r>
            <a:br>
              <a:rPr lang="cs-CZ" sz="2300" dirty="0"/>
            </a:br>
            <a:r>
              <a:rPr lang="cs-CZ" sz="2300" dirty="0" err="1"/>
              <a:t>vv</a:t>
            </a:r>
            <a:r>
              <a:rPr lang="cs-CZ" sz="2300" dirty="0"/>
              <a:t>. </a:t>
            </a:r>
            <a:r>
              <a:rPr lang="cs-CZ" sz="2300" dirty="0" err="1"/>
              <a:t>pulmonales</a:t>
            </a:r>
            <a:r>
              <a:rPr lang="cs-CZ" sz="2300" dirty="0"/>
              <a:t>) a vedou okysličenou krev do levé síně </a:t>
            </a:r>
          </a:p>
          <a:p>
            <a:pPr lvl="1"/>
            <a:endParaRPr lang="cs-CZ" sz="2300" dirty="0"/>
          </a:p>
          <a:p>
            <a:pPr marL="0" indent="0">
              <a:buNone/>
            </a:pPr>
            <a:r>
              <a:rPr lang="cs-CZ" sz="2300" b="1" dirty="0">
                <a:solidFill>
                  <a:srgbClr val="FF0000"/>
                </a:solidFill>
              </a:rPr>
              <a:t>2) Výživný</a:t>
            </a:r>
            <a:r>
              <a:rPr lang="cs-CZ" sz="2300" dirty="0">
                <a:solidFill>
                  <a:srgbClr val="FF0000"/>
                </a:solidFill>
              </a:rPr>
              <a:t> </a:t>
            </a:r>
            <a:r>
              <a:rPr lang="cs-CZ" sz="2300" b="1" dirty="0"/>
              <a:t>- zásobuje kyslíkem stěny bronchů a vazivo plic</a:t>
            </a:r>
          </a:p>
          <a:p>
            <a:pPr lvl="1"/>
            <a:r>
              <a:rPr lang="cs-CZ" sz="2300" b="1" dirty="0"/>
              <a:t>Tepny:</a:t>
            </a:r>
            <a:r>
              <a:rPr lang="cs-CZ" sz="2300" dirty="0"/>
              <a:t> větve bronchiální tepny (</a:t>
            </a:r>
            <a:r>
              <a:rPr lang="cs-CZ" sz="2300" dirty="0" err="1"/>
              <a:t>rr</a:t>
            </a:r>
            <a:r>
              <a:rPr lang="cs-CZ" sz="2300" dirty="0"/>
              <a:t>. </a:t>
            </a:r>
            <a:r>
              <a:rPr lang="cs-CZ" sz="2300" dirty="0" err="1"/>
              <a:t>Bronchiales</a:t>
            </a:r>
            <a:r>
              <a:rPr lang="cs-CZ" sz="2300" dirty="0"/>
              <a:t>) - odstupují z aort. oblouku a hrudní aorty</a:t>
            </a:r>
          </a:p>
          <a:p>
            <a:pPr lvl="1"/>
            <a:r>
              <a:rPr lang="cs-CZ" sz="2300" b="1" dirty="0"/>
              <a:t>Žíly:</a:t>
            </a:r>
            <a:r>
              <a:rPr lang="cs-CZ" sz="2300" dirty="0"/>
              <a:t> </a:t>
            </a:r>
            <a:r>
              <a:rPr lang="cs-CZ" sz="2300" dirty="0" err="1"/>
              <a:t>vv</a:t>
            </a:r>
            <a:r>
              <a:rPr lang="cs-CZ" sz="2300" dirty="0"/>
              <a:t>. </a:t>
            </a:r>
            <a:r>
              <a:rPr lang="cs-CZ" sz="2300" dirty="0" err="1"/>
              <a:t>bronchiales</a:t>
            </a:r>
            <a:endParaRPr lang="cs-CZ" sz="2300" dirty="0"/>
          </a:p>
          <a:p>
            <a:pPr lvl="1"/>
            <a:r>
              <a:rPr lang="cs-CZ" sz="2300" b="1" dirty="0"/>
              <a:t>Lymfa</a:t>
            </a:r>
            <a:r>
              <a:rPr lang="cs-CZ" sz="2300" dirty="0"/>
              <a:t> - odtok je asymetrický = většina lymfy z obou plic jde </a:t>
            </a:r>
            <a:r>
              <a:rPr lang="cs-CZ" sz="2300" b="1" dirty="0"/>
              <a:t>do pravého mízního kmene</a:t>
            </a:r>
            <a:r>
              <a:rPr lang="cs-CZ" sz="2300" dirty="0"/>
              <a:t>, do hrudního mízovodu jen lymfa z hrotové části horního laloku levé plíce (důležité při metastázách)</a:t>
            </a:r>
          </a:p>
          <a:p>
            <a:pPr lvl="1"/>
            <a:r>
              <a:rPr lang="cs-CZ" sz="2300" b="1" dirty="0"/>
              <a:t>Nervy: </a:t>
            </a:r>
          </a:p>
          <a:p>
            <a:pPr lvl="2"/>
            <a:r>
              <a:rPr lang="cs-CZ" sz="2300" b="1" dirty="0"/>
              <a:t>Autonomní:</a:t>
            </a:r>
            <a:r>
              <a:rPr lang="cs-CZ" sz="2300" dirty="0"/>
              <a:t> </a:t>
            </a:r>
          </a:p>
          <a:p>
            <a:pPr lvl="3"/>
            <a:r>
              <a:rPr lang="cs-CZ" sz="2300" b="1" dirty="0"/>
              <a:t>parasympatická vlákna </a:t>
            </a:r>
            <a:r>
              <a:rPr lang="cs-CZ" sz="2300" dirty="0"/>
              <a:t>z n. vagus (X) – vyvolávají </a:t>
            </a:r>
            <a:r>
              <a:rPr lang="cs-CZ" sz="2300" dirty="0" err="1"/>
              <a:t>bronchokonstrikci</a:t>
            </a:r>
            <a:r>
              <a:rPr lang="cs-CZ" sz="2300" dirty="0"/>
              <a:t> (stah svaloviny a tím zúžení průsvitu)</a:t>
            </a:r>
          </a:p>
          <a:p>
            <a:pPr lvl="3"/>
            <a:r>
              <a:rPr lang="cs-CZ" sz="2300" b="1" dirty="0"/>
              <a:t>sympatická vlákna </a:t>
            </a:r>
            <a:r>
              <a:rPr lang="cs-CZ" sz="2300" dirty="0"/>
              <a:t>- hrudní sympatikus (relaxace svaloviny – rozšíření)</a:t>
            </a:r>
          </a:p>
          <a:p>
            <a:pPr lvl="2"/>
            <a:r>
              <a:rPr lang="cs-CZ" sz="2300" b="1" dirty="0"/>
              <a:t>Senzitivní vlákna:</a:t>
            </a:r>
            <a:r>
              <a:rPr lang="cs-CZ" sz="2300" dirty="0"/>
              <a:t> </a:t>
            </a:r>
            <a:r>
              <a:rPr lang="cs-CZ" sz="2300" dirty="0">
                <a:solidFill>
                  <a:srgbClr val="FF0000"/>
                </a:solidFill>
              </a:rPr>
              <a:t>plicní parenchym je necitlivý</a:t>
            </a:r>
          </a:p>
          <a:p>
            <a:endParaRPr lang="cs-CZ" sz="1400" dirty="0"/>
          </a:p>
          <a:p>
            <a:pPr lvl="1"/>
            <a:endParaRPr lang="cs-CZ" sz="1400" dirty="0"/>
          </a:p>
          <a:p>
            <a:pPr lvl="1"/>
            <a:endParaRPr lang="cs-CZ" sz="1400" dirty="0"/>
          </a:p>
        </p:txBody>
      </p: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BF399887-4350-47EB-AA5D-301A2985C462}"/>
              </a:ext>
            </a:extLst>
          </p:cNvPr>
          <p:cNvGrpSpPr>
            <a:grpSpLocks noChangeAspect="1"/>
          </p:cNvGrpSpPr>
          <p:nvPr/>
        </p:nvGrpSpPr>
        <p:grpSpPr>
          <a:xfrm>
            <a:off x="7150006" y="1096143"/>
            <a:ext cx="5037516" cy="4707978"/>
            <a:chOff x="986374" y="832889"/>
            <a:chExt cx="6102085" cy="5382191"/>
          </a:xfrm>
        </p:grpSpPr>
        <p:pic>
          <p:nvPicPr>
            <p:cNvPr id="14" name="Picture 2" descr="C:\Documents and Settings\blanka.pospisilova\Dokumenty\Skripta\2010_08_06\IMG_0075.jpg">
              <a:extLst>
                <a:ext uri="{FF2B5EF4-FFF2-40B4-BE49-F238E27FC236}">
                  <a16:creationId xmlns:a16="http://schemas.microsoft.com/office/drawing/2014/main" id="{20B176AE-2C12-4410-B8BF-6A36C191F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 l="16170" t="3343" r="11643" b="32021"/>
            <a:stretch>
              <a:fillRect/>
            </a:stretch>
          </p:blipFill>
          <p:spPr bwMode="auto">
            <a:xfrm rot="16200000">
              <a:off x="1981796" y="1375734"/>
              <a:ext cx="5000658" cy="467803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</p:pic>
        <p:cxnSp>
          <p:nvCxnSpPr>
            <p:cNvPr id="15" name="Přímá spojovací šipka 4">
              <a:extLst>
                <a:ext uri="{FF2B5EF4-FFF2-40B4-BE49-F238E27FC236}">
                  <a16:creationId xmlns:a16="http://schemas.microsoft.com/office/drawing/2014/main" id="{458D9B07-1C7C-41D7-9A65-A2219233A462}"/>
                </a:ext>
              </a:extLst>
            </p:cNvPr>
            <p:cNvCxnSpPr/>
            <p:nvPr/>
          </p:nvCxnSpPr>
          <p:spPr>
            <a:xfrm rot="5400000">
              <a:off x="5322099" y="2107397"/>
              <a:ext cx="500066" cy="14287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B2717B57-E7BF-470B-9F99-41A2648EBC5D}"/>
                </a:ext>
              </a:extLst>
            </p:cNvPr>
            <p:cNvSpPr txBox="1"/>
            <p:nvPr/>
          </p:nvSpPr>
          <p:spPr>
            <a:xfrm>
              <a:off x="5231071" y="1502474"/>
              <a:ext cx="1857388" cy="754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dirty="0"/>
                <a:t>Kapilární síť oplétající stěnu alveolů</a:t>
              </a:r>
            </a:p>
          </p:txBody>
        </p:sp>
        <p:cxnSp>
          <p:nvCxnSpPr>
            <p:cNvPr id="17" name="Přímá spojovací šipka 7">
              <a:extLst>
                <a:ext uri="{FF2B5EF4-FFF2-40B4-BE49-F238E27FC236}">
                  <a16:creationId xmlns:a16="http://schemas.microsoft.com/office/drawing/2014/main" id="{EE8EDD5D-E4C3-4EE4-9B84-CDDAE4A41905}"/>
                </a:ext>
              </a:extLst>
            </p:cNvPr>
            <p:cNvCxnSpPr/>
            <p:nvPr/>
          </p:nvCxnSpPr>
          <p:spPr>
            <a:xfrm>
              <a:off x="3643306" y="1571612"/>
              <a:ext cx="785818" cy="3571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408C000A-5376-446A-8CD3-5F5FCD086923}"/>
                </a:ext>
              </a:extLst>
            </p:cNvPr>
            <p:cNvSpPr txBox="1"/>
            <p:nvPr/>
          </p:nvSpPr>
          <p:spPr>
            <a:xfrm>
              <a:off x="2071670" y="1142984"/>
              <a:ext cx="1510606" cy="754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>
                  <a:solidFill>
                    <a:srgbClr val="FF0000"/>
                  </a:solidFill>
                </a:rPr>
                <a:t>Větev bronchiální  tepny</a:t>
              </a:r>
            </a:p>
          </p:txBody>
        </p:sp>
        <p:cxnSp>
          <p:nvCxnSpPr>
            <p:cNvPr id="19" name="Přímá spojovací šipka 11">
              <a:extLst>
                <a:ext uri="{FF2B5EF4-FFF2-40B4-BE49-F238E27FC236}">
                  <a16:creationId xmlns:a16="http://schemas.microsoft.com/office/drawing/2014/main" id="{7707FA10-DF01-4DBB-B3B2-D0F08096A60F}"/>
                </a:ext>
              </a:extLst>
            </p:cNvPr>
            <p:cNvCxnSpPr/>
            <p:nvPr/>
          </p:nvCxnSpPr>
          <p:spPr>
            <a:xfrm rot="10800000" flipV="1">
              <a:off x="4857752" y="1285860"/>
              <a:ext cx="428628" cy="35719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98E92384-41F9-497A-B362-69B7CAFE997C}"/>
                </a:ext>
              </a:extLst>
            </p:cNvPr>
            <p:cNvSpPr txBox="1"/>
            <p:nvPr/>
          </p:nvSpPr>
          <p:spPr>
            <a:xfrm>
              <a:off x="5042947" y="832889"/>
              <a:ext cx="1921072" cy="59814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3F3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rgbClr val="3F3FFF"/>
                  </a:solidFill>
                </a:rPr>
                <a:t>Větev plicní tepny</a:t>
              </a:r>
            </a:p>
          </p:txBody>
        </p:sp>
        <p:cxnSp>
          <p:nvCxnSpPr>
            <p:cNvPr id="21" name="Přímá spojovací šipka 14">
              <a:extLst>
                <a:ext uri="{FF2B5EF4-FFF2-40B4-BE49-F238E27FC236}">
                  <a16:creationId xmlns:a16="http://schemas.microsoft.com/office/drawing/2014/main" id="{B26CA0AC-CFEC-4F35-A913-58B46A96B773}"/>
                </a:ext>
              </a:extLst>
            </p:cNvPr>
            <p:cNvCxnSpPr/>
            <p:nvPr/>
          </p:nvCxnSpPr>
          <p:spPr>
            <a:xfrm>
              <a:off x="2000232" y="3071810"/>
              <a:ext cx="642942" cy="158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8BFA9F27-0063-4D03-9538-ED04874460DE}"/>
                </a:ext>
              </a:extLst>
            </p:cNvPr>
            <p:cNvSpPr txBox="1"/>
            <p:nvPr/>
          </p:nvSpPr>
          <p:spPr>
            <a:xfrm>
              <a:off x="986374" y="2694777"/>
              <a:ext cx="997839" cy="7540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>
                  <a:solidFill>
                    <a:srgbClr val="FF0000"/>
                  </a:solidFill>
                </a:rPr>
                <a:t>Větev žíly plicní</a:t>
              </a:r>
            </a:p>
          </p:txBody>
        </p:sp>
        <p:sp>
          <p:nvSpPr>
            <p:cNvPr id="23" name="Šipka dolů 13">
              <a:extLst>
                <a:ext uri="{FF2B5EF4-FFF2-40B4-BE49-F238E27FC236}">
                  <a16:creationId xmlns:a16="http://schemas.microsoft.com/office/drawing/2014/main" id="{106B2381-F57F-4999-B88D-7ED2C0B71581}"/>
                </a:ext>
              </a:extLst>
            </p:cNvPr>
            <p:cNvSpPr/>
            <p:nvPr/>
          </p:nvSpPr>
          <p:spPr>
            <a:xfrm rot="581771" flipH="1">
              <a:off x="4856742" y="1681282"/>
              <a:ext cx="139460" cy="535016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Šipka dolů 16">
              <a:extLst>
                <a:ext uri="{FF2B5EF4-FFF2-40B4-BE49-F238E27FC236}">
                  <a16:creationId xmlns:a16="http://schemas.microsoft.com/office/drawing/2014/main" id="{042C37F7-F291-4185-8C0D-6BBF0B978174}"/>
                </a:ext>
              </a:extLst>
            </p:cNvPr>
            <p:cNvSpPr/>
            <p:nvPr/>
          </p:nvSpPr>
          <p:spPr>
            <a:xfrm rot="11778959">
              <a:off x="2954189" y="2147861"/>
              <a:ext cx="135257" cy="707819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Šipka dolů 19">
              <a:extLst>
                <a:ext uri="{FF2B5EF4-FFF2-40B4-BE49-F238E27FC236}">
                  <a16:creationId xmlns:a16="http://schemas.microsoft.com/office/drawing/2014/main" id="{8ECE86B0-EDE2-4109-BD6D-C0DE732B4591}"/>
                </a:ext>
              </a:extLst>
            </p:cNvPr>
            <p:cNvSpPr/>
            <p:nvPr/>
          </p:nvSpPr>
          <p:spPr>
            <a:xfrm rot="5971061">
              <a:off x="2987681" y="3841947"/>
              <a:ext cx="164809" cy="403497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0000"/>
                </a:solidFill>
              </a:endParaRPr>
            </a:p>
          </p:txBody>
        </p:sp>
        <p:sp>
          <p:nvSpPr>
            <p:cNvPr id="26" name="Šipka dolů 20">
              <a:extLst>
                <a:ext uri="{FF2B5EF4-FFF2-40B4-BE49-F238E27FC236}">
                  <a16:creationId xmlns:a16="http://schemas.microsoft.com/office/drawing/2014/main" id="{4C2DCCEF-69AB-4A64-8F8C-590858AA705E}"/>
                </a:ext>
              </a:extLst>
            </p:cNvPr>
            <p:cNvSpPr/>
            <p:nvPr/>
          </p:nvSpPr>
          <p:spPr>
            <a:xfrm rot="2690605">
              <a:off x="4331519" y="3497934"/>
              <a:ext cx="156043" cy="395393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736157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A5DE3449-DE33-4660-B109-052FF55FA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968" y="113618"/>
            <a:ext cx="8290560" cy="66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6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1559FA-10CF-4B34-8AE7-C0991FE39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81" y="207483"/>
            <a:ext cx="6400799" cy="812746"/>
          </a:xfrm>
        </p:spPr>
        <p:txBody>
          <a:bodyPr/>
          <a:lstStyle/>
          <a:p>
            <a:r>
              <a:rPr lang="cs-CZ" dirty="0"/>
              <a:t>PLEURA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B1A46CF-6C14-44A3-B374-28AF526D8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53" y="954241"/>
            <a:ext cx="7155339" cy="5696276"/>
          </a:xfrm>
        </p:spPr>
        <p:txBody>
          <a:bodyPr>
            <a:noAutofit/>
          </a:bodyPr>
          <a:lstStyle/>
          <a:p>
            <a:r>
              <a:rPr lang="cs-CZ" dirty="0"/>
              <a:t>Serózní blána, má 2 listy - naléhají na sebe, v oblasti hilu v sebe přecházejí:</a:t>
            </a:r>
          </a:p>
          <a:p>
            <a:pPr lvl="1"/>
            <a:r>
              <a:rPr lang="cs-CZ" sz="1800" u="sng" dirty="0">
                <a:highlight>
                  <a:srgbClr val="FFFF00"/>
                </a:highlight>
              </a:rPr>
              <a:t>Pohrudnice</a:t>
            </a:r>
            <a:r>
              <a:rPr lang="cs-CZ" sz="1800" dirty="0">
                <a:highlight>
                  <a:srgbClr val="FFFF00"/>
                </a:highlight>
              </a:rPr>
              <a:t> (parietální) </a:t>
            </a:r>
            <a:r>
              <a:rPr lang="cs-CZ" sz="1800" dirty="0"/>
              <a:t>- silnější, vystýlá hrudní stěnu, kryje shora bránici, naléhá na mediastinum, inervovaná mezižeberními nervy (</a:t>
            </a:r>
            <a:r>
              <a:rPr lang="cs-CZ" sz="1800" b="1" dirty="0"/>
              <a:t>je</a:t>
            </a:r>
            <a:r>
              <a:rPr lang="cs-CZ" sz="1800" dirty="0"/>
              <a:t> </a:t>
            </a:r>
            <a:r>
              <a:rPr lang="cs-CZ" sz="1800" b="1" dirty="0"/>
              <a:t>citlivá</a:t>
            </a:r>
            <a:r>
              <a:rPr lang="cs-CZ" sz="1800" dirty="0"/>
              <a:t>)</a:t>
            </a:r>
          </a:p>
          <a:p>
            <a:pPr lvl="1"/>
            <a:r>
              <a:rPr lang="cs-CZ" sz="1800" u="sng" dirty="0">
                <a:highlight>
                  <a:srgbClr val="FFFF00"/>
                </a:highlight>
              </a:rPr>
              <a:t>Poplicnice</a:t>
            </a:r>
            <a:r>
              <a:rPr lang="cs-CZ" sz="1800" dirty="0">
                <a:highlight>
                  <a:srgbClr val="FFFF00"/>
                </a:highlight>
              </a:rPr>
              <a:t> (viscerální) </a:t>
            </a:r>
            <a:r>
              <a:rPr lang="cs-CZ" sz="1800" dirty="0"/>
              <a:t>- tenčí, kryje povrch plic a pevně k němu lne, inervovaná vegetativními nervy (</a:t>
            </a:r>
            <a:r>
              <a:rPr lang="cs-CZ" sz="1800" b="1" dirty="0"/>
              <a:t>není citlivá</a:t>
            </a:r>
            <a:r>
              <a:rPr lang="cs-CZ" sz="1800" dirty="0"/>
              <a:t>)</a:t>
            </a:r>
          </a:p>
          <a:p>
            <a:r>
              <a:rPr lang="cs-CZ" dirty="0"/>
              <a:t>Mezi listy se nachází </a:t>
            </a:r>
            <a:r>
              <a:rPr lang="cs-CZ" b="1" dirty="0"/>
              <a:t>pleurální dutina</a:t>
            </a:r>
            <a:r>
              <a:rPr lang="cs-CZ" dirty="0"/>
              <a:t>, prostor, ve kterém je pleurální tekutina a podtlak. Při poranění hrudníku může dojít k nahromadění plynu v pleurální dutině a následnému smrštění (kolapsu) plíce = </a:t>
            </a:r>
            <a:r>
              <a:rPr lang="cs-CZ" b="1" dirty="0" err="1"/>
              <a:t>pneumothorax</a:t>
            </a:r>
            <a:r>
              <a:rPr lang="cs-CZ" dirty="0"/>
              <a:t>. </a:t>
            </a:r>
          </a:p>
          <a:p>
            <a:endParaRPr lang="cs-CZ" b="1" dirty="0"/>
          </a:p>
          <a:p>
            <a:r>
              <a:rPr lang="cs-CZ" b="1" dirty="0"/>
              <a:t>Pleurální recesy - </a:t>
            </a:r>
            <a:r>
              <a:rPr lang="cs-CZ" dirty="0"/>
              <a:t>rozšířená místa pleurální štěrbiny, kde na sebe parietální a viscerální pleura </a:t>
            </a:r>
            <a:r>
              <a:rPr lang="cs-CZ" u="sng" dirty="0"/>
              <a:t>nenaléhá</a:t>
            </a:r>
            <a:r>
              <a:rPr lang="cs-CZ" dirty="0"/>
              <a:t>, prostory pro rozvoj plic při hlubokém dýchání</a:t>
            </a:r>
          </a:p>
          <a:p>
            <a:pPr lvl="1"/>
            <a:r>
              <a:rPr lang="cs-CZ" sz="1800" b="1" dirty="0" err="1"/>
              <a:t>Recessus</a:t>
            </a:r>
            <a:r>
              <a:rPr lang="cs-CZ" sz="1800" b="1" dirty="0"/>
              <a:t> </a:t>
            </a:r>
            <a:r>
              <a:rPr lang="cs-CZ" sz="1800" b="1" dirty="0" err="1"/>
              <a:t>costodiaphragmaticus</a:t>
            </a:r>
            <a:r>
              <a:rPr lang="cs-CZ" sz="1800" b="1" dirty="0"/>
              <a:t> - </a:t>
            </a:r>
            <a:r>
              <a:rPr lang="cs-CZ" sz="1800" dirty="0"/>
              <a:t>nejhlubší místo pleurální dutiny, </a:t>
            </a:r>
            <a:r>
              <a:rPr lang="cs-CZ" sz="1800" dirty="0">
                <a:solidFill>
                  <a:srgbClr val="FF0000"/>
                </a:solidFill>
              </a:rPr>
              <a:t>provádí se zde pleurální punkce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1AD8C7-B6F6-42A9-992C-80433E3D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815" y="0"/>
            <a:ext cx="3695185" cy="305428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1F665A7-7878-4A6A-99FE-4D387BAEB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721" y="3148553"/>
            <a:ext cx="4834279" cy="37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52B58AE-B93A-4AC5-8E23-81FDD2B97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060" y="4278596"/>
            <a:ext cx="1929353" cy="2579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1CDB301-4245-4A8A-B6E1-1744D946B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87" y="198766"/>
            <a:ext cx="4964233" cy="670352"/>
          </a:xfrm>
        </p:spPr>
        <p:txBody>
          <a:bodyPr/>
          <a:lstStyle/>
          <a:p>
            <a:r>
              <a:rPr lang="cs-CZ" dirty="0"/>
              <a:t>MEDIASTINUM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B0B17C-877D-4249-AB38-0C28ADD1B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84" y="940279"/>
            <a:ext cx="11965706" cy="5718955"/>
          </a:xfrm>
        </p:spPr>
        <p:txBody>
          <a:bodyPr>
            <a:noAutofit/>
          </a:bodyPr>
          <a:lstStyle/>
          <a:p>
            <a:r>
              <a:rPr lang="cs-CZ" dirty="0"/>
              <a:t>Prostor mezi pleurálními dutinami</a:t>
            </a:r>
          </a:p>
          <a:p>
            <a:pPr>
              <a:buSzPct val="100000"/>
              <a:buFont typeface="+mj-lt"/>
              <a:buAutoNum type="arabicParenR"/>
            </a:pPr>
            <a:r>
              <a:rPr lang="cs-CZ" u="sng" dirty="0"/>
              <a:t>Dělení klinické: </a:t>
            </a:r>
          </a:p>
          <a:p>
            <a:pPr lvl="1"/>
            <a:r>
              <a:rPr lang="cs-CZ" sz="1800" b="1" dirty="0"/>
              <a:t>Přední </a:t>
            </a:r>
          </a:p>
          <a:p>
            <a:pPr lvl="2"/>
            <a:r>
              <a:rPr lang="cs-CZ" sz="1800" b="1" dirty="0"/>
              <a:t>Horní </a:t>
            </a:r>
            <a:r>
              <a:rPr lang="cs-CZ" sz="1800" dirty="0"/>
              <a:t>– mezi horní hrudní aperturou a bází srdeční</a:t>
            </a:r>
            <a:br>
              <a:rPr lang="cs-CZ" sz="1800" dirty="0"/>
            </a:br>
            <a:r>
              <a:rPr lang="cs-CZ" sz="1800" dirty="0"/>
              <a:t>- Brzlík, velké cévy báze srdeční, hrudní část průdušnice, hlavní průdušky</a:t>
            </a:r>
          </a:p>
          <a:p>
            <a:pPr lvl="2"/>
            <a:r>
              <a:rPr lang="cs-CZ" sz="1800" b="1" dirty="0"/>
              <a:t>Dolní </a:t>
            </a:r>
            <a:r>
              <a:rPr lang="cs-CZ" sz="1800" dirty="0"/>
              <a:t>– od báze srdeční po bránici, obsahuje srdce v perikardu</a:t>
            </a:r>
          </a:p>
          <a:p>
            <a:pPr lvl="1"/>
            <a:r>
              <a:rPr lang="cs-CZ" sz="1800" b="1" dirty="0"/>
              <a:t>Zadní</a:t>
            </a:r>
            <a:r>
              <a:rPr lang="cs-CZ" sz="1800" dirty="0"/>
              <a:t> – za průdušnicí a srdcem, před hrudní páteří, od horní hrudní apertury po bránici</a:t>
            </a:r>
            <a:br>
              <a:rPr lang="cs-CZ" sz="1800" dirty="0"/>
            </a:br>
            <a:r>
              <a:rPr lang="cs-CZ" sz="1800" dirty="0"/>
              <a:t>- obsahuje hrudní části jícnu, oba </a:t>
            </a:r>
            <a:r>
              <a:rPr lang="cs-CZ" sz="1800" dirty="0" err="1"/>
              <a:t>nn</a:t>
            </a:r>
            <a:r>
              <a:rPr lang="cs-CZ" sz="1800" dirty="0"/>
              <a:t>. X, hrudní aortu, hrudní mízovod, pravý a levý sympatický kmen, v. </a:t>
            </a:r>
            <a:r>
              <a:rPr lang="cs-CZ" sz="1800" dirty="0" err="1"/>
              <a:t>azygos</a:t>
            </a:r>
            <a:r>
              <a:rPr lang="cs-CZ" sz="1800" dirty="0"/>
              <a:t> a </a:t>
            </a:r>
            <a:r>
              <a:rPr lang="cs-CZ" sz="1800" dirty="0" err="1"/>
              <a:t>hemiazygos</a:t>
            </a:r>
            <a:r>
              <a:rPr lang="cs-CZ" sz="1800" dirty="0"/>
              <a:t> </a:t>
            </a:r>
          </a:p>
          <a:p>
            <a:pPr lvl="1"/>
            <a:endParaRPr lang="cs-CZ" sz="1800" dirty="0"/>
          </a:p>
          <a:p>
            <a:pPr>
              <a:buSzPct val="100000"/>
              <a:buFont typeface="+mj-lt"/>
              <a:buAutoNum type="arabicParenR"/>
            </a:pPr>
            <a:r>
              <a:rPr lang="cs-CZ" u="sng" dirty="0"/>
              <a:t>Dělení anatomické: </a:t>
            </a:r>
          </a:p>
          <a:p>
            <a:pPr lvl="1"/>
            <a:r>
              <a:rPr lang="cs-CZ" sz="1800" dirty="0"/>
              <a:t>Horní, dolní (přední, střední, zadní)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0F1AC98-29A8-424B-A87F-27A3EDAC4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75" y="-28280"/>
            <a:ext cx="6507826" cy="40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40934" y="494758"/>
            <a:ext cx="6130553" cy="6141711"/>
          </a:xfrm>
        </p:spPr>
        <p:txBody>
          <a:bodyPr>
            <a:noAutofit/>
          </a:bodyPr>
          <a:lstStyle/>
          <a:p>
            <a:pPr marL="457200" indent="-457200">
              <a:buAutoNum type="arabicParenR"/>
            </a:pPr>
            <a:r>
              <a:rPr lang="cs-CZ" sz="2000" dirty="0" err="1"/>
              <a:t>Cartilago</a:t>
            </a:r>
            <a:r>
              <a:rPr lang="cs-CZ" sz="2000" dirty="0"/>
              <a:t> </a:t>
            </a:r>
            <a:r>
              <a:rPr lang="cs-CZ" sz="2000" dirty="0" err="1"/>
              <a:t>thyroidea</a:t>
            </a:r>
            <a:r>
              <a:rPr lang="cs-CZ" sz="2000" dirty="0"/>
              <a:t> (štítná chrupavka)</a:t>
            </a:r>
          </a:p>
          <a:p>
            <a:pPr marL="457200" indent="-457200">
              <a:buAutoNum type="arabicParenR"/>
            </a:pPr>
            <a:r>
              <a:rPr lang="cs-CZ" sz="2000" dirty="0" err="1"/>
              <a:t>Glandula</a:t>
            </a:r>
            <a:r>
              <a:rPr lang="cs-CZ" sz="2000" dirty="0"/>
              <a:t> </a:t>
            </a:r>
            <a:r>
              <a:rPr lang="cs-CZ" sz="2000" dirty="0" err="1"/>
              <a:t>thyroidea</a:t>
            </a:r>
            <a:r>
              <a:rPr lang="cs-CZ" sz="2000" dirty="0"/>
              <a:t> (štítná žláza)</a:t>
            </a:r>
          </a:p>
          <a:p>
            <a:pPr marL="457200" indent="-457200">
              <a:buAutoNum type="arabicParenR"/>
            </a:pPr>
            <a:r>
              <a:rPr lang="cs-CZ" sz="2000" dirty="0" err="1"/>
              <a:t>Cartilago</a:t>
            </a:r>
            <a:r>
              <a:rPr lang="cs-CZ" sz="2000" dirty="0"/>
              <a:t> </a:t>
            </a:r>
            <a:r>
              <a:rPr lang="cs-CZ" sz="2000" dirty="0" err="1"/>
              <a:t>cricoidea</a:t>
            </a:r>
            <a:r>
              <a:rPr lang="cs-CZ" sz="2000" dirty="0"/>
              <a:t> (chrupavka prstencová)</a:t>
            </a:r>
          </a:p>
          <a:p>
            <a:pPr marL="457200" indent="-457200">
              <a:buAutoNum type="arabicParenR"/>
            </a:pPr>
            <a:r>
              <a:rPr lang="cs-CZ" sz="2000" dirty="0"/>
              <a:t>Trachea (průdušnice)</a:t>
            </a:r>
          </a:p>
          <a:p>
            <a:pPr marL="457200" indent="-457200">
              <a:buAutoNum type="arabicParenR"/>
            </a:pPr>
            <a:r>
              <a:rPr lang="cs-CZ" sz="2000" dirty="0" err="1"/>
              <a:t>Arcus</a:t>
            </a:r>
            <a:r>
              <a:rPr lang="cs-CZ" sz="2000" dirty="0"/>
              <a:t> </a:t>
            </a:r>
            <a:r>
              <a:rPr lang="cs-CZ" sz="2000" dirty="0" err="1"/>
              <a:t>aortae</a:t>
            </a:r>
            <a:r>
              <a:rPr lang="cs-CZ" sz="2000" dirty="0"/>
              <a:t> (oblouk aorty)</a:t>
            </a:r>
          </a:p>
          <a:p>
            <a:pPr marL="457200" indent="-457200">
              <a:buAutoNum type="arabicParenR"/>
            </a:pPr>
            <a:r>
              <a:rPr lang="cs-CZ" sz="2000" dirty="0" err="1"/>
              <a:t>Recessus</a:t>
            </a:r>
            <a:r>
              <a:rPr lang="cs-CZ" sz="2000" dirty="0"/>
              <a:t> </a:t>
            </a:r>
            <a:r>
              <a:rPr lang="cs-CZ" sz="2000" dirty="0" err="1"/>
              <a:t>costodiaphragmaticus</a:t>
            </a:r>
            <a:endParaRPr lang="cs-CZ" sz="2000" dirty="0"/>
          </a:p>
          <a:p>
            <a:pPr marL="457200" indent="-457200">
              <a:buAutoNum type="arabicParenR"/>
            </a:pPr>
            <a:r>
              <a:rPr lang="cs-CZ" sz="2000" dirty="0"/>
              <a:t>Slezina</a:t>
            </a:r>
          </a:p>
          <a:p>
            <a:pPr marL="457200" indent="-457200">
              <a:buAutoNum type="arabicParenR"/>
            </a:pPr>
            <a:r>
              <a:rPr lang="cs-CZ" sz="2000" dirty="0"/>
              <a:t>Žaludek</a:t>
            </a:r>
          </a:p>
          <a:p>
            <a:pPr marL="457200" indent="-457200">
              <a:buAutoNum type="arabicParenR"/>
            </a:pPr>
            <a:r>
              <a:rPr lang="cs-CZ" sz="2000" dirty="0" err="1"/>
              <a:t>Processus</a:t>
            </a:r>
            <a:r>
              <a:rPr lang="cs-CZ" sz="2000" dirty="0"/>
              <a:t> </a:t>
            </a:r>
            <a:r>
              <a:rPr lang="cs-CZ" sz="2000" dirty="0" err="1"/>
              <a:t>xiphoideus</a:t>
            </a:r>
            <a:r>
              <a:rPr lang="cs-CZ" sz="2000" dirty="0"/>
              <a:t> (mečovitý výběžek sterna)</a:t>
            </a:r>
          </a:p>
          <a:p>
            <a:pPr marL="457200" indent="-457200">
              <a:buAutoNum type="arabicParenR"/>
            </a:pPr>
            <a:r>
              <a:rPr lang="cs-CZ" sz="2000" dirty="0"/>
              <a:t>Játra</a:t>
            </a:r>
          </a:p>
          <a:p>
            <a:pPr marL="457200" indent="-457200">
              <a:buAutoNum type="arabicParenR"/>
            </a:pPr>
            <a:r>
              <a:rPr lang="cs-CZ" sz="2000" dirty="0"/>
              <a:t>Žlučník</a:t>
            </a:r>
          </a:p>
          <a:p>
            <a:pPr marL="457200" indent="-457200">
              <a:buAutoNum type="arabicParenR"/>
            </a:pPr>
            <a:r>
              <a:rPr lang="cs-CZ" sz="2000" dirty="0" err="1"/>
              <a:t>Cupula</a:t>
            </a:r>
            <a:r>
              <a:rPr lang="cs-CZ" sz="2000" dirty="0"/>
              <a:t> pleury</a:t>
            </a:r>
          </a:p>
          <a:p>
            <a:pPr marL="457200" indent="-457200">
              <a:buAutoNum type="arabicParenR"/>
            </a:pPr>
            <a:endParaRPr lang="cs-CZ" sz="2000" dirty="0"/>
          </a:p>
          <a:p>
            <a:pPr marL="457200" indent="-457200">
              <a:buAutoNum type="arabicParenR"/>
            </a:pPr>
            <a:endParaRPr lang="cs-CZ" sz="2000" dirty="0"/>
          </a:p>
          <a:p>
            <a:pPr marL="457200" indent="-457200">
              <a:buAutoNum type="arabicParenR"/>
            </a:pPr>
            <a:endParaRPr lang="cs-CZ" sz="2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04DE829-8A90-4EE4-AB43-2136E7BE1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12" y="96679"/>
            <a:ext cx="5099901" cy="666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3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35BE9-5316-458E-BA43-48149D34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99" y="377072"/>
            <a:ext cx="9634194" cy="895547"/>
          </a:xfrm>
        </p:spPr>
        <p:txBody>
          <a:bodyPr/>
          <a:lstStyle/>
          <a:p>
            <a:pPr algn="ctr"/>
            <a:r>
              <a:rPr lang="cs-CZ" dirty="0"/>
              <a:t>DÝCHACÍ 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6A6F3-63AE-4338-ADAA-67988AD7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72" y="1084083"/>
            <a:ext cx="7931828" cy="5684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b="1" dirty="0"/>
              <a:t>1) Horní cesty dýchací: </a:t>
            </a:r>
          </a:p>
          <a:p>
            <a:r>
              <a:rPr lang="cs-CZ" dirty="0"/>
              <a:t>Zevní nos + dutina nosní (</a:t>
            </a:r>
            <a:r>
              <a:rPr lang="cs-CZ" dirty="0" err="1"/>
              <a:t>nasus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 + </a:t>
            </a:r>
            <a:r>
              <a:rPr lang="cs-CZ" dirty="0" err="1"/>
              <a:t>cavitas</a:t>
            </a:r>
            <a:r>
              <a:rPr lang="cs-CZ" dirty="0"/>
              <a:t> </a:t>
            </a:r>
            <a:r>
              <a:rPr lang="cs-CZ" dirty="0" err="1"/>
              <a:t>nasi</a:t>
            </a:r>
            <a:r>
              <a:rPr lang="cs-CZ" dirty="0"/>
              <a:t>)</a:t>
            </a:r>
          </a:p>
          <a:p>
            <a:r>
              <a:rPr lang="cs-CZ" dirty="0"/>
              <a:t>Vedlejší dutiny nosní (sinus </a:t>
            </a:r>
            <a:r>
              <a:rPr lang="cs-CZ" dirty="0" err="1"/>
              <a:t>paranasales</a:t>
            </a:r>
            <a:r>
              <a:rPr lang="cs-CZ" dirty="0"/>
              <a:t>)</a:t>
            </a:r>
          </a:p>
          <a:p>
            <a:r>
              <a:rPr lang="cs-CZ" dirty="0"/>
              <a:t>Nosohltan (</a:t>
            </a:r>
            <a:r>
              <a:rPr lang="cs-CZ" dirty="0" err="1"/>
              <a:t>nasopharynx</a:t>
            </a:r>
            <a:r>
              <a:rPr lang="cs-CZ" dirty="0"/>
              <a:t>)</a:t>
            </a:r>
          </a:p>
          <a:p>
            <a:pPr marL="57150" indent="0">
              <a:buNone/>
            </a:pPr>
            <a:r>
              <a:rPr lang="cs-CZ" dirty="0"/>
              <a:t>Z klinického hlediska se sem řadí i </a:t>
            </a:r>
            <a:r>
              <a:rPr lang="cs-CZ" b="1" dirty="0"/>
              <a:t>hrtan a krční část průdušnice</a:t>
            </a:r>
            <a:endParaRPr lang="cs-CZ" dirty="0"/>
          </a:p>
          <a:p>
            <a:endParaRPr lang="cs-CZ" u="sng" dirty="0"/>
          </a:p>
          <a:p>
            <a:pPr marL="0" indent="0">
              <a:buNone/>
            </a:pPr>
            <a:r>
              <a:rPr lang="cs-CZ" b="1" dirty="0"/>
              <a:t>2) Dolní cesty dýchací: </a:t>
            </a:r>
          </a:p>
          <a:p>
            <a:r>
              <a:rPr lang="cs-CZ" dirty="0"/>
              <a:t>Hrtan (larynx)</a:t>
            </a:r>
          </a:p>
          <a:p>
            <a:r>
              <a:rPr lang="cs-CZ" dirty="0"/>
              <a:t>Průdušnice (trachea)</a:t>
            </a:r>
          </a:p>
          <a:p>
            <a:r>
              <a:rPr lang="cs-CZ" dirty="0"/>
              <a:t>Průdušky (</a:t>
            </a:r>
            <a:r>
              <a:rPr lang="cs-CZ" dirty="0" err="1"/>
              <a:t>bronchi</a:t>
            </a:r>
            <a:r>
              <a:rPr lang="cs-CZ" dirty="0"/>
              <a:t>)</a:t>
            </a:r>
          </a:p>
          <a:p>
            <a:endParaRPr lang="cs-CZ" u="sng" dirty="0"/>
          </a:p>
          <a:p>
            <a:pPr marL="0" indent="0">
              <a:buNone/>
            </a:pPr>
            <a:r>
              <a:rPr lang="cs-CZ" b="1" dirty="0"/>
              <a:t>3) Plíce (</a:t>
            </a:r>
            <a:r>
              <a:rPr lang="cs-CZ" b="1" dirty="0" err="1"/>
              <a:t>pulmones</a:t>
            </a:r>
            <a:r>
              <a:rPr lang="cs-CZ" b="1" dirty="0"/>
              <a:t>)</a:t>
            </a:r>
          </a:p>
          <a:p>
            <a:pPr marL="0" indent="0">
              <a:buNone/>
            </a:pPr>
            <a:r>
              <a:rPr lang="cs-CZ" b="1" dirty="0"/>
              <a:t>4) Pleura a pleurální dutina</a:t>
            </a:r>
          </a:p>
          <a:p>
            <a:pPr lvl="2"/>
            <a:endParaRPr lang="cs-CZ" sz="1800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EB4340-F73D-4F52-9086-0C102F5C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332" y="744449"/>
            <a:ext cx="4520227" cy="58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835BE9-5316-458E-BA43-48149D34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499" y="377072"/>
            <a:ext cx="9634194" cy="895547"/>
          </a:xfrm>
        </p:spPr>
        <p:txBody>
          <a:bodyPr/>
          <a:lstStyle/>
          <a:p>
            <a:pPr algn="ctr"/>
            <a:r>
              <a:rPr lang="cs-CZ" dirty="0"/>
              <a:t>DÝCHACÍ SYSTÉM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3987D16-78B6-4658-8D3C-FD4647A99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114" y="1508913"/>
            <a:ext cx="6818239" cy="46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3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A2D01C-6DBE-429B-A62E-08A273133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16" y="567458"/>
            <a:ext cx="11398405" cy="45795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/>
              <a:t>Funkce:</a:t>
            </a:r>
          </a:p>
          <a:p>
            <a:pPr lvl="1"/>
            <a:r>
              <a:rPr lang="cs-CZ" sz="2000" dirty="0"/>
              <a:t>Vedení vzduchu do plic a z plic</a:t>
            </a:r>
          </a:p>
          <a:p>
            <a:pPr lvl="1"/>
            <a:r>
              <a:rPr lang="cs-CZ" sz="2000" dirty="0"/>
              <a:t>Vzduch se v cestách ohřívá, zvlhčuje a zbavuje nečistot</a:t>
            </a:r>
          </a:p>
          <a:p>
            <a:pPr lvl="1"/>
            <a:r>
              <a:rPr lang="cs-CZ" sz="2000" dirty="0"/>
              <a:t>Plíce - ventilace (obousměrný pohyb vzduchu v průduškách) a difúze dýchacích plynů </a:t>
            </a:r>
          </a:p>
          <a:p>
            <a:pPr lvl="1"/>
            <a:r>
              <a:rPr lang="cs-CZ" sz="2000" dirty="0"/>
              <a:t>Hrtan – orgán fonace („hrtanový hlas“) </a:t>
            </a:r>
          </a:p>
          <a:p>
            <a:pPr lvl="1"/>
            <a:r>
              <a:rPr lang="cs-CZ" sz="2000" dirty="0"/>
              <a:t>Čich – čichová sliznice (strop nosní dutiny)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Dýchání:</a:t>
            </a:r>
          </a:p>
          <a:p>
            <a:pPr lvl="1"/>
            <a:r>
              <a:rPr lang="cs-CZ" sz="2000" b="1" dirty="0"/>
              <a:t>Vnější: </a:t>
            </a:r>
            <a:r>
              <a:rPr lang="cs-CZ" sz="2000" dirty="0"/>
              <a:t>výměna dýchacích plynů mezi vzduchem v plicních sklípcích a krví </a:t>
            </a:r>
          </a:p>
          <a:p>
            <a:pPr lvl="1"/>
            <a:r>
              <a:rPr lang="cs-CZ" sz="2000" b="1" dirty="0"/>
              <a:t>Vnitřní: </a:t>
            </a:r>
            <a:r>
              <a:rPr lang="cs-CZ" sz="2000" dirty="0"/>
              <a:t>výměna dýchacích plynů mezi krví a tkáněmi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9509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E9D02-C2D3-4287-B2A0-7ACB71CD1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10" y="249898"/>
            <a:ext cx="6489411" cy="893085"/>
          </a:xfrm>
        </p:spPr>
        <p:txBody>
          <a:bodyPr/>
          <a:lstStyle/>
          <a:p>
            <a:r>
              <a:rPr lang="cs-CZ" dirty="0"/>
              <a:t>NOS (NASUS EXTERNUS)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48CFAA6-EB8E-4F14-82E1-EA5F88C34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3896" y="1250140"/>
            <a:ext cx="8337591" cy="3934437"/>
          </a:xfrm>
        </p:spPr>
        <p:txBody>
          <a:bodyPr>
            <a:normAutofit/>
          </a:bodyPr>
          <a:lstStyle/>
          <a:p>
            <a:r>
              <a:rPr lang="cs-CZ" u="sng" dirty="0"/>
              <a:t>Části: </a:t>
            </a:r>
          </a:p>
          <a:p>
            <a:pPr lvl="1"/>
            <a:r>
              <a:rPr lang="cs-CZ" sz="1800" b="1" dirty="0"/>
              <a:t>Kořen nosní (radix </a:t>
            </a:r>
            <a:r>
              <a:rPr lang="cs-CZ" sz="1800" b="1" dirty="0" err="1"/>
              <a:t>nasi</a:t>
            </a:r>
            <a:r>
              <a:rPr lang="cs-CZ" sz="1800" b="1" dirty="0"/>
              <a:t>)</a:t>
            </a:r>
          </a:p>
          <a:p>
            <a:pPr lvl="1"/>
            <a:r>
              <a:rPr lang="cs-CZ" sz="1800" b="1" dirty="0"/>
              <a:t>Hřbet nosní (</a:t>
            </a:r>
            <a:r>
              <a:rPr lang="cs-CZ" sz="1800" b="1" dirty="0" err="1"/>
              <a:t>dorsum</a:t>
            </a:r>
            <a:r>
              <a:rPr lang="cs-CZ" sz="1800" b="1" dirty="0"/>
              <a:t> </a:t>
            </a:r>
            <a:r>
              <a:rPr lang="cs-CZ" sz="1800" b="1" dirty="0" err="1"/>
              <a:t>nasi</a:t>
            </a:r>
            <a:r>
              <a:rPr lang="cs-CZ" sz="1800" b="1" dirty="0"/>
              <a:t>)</a:t>
            </a:r>
          </a:p>
          <a:p>
            <a:pPr lvl="1"/>
            <a:r>
              <a:rPr lang="cs-CZ" sz="1800" b="1" dirty="0"/>
              <a:t>Nosní křídla (</a:t>
            </a:r>
            <a:r>
              <a:rPr lang="cs-CZ" sz="1800" b="1" dirty="0" err="1"/>
              <a:t>alae</a:t>
            </a:r>
            <a:r>
              <a:rPr lang="cs-CZ" sz="1800" b="1" dirty="0"/>
              <a:t> </a:t>
            </a:r>
            <a:r>
              <a:rPr lang="cs-CZ" sz="1800" b="1" dirty="0" err="1"/>
              <a:t>nasi</a:t>
            </a:r>
            <a:r>
              <a:rPr lang="cs-CZ" sz="1800" b="1" dirty="0"/>
              <a:t>)</a:t>
            </a:r>
            <a:r>
              <a:rPr lang="cs-CZ" sz="1800" dirty="0"/>
              <a:t> – boční stěny, kaudálně obkružují nosní dírky (</a:t>
            </a:r>
            <a:r>
              <a:rPr lang="cs-CZ" sz="1800" dirty="0" err="1"/>
              <a:t>nares</a:t>
            </a:r>
            <a:r>
              <a:rPr lang="cs-CZ" sz="1800" dirty="0"/>
              <a:t>)</a:t>
            </a:r>
          </a:p>
          <a:p>
            <a:pPr lvl="1"/>
            <a:r>
              <a:rPr lang="cs-CZ" sz="1800" b="1" dirty="0"/>
              <a:t>Hrot nosní (apex </a:t>
            </a:r>
            <a:r>
              <a:rPr lang="cs-CZ" sz="1800" b="1" dirty="0" err="1"/>
              <a:t>nasi</a:t>
            </a:r>
            <a:r>
              <a:rPr lang="cs-CZ" sz="1800" b="1" dirty="0"/>
              <a:t>)</a:t>
            </a:r>
          </a:p>
          <a:p>
            <a:pPr lvl="1"/>
            <a:endParaRPr lang="cs-CZ" sz="1800" b="1" dirty="0"/>
          </a:p>
          <a:p>
            <a:r>
              <a:rPr lang="cs-CZ" dirty="0"/>
              <a:t> </a:t>
            </a:r>
            <a:r>
              <a:rPr lang="cs-CZ" u="sng" dirty="0"/>
              <a:t>Mimické svaly </a:t>
            </a:r>
            <a:r>
              <a:rPr lang="cs-CZ" dirty="0"/>
              <a:t>– regulují šíři nosních dírek </a:t>
            </a:r>
          </a:p>
          <a:p>
            <a:pPr lvl="1"/>
            <a:r>
              <a:rPr lang="cs-CZ" sz="1800" dirty="0"/>
              <a:t>M. levator labii superioris </a:t>
            </a:r>
            <a:r>
              <a:rPr lang="cs-CZ" sz="1800" dirty="0" err="1"/>
              <a:t>alaeque</a:t>
            </a:r>
            <a:r>
              <a:rPr lang="cs-CZ" sz="1800" dirty="0"/>
              <a:t> </a:t>
            </a:r>
            <a:r>
              <a:rPr lang="cs-CZ" sz="1800" dirty="0" err="1"/>
              <a:t>nasi</a:t>
            </a:r>
            <a:endParaRPr lang="cs-CZ" sz="1800" dirty="0"/>
          </a:p>
          <a:p>
            <a:pPr lvl="1"/>
            <a:r>
              <a:rPr lang="cs-CZ" sz="1800" dirty="0"/>
              <a:t>M. </a:t>
            </a:r>
            <a:r>
              <a:rPr lang="cs-CZ" sz="1800" dirty="0" err="1"/>
              <a:t>nasalis</a:t>
            </a:r>
            <a:endParaRPr lang="cs-CZ" sz="1800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E6C726E-5BCE-4550-A474-7D506E5B971E}"/>
              </a:ext>
            </a:extLst>
          </p:cNvPr>
          <p:cNvGrpSpPr/>
          <p:nvPr/>
        </p:nvGrpSpPr>
        <p:grpSpPr>
          <a:xfrm>
            <a:off x="411010" y="1250141"/>
            <a:ext cx="3199081" cy="4357718"/>
            <a:chOff x="785785" y="714357"/>
            <a:chExt cx="3199081" cy="4357718"/>
          </a:xfrm>
        </p:grpSpPr>
        <p:pic>
          <p:nvPicPr>
            <p:cNvPr id="11" name="Picture 2" descr="C:\Documents and Settings\blanka.pospisilova\Dokumenty\Skripta\2010_08_06\IMG_0051.jpg">
              <a:extLst>
                <a:ext uri="{FF2B5EF4-FFF2-40B4-BE49-F238E27FC236}">
                  <a16:creationId xmlns:a16="http://schemas.microsoft.com/office/drawing/2014/main" id="{6F8D3B77-B154-47BC-8D7C-3CB9658FA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 l="2101" t="2716" b="4382"/>
            <a:stretch>
              <a:fillRect/>
            </a:stretch>
          </p:blipFill>
          <p:spPr bwMode="auto">
            <a:xfrm rot="5400000">
              <a:off x="206467" y="1293675"/>
              <a:ext cx="4357718" cy="3199081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</p:pic>
        <p:cxnSp>
          <p:nvCxnSpPr>
            <p:cNvPr id="12" name="Přímá spojovací šipka 8">
              <a:extLst>
                <a:ext uri="{FF2B5EF4-FFF2-40B4-BE49-F238E27FC236}">
                  <a16:creationId xmlns:a16="http://schemas.microsoft.com/office/drawing/2014/main" id="{E7249EFC-22A7-4653-B739-7FAB541969B8}"/>
                </a:ext>
              </a:extLst>
            </p:cNvPr>
            <p:cNvCxnSpPr/>
            <p:nvPr/>
          </p:nvCxnSpPr>
          <p:spPr>
            <a:xfrm>
              <a:off x="1142976" y="1714488"/>
              <a:ext cx="428628" cy="142876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0">
              <a:extLst>
                <a:ext uri="{FF2B5EF4-FFF2-40B4-BE49-F238E27FC236}">
                  <a16:creationId xmlns:a16="http://schemas.microsoft.com/office/drawing/2014/main" id="{0313CF1B-3FD3-4F52-A7BC-EEFC87C6E448}"/>
                </a:ext>
              </a:extLst>
            </p:cNvPr>
            <p:cNvCxnSpPr/>
            <p:nvPr/>
          </p:nvCxnSpPr>
          <p:spPr>
            <a:xfrm>
              <a:off x="1000100" y="2071678"/>
              <a:ext cx="214314" cy="142876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2">
              <a:extLst>
                <a:ext uri="{FF2B5EF4-FFF2-40B4-BE49-F238E27FC236}">
                  <a16:creationId xmlns:a16="http://schemas.microsoft.com/office/drawing/2014/main" id="{C57618F0-AEFA-41D1-8402-742BF2FCB740}"/>
                </a:ext>
              </a:extLst>
            </p:cNvPr>
            <p:cNvCxnSpPr/>
            <p:nvPr/>
          </p:nvCxnSpPr>
          <p:spPr>
            <a:xfrm>
              <a:off x="949590" y="2428868"/>
              <a:ext cx="550576" cy="285752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14">
              <a:extLst>
                <a:ext uri="{FF2B5EF4-FFF2-40B4-BE49-F238E27FC236}">
                  <a16:creationId xmlns:a16="http://schemas.microsoft.com/office/drawing/2014/main" id="{7D07C253-617F-4F22-9AE6-81FA9594F65F}"/>
                </a:ext>
              </a:extLst>
            </p:cNvPr>
            <p:cNvCxnSpPr/>
            <p:nvPr/>
          </p:nvCxnSpPr>
          <p:spPr>
            <a:xfrm rot="5400000" flipH="1" flipV="1">
              <a:off x="786580" y="3142454"/>
              <a:ext cx="285752" cy="1588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16">
              <a:extLst>
                <a:ext uri="{FF2B5EF4-FFF2-40B4-BE49-F238E27FC236}">
                  <a16:creationId xmlns:a16="http://schemas.microsoft.com/office/drawing/2014/main" id="{4E389443-A6CF-4DCA-BD89-B9FC120D833A}"/>
                </a:ext>
              </a:extLst>
            </p:cNvPr>
            <p:cNvCxnSpPr/>
            <p:nvPr/>
          </p:nvCxnSpPr>
          <p:spPr>
            <a:xfrm rot="16200000" flipV="1">
              <a:off x="1213620" y="2858290"/>
              <a:ext cx="357190" cy="355602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20">
              <a:extLst>
                <a:ext uri="{FF2B5EF4-FFF2-40B4-BE49-F238E27FC236}">
                  <a16:creationId xmlns:a16="http://schemas.microsoft.com/office/drawing/2014/main" id="{3D37702E-46C5-4437-8289-5E6436CED198}"/>
                </a:ext>
              </a:extLst>
            </p:cNvPr>
            <p:cNvCxnSpPr/>
            <p:nvPr/>
          </p:nvCxnSpPr>
          <p:spPr>
            <a:xfrm rot="16200000" flipV="1">
              <a:off x="1108035" y="3106751"/>
              <a:ext cx="214313" cy="1555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4317BD95-39B6-4F6A-846D-57558CA61A42}"/>
                </a:ext>
              </a:extLst>
            </p:cNvPr>
            <p:cNvSpPr txBox="1"/>
            <p:nvPr/>
          </p:nvSpPr>
          <p:spPr>
            <a:xfrm>
              <a:off x="928662" y="1500174"/>
              <a:ext cx="1428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C6F98A90-E2B1-4B05-BC28-C189A19BE3D2}"/>
                </a:ext>
              </a:extLst>
            </p:cNvPr>
            <p:cNvSpPr txBox="1"/>
            <p:nvPr/>
          </p:nvSpPr>
          <p:spPr>
            <a:xfrm>
              <a:off x="785786" y="19288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D8A4FD40-CDD5-4F17-86D6-FB24025D8F4F}"/>
                </a:ext>
              </a:extLst>
            </p:cNvPr>
            <p:cNvSpPr txBox="1"/>
            <p:nvPr/>
          </p:nvSpPr>
          <p:spPr>
            <a:xfrm>
              <a:off x="785786" y="22145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BEA7DAB5-90DE-41E6-9C2A-14D4997E9996}"/>
                </a:ext>
              </a:extLst>
            </p:cNvPr>
            <p:cNvSpPr txBox="1"/>
            <p:nvPr/>
          </p:nvSpPr>
          <p:spPr>
            <a:xfrm>
              <a:off x="785786" y="328612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2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0192FDEF-3DB0-4EA1-9710-3E6912B0247A}"/>
                </a:ext>
              </a:extLst>
            </p:cNvPr>
            <p:cNvSpPr txBox="1"/>
            <p:nvPr/>
          </p:nvSpPr>
          <p:spPr>
            <a:xfrm>
              <a:off x="1071538" y="32146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2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3D8730ED-10F9-41BB-95E5-C807A16C9249}"/>
                </a:ext>
              </a:extLst>
            </p:cNvPr>
            <p:cNvSpPr txBox="1"/>
            <p:nvPr/>
          </p:nvSpPr>
          <p:spPr>
            <a:xfrm>
              <a:off x="1500166" y="3071810"/>
              <a:ext cx="2143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chemeClr val="accent2">
                      <a:lumMod val="75000"/>
                    </a:schemeClr>
                  </a:solidFill>
                </a:rPr>
                <a:t>6</a:t>
              </a:r>
            </a:p>
          </p:txBody>
        </p:sp>
      </p:grp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92A69B7F-640E-4348-AB03-6F4BB359B535}"/>
              </a:ext>
            </a:extLst>
          </p:cNvPr>
          <p:cNvSpPr txBox="1"/>
          <p:nvPr/>
        </p:nvSpPr>
        <p:spPr>
          <a:xfrm>
            <a:off x="674225" y="5187277"/>
            <a:ext cx="3512113" cy="1600438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Kořen nosu, radix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nasi</a:t>
            </a:r>
            <a:endParaRPr lang="cs-CZ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Hřbet nosu,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dorsum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nasi</a:t>
            </a:r>
            <a:endParaRPr lang="cs-CZ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Nosní křídlo, ala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nasi</a:t>
            </a:r>
            <a:endParaRPr lang="cs-CZ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Špička nosu, apex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nasi</a:t>
            </a:r>
            <a:endParaRPr lang="cs-CZ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Membranózní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část nosního septa</a:t>
            </a:r>
            <a:br>
              <a:rPr lang="cs-CZ" sz="14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(přední část mezi nosními dírkami)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Dírky nosní - </a:t>
            </a:r>
            <a:r>
              <a:rPr lang="cs-CZ" sz="1400" b="1" dirty="0" err="1">
                <a:solidFill>
                  <a:schemeClr val="accent4">
                    <a:lumMod val="75000"/>
                  </a:schemeClr>
                </a:solidFill>
              </a:rPr>
              <a:t>nares</a:t>
            </a:r>
            <a:endParaRPr lang="cs-CZ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Znak násobení 2">
            <a:extLst>
              <a:ext uri="{FF2B5EF4-FFF2-40B4-BE49-F238E27FC236}">
                <a16:creationId xmlns:a16="http://schemas.microsoft.com/office/drawing/2014/main" id="{D847A1DD-D2FA-4016-AB7D-FD4F92A4FCEB}"/>
              </a:ext>
            </a:extLst>
          </p:cNvPr>
          <p:cNvSpPr/>
          <p:nvPr/>
        </p:nvSpPr>
        <p:spPr>
          <a:xfrm>
            <a:off x="0" y="6602183"/>
            <a:ext cx="226423" cy="185532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501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>
            <a:extLst>
              <a:ext uri="{FF2B5EF4-FFF2-40B4-BE49-F238E27FC236}">
                <a16:creationId xmlns:a16="http://schemas.microsoft.com/office/drawing/2014/main" id="{57EB1BE4-E820-4E51-84E4-AFAA5C6D25DF}"/>
              </a:ext>
            </a:extLst>
          </p:cNvPr>
          <p:cNvGrpSpPr/>
          <p:nvPr/>
        </p:nvGrpSpPr>
        <p:grpSpPr>
          <a:xfrm>
            <a:off x="8084914" y="367856"/>
            <a:ext cx="4071966" cy="3907588"/>
            <a:chOff x="4500562" y="714356"/>
            <a:chExt cx="4071966" cy="3907588"/>
          </a:xfrm>
        </p:grpSpPr>
        <p:pic>
          <p:nvPicPr>
            <p:cNvPr id="13" name="Picture 2" descr="C:\Documents and Settings\blanka.pospisilova\Dokumenty\Skripta\2010_08_06\IMG_0052.jpg">
              <a:extLst>
                <a:ext uri="{FF2B5EF4-FFF2-40B4-BE49-F238E27FC236}">
                  <a16:creationId xmlns:a16="http://schemas.microsoft.com/office/drawing/2014/main" id="{24CA45DC-DC82-4EC7-9158-7CC3A09E9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contrast="10000"/>
            </a:blip>
            <a:srcRect/>
            <a:stretch>
              <a:fillRect/>
            </a:stretch>
          </p:blipFill>
          <p:spPr bwMode="auto">
            <a:xfrm rot="5400000">
              <a:off x="4582751" y="632167"/>
              <a:ext cx="3907588" cy="4071966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</p:pic>
        <p:cxnSp>
          <p:nvCxnSpPr>
            <p:cNvPr id="14" name="Přímá spojovací šipka 43">
              <a:extLst>
                <a:ext uri="{FF2B5EF4-FFF2-40B4-BE49-F238E27FC236}">
                  <a16:creationId xmlns:a16="http://schemas.microsoft.com/office/drawing/2014/main" id="{A0AF9B5F-1979-4FE8-BAD1-FBEC84A02F95}"/>
                </a:ext>
              </a:extLst>
            </p:cNvPr>
            <p:cNvCxnSpPr/>
            <p:nvPr/>
          </p:nvCxnSpPr>
          <p:spPr>
            <a:xfrm rot="16200000" flipH="1">
              <a:off x="6107917" y="1821645"/>
              <a:ext cx="357190" cy="14287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ovací šipka 45">
              <a:extLst>
                <a:ext uri="{FF2B5EF4-FFF2-40B4-BE49-F238E27FC236}">
                  <a16:creationId xmlns:a16="http://schemas.microsoft.com/office/drawing/2014/main" id="{6E0A8B2B-0003-4D87-AD87-7EC5388B7615}"/>
                </a:ext>
              </a:extLst>
            </p:cNvPr>
            <p:cNvCxnSpPr/>
            <p:nvPr/>
          </p:nvCxnSpPr>
          <p:spPr>
            <a:xfrm>
              <a:off x="5715008" y="2428868"/>
              <a:ext cx="428628" cy="1588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ovací šipka 47">
              <a:extLst>
                <a:ext uri="{FF2B5EF4-FFF2-40B4-BE49-F238E27FC236}">
                  <a16:creationId xmlns:a16="http://schemas.microsoft.com/office/drawing/2014/main" id="{74612879-63F1-4C1C-81F8-91AB5C7259F4}"/>
                </a:ext>
              </a:extLst>
            </p:cNvPr>
            <p:cNvCxnSpPr/>
            <p:nvPr/>
          </p:nvCxnSpPr>
          <p:spPr>
            <a:xfrm rot="10800000" flipV="1">
              <a:off x="6643702" y="2428868"/>
              <a:ext cx="428628" cy="14287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49">
              <a:extLst>
                <a:ext uri="{FF2B5EF4-FFF2-40B4-BE49-F238E27FC236}">
                  <a16:creationId xmlns:a16="http://schemas.microsoft.com/office/drawing/2014/main" id="{913F14F3-56BA-471E-853D-71C8940F22A5}"/>
                </a:ext>
              </a:extLst>
            </p:cNvPr>
            <p:cNvCxnSpPr>
              <a:stCxn id="21" idx="3"/>
            </p:cNvCxnSpPr>
            <p:nvPr/>
          </p:nvCxnSpPr>
          <p:spPr>
            <a:xfrm>
              <a:off x="5621032" y="2853120"/>
              <a:ext cx="451166" cy="14725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51">
              <a:extLst>
                <a:ext uri="{FF2B5EF4-FFF2-40B4-BE49-F238E27FC236}">
                  <a16:creationId xmlns:a16="http://schemas.microsoft.com/office/drawing/2014/main" id="{276140D2-0DBF-4671-BD6F-EEC516D2656A}"/>
                </a:ext>
              </a:extLst>
            </p:cNvPr>
            <p:cNvCxnSpPr/>
            <p:nvPr/>
          </p:nvCxnSpPr>
          <p:spPr>
            <a:xfrm rot="10800000">
              <a:off x="6429388" y="3214686"/>
              <a:ext cx="357190" cy="28575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41D75876-D162-420C-A4BD-523FEAEDA67E}"/>
                </a:ext>
              </a:extLst>
            </p:cNvPr>
            <p:cNvSpPr txBox="1"/>
            <p:nvPr/>
          </p:nvSpPr>
          <p:spPr>
            <a:xfrm>
              <a:off x="6072198" y="14287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4">
                      <a:lumMod val="75000"/>
                    </a:schemeClr>
                  </a:solidFill>
                </a:rPr>
                <a:t>1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4E2CBBFA-0D6C-4E09-A3CE-9B0850A26BEE}"/>
                </a:ext>
              </a:extLst>
            </p:cNvPr>
            <p:cNvSpPr txBox="1"/>
            <p:nvPr/>
          </p:nvSpPr>
          <p:spPr>
            <a:xfrm>
              <a:off x="5500694" y="22859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4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18B770A-70E0-4DB9-A398-835509374CF7}"/>
                </a:ext>
              </a:extLst>
            </p:cNvPr>
            <p:cNvSpPr txBox="1"/>
            <p:nvPr/>
          </p:nvSpPr>
          <p:spPr>
            <a:xfrm>
              <a:off x="5357818" y="271462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4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239C31B8-DF69-40FA-8F85-B78C0A1B0631}"/>
                </a:ext>
              </a:extLst>
            </p:cNvPr>
            <p:cNvSpPr txBox="1"/>
            <p:nvPr/>
          </p:nvSpPr>
          <p:spPr>
            <a:xfrm>
              <a:off x="6715140" y="335756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4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8E7AA470-1EA3-4EC1-B663-52FDE363E5B7}"/>
                </a:ext>
              </a:extLst>
            </p:cNvPr>
            <p:cNvSpPr txBox="1"/>
            <p:nvPr/>
          </p:nvSpPr>
          <p:spPr>
            <a:xfrm>
              <a:off x="7000892" y="22145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accent4">
                      <a:lumMod val="75000"/>
                    </a:schemeClr>
                  </a:solidFill>
                </a:rPr>
                <a:t>5</a:t>
              </a:r>
            </a:p>
          </p:txBody>
        </p:sp>
      </p:grpSp>
      <p:sp>
        <p:nvSpPr>
          <p:cNvPr id="7" name="Nadpis 6">
            <a:extLst>
              <a:ext uri="{FF2B5EF4-FFF2-40B4-BE49-F238E27FC236}">
                <a16:creationId xmlns:a16="http://schemas.microsoft.com/office/drawing/2014/main" id="{82EB55E7-2F5A-4417-8B2C-F174A9C45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46" y="146673"/>
            <a:ext cx="7117238" cy="763097"/>
          </a:xfrm>
        </p:spPr>
        <p:txBody>
          <a:bodyPr/>
          <a:lstStyle/>
          <a:p>
            <a:r>
              <a:rPr lang="cs-CZ" dirty="0"/>
              <a:t>NOS (NASUS EXTERNUS)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A705453E-B9F8-4A11-A48A-29AF62B4B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645" y="909771"/>
            <a:ext cx="7993999" cy="58015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6400" u="sng" dirty="0"/>
              <a:t>Kostěný podklad nosu:</a:t>
            </a:r>
            <a:r>
              <a:rPr lang="cs-CZ" sz="6400" dirty="0"/>
              <a:t>  </a:t>
            </a:r>
          </a:p>
          <a:p>
            <a:r>
              <a:rPr lang="cs-CZ" sz="6600" dirty="0"/>
              <a:t>nosní kosti (</a:t>
            </a:r>
            <a:r>
              <a:rPr lang="cs-CZ" sz="6600" dirty="0" err="1"/>
              <a:t>ossa</a:t>
            </a:r>
            <a:r>
              <a:rPr lang="cs-CZ" sz="6600" dirty="0"/>
              <a:t> </a:t>
            </a:r>
            <a:r>
              <a:rPr lang="cs-CZ" sz="6600" dirty="0" err="1"/>
              <a:t>nasalia</a:t>
            </a:r>
            <a:r>
              <a:rPr lang="cs-CZ" sz="6600" dirty="0"/>
              <a:t>)</a:t>
            </a:r>
          </a:p>
          <a:p>
            <a:r>
              <a:rPr lang="cs-CZ" sz="6600" dirty="0"/>
              <a:t>výběžky horních čelistí (</a:t>
            </a:r>
            <a:r>
              <a:rPr lang="cs-CZ" sz="6600" dirty="0" err="1"/>
              <a:t>proc</a:t>
            </a:r>
            <a:r>
              <a:rPr lang="cs-CZ" sz="6600" dirty="0"/>
              <a:t>. </a:t>
            </a:r>
            <a:r>
              <a:rPr lang="cs-CZ" sz="6600" dirty="0" err="1"/>
              <a:t>frontales</a:t>
            </a:r>
            <a:r>
              <a:rPr lang="cs-CZ" sz="6600" dirty="0"/>
              <a:t> </a:t>
            </a:r>
            <a:r>
              <a:rPr lang="cs-CZ" sz="6600" dirty="0" err="1"/>
              <a:t>maxillae</a:t>
            </a:r>
            <a:r>
              <a:rPr lang="cs-CZ" sz="6600" dirty="0"/>
              <a:t>)</a:t>
            </a:r>
          </a:p>
          <a:p>
            <a:endParaRPr lang="cs-CZ" sz="6400" u="sng" dirty="0"/>
          </a:p>
          <a:p>
            <a:pPr marL="0" indent="0">
              <a:buNone/>
            </a:pPr>
            <a:r>
              <a:rPr lang="cs-CZ" sz="6400" u="sng" dirty="0"/>
              <a:t>Chrupavky nosní </a:t>
            </a:r>
            <a:r>
              <a:rPr lang="cs-CZ" sz="6400" dirty="0"/>
              <a:t>(hyalinní): </a:t>
            </a:r>
          </a:p>
          <a:p>
            <a:r>
              <a:rPr lang="cs-CZ" sz="6600" b="1" dirty="0"/>
              <a:t>cartilago </a:t>
            </a:r>
            <a:r>
              <a:rPr lang="cs-CZ" sz="6600" b="1" dirty="0" err="1"/>
              <a:t>nasi</a:t>
            </a:r>
            <a:r>
              <a:rPr lang="cs-CZ" sz="6600" b="1" dirty="0"/>
              <a:t> </a:t>
            </a:r>
            <a:r>
              <a:rPr lang="cs-CZ" sz="6600" b="1" dirty="0" err="1"/>
              <a:t>lateralis</a:t>
            </a:r>
            <a:r>
              <a:rPr lang="cs-CZ" sz="6600" b="1" dirty="0"/>
              <a:t>: </a:t>
            </a:r>
            <a:r>
              <a:rPr lang="cs-CZ" sz="6600" dirty="0"/>
              <a:t>zevní chrupavka nosní</a:t>
            </a:r>
            <a:endParaRPr lang="cs-CZ" sz="6600" b="1" dirty="0"/>
          </a:p>
          <a:p>
            <a:r>
              <a:rPr lang="cs-CZ" sz="6600" b="1" dirty="0"/>
              <a:t>cartilago </a:t>
            </a:r>
            <a:r>
              <a:rPr lang="cs-CZ" sz="6600" b="1" dirty="0" err="1"/>
              <a:t>alaris</a:t>
            </a:r>
            <a:r>
              <a:rPr lang="cs-CZ" sz="6600" b="1" dirty="0"/>
              <a:t> major:</a:t>
            </a:r>
            <a:r>
              <a:rPr lang="cs-CZ" sz="6600" dirty="0"/>
              <a:t> vyztužuje nosní křídlo, nosní septum, nosní hrot</a:t>
            </a:r>
          </a:p>
          <a:p>
            <a:r>
              <a:rPr lang="cs-CZ" sz="6600" b="1" dirty="0" err="1"/>
              <a:t>cartilagines</a:t>
            </a:r>
            <a:r>
              <a:rPr lang="cs-CZ" sz="6600" b="1" dirty="0"/>
              <a:t> </a:t>
            </a:r>
            <a:r>
              <a:rPr lang="cs-CZ" sz="6600" b="1" dirty="0" err="1"/>
              <a:t>alares</a:t>
            </a:r>
            <a:r>
              <a:rPr lang="cs-CZ" sz="6600" b="1" dirty="0"/>
              <a:t> </a:t>
            </a:r>
            <a:r>
              <a:rPr lang="cs-CZ" sz="6600" b="1" dirty="0" err="1"/>
              <a:t>minores</a:t>
            </a:r>
            <a:r>
              <a:rPr lang="cs-CZ" sz="6600" b="1" dirty="0"/>
              <a:t>:</a:t>
            </a:r>
            <a:r>
              <a:rPr lang="cs-CZ" sz="6600" dirty="0"/>
              <a:t> 2 – 3 malé chrupavky v prodloužení zadního konce nosních křídel</a:t>
            </a:r>
          </a:p>
          <a:p>
            <a:r>
              <a:rPr lang="cs-CZ" sz="6600" b="1" dirty="0"/>
              <a:t>cartilago </a:t>
            </a:r>
            <a:r>
              <a:rPr lang="cs-CZ" sz="6600" b="1" dirty="0" err="1"/>
              <a:t>septi</a:t>
            </a:r>
            <a:r>
              <a:rPr lang="cs-CZ" sz="6600" b="1" dirty="0"/>
              <a:t> </a:t>
            </a:r>
            <a:r>
              <a:rPr lang="cs-CZ" sz="6600" b="1" dirty="0" err="1"/>
              <a:t>nasi</a:t>
            </a:r>
            <a:r>
              <a:rPr lang="cs-CZ" sz="6600" dirty="0"/>
              <a:t> – samostatná větší chrupavka tvořící přepážku</a:t>
            </a:r>
          </a:p>
          <a:p>
            <a:endParaRPr lang="cs-CZ" sz="5600" u="sng" dirty="0"/>
          </a:p>
          <a:p>
            <a:endParaRPr lang="cs-CZ" sz="5600" u="sng" dirty="0"/>
          </a:p>
          <a:p>
            <a:pPr marL="0" indent="0">
              <a:buNone/>
            </a:pPr>
            <a:r>
              <a:rPr lang="cs-CZ" sz="5600" u="sng" dirty="0"/>
              <a:t>Zásobení:</a:t>
            </a:r>
            <a:r>
              <a:rPr lang="cs-CZ" sz="5600" dirty="0"/>
              <a:t> </a:t>
            </a:r>
          </a:p>
          <a:p>
            <a:r>
              <a:rPr lang="cs-CZ" sz="5600" b="1" dirty="0"/>
              <a:t>tepny:</a:t>
            </a:r>
            <a:r>
              <a:rPr lang="cs-CZ" sz="5600" dirty="0"/>
              <a:t> větve a. </a:t>
            </a:r>
            <a:r>
              <a:rPr lang="cs-CZ" sz="5600" dirty="0" err="1"/>
              <a:t>carotis</a:t>
            </a:r>
            <a:r>
              <a:rPr lang="cs-CZ" sz="5600" dirty="0"/>
              <a:t> </a:t>
            </a:r>
            <a:r>
              <a:rPr lang="cs-CZ" sz="5600" dirty="0" err="1"/>
              <a:t>comunis</a:t>
            </a:r>
            <a:r>
              <a:rPr lang="cs-CZ" sz="5600" dirty="0"/>
              <a:t> </a:t>
            </a:r>
            <a:r>
              <a:rPr lang="cs-CZ" sz="5600" dirty="0" err="1"/>
              <a:t>externa</a:t>
            </a:r>
            <a:r>
              <a:rPr lang="cs-CZ" sz="5600" dirty="0"/>
              <a:t> a interna - a. </a:t>
            </a:r>
            <a:r>
              <a:rPr lang="cs-CZ" sz="5600" dirty="0" err="1"/>
              <a:t>angularis</a:t>
            </a:r>
            <a:r>
              <a:rPr lang="cs-CZ" sz="5600" dirty="0"/>
              <a:t> (z a. </a:t>
            </a:r>
            <a:r>
              <a:rPr lang="cs-CZ" sz="5600" dirty="0" err="1"/>
              <a:t>facialis</a:t>
            </a:r>
            <a:r>
              <a:rPr lang="cs-CZ" sz="5600" dirty="0"/>
              <a:t>), </a:t>
            </a:r>
            <a:br>
              <a:rPr lang="cs-CZ" sz="5600" dirty="0"/>
            </a:br>
            <a:r>
              <a:rPr lang="cs-CZ" sz="5600" dirty="0"/>
              <a:t>a. </a:t>
            </a:r>
            <a:r>
              <a:rPr lang="cs-CZ" sz="5600" dirty="0" err="1"/>
              <a:t>ophthalmica</a:t>
            </a:r>
            <a:r>
              <a:rPr lang="cs-CZ" sz="5600" dirty="0"/>
              <a:t> a a. </a:t>
            </a:r>
            <a:r>
              <a:rPr lang="cs-CZ" sz="5600" dirty="0" err="1"/>
              <a:t>infraorbitalis</a:t>
            </a:r>
            <a:endParaRPr lang="cs-CZ" sz="5600" dirty="0"/>
          </a:p>
          <a:p>
            <a:r>
              <a:rPr lang="cs-CZ" sz="5600" b="1" dirty="0"/>
              <a:t>žíly:</a:t>
            </a:r>
            <a:r>
              <a:rPr lang="cs-CZ" sz="5600" dirty="0"/>
              <a:t> žilní krev odtéká do žil obličeje </a:t>
            </a:r>
          </a:p>
          <a:p>
            <a:r>
              <a:rPr lang="cs-CZ" sz="5600" b="1" dirty="0"/>
              <a:t>míza:</a:t>
            </a:r>
            <a:r>
              <a:rPr lang="cs-CZ" sz="5600" dirty="0"/>
              <a:t> odtéká do regionálních uzlin hlavy a krku –</a:t>
            </a:r>
            <a:r>
              <a:rPr lang="en-GB" sz="5600" dirty="0"/>
              <a:t>&gt;</a:t>
            </a:r>
            <a:r>
              <a:rPr lang="cs-CZ" sz="5600" dirty="0"/>
              <a:t> hlubokých uzlin krčních (</a:t>
            </a:r>
            <a:r>
              <a:rPr lang="cs-CZ" sz="5600" dirty="0" err="1"/>
              <a:t>nodi</a:t>
            </a:r>
            <a:r>
              <a:rPr lang="cs-CZ" sz="5600" dirty="0"/>
              <a:t> </a:t>
            </a:r>
            <a:r>
              <a:rPr lang="cs-CZ" sz="5600" dirty="0" err="1"/>
              <a:t>lymphatici</a:t>
            </a:r>
            <a:r>
              <a:rPr lang="cs-CZ" sz="5600" dirty="0"/>
              <a:t> </a:t>
            </a:r>
            <a:r>
              <a:rPr lang="cs-CZ" sz="5600" dirty="0" err="1"/>
              <a:t>cervicales</a:t>
            </a:r>
            <a:r>
              <a:rPr lang="cs-CZ" sz="5600" dirty="0"/>
              <a:t> prof.)</a:t>
            </a:r>
          </a:p>
          <a:p>
            <a:r>
              <a:rPr lang="cs-CZ" sz="5600" b="1" dirty="0"/>
              <a:t>nervy:</a:t>
            </a:r>
            <a:r>
              <a:rPr lang="cs-CZ" sz="5600" dirty="0"/>
              <a:t> </a:t>
            </a:r>
            <a:r>
              <a:rPr lang="cs-CZ" sz="5600" u="sng" dirty="0"/>
              <a:t>motorická inervace:</a:t>
            </a:r>
            <a:r>
              <a:rPr lang="cs-CZ" sz="5600" dirty="0"/>
              <a:t> n. VII, </a:t>
            </a:r>
            <a:r>
              <a:rPr lang="cs-CZ" sz="5600" u="sng" dirty="0"/>
              <a:t>sensitivní inervace:</a:t>
            </a:r>
            <a:r>
              <a:rPr lang="cs-CZ" sz="5600" dirty="0"/>
              <a:t> n. V </a:t>
            </a:r>
          </a:p>
          <a:p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76BCA20A-5486-4E6F-A7D2-4C0A35CAF9E0}"/>
              </a:ext>
            </a:extLst>
          </p:cNvPr>
          <p:cNvSpPr txBox="1"/>
          <p:nvPr/>
        </p:nvSpPr>
        <p:spPr>
          <a:xfrm>
            <a:off x="9708378" y="4275444"/>
            <a:ext cx="2448502" cy="1169551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Os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nasale</a:t>
            </a:r>
            <a:endParaRPr lang="cs-CZ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Apertura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piriformis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nasi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Cartilago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alaris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major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Cartilago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septi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nasi</a:t>
            </a:r>
            <a:endParaRPr lang="cs-CZ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Cartilago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nasi</a:t>
            </a:r>
            <a:r>
              <a:rPr lang="cs-CZ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accent4">
                    <a:lumMod val="75000"/>
                  </a:schemeClr>
                </a:solidFill>
              </a:rPr>
              <a:t>lateralis</a:t>
            </a:r>
            <a:endParaRPr lang="cs-CZ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Znak násobení 23">
            <a:extLst>
              <a:ext uri="{FF2B5EF4-FFF2-40B4-BE49-F238E27FC236}">
                <a16:creationId xmlns:a16="http://schemas.microsoft.com/office/drawing/2014/main" id="{573EFE7C-9DD3-4025-96C2-EBDBC117D23C}"/>
              </a:ext>
            </a:extLst>
          </p:cNvPr>
          <p:cNvSpPr/>
          <p:nvPr/>
        </p:nvSpPr>
        <p:spPr>
          <a:xfrm>
            <a:off x="0" y="6602183"/>
            <a:ext cx="226423" cy="185532"/>
          </a:xfrm>
          <a:prstGeom prst="mathMultipl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588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2DD455B-BF83-465C-8582-79F897C3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22" y="273376"/>
            <a:ext cx="6416968" cy="753167"/>
          </a:xfrm>
        </p:spPr>
        <p:txBody>
          <a:bodyPr>
            <a:normAutofit/>
          </a:bodyPr>
          <a:lstStyle/>
          <a:p>
            <a:r>
              <a:rPr lang="cs-CZ" dirty="0"/>
              <a:t>DUTINA NOSNÍ (CAVITAS NASI)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87F9C353-2672-43EB-8F8E-C3C97AE049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804" y="1150070"/>
            <a:ext cx="11674065" cy="5297864"/>
          </a:xfrm>
        </p:spPr>
        <p:txBody>
          <a:bodyPr>
            <a:normAutofit/>
          </a:bodyPr>
          <a:lstStyle/>
          <a:p>
            <a:r>
              <a:rPr lang="cs-CZ" dirty="0"/>
              <a:t>2 části: </a:t>
            </a:r>
            <a:r>
              <a:rPr lang="cs-CZ" b="1" dirty="0">
                <a:solidFill>
                  <a:srgbClr val="0070C0"/>
                </a:solidFill>
              </a:rPr>
              <a:t>předsíň</a:t>
            </a:r>
            <a:r>
              <a:rPr lang="cs-CZ" dirty="0"/>
              <a:t> (vystlána kůží s chloupky) a </a:t>
            </a:r>
            <a:r>
              <a:rPr lang="cs-CZ" b="1" dirty="0">
                <a:solidFill>
                  <a:srgbClr val="0070C0"/>
                </a:solidFill>
              </a:rPr>
              <a:t>vlastní dutina nosní </a:t>
            </a:r>
            <a:r>
              <a:rPr lang="cs-CZ" dirty="0"/>
              <a:t>(vystlána sliznicí)</a:t>
            </a:r>
          </a:p>
          <a:p>
            <a:r>
              <a:rPr lang="cs-CZ" dirty="0"/>
              <a:t>Na frontálním řezu: tvar lichoběžníku – strop užší než spodina, laterální stěny šikmé</a:t>
            </a:r>
          </a:p>
          <a:p>
            <a:endParaRPr lang="cs-CZ" b="1" dirty="0"/>
          </a:p>
          <a:p>
            <a:r>
              <a:rPr lang="cs-CZ" b="1" dirty="0">
                <a:solidFill>
                  <a:srgbClr val="0070C0"/>
                </a:solidFill>
              </a:rPr>
              <a:t>Strop</a:t>
            </a:r>
            <a:r>
              <a:rPr lang="cs-CZ" dirty="0"/>
              <a:t> tvořen lamina </a:t>
            </a:r>
            <a:r>
              <a:rPr lang="cs-CZ" dirty="0" err="1"/>
              <a:t>cribrosa</a:t>
            </a:r>
            <a:r>
              <a:rPr lang="cs-CZ" dirty="0"/>
              <a:t> kosti čichové, krytý čichovou sliznicí </a:t>
            </a:r>
          </a:p>
          <a:p>
            <a:r>
              <a:rPr lang="cs-CZ" b="1" dirty="0">
                <a:solidFill>
                  <a:srgbClr val="0070C0"/>
                </a:solidFill>
              </a:rPr>
              <a:t>Přepážka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nosní: </a:t>
            </a:r>
            <a:r>
              <a:rPr lang="cs-CZ" dirty="0"/>
              <a:t>část </a:t>
            </a:r>
            <a:r>
              <a:rPr lang="cs-CZ" u="sng" dirty="0"/>
              <a:t>vazivovou</a:t>
            </a:r>
            <a:r>
              <a:rPr lang="cs-CZ" dirty="0"/>
              <a:t> (přední), </a:t>
            </a:r>
            <a:r>
              <a:rPr lang="cs-CZ" u="sng" dirty="0"/>
              <a:t>chrupavčitou</a:t>
            </a:r>
            <a:r>
              <a:rPr lang="cs-CZ" dirty="0"/>
              <a:t> (střední) a </a:t>
            </a:r>
            <a:r>
              <a:rPr lang="cs-CZ" u="sng" dirty="0"/>
              <a:t>kostní</a:t>
            </a:r>
            <a:r>
              <a:rPr lang="cs-CZ" dirty="0"/>
              <a:t> (zadní: </a:t>
            </a:r>
            <a:r>
              <a:rPr lang="cs-CZ" dirty="0" err="1"/>
              <a:t>vomer</a:t>
            </a:r>
            <a:r>
              <a:rPr lang="cs-CZ" dirty="0"/>
              <a:t>, os </a:t>
            </a:r>
            <a:r>
              <a:rPr lang="cs-CZ" dirty="0" err="1"/>
              <a:t>ethmoidale</a:t>
            </a:r>
            <a:r>
              <a:rPr lang="cs-CZ" dirty="0"/>
              <a:t>)</a:t>
            </a:r>
          </a:p>
          <a:p>
            <a:r>
              <a:rPr lang="cs-CZ" b="1" dirty="0">
                <a:solidFill>
                  <a:srgbClr val="0070C0"/>
                </a:solidFill>
              </a:rPr>
              <a:t>Laterální stěna</a:t>
            </a:r>
            <a:r>
              <a:rPr lang="cs-CZ" b="1" dirty="0"/>
              <a:t>: </a:t>
            </a:r>
            <a:r>
              <a:rPr lang="cs-CZ" dirty="0"/>
              <a:t>nosní skořepy (konchy) rozdělují každou část dutiny nosní na 3 průchody (</a:t>
            </a:r>
            <a:r>
              <a:rPr lang="cs-CZ" b="1" dirty="0" err="1"/>
              <a:t>meatus</a:t>
            </a:r>
            <a:r>
              <a:rPr lang="cs-CZ" b="1" dirty="0"/>
              <a:t> </a:t>
            </a:r>
            <a:r>
              <a:rPr lang="cs-CZ" b="1" dirty="0" err="1"/>
              <a:t>nasi</a:t>
            </a:r>
            <a:r>
              <a:rPr lang="cs-CZ" b="1" dirty="0"/>
              <a:t> superior, </a:t>
            </a:r>
            <a:r>
              <a:rPr lang="cs-CZ" b="1" dirty="0" err="1"/>
              <a:t>medius</a:t>
            </a:r>
            <a:r>
              <a:rPr lang="cs-CZ" b="1" dirty="0"/>
              <a:t>, inferior</a:t>
            </a:r>
            <a:r>
              <a:rPr lang="cs-CZ" dirty="0"/>
              <a:t>)</a:t>
            </a:r>
          </a:p>
          <a:p>
            <a:pPr lvl="1"/>
            <a:r>
              <a:rPr lang="cs-CZ" sz="1800" dirty="0"/>
              <a:t>Do </a:t>
            </a:r>
            <a:r>
              <a:rPr lang="cs-CZ" sz="1800" b="1" dirty="0"/>
              <a:t>horního a středního </a:t>
            </a:r>
            <a:r>
              <a:rPr lang="cs-CZ" sz="1800" dirty="0"/>
              <a:t>ústí vedlejší dutiny nosní:</a:t>
            </a:r>
          </a:p>
          <a:p>
            <a:pPr lvl="2"/>
            <a:r>
              <a:rPr lang="cs-CZ" sz="1800" dirty="0"/>
              <a:t>horní: sinus </a:t>
            </a:r>
            <a:r>
              <a:rPr lang="cs-CZ" sz="1800" dirty="0" err="1"/>
              <a:t>sphenoidalis</a:t>
            </a:r>
            <a:r>
              <a:rPr lang="cs-CZ" sz="1800" dirty="0"/>
              <a:t>, </a:t>
            </a:r>
            <a:r>
              <a:rPr lang="cs-CZ" sz="1800" dirty="0" err="1"/>
              <a:t>cellulae</a:t>
            </a:r>
            <a:r>
              <a:rPr lang="cs-CZ" sz="1800" dirty="0"/>
              <a:t> </a:t>
            </a:r>
            <a:r>
              <a:rPr lang="cs-CZ" sz="1800" dirty="0" err="1"/>
              <a:t>ethmoidales</a:t>
            </a:r>
            <a:r>
              <a:rPr lang="cs-CZ" sz="1800" dirty="0"/>
              <a:t> </a:t>
            </a:r>
            <a:r>
              <a:rPr lang="cs-CZ" sz="1800" dirty="0" err="1"/>
              <a:t>anteriores</a:t>
            </a:r>
            <a:endParaRPr lang="cs-CZ" sz="1800" dirty="0"/>
          </a:p>
          <a:p>
            <a:pPr lvl="2"/>
            <a:r>
              <a:rPr lang="cs-CZ" sz="1800" dirty="0"/>
              <a:t>střední: sinus </a:t>
            </a:r>
            <a:r>
              <a:rPr lang="cs-CZ" sz="1800" dirty="0" err="1"/>
              <a:t>maxillaris</a:t>
            </a:r>
            <a:r>
              <a:rPr lang="cs-CZ" sz="1800" dirty="0"/>
              <a:t>, </a:t>
            </a:r>
            <a:r>
              <a:rPr lang="cs-CZ" sz="1800" dirty="0" err="1"/>
              <a:t>frontalis</a:t>
            </a:r>
            <a:r>
              <a:rPr lang="cs-CZ" sz="1800" dirty="0"/>
              <a:t>, </a:t>
            </a:r>
            <a:r>
              <a:rPr lang="cs-CZ" sz="1800" dirty="0" err="1"/>
              <a:t>cellulae</a:t>
            </a:r>
            <a:r>
              <a:rPr lang="cs-CZ" sz="1800" dirty="0"/>
              <a:t> </a:t>
            </a:r>
            <a:r>
              <a:rPr lang="cs-CZ" sz="1800" dirty="0" err="1"/>
              <a:t>ethmoidales</a:t>
            </a:r>
            <a:r>
              <a:rPr lang="cs-CZ" sz="1800" dirty="0"/>
              <a:t> </a:t>
            </a:r>
            <a:r>
              <a:rPr lang="cs-CZ" sz="1800" dirty="0" err="1"/>
              <a:t>posteriores</a:t>
            </a:r>
            <a:endParaRPr lang="cs-CZ" sz="1800" dirty="0"/>
          </a:p>
          <a:p>
            <a:pPr lvl="1"/>
            <a:r>
              <a:rPr lang="cs-CZ" sz="1800" dirty="0"/>
              <a:t>Do </a:t>
            </a:r>
            <a:r>
              <a:rPr lang="cs-CZ" sz="1800" b="1" dirty="0"/>
              <a:t>spodního</a:t>
            </a:r>
            <a:r>
              <a:rPr lang="cs-CZ" sz="1800" dirty="0"/>
              <a:t>: kanálek </a:t>
            </a:r>
            <a:r>
              <a:rPr lang="cs-CZ" sz="1800" dirty="0" err="1"/>
              <a:t>nososlzní</a:t>
            </a:r>
            <a:r>
              <a:rPr lang="cs-CZ" sz="1800" dirty="0"/>
              <a:t> </a:t>
            </a:r>
          </a:p>
          <a:p>
            <a:endParaRPr lang="cs-CZ" b="1" dirty="0"/>
          </a:p>
          <a:p>
            <a:r>
              <a:rPr lang="cs-CZ" b="1" dirty="0"/>
              <a:t>Choany</a:t>
            </a:r>
            <a:r>
              <a:rPr lang="cs-CZ" dirty="0"/>
              <a:t> (zadní nosní otvory) – komunikace dutiny nosní s nosohltanem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3" name="Picture 3" descr="C:\Documents and Settings\blanka.pospisilova\Dokumenty\Skripta\2010_08_06\IMG_0086.jpg">
            <a:extLst>
              <a:ext uri="{FF2B5EF4-FFF2-40B4-BE49-F238E27FC236}">
                <a16:creationId xmlns:a16="http://schemas.microsoft.com/office/drawing/2014/main" id="{470F69AA-728A-4921-82FE-F8F61CEB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23590" t="28829" r="27103" b="30944"/>
          <a:stretch>
            <a:fillRect/>
          </a:stretch>
        </p:blipFill>
        <p:spPr bwMode="auto">
          <a:xfrm rot="16200000">
            <a:off x="6236982" y="902981"/>
            <a:ext cx="5544071" cy="6365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87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2FFF1F-DFA3-45D8-AB51-BE857C8D0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74" y="298097"/>
            <a:ext cx="11743296" cy="6328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rgbClr val="92D050"/>
                </a:solidFill>
              </a:rPr>
              <a:t>Sliznice dutiny nosní </a:t>
            </a:r>
            <a:r>
              <a:rPr lang="cs-CZ" b="1" dirty="0"/>
              <a:t>je funkčně dvojího typu: dýchací a čichová</a:t>
            </a:r>
          </a:p>
          <a:p>
            <a:r>
              <a:rPr lang="cs-CZ" b="1" dirty="0"/>
              <a:t>Dýchací </a:t>
            </a:r>
            <a:r>
              <a:rPr lang="cs-CZ" dirty="0"/>
              <a:t>- většina dutiny nosní, vysoká, prokrvená, krytá </a:t>
            </a:r>
            <a:r>
              <a:rPr lang="cs-CZ" u="sng" dirty="0"/>
              <a:t>víceřadým cylindrickým epitelem s řasinkami</a:t>
            </a:r>
            <a:r>
              <a:rPr lang="cs-CZ" dirty="0"/>
              <a:t>, obsahuje hlenové žlázy a žilní pleteně = ohřívání vzduchu</a:t>
            </a:r>
          </a:p>
          <a:p>
            <a:r>
              <a:rPr lang="cs-CZ" b="1" dirty="0"/>
              <a:t>Čichová </a:t>
            </a:r>
            <a:r>
              <a:rPr lang="cs-CZ" dirty="0"/>
              <a:t>– </a:t>
            </a:r>
            <a:r>
              <a:rPr lang="cs-CZ" u="sng" dirty="0"/>
              <a:t>strop dutiny nosní</a:t>
            </a:r>
            <a:r>
              <a:rPr lang="cs-CZ" dirty="0"/>
              <a:t>, vystlána </a:t>
            </a:r>
            <a:r>
              <a:rPr lang="cs-CZ" u="sng" dirty="0"/>
              <a:t>čichovou sliznicí</a:t>
            </a:r>
            <a:r>
              <a:rPr lang="cs-CZ" dirty="0"/>
              <a:t> (bledá, tenká) s čichovým epitelem, obsahuje čichové buňky, tvoří 1. hlavový nerv (n. I, n. </a:t>
            </a:r>
            <a:r>
              <a:rPr lang="cs-CZ" dirty="0" err="1"/>
              <a:t>olfactorius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VEDLEJŠÍ DUTINY NOSNÍ (SINUS PARANASALES)</a:t>
            </a:r>
          </a:p>
          <a:p>
            <a:r>
              <a:rPr lang="cs-CZ" dirty="0">
                <a:solidFill>
                  <a:schemeClr val="tx1"/>
                </a:solidFill>
              </a:rPr>
              <a:t>4 párové dutiny v pneumatických kostech lebky (os frontale, </a:t>
            </a:r>
            <a:r>
              <a:rPr lang="cs-CZ" dirty="0" err="1">
                <a:solidFill>
                  <a:schemeClr val="tx1"/>
                </a:solidFill>
              </a:rPr>
              <a:t>ethmoidale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sphenoidale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err="1">
                <a:solidFill>
                  <a:schemeClr val="tx1"/>
                </a:solidFill>
              </a:rPr>
              <a:t>maxilla</a:t>
            </a:r>
            <a:r>
              <a:rPr lang="cs-CZ" dirty="0">
                <a:solidFill>
                  <a:schemeClr val="tx1"/>
                </a:solidFill>
              </a:rPr>
              <a:t>), spojeny s dutinou nosní, vystlány sliznicí, vyplněny vzduchem</a:t>
            </a:r>
          </a:p>
          <a:p>
            <a:r>
              <a:rPr lang="cs-CZ" b="1" dirty="0"/>
              <a:t>Zvětšují objem</a:t>
            </a:r>
            <a:r>
              <a:rPr lang="cs-CZ" dirty="0"/>
              <a:t> nosní dutiny, </a:t>
            </a:r>
            <a:r>
              <a:rPr lang="cs-CZ" b="1" dirty="0"/>
              <a:t>upravují vdechovaný vzduch </a:t>
            </a:r>
            <a:r>
              <a:rPr lang="cs-CZ" dirty="0"/>
              <a:t>(ohřívání, zbavování nečistot a zvlhčení), podílí se na </a:t>
            </a:r>
            <a:r>
              <a:rPr lang="cs-CZ" b="1" dirty="0"/>
              <a:t>tvorbě hlasu </a:t>
            </a:r>
            <a:r>
              <a:rPr lang="cs-CZ" dirty="0"/>
              <a:t>(</a:t>
            </a:r>
            <a:r>
              <a:rPr lang="cs-CZ" dirty="0">
                <a:solidFill>
                  <a:schemeClr val="tx1"/>
                </a:solidFill>
              </a:rPr>
              <a:t>rezonanční dutiny</a:t>
            </a:r>
            <a:r>
              <a:rPr lang="cs-CZ" dirty="0"/>
              <a:t>), snižují hmotnost lebky</a:t>
            </a:r>
          </a:p>
          <a:p>
            <a:r>
              <a:rPr lang="cs-CZ" dirty="0"/>
              <a:t>Zánět VDN = </a:t>
            </a:r>
            <a:r>
              <a:rPr lang="cs-CZ" b="1" dirty="0"/>
              <a:t>sinusitida</a:t>
            </a:r>
            <a:r>
              <a:rPr lang="cs-CZ" dirty="0"/>
              <a:t>, vzhledem ke kontaktu s okolními strukturami může infekce přestoupit do zubních alveolů, orbity, dutiny lebeční</a:t>
            </a:r>
          </a:p>
          <a:p>
            <a:r>
              <a:rPr lang="cs-CZ" dirty="0">
                <a:solidFill>
                  <a:schemeClr val="tx1"/>
                </a:solidFill>
              </a:rPr>
              <a:t>Zakládají se prenatálně, při narození malé, rozvoj v pubertě, definitivní velikost kolem 20. roku </a:t>
            </a: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B69CEDD-E560-459E-8826-2A0296576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054" y="230958"/>
            <a:ext cx="2844946" cy="305450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15DB2D1-5530-4653-B629-F9AA9369E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055" y="3523750"/>
            <a:ext cx="2844946" cy="300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2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7433</TotalTime>
  <Words>2681</Words>
  <Application>Microsoft Office PowerPoint</Application>
  <PresentationFormat>Širokoúhlá obrazovka</PresentationFormat>
  <Paragraphs>340</Paragraphs>
  <Slides>29</Slides>
  <Notes>25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7" baseType="lpstr">
      <vt:lpstr>Arial</vt:lpstr>
      <vt:lpstr>Calibri</vt:lpstr>
      <vt:lpstr>DejaVu Sans</vt:lpstr>
      <vt:lpstr>Symbol</vt:lpstr>
      <vt:lpstr>Trebuchet MS</vt:lpstr>
      <vt:lpstr>Wingdings</vt:lpstr>
      <vt:lpstr>Wingdings 3</vt:lpstr>
      <vt:lpstr>Fazeta</vt:lpstr>
      <vt:lpstr>DÝCHACÍ SYSTÉM</vt:lpstr>
      <vt:lpstr>Videa</vt:lpstr>
      <vt:lpstr>DÝCHACÍ SYSTÉM</vt:lpstr>
      <vt:lpstr>DÝCHACÍ SYSTÉM</vt:lpstr>
      <vt:lpstr>Prezentace aplikace PowerPoint</vt:lpstr>
      <vt:lpstr>NOS (NASUS EXTERNUS)</vt:lpstr>
      <vt:lpstr>NOS (NASUS EXTERNUS)</vt:lpstr>
      <vt:lpstr>DUTINA NOSNÍ (CAVITAS NASI)</vt:lpstr>
      <vt:lpstr>Prezentace aplikace PowerPoint</vt:lpstr>
      <vt:lpstr>HLTAN (PHARYNX)</vt:lpstr>
      <vt:lpstr>HRTAN (LARYNX)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PRŮDUŠNICE (TRACHEA)</vt:lpstr>
      <vt:lpstr>Prezentace aplikace PowerPoint</vt:lpstr>
      <vt:lpstr>HLAVNÍ PRŮDUŠKY (BRONCHI PRINCIPALES)</vt:lpstr>
      <vt:lpstr>HLAVNÍ PRŮDUŠKY (BRONCHI PRINCIPALES)</vt:lpstr>
      <vt:lpstr>PLÍCE (PULMONES)</vt:lpstr>
      <vt:lpstr>PLÍCE (PULMONES)</vt:lpstr>
      <vt:lpstr>Prezentace aplikace PowerPoint</vt:lpstr>
      <vt:lpstr>Prezentace aplikace PowerPoint</vt:lpstr>
      <vt:lpstr>Prezentace aplikace PowerPoint</vt:lpstr>
      <vt:lpstr>Prezentace aplikace PowerPoint</vt:lpstr>
      <vt:lpstr>PLEURA</vt:lpstr>
      <vt:lpstr>MEDIASTINUM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DÝCHACÍ SYSTÉM ZAŽÍVACÍ SYSTÉM UROGENITÁLNÍ SYSTÉM</dc:title>
  <dc:creator>Kateřina Prstková</dc:creator>
  <cp:lastModifiedBy>Kateřina Prstková</cp:lastModifiedBy>
  <cp:revision>664</cp:revision>
  <cp:lastPrinted>2023-08-18T15:15:27Z</cp:lastPrinted>
  <dcterms:created xsi:type="dcterms:W3CDTF">2021-10-22T15:37:21Z</dcterms:created>
  <dcterms:modified xsi:type="dcterms:W3CDTF">2024-04-11T10:24:47Z</dcterms:modified>
</cp:coreProperties>
</file>