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49" r:id="rId5"/>
    <p:sldId id="311" r:id="rId6"/>
    <p:sldId id="312" r:id="rId7"/>
    <p:sldId id="313" r:id="rId8"/>
    <p:sldId id="351" r:id="rId9"/>
    <p:sldId id="314" r:id="rId10"/>
    <p:sldId id="315" r:id="rId11"/>
    <p:sldId id="352" r:id="rId12"/>
    <p:sldId id="320" r:id="rId13"/>
    <p:sldId id="323" r:id="rId14"/>
    <p:sldId id="324" r:id="rId15"/>
    <p:sldId id="325" r:id="rId16"/>
    <p:sldId id="326" r:id="rId17"/>
    <p:sldId id="327" r:id="rId18"/>
    <p:sldId id="328" r:id="rId19"/>
    <p:sldId id="331" r:id="rId20"/>
    <p:sldId id="332" r:id="rId21"/>
    <p:sldId id="354" r:id="rId22"/>
    <p:sldId id="333" r:id="rId23"/>
    <p:sldId id="353" r:id="rId24"/>
    <p:sldId id="334" r:id="rId25"/>
    <p:sldId id="335" r:id="rId26"/>
    <p:sldId id="336" r:id="rId27"/>
    <p:sldId id="337" r:id="rId28"/>
    <p:sldId id="338" r:id="rId29"/>
    <p:sldId id="350" r:id="rId30"/>
    <p:sldId id="339" r:id="rId31"/>
    <p:sldId id="355" r:id="rId32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Zoologie bezobratlých</a:t>
            </a:r>
            <a:r>
              <a:rPr spc="-120" dirty="0"/>
              <a:t> </a:t>
            </a:r>
            <a:r>
              <a:rPr spc="-5" dirty="0"/>
              <a:t>155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Zoologie bezobratlých</a:t>
            </a:r>
            <a:r>
              <a:rPr spc="-120" dirty="0"/>
              <a:t> </a:t>
            </a:r>
            <a:r>
              <a:rPr spc="-5" dirty="0"/>
              <a:t>155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Zoologie bezobratlých</a:t>
            </a:r>
            <a:r>
              <a:rPr spc="-120" dirty="0"/>
              <a:t> </a:t>
            </a:r>
            <a:r>
              <a:rPr spc="-5" dirty="0"/>
              <a:t>155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Zoologie bezobratlých</a:t>
            </a:r>
            <a:r>
              <a:rPr spc="-120" dirty="0"/>
              <a:t> </a:t>
            </a:r>
            <a:r>
              <a:rPr spc="-5" dirty="0"/>
              <a:t>155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Zoologie bezobratlých</a:t>
            </a:r>
            <a:r>
              <a:rPr spc="-120" dirty="0"/>
              <a:t> </a:t>
            </a:r>
            <a:r>
              <a:rPr spc="-5" dirty="0"/>
              <a:t>155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2817466"/>
            <a:ext cx="6858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36C1CB79-7104-46FB-A1EB-BDF6382A7871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18153" y="6402856"/>
            <a:ext cx="2104390" cy="2154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46313" y="6402856"/>
            <a:ext cx="274954" cy="215444"/>
          </a:xfrm>
        </p:spPr>
        <p:txBody>
          <a:bodyPr/>
          <a:lstStyle/>
          <a:p>
            <a:fld id="{71CE4030-C1EC-449B-ADC3-34D0FFD25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84951" y="6276975"/>
            <a:ext cx="592137" cy="5810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1867" y="187274"/>
            <a:ext cx="162026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660" y="1125092"/>
            <a:ext cx="8272678" cy="391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18153" y="6402856"/>
            <a:ext cx="210439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Zoologie bezobratlých</a:t>
            </a:r>
            <a:r>
              <a:rPr spc="-120" dirty="0"/>
              <a:t> </a:t>
            </a:r>
            <a:r>
              <a:rPr spc="-5" dirty="0"/>
              <a:t>155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46313" y="6402856"/>
            <a:ext cx="2749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324099" y="533400"/>
            <a:ext cx="4495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+mj-lt"/>
                <a:cs typeface="Arial"/>
              </a:rPr>
              <a:t>Moll</a:t>
            </a:r>
            <a:r>
              <a:rPr sz="4000" b="1" spc="-15" dirty="0">
                <a:latin typeface="+mj-lt"/>
                <a:cs typeface="Arial"/>
              </a:rPr>
              <a:t>u</a:t>
            </a:r>
            <a:r>
              <a:rPr sz="4000" b="1" spc="-5" dirty="0">
                <a:latin typeface="+mj-lt"/>
                <a:cs typeface="Arial"/>
              </a:rPr>
              <a:t>sca</a:t>
            </a:r>
            <a:r>
              <a:rPr lang="cs-CZ" sz="4000" b="1" spc="-5" dirty="0">
                <a:latin typeface="+mj-lt"/>
                <a:cs typeface="Arial"/>
              </a:rPr>
              <a:t> (měkkýši)</a:t>
            </a:r>
            <a:endParaRPr sz="4000" b="1" dirty="0">
              <a:latin typeface="+mj-lt"/>
              <a:cs typeface="Arial"/>
            </a:endParaRPr>
          </a:p>
        </p:txBody>
      </p:sp>
      <p:pic>
        <p:nvPicPr>
          <p:cNvPr id="13314" name="Picture 2" descr="Naše příroda - Naše příroda, ročník 2014, číslo 6">
            <a:extLst>
              <a:ext uri="{FF2B5EF4-FFF2-40B4-BE49-F238E27FC236}">
                <a16:creationId xmlns:a16="http://schemas.microsoft.com/office/drawing/2014/main" id="{A1ABB038-C1D0-438B-A36A-1B649FFB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752600"/>
            <a:ext cx="5985163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6700" y="381000"/>
            <a:ext cx="8724900" cy="1815882"/>
          </a:xfrm>
        </p:spPr>
        <p:txBody>
          <a:bodyPr/>
          <a:lstStyle/>
          <a:p>
            <a:r>
              <a:rPr lang="cs-CZ" sz="2000" dirty="0"/>
              <a:t>Rozmnožování:</a:t>
            </a:r>
          </a:p>
          <a:p>
            <a:r>
              <a:rPr lang="cs-CZ" sz="2000" dirty="0" err="1"/>
              <a:t>gonochoristé</a:t>
            </a:r>
            <a:r>
              <a:rPr lang="cs-CZ" sz="2000" dirty="0"/>
              <a:t> (předožábří plži, většina mlžů, hlavonožci)</a:t>
            </a:r>
          </a:p>
          <a:p>
            <a:r>
              <a:rPr lang="cs-CZ" sz="2000" dirty="0"/>
              <a:t>hermafrodité (ostatní plži)</a:t>
            </a:r>
          </a:p>
          <a:p>
            <a:pPr lvl="1"/>
            <a:r>
              <a:rPr lang="cs-CZ" sz="2000" dirty="0"/>
              <a:t>výměna samčích pohlavních buněk mezi dvěma jedinci</a:t>
            </a:r>
          </a:p>
          <a:p>
            <a:r>
              <a:rPr lang="cs-CZ" sz="2000" dirty="0"/>
              <a:t>oplození vnitřní</a:t>
            </a:r>
          </a:p>
          <a:p>
            <a:endParaRPr lang="cs-CZ" dirty="0"/>
          </a:p>
        </p:txBody>
      </p:sp>
      <p:pic>
        <p:nvPicPr>
          <p:cNvPr id="9218" name="Picture 2" descr="Reproductive system of gastropods - Wikipedia">
            <a:extLst>
              <a:ext uri="{FF2B5EF4-FFF2-40B4-BE49-F238E27FC236}">
                <a16:creationId xmlns:a16="http://schemas.microsoft.com/office/drawing/2014/main" id="{C0303357-5531-4848-97F7-121A5162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6700" y="381000"/>
            <a:ext cx="8724900" cy="1815882"/>
          </a:xfrm>
        </p:spPr>
        <p:txBody>
          <a:bodyPr/>
          <a:lstStyle/>
          <a:p>
            <a:r>
              <a:rPr lang="cs-CZ" sz="2000" dirty="0"/>
              <a:t>vývoj:</a:t>
            </a:r>
          </a:p>
          <a:p>
            <a:r>
              <a:rPr lang="cs-CZ" sz="2000" dirty="0"/>
              <a:t>přímý </a:t>
            </a:r>
          </a:p>
          <a:p>
            <a:r>
              <a:rPr lang="cs-CZ" sz="2000" dirty="0"/>
              <a:t>nepřímý - přes larvu:</a:t>
            </a:r>
          </a:p>
          <a:p>
            <a:r>
              <a:rPr lang="cs-CZ" sz="2000" dirty="0"/>
              <a:t>	veliger - volně plovoucí larva (mořští plži, mořští a část sladkovodních mlžů)</a:t>
            </a:r>
          </a:p>
          <a:p>
            <a:pPr lvl="2"/>
            <a:r>
              <a:rPr lang="cs-CZ" sz="2000" dirty="0"/>
              <a:t>glochidium</a:t>
            </a:r>
            <a:r>
              <a:rPr lang="cs-CZ" sz="2000" b="1" dirty="0"/>
              <a:t> </a:t>
            </a:r>
            <a:r>
              <a:rPr lang="cs-CZ" sz="2000" dirty="0"/>
              <a:t>- parazitická na žábrech ryb (velcí sladkovodní mlži)</a:t>
            </a:r>
          </a:p>
          <a:p>
            <a:endParaRPr lang="cs-CZ" dirty="0"/>
          </a:p>
        </p:txBody>
      </p:sp>
      <p:pic>
        <p:nvPicPr>
          <p:cNvPr id="7170" name="Picture 2" descr="https://upload.wikimedia.org/wikipedia/commons/thumb/5/53/Dolabrifera5.jpg/220px-Dolabrifer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0" y="2743199"/>
            <a:ext cx="3429000" cy="32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lochidium - an overview | ScienceDirect Topics">
            <a:extLst>
              <a:ext uri="{FF2B5EF4-FFF2-40B4-BE49-F238E27FC236}">
                <a16:creationId xmlns:a16="http://schemas.microsoft.com/office/drawing/2014/main" id="{4CD21688-F7E9-4960-9257-EEAD29C7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04" y="1994189"/>
            <a:ext cx="460491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5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4269" y="381000"/>
            <a:ext cx="6858000" cy="65405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+mn-lt"/>
              </a:rPr>
              <a:t>Měkkýši -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57200" y="1371600"/>
            <a:ext cx="7620000" cy="2954655"/>
          </a:xfrm>
        </p:spPr>
        <p:txBody>
          <a:bodyPr/>
          <a:lstStyle/>
          <a:p>
            <a:pPr algn="l"/>
            <a:r>
              <a:rPr lang="cs-CZ" sz="2400" dirty="0"/>
              <a:t>třída: </a:t>
            </a:r>
          </a:p>
          <a:p>
            <a:pPr algn="l"/>
            <a:r>
              <a:rPr lang="cs-CZ" sz="2400" dirty="0" err="1"/>
              <a:t>červovci</a:t>
            </a:r>
            <a:r>
              <a:rPr lang="cs-CZ" sz="2400" dirty="0"/>
              <a:t> (</a:t>
            </a:r>
            <a:r>
              <a:rPr lang="cs-CZ" sz="2400" dirty="0" err="1"/>
              <a:t>Aplacophora</a:t>
            </a:r>
            <a:r>
              <a:rPr lang="cs-CZ" sz="2400" dirty="0"/>
              <a:t>) </a:t>
            </a:r>
          </a:p>
          <a:p>
            <a:pPr algn="l"/>
            <a:r>
              <a:rPr lang="cs-CZ" sz="2400" dirty="0"/>
              <a:t>chroustnatky (</a:t>
            </a:r>
            <a:r>
              <a:rPr lang="cs-CZ" sz="2400" dirty="0" err="1"/>
              <a:t>Polyplacophora</a:t>
            </a:r>
            <a:r>
              <a:rPr lang="cs-CZ" sz="2400" dirty="0"/>
              <a:t>)</a:t>
            </a:r>
          </a:p>
          <a:p>
            <a:pPr algn="l"/>
            <a:r>
              <a:rPr lang="cs-CZ" sz="2400" dirty="0" err="1"/>
              <a:t>přílipkovci</a:t>
            </a:r>
            <a:r>
              <a:rPr lang="cs-CZ" sz="2400" dirty="0"/>
              <a:t> (</a:t>
            </a:r>
            <a:r>
              <a:rPr lang="cs-CZ" sz="2400" dirty="0" err="1"/>
              <a:t>Monoplacophora</a:t>
            </a:r>
            <a:r>
              <a:rPr lang="cs-CZ" sz="2400" dirty="0"/>
              <a:t>)</a:t>
            </a:r>
          </a:p>
          <a:p>
            <a:pPr algn="l"/>
            <a:r>
              <a:rPr lang="cs-CZ" sz="2400" dirty="0"/>
              <a:t>kelnatky (</a:t>
            </a:r>
            <a:r>
              <a:rPr lang="cs-CZ" sz="2400" dirty="0" err="1"/>
              <a:t>Scaphopoda</a:t>
            </a:r>
            <a:r>
              <a:rPr lang="cs-CZ" sz="2400" dirty="0"/>
              <a:t>)</a:t>
            </a:r>
          </a:p>
          <a:p>
            <a:pPr algn="l"/>
            <a:r>
              <a:rPr lang="cs-CZ" sz="2400" b="1" dirty="0"/>
              <a:t>plži (</a:t>
            </a:r>
            <a:r>
              <a:rPr lang="cs-CZ" sz="2400" b="1" dirty="0" err="1"/>
              <a:t>Gastropoda</a:t>
            </a:r>
            <a:r>
              <a:rPr lang="cs-CZ" sz="2400" b="1" dirty="0"/>
              <a:t>)</a:t>
            </a:r>
          </a:p>
          <a:p>
            <a:pPr algn="l"/>
            <a:r>
              <a:rPr lang="cs-CZ" sz="2400" b="1" dirty="0"/>
              <a:t>mlži (</a:t>
            </a:r>
            <a:r>
              <a:rPr lang="cs-CZ" sz="2400" b="1" dirty="0" err="1"/>
              <a:t>Bivalvia</a:t>
            </a:r>
            <a:r>
              <a:rPr lang="cs-CZ" sz="2400" b="1" dirty="0"/>
              <a:t>)</a:t>
            </a:r>
          </a:p>
          <a:p>
            <a:pPr algn="l"/>
            <a:r>
              <a:rPr lang="cs-CZ" sz="2400" dirty="0"/>
              <a:t>hlavonožci (</a:t>
            </a:r>
            <a:r>
              <a:rPr lang="cs-CZ" sz="2400" dirty="0" err="1"/>
              <a:t>Cephalopoda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400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931" y="221473"/>
            <a:ext cx="7886700" cy="492443"/>
          </a:xfrm>
        </p:spPr>
        <p:txBody>
          <a:bodyPr/>
          <a:lstStyle/>
          <a:p>
            <a:r>
              <a:rPr lang="cs-CZ" sz="3200" dirty="0">
                <a:solidFill>
                  <a:schemeClr val="tx1"/>
                </a:solidFill>
                <a:latin typeface="+mn-lt"/>
              </a:rPr>
              <a:t>Plži (</a:t>
            </a:r>
            <a:r>
              <a:rPr lang="cs-CZ" sz="3200" dirty="0" err="1">
                <a:solidFill>
                  <a:schemeClr val="tx1"/>
                </a:solidFill>
                <a:latin typeface="+mn-lt"/>
              </a:rPr>
              <a:t>Gastropoda</a:t>
            </a:r>
            <a:r>
              <a:rPr lang="cs-CZ" sz="32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1" y="990600"/>
            <a:ext cx="8534400" cy="4499373"/>
          </a:xfrm>
        </p:spPr>
        <p:txBody>
          <a:bodyPr>
            <a:normAutofit/>
          </a:bodyPr>
          <a:lstStyle/>
          <a:p>
            <a:r>
              <a:rPr lang="cs-CZ" sz="2200" dirty="0"/>
              <a:t>nejpočetnější skupina (polovina mořští)</a:t>
            </a:r>
          </a:p>
          <a:p>
            <a:r>
              <a:rPr lang="cs-CZ" sz="2200" dirty="0"/>
              <a:t>typičtí měkkýši se všemi vyvinutými částmi těla </a:t>
            </a:r>
          </a:p>
          <a:p>
            <a:r>
              <a:rPr lang="cs-CZ" sz="2200" dirty="0"/>
              <a:t>zřetelně vytvořená hlava, na hlavě tykadla (hmat, někdy i jednoduché oči) </a:t>
            </a:r>
          </a:p>
          <a:p>
            <a:r>
              <a:rPr lang="cs-CZ" sz="2200" dirty="0"/>
              <a:t>v ústní dutině radula (u dravých forem přeměněna v bodec)</a:t>
            </a:r>
          </a:p>
          <a:p>
            <a:r>
              <a:rPr lang="cs-CZ" sz="2200" dirty="0"/>
              <a:t>mají ulitu (obvykle vinutou a obvykle pravotočivě), u některých ulita zakrnělá (např. u slimáků a </a:t>
            </a:r>
            <a:r>
              <a:rPr lang="cs-CZ" sz="2200" dirty="0" err="1"/>
              <a:t>nahožábrých</a:t>
            </a:r>
            <a:r>
              <a:rPr lang="cs-CZ" sz="2200" dirty="0"/>
              <a:t> plžů)</a:t>
            </a:r>
          </a:p>
          <a:p>
            <a:r>
              <a:rPr lang="cs-CZ" sz="2200" dirty="0"/>
              <a:t>2 způsoby dýchání:</a:t>
            </a:r>
          </a:p>
          <a:p>
            <a:pPr lvl="1"/>
            <a:r>
              <a:rPr lang="cs-CZ" sz="2200" dirty="0"/>
              <a:t>žábry - vychlípeniny pokožky do plášťové dutiny</a:t>
            </a:r>
          </a:p>
          <a:p>
            <a:pPr lvl="1"/>
            <a:r>
              <a:rPr lang="cs-CZ" sz="2200" dirty="0"/>
              <a:t>plicní vak (plíce) - prokrvená stěna plášťové dutiny</a:t>
            </a:r>
          </a:p>
          <a:p>
            <a:pPr lvl="1"/>
            <a:endParaRPr lang="cs-CZ" sz="2200" dirty="0"/>
          </a:p>
          <a:p>
            <a:r>
              <a:rPr lang="cs-CZ" sz="2200" dirty="0"/>
              <a:t>hermafroditi i </a:t>
            </a:r>
            <a:r>
              <a:rPr lang="cs-CZ" sz="2200" dirty="0" err="1"/>
              <a:t>gonochoristé</a:t>
            </a:r>
            <a:r>
              <a:rPr lang="cs-CZ" sz="22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759616"/>
            <a:ext cx="6133378" cy="20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8600"/>
            <a:ext cx="7838516" cy="5715000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/>
              <a:t>pokožka produkuje sliz</a:t>
            </a:r>
          </a:p>
          <a:p>
            <a:r>
              <a:rPr lang="cs-CZ" sz="2600" dirty="0"/>
              <a:t>svalstvo soustředěno do nohy (zatahovače)</a:t>
            </a:r>
          </a:p>
          <a:p>
            <a:r>
              <a:rPr lang="cs-CZ" sz="2600" dirty="0"/>
              <a:t>schránka - ulita</a:t>
            </a:r>
          </a:p>
          <a:p>
            <a:endParaRPr lang="cs-CZ" sz="2600" dirty="0"/>
          </a:p>
          <a:p>
            <a:endParaRPr lang="cs-CZ" sz="2600" dirty="0"/>
          </a:p>
          <a:p>
            <a:endParaRPr lang="cs-CZ" sz="2600" dirty="0"/>
          </a:p>
          <a:p>
            <a:endParaRPr lang="cs-CZ" sz="2600" dirty="0"/>
          </a:p>
          <a:p>
            <a:endParaRPr lang="cs-CZ" sz="2600" dirty="0"/>
          </a:p>
          <a:p>
            <a:endParaRPr lang="cs-CZ" sz="2600" dirty="0"/>
          </a:p>
          <a:p>
            <a:r>
              <a:rPr lang="cs-CZ" sz="2600" dirty="0"/>
              <a:t>někdy víčko:</a:t>
            </a:r>
          </a:p>
          <a:p>
            <a:pPr lvl="1"/>
            <a:r>
              <a:rPr lang="cs-CZ" sz="2600" dirty="0"/>
              <a:t>pravé víčko – z CaCO</a:t>
            </a:r>
            <a:r>
              <a:rPr lang="cs-CZ" sz="2600" baseline="-25000" dirty="0"/>
              <a:t>3</a:t>
            </a:r>
            <a:r>
              <a:rPr lang="cs-CZ" sz="2600" dirty="0"/>
              <a:t> (</a:t>
            </a:r>
            <a:r>
              <a:rPr lang="cs-CZ" sz="2600" dirty="0" err="1"/>
              <a:t>operculum</a:t>
            </a:r>
            <a:r>
              <a:rPr lang="cs-CZ" sz="2600" dirty="0"/>
              <a:t>), pevně na noze plže, když plž zaleze do ulity, zaklopí se</a:t>
            </a:r>
          </a:p>
          <a:p>
            <a:pPr lvl="1"/>
            <a:r>
              <a:rPr lang="cs-CZ" sz="2600" dirty="0"/>
              <a:t>nepravé víčko – dočasné víčko ze slizu (</a:t>
            </a:r>
            <a:r>
              <a:rPr lang="cs-CZ" sz="2600" dirty="0" err="1"/>
              <a:t>epifragma</a:t>
            </a:r>
            <a:r>
              <a:rPr lang="cs-CZ" sz="2600" dirty="0"/>
              <a:t>), brání vyschnutí jedince</a:t>
            </a:r>
          </a:p>
          <a:p>
            <a:r>
              <a:rPr lang="cs-CZ" sz="2600" dirty="0"/>
              <a:t>důsledky stáčení:</a:t>
            </a:r>
          </a:p>
          <a:p>
            <a:pPr lvl="1"/>
            <a:r>
              <a:rPr lang="cs-CZ" sz="2600" dirty="0"/>
              <a:t>pouze 1 </a:t>
            </a:r>
            <a:r>
              <a:rPr lang="cs-CZ" sz="2600" dirty="0" err="1"/>
              <a:t>metanefridie</a:t>
            </a:r>
            <a:endParaRPr lang="cs-CZ" sz="2600" dirty="0"/>
          </a:p>
          <a:p>
            <a:pPr lvl="1"/>
            <a:r>
              <a:rPr lang="cs-CZ" sz="2600" dirty="0"/>
              <a:t>vylučovací a řitní otvor ústí vpředu za hlavou</a:t>
            </a:r>
          </a:p>
          <a:p>
            <a:r>
              <a:rPr lang="cs-CZ" sz="2600" dirty="0"/>
              <a:t>potrava</a:t>
            </a:r>
          </a:p>
          <a:p>
            <a:pPr lvl="1"/>
            <a:r>
              <a:rPr lang="cs-CZ" sz="2600" dirty="0"/>
              <a:t>rostliny, řasy, houby</a:t>
            </a:r>
          </a:p>
          <a:p>
            <a:pPr lvl="1"/>
            <a:r>
              <a:rPr lang="cs-CZ" sz="2600" dirty="0"/>
              <a:t>mořské druhy jsou dravé nebo filtrují plankton</a:t>
            </a:r>
          </a:p>
          <a:p>
            <a:endParaRPr lang="cs-CZ" dirty="0"/>
          </a:p>
        </p:txBody>
      </p:sp>
      <p:pic>
        <p:nvPicPr>
          <p:cNvPr id="1026" name="Picture 2" descr="Operculum (gastropod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9" y="4067616"/>
            <a:ext cx="2055291" cy="24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51"/>
            <a:ext cx="2569832" cy="25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381000"/>
            <a:ext cx="8786192" cy="3816429"/>
          </a:xfrm>
        </p:spPr>
        <p:txBody>
          <a:bodyPr/>
          <a:lstStyle/>
          <a:p>
            <a:r>
              <a:rPr lang="cs-CZ" sz="2400" dirty="0"/>
              <a:t>Systém - nejasný: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200" dirty="0"/>
              <a:t>spíše ekologické skupiny než systém:</a:t>
            </a:r>
          </a:p>
          <a:p>
            <a:endParaRPr lang="cs-CZ" sz="2200" dirty="0"/>
          </a:p>
          <a:p>
            <a:r>
              <a:rPr lang="cs-CZ" sz="2200" dirty="0"/>
              <a:t>Předožábří – žábry před srdcem, v plášťové dutině</a:t>
            </a:r>
          </a:p>
          <a:p>
            <a:endParaRPr lang="cs-CZ" sz="2200" dirty="0"/>
          </a:p>
          <a:p>
            <a:r>
              <a:rPr lang="cs-CZ" sz="2200" dirty="0"/>
              <a:t>Zadožábří – žábry za srdcem</a:t>
            </a:r>
          </a:p>
          <a:p>
            <a:endParaRPr lang="cs-CZ" sz="2200" dirty="0"/>
          </a:p>
          <a:p>
            <a:r>
              <a:rPr lang="cs-CZ" sz="2200" dirty="0"/>
              <a:t>Plicnatí – plicní vaky (vznikly silným prokrvením plášťové dutiny)</a:t>
            </a:r>
          </a:p>
          <a:p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07871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576" y="533400"/>
            <a:ext cx="8282774" cy="4001095"/>
          </a:xfrm>
        </p:spPr>
        <p:txBody>
          <a:bodyPr/>
          <a:lstStyle/>
          <a:p>
            <a:r>
              <a:rPr lang="cs-CZ" sz="2200" dirty="0"/>
              <a:t>Předožábří</a:t>
            </a:r>
          </a:p>
          <a:p>
            <a:r>
              <a:rPr lang="cs-CZ" sz="2200" dirty="0"/>
              <a:t>druhově nejpočetnější a nejpůvodnější skupina</a:t>
            </a:r>
          </a:p>
          <a:p>
            <a:r>
              <a:rPr lang="cs-CZ" sz="2200" dirty="0"/>
              <a:t>převážně mořští (výjimečně i sladkovodní)</a:t>
            </a:r>
          </a:p>
          <a:p>
            <a:r>
              <a:rPr lang="cs-CZ" sz="2200" dirty="0"/>
              <a:t>žábry jsou v plášťové dutině před srdcem</a:t>
            </a:r>
          </a:p>
          <a:p>
            <a:r>
              <a:rPr lang="cs-CZ" sz="2200" dirty="0"/>
              <a:t>ulitu uzavírají trvalým víčkem</a:t>
            </a:r>
            <a:r>
              <a:rPr lang="cs-CZ" sz="2200" i="1" dirty="0"/>
              <a:t> </a:t>
            </a:r>
            <a:r>
              <a:rPr lang="cs-CZ" sz="2200" dirty="0"/>
              <a:t>(</a:t>
            </a:r>
            <a:r>
              <a:rPr lang="cs-CZ" sz="2200" dirty="0" err="1"/>
              <a:t>operculum</a:t>
            </a:r>
            <a:r>
              <a:rPr lang="cs-CZ" sz="2200" dirty="0"/>
              <a:t>) - mají ho trvale na hřbetní straně nohy</a:t>
            </a:r>
          </a:p>
          <a:p>
            <a:r>
              <a:rPr lang="cs-CZ" sz="2200" dirty="0"/>
              <a:t>hlava:</a:t>
            </a:r>
          </a:p>
          <a:p>
            <a:pPr lvl="1"/>
            <a:r>
              <a:rPr lang="cs-CZ" sz="2200" dirty="0"/>
              <a:t>1 pár nezatažitelných tykadel</a:t>
            </a:r>
          </a:p>
          <a:p>
            <a:pPr lvl="1"/>
            <a:r>
              <a:rPr lang="cs-CZ" sz="2200" dirty="0"/>
              <a:t>oči dole při jejich bázi</a:t>
            </a:r>
          </a:p>
          <a:p>
            <a:r>
              <a:rPr lang="cs-CZ" sz="2200" dirty="0"/>
              <a:t>většinou </a:t>
            </a:r>
            <a:r>
              <a:rPr lang="cs-CZ" sz="2200" dirty="0" err="1"/>
              <a:t>gonochoristé</a:t>
            </a:r>
            <a:endParaRPr lang="cs-CZ" sz="2200" dirty="0"/>
          </a:p>
          <a:p>
            <a:r>
              <a:rPr lang="cs-CZ" sz="2200" dirty="0"/>
              <a:t>mořští mají nepřímý vývoj - přes larvu veliger</a:t>
            </a:r>
          </a:p>
          <a:p>
            <a:endParaRPr lang="cs-CZ" dirty="0"/>
          </a:p>
        </p:txBody>
      </p:sp>
      <p:pic>
        <p:nvPicPr>
          <p:cNvPr id="3074" name="Picture 2" descr="Prosobranchia mollusc shell, SEM - Stock Image - Z475/0196 - Science Photo  Library">
            <a:extLst>
              <a:ext uri="{FF2B5EF4-FFF2-40B4-BE49-F238E27FC236}">
                <a16:creationId xmlns:a16="http://schemas.microsoft.com/office/drawing/2014/main" id="{A7C15C31-6A5A-4AC8-B8C6-09DDE60A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048000" cy="2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6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63653"/>
            <a:ext cx="8800106" cy="2769989"/>
          </a:xfrm>
        </p:spPr>
        <p:txBody>
          <a:bodyPr/>
          <a:lstStyle/>
          <a:p>
            <a:r>
              <a:rPr lang="cs-CZ" sz="2000" dirty="0"/>
              <a:t>ostranka jaderská (</a:t>
            </a:r>
            <a:r>
              <a:rPr lang="cs-CZ" sz="2000" i="1" dirty="0" err="1"/>
              <a:t>Bolinus</a:t>
            </a:r>
            <a:r>
              <a:rPr lang="cs-CZ" sz="2000" i="1" dirty="0"/>
              <a:t> </a:t>
            </a:r>
            <a:r>
              <a:rPr lang="cs-CZ" sz="2000" i="1" dirty="0" err="1"/>
              <a:t>brandaris</a:t>
            </a:r>
            <a:r>
              <a:rPr lang="cs-CZ" sz="2000" dirty="0"/>
              <a:t>) (purpur)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přílipka misková (</a:t>
            </a:r>
            <a:r>
              <a:rPr lang="cs-CZ" sz="2000" i="1" dirty="0" err="1"/>
              <a:t>Patella</a:t>
            </a:r>
            <a:r>
              <a:rPr lang="cs-CZ" sz="2000" i="1" dirty="0"/>
              <a:t> </a:t>
            </a:r>
            <a:r>
              <a:rPr lang="cs-CZ" sz="2000" i="1" dirty="0" err="1"/>
              <a:t>vulgata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bahenka živorodá (</a:t>
            </a:r>
            <a:r>
              <a:rPr lang="cs-CZ" sz="2000" i="1" dirty="0" err="1"/>
              <a:t>Viviparus</a:t>
            </a:r>
            <a:r>
              <a:rPr lang="cs-CZ" sz="2000" i="1" dirty="0"/>
              <a:t> </a:t>
            </a:r>
            <a:r>
              <a:rPr lang="cs-CZ" sz="2000" i="1" dirty="0" err="1"/>
              <a:t>contectus</a:t>
            </a:r>
            <a:r>
              <a:rPr lang="cs-CZ" sz="2000" dirty="0"/>
              <a:t>)</a:t>
            </a:r>
          </a:p>
          <a:p>
            <a:r>
              <a:rPr lang="cs-CZ" sz="2000" dirty="0"/>
              <a:t>stojaté vody s bohatou vegetací, </a:t>
            </a:r>
            <a:r>
              <a:rPr lang="cs-CZ" sz="2000" dirty="0" err="1"/>
              <a:t>vejcoživorodá</a:t>
            </a:r>
            <a:endParaRPr lang="cs-CZ" sz="2000" dirty="0"/>
          </a:p>
          <a:p>
            <a:r>
              <a:rPr lang="cs-CZ" sz="2000" dirty="0"/>
              <a:t>ohrožená zánikem biotopů</a:t>
            </a:r>
          </a:p>
        </p:txBody>
      </p:sp>
      <p:pic>
        <p:nvPicPr>
          <p:cNvPr id="2052" name="Picture 4" descr="Bolinus brandaris (ostranka jaderská) | BioLi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97"/>
            <a:ext cx="3000020" cy="22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Přímá spojnice se šipkou 14"/>
          <p:cNvCxnSpPr>
            <a:cxnSpLocks/>
          </p:cNvCxnSpPr>
          <p:nvPr/>
        </p:nvCxnSpPr>
        <p:spPr>
          <a:xfrm>
            <a:off x="3200400" y="1524000"/>
            <a:ext cx="3439087" cy="117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8" name="Picture 10" descr="Patella caerulea (přílipka modravá) | BioLib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59" y="2137256"/>
            <a:ext cx="2048275" cy="21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viparus contectus (bahenka živorodá) | BioLib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6069"/>
            <a:ext cx="5507943" cy="32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1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833" y="457200"/>
            <a:ext cx="8790167" cy="4339650"/>
          </a:xfrm>
        </p:spPr>
        <p:txBody>
          <a:bodyPr/>
          <a:lstStyle/>
          <a:p>
            <a:r>
              <a:rPr lang="cs-CZ" sz="2400" dirty="0"/>
              <a:t>Zadožábří</a:t>
            </a:r>
          </a:p>
          <a:p>
            <a:endParaRPr lang="cs-CZ" sz="2400" dirty="0"/>
          </a:p>
          <a:p>
            <a:r>
              <a:rPr lang="cs-CZ" sz="2400" dirty="0"/>
              <a:t>mořské druhy</a:t>
            </a:r>
          </a:p>
          <a:p>
            <a:r>
              <a:rPr lang="cs-CZ" sz="2400" dirty="0"/>
              <a:t>žábry za srdcem</a:t>
            </a:r>
          </a:p>
          <a:p>
            <a:r>
              <a:rPr lang="cs-CZ" sz="2400" dirty="0"/>
              <a:t>ulita redukovaná nebo druhotně chybí</a:t>
            </a:r>
          </a:p>
          <a:p>
            <a:r>
              <a:rPr lang="cs-CZ" sz="2400" dirty="0"/>
              <a:t>plášťová dutina a žábry redukované nebo zcela chybí (dýchání celým povrchem těla)</a:t>
            </a:r>
          </a:p>
          <a:p>
            <a:r>
              <a:rPr lang="cs-CZ" sz="2400" dirty="0"/>
              <a:t>pestře zbarvení</a:t>
            </a:r>
          </a:p>
          <a:p>
            <a:r>
              <a:rPr lang="cs-CZ" sz="2400" dirty="0"/>
              <a:t>většinou žijí na dně (v malých hloubkách), někteří pelagicky (volně plavou)</a:t>
            </a:r>
          </a:p>
          <a:p>
            <a:r>
              <a:rPr lang="cs-CZ" sz="2400" dirty="0"/>
              <a:t>hermafrodité</a:t>
            </a:r>
          </a:p>
          <a:p>
            <a:endParaRPr lang="cs-CZ" dirty="0"/>
          </a:p>
        </p:txBody>
      </p:sp>
      <p:pic>
        <p:nvPicPr>
          <p:cNvPr id="4098" name="Picture 2" descr="Opisthobranchia - Wikipedia">
            <a:extLst>
              <a:ext uri="{FF2B5EF4-FFF2-40B4-BE49-F238E27FC236}">
                <a16:creationId xmlns:a16="http://schemas.microsoft.com/office/drawing/2014/main" id="{8BBC7107-57B4-4A07-8C73-7BFFB265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4" y="4648200"/>
            <a:ext cx="2819400" cy="20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ur: The magic of the Internet">
            <a:extLst>
              <a:ext uri="{FF2B5EF4-FFF2-40B4-BE49-F238E27FC236}">
                <a16:creationId xmlns:a16="http://schemas.microsoft.com/office/drawing/2014/main" id="{AF79C651-71AB-44B5-86B4-3E0519F4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04007"/>
            <a:ext cx="3619500" cy="236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4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4800"/>
            <a:ext cx="8605299" cy="3970318"/>
          </a:xfrm>
        </p:spPr>
        <p:txBody>
          <a:bodyPr/>
          <a:lstStyle/>
          <a:p>
            <a:r>
              <a:rPr lang="cs-CZ" sz="2400" dirty="0"/>
              <a:t>Plicnatí (</a:t>
            </a:r>
            <a:r>
              <a:rPr lang="cs-CZ" sz="2400" dirty="0" err="1"/>
              <a:t>Pulmonata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/>
              <a:t>suchozemští nebo sladkovodní plži</a:t>
            </a:r>
          </a:p>
          <a:p>
            <a:r>
              <a:rPr lang="cs-CZ" sz="2400" dirty="0"/>
              <a:t>převážně býložravci</a:t>
            </a:r>
          </a:p>
          <a:p>
            <a:r>
              <a:rPr lang="cs-CZ" sz="2400" dirty="0"/>
              <a:t>dýchají plicním vakem (prokrvená stěna plášťové dutiny)</a:t>
            </a:r>
          </a:p>
          <a:p>
            <a:pPr lvl="1"/>
            <a:r>
              <a:rPr lang="cs-CZ" sz="2400" dirty="0"/>
              <a:t>sladkovodní druhy → musí se vynořovat a nadechnout</a:t>
            </a:r>
          </a:p>
          <a:p>
            <a:r>
              <a:rPr lang="cs-CZ" sz="2400" dirty="0"/>
              <a:t>hermafroditi s vývinem přímým</a:t>
            </a:r>
          </a:p>
          <a:p>
            <a:r>
              <a:rPr lang="cs-CZ" sz="2400" dirty="0"/>
              <a:t>ulita stočená nebo chybí</a:t>
            </a:r>
          </a:p>
          <a:p>
            <a:endParaRPr lang="cs-CZ" sz="2400" dirty="0"/>
          </a:p>
          <a:p>
            <a:r>
              <a:rPr lang="cs-CZ" sz="2400" dirty="0"/>
              <a:t>2 řády: </a:t>
            </a:r>
            <a:r>
              <a:rPr lang="cs-CZ" sz="2400" dirty="0" err="1"/>
              <a:t>spodnoocí</a:t>
            </a:r>
            <a:r>
              <a:rPr lang="cs-CZ" sz="2400" dirty="0"/>
              <a:t>, </a:t>
            </a:r>
            <a:r>
              <a:rPr lang="cs-CZ" sz="2400" dirty="0" err="1"/>
              <a:t>stopkoocí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122" name="Picture 2" descr="Šnečku, šnečku, vystrč růž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98564"/>
            <a:ext cx="49377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8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304800" y="381000"/>
            <a:ext cx="8763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+mj-lt"/>
              </a:rPr>
              <a:t>p</a:t>
            </a:r>
            <a:r>
              <a:rPr lang="cs-CZ" sz="2200" i="0" dirty="0">
                <a:effectLst/>
                <a:latin typeface="+mj-lt"/>
              </a:rPr>
              <a:t>o členovcích zřejmě druhý nejbohatší živočišný kmen (podle počtu druhů)</a:t>
            </a:r>
          </a:p>
          <a:p>
            <a:r>
              <a:rPr lang="cs-CZ" sz="2200" dirty="0" err="1">
                <a:latin typeface="+mj-lt"/>
              </a:rPr>
              <a:t>p</a:t>
            </a:r>
            <a:r>
              <a:rPr lang="cs-CZ" sz="2200" i="0" dirty="0" err="1">
                <a:effectLst/>
                <a:latin typeface="+mj-lt"/>
              </a:rPr>
              <a:t>rvoústí</a:t>
            </a:r>
            <a:r>
              <a:rPr lang="cs-CZ" sz="2200" i="0" dirty="0">
                <a:effectLst/>
                <a:latin typeface="+mj-lt"/>
              </a:rPr>
              <a:t> s pravou tělní dutinou (coelom)</a:t>
            </a:r>
          </a:p>
          <a:p>
            <a:r>
              <a:rPr lang="cs-CZ" sz="2200" i="0" dirty="0" err="1">
                <a:effectLst/>
                <a:latin typeface="+mj-lt"/>
              </a:rPr>
              <a:t>dvoustranně</a:t>
            </a:r>
            <a:r>
              <a:rPr lang="cs-CZ" sz="2200" i="0" dirty="0">
                <a:effectLst/>
                <a:latin typeface="+mj-lt"/>
              </a:rPr>
              <a:t> (bilaterálně) symetričtí nebo druhotně asymetričtí</a:t>
            </a:r>
          </a:p>
          <a:p>
            <a:r>
              <a:rPr lang="cs-CZ" sz="2200" i="0" dirty="0">
                <a:effectLst/>
                <a:latin typeface="+mj-lt"/>
              </a:rPr>
              <a:t>měkké, nečlánkované tělo bez končetin </a:t>
            </a:r>
          </a:p>
          <a:p>
            <a:r>
              <a:rPr lang="cs-CZ" sz="2200" i="0" dirty="0">
                <a:effectLst/>
                <a:latin typeface="+mj-lt"/>
              </a:rPr>
              <a:t>většina vodní (převážně v moři) a druhotně někteří na souši</a:t>
            </a:r>
          </a:p>
          <a:p>
            <a:r>
              <a:rPr lang="cs-CZ" sz="2200" dirty="0">
                <a:latin typeface="+mj-lt"/>
              </a:rPr>
              <a:t>v ČR zjištěno 240 druhů volně žijících měkkýšů, z toho 78 vodních (50 plžů a 28 mlžů) a 162 suchozemské druhy</a:t>
            </a:r>
            <a:endParaRPr lang="cs-CZ" sz="2200" b="0" i="0" dirty="0">
              <a:effectLst/>
              <a:latin typeface="+mj-lt"/>
            </a:endParaRPr>
          </a:p>
        </p:txBody>
      </p:sp>
      <p:pic>
        <p:nvPicPr>
          <p:cNvPr id="5122" name="Picture 2" descr="Palaeos Metazoa: Mollusca: Pulmonata: Pulmonata">
            <a:extLst>
              <a:ext uri="{FF2B5EF4-FFF2-40B4-BE49-F238E27FC236}">
                <a16:creationId xmlns:a16="http://schemas.microsoft.com/office/drawing/2014/main" id="{BB0D5872-2B3C-43E2-B2A5-98D9AD2F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42" y="3352800"/>
            <a:ext cx="667611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54565"/>
            <a:ext cx="8134350" cy="6709529"/>
          </a:xfrm>
        </p:spPr>
        <p:txBody>
          <a:bodyPr/>
          <a:lstStyle/>
          <a:p>
            <a:r>
              <a:rPr lang="cs-CZ" sz="2200" dirty="0" err="1"/>
              <a:t>Spodnoocí</a:t>
            </a:r>
            <a:r>
              <a:rPr lang="cs-CZ" sz="2200" dirty="0"/>
              <a:t> (</a:t>
            </a:r>
            <a:r>
              <a:rPr lang="cs-CZ" sz="2200" dirty="0" err="1"/>
              <a:t>Basomatophora</a:t>
            </a:r>
            <a:r>
              <a:rPr lang="cs-CZ" sz="2200" dirty="0"/>
              <a:t>)</a:t>
            </a:r>
          </a:p>
          <a:p>
            <a:r>
              <a:rPr lang="cs-CZ" sz="2200" dirty="0"/>
              <a:t>sladkovodní, jeden pár tykadel, oči dole (u báze tykadel)</a:t>
            </a:r>
          </a:p>
          <a:p>
            <a:endParaRPr lang="cs-CZ" sz="2200" dirty="0"/>
          </a:p>
          <a:p>
            <a:r>
              <a:rPr lang="cs-CZ" sz="2200" dirty="0"/>
              <a:t>plovatka bahenní (</a:t>
            </a:r>
            <a:r>
              <a:rPr lang="cs-CZ" sz="2200" i="1" dirty="0" err="1"/>
              <a:t>Lymnaea</a:t>
            </a:r>
            <a:r>
              <a:rPr lang="cs-CZ" sz="2200" i="1" dirty="0"/>
              <a:t> </a:t>
            </a:r>
            <a:r>
              <a:rPr lang="cs-CZ" sz="2200" i="1" dirty="0" err="1"/>
              <a:t>stagnalis</a:t>
            </a:r>
            <a:r>
              <a:rPr lang="cs-CZ" sz="2200" dirty="0"/>
              <a:t>)</a:t>
            </a:r>
          </a:p>
          <a:p>
            <a:pPr lvl="1"/>
            <a:r>
              <a:rPr lang="cs-CZ" sz="2200" dirty="0"/>
              <a:t>konec ulity špičatý</a:t>
            </a:r>
          </a:p>
          <a:p>
            <a:pPr lvl="1"/>
            <a:r>
              <a:rPr lang="cs-CZ" sz="2200" dirty="0"/>
              <a:t>rybníky, slepá ramena apod.</a:t>
            </a:r>
          </a:p>
          <a:p>
            <a:pPr lvl="1"/>
            <a:r>
              <a:rPr lang="cs-CZ" sz="2200" dirty="0"/>
              <a:t>široce rozšířený druh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 err="1"/>
              <a:t>bahnatka</a:t>
            </a:r>
            <a:r>
              <a:rPr lang="cs-CZ" sz="2200" dirty="0"/>
              <a:t> malá (</a:t>
            </a:r>
            <a:r>
              <a:rPr lang="cs-CZ" sz="2200" i="1" dirty="0" err="1"/>
              <a:t>Galba</a:t>
            </a:r>
            <a:r>
              <a:rPr lang="cs-CZ" sz="2200" i="1" dirty="0"/>
              <a:t> </a:t>
            </a:r>
            <a:r>
              <a:rPr lang="cs-CZ" sz="2200" i="1" dirty="0" err="1"/>
              <a:t>truncatula</a:t>
            </a:r>
            <a:r>
              <a:rPr lang="cs-CZ" sz="2200" dirty="0"/>
              <a:t>)</a:t>
            </a:r>
          </a:p>
          <a:p>
            <a:pPr lvl="1"/>
            <a:r>
              <a:rPr lang="cs-CZ" sz="2200" dirty="0"/>
              <a:t>široká ekologická valence</a:t>
            </a:r>
          </a:p>
          <a:p>
            <a:pPr lvl="1"/>
            <a:r>
              <a:rPr lang="cs-CZ" sz="2200" dirty="0"/>
              <a:t>na pomezí vody a souše</a:t>
            </a:r>
          </a:p>
          <a:p>
            <a:pPr lvl="1"/>
            <a:r>
              <a:rPr lang="cs-CZ" sz="2200" dirty="0"/>
              <a:t>mezihostitel motolice jaterní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dirty="0"/>
          </a:p>
        </p:txBody>
      </p:sp>
      <p:pic>
        <p:nvPicPr>
          <p:cNvPr id="6148" name="Picture 4" descr="Plovatka bahenní – Seznam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92765"/>
            <a:ext cx="4075853" cy="2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hnatka malá | Moulík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2706178" cy="20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4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54565"/>
            <a:ext cx="8134350" cy="4739759"/>
          </a:xfrm>
        </p:spPr>
        <p:txBody>
          <a:bodyPr/>
          <a:lstStyle/>
          <a:p>
            <a:r>
              <a:rPr lang="cs-CZ" sz="2200" dirty="0"/>
              <a:t>vrkoč bažinný (</a:t>
            </a:r>
            <a:r>
              <a:rPr lang="cs-CZ" sz="2200" i="1" dirty="0" err="1"/>
              <a:t>Vertigo</a:t>
            </a:r>
            <a:r>
              <a:rPr lang="cs-CZ" sz="2200" i="1" dirty="0"/>
              <a:t> </a:t>
            </a:r>
            <a:r>
              <a:rPr lang="cs-CZ" sz="2200" i="1" dirty="0" err="1"/>
              <a:t>moulinsiana</a:t>
            </a:r>
            <a:r>
              <a:rPr lang="cs-CZ" sz="2200" dirty="0"/>
              <a:t>)</a:t>
            </a:r>
          </a:p>
          <a:p>
            <a:r>
              <a:rPr lang="cs-CZ" sz="2200" dirty="0"/>
              <a:t>drobný plž </a:t>
            </a:r>
          </a:p>
          <a:p>
            <a:r>
              <a:rPr lang="cs-CZ" sz="2200" dirty="0"/>
              <a:t>prameniště, mokřady apod.</a:t>
            </a:r>
          </a:p>
          <a:p>
            <a:r>
              <a:rPr lang="cs-CZ" sz="2200" dirty="0"/>
              <a:t>ohrožený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vrkoč lesní (</a:t>
            </a:r>
            <a:r>
              <a:rPr lang="cs-CZ" sz="2200" i="1" dirty="0" err="1"/>
              <a:t>Vertigo</a:t>
            </a:r>
            <a:r>
              <a:rPr lang="cs-CZ" sz="2200" i="1" dirty="0"/>
              <a:t> </a:t>
            </a:r>
            <a:r>
              <a:rPr lang="cs-CZ" sz="2200" i="1" dirty="0" err="1"/>
              <a:t>pusilla</a:t>
            </a:r>
            <a:r>
              <a:rPr lang="cs-CZ" sz="2200" dirty="0"/>
              <a:t>)</a:t>
            </a:r>
          </a:p>
          <a:p>
            <a:r>
              <a:rPr lang="cs-CZ" sz="2200" dirty="0"/>
              <a:t>druh se západním rozšířením</a:t>
            </a:r>
          </a:p>
          <a:p>
            <a:r>
              <a:rPr lang="cs-CZ" sz="2200" dirty="0"/>
              <a:t>lesní mokřady</a:t>
            </a:r>
          </a:p>
          <a:p>
            <a:endParaRPr lang="cs-CZ" sz="2200" dirty="0"/>
          </a:p>
        </p:txBody>
      </p:sp>
      <p:pic>
        <p:nvPicPr>
          <p:cNvPr id="11266" name="Picture 2" descr="Vertigo moulinsiana">
            <a:extLst>
              <a:ext uri="{FF2B5EF4-FFF2-40B4-BE49-F238E27FC236}">
                <a16:creationId xmlns:a16="http://schemas.microsoft.com/office/drawing/2014/main" id="{0A44E720-0711-41F3-8751-039CE9F7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487768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ertigo pusilla - vrkoč lesní | Vertiginidae - vrkočovití | Natura Bohemica">
            <a:extLst>
              <a:ext uri="{FF2B5EF4-FFF2-40B4-BE49-F238E27FC236}">
                <a16:creationId xmlns:a16="http://schemas.microsoft.com/office/drawing/2014/main" id="{13921138-BDAD-4EE7-8BE7-CDA59722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91" y="3474632"/>
            <a:ext cx="4343399" cy="326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7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418" y="304800"/>
            <a:ext cx="8733182" cy="5029200"/>
          </a:xfrm>
        </p:spPr>
        <p:txBody>
          <a:bodyPr>
            <a:normAutofit/>
          </a:bodyPr>
          <a:lstStyle/>
          <a:p>
            <a:r>
              <a:rPr lang="cs-CZ" sz="2000" dirty="0" err="1"/>
              <a:t>Stopkoocí</a:t>
            </a:r>
            <a:r>
              <a:rPr lang="cs-CZ" sz="2000" dirty="0"/>
              <a:t> (</a:t>
            </a:r>
            <a:r>
              <a:rPr lang="cs-CZ" sz="2000" dirty="0" err="1"/>
              <a:t>Stylomatophora</a:t>
            </a:r>
            <a:r>
              <a:rPr lang="cs-CZ" sz="2000" dirty="0"/>
              <a:t>)</a:t>
            </a:r>
          </a:p>
          <a:p>
            <a:r>
              <a:rPr lang="cs-CZ" sz="2000" dirty="0"/>
              <a:t>suchozemští</a:t>
            </a:r>
          </a:p>
          <a:p>
            <a:r>
              <a:rPr lang="cs-CZ" sz="2000" dirty="0"/>
              <a:t>dva páry tykadel:</a:t>
            </a:r>
          </a:p>
          <a:p>
            <a:pPr lvl="1"/>
            <a:r>
              <a:rPr lang="cs-CZ" sz="2000" dirty="0"/>
              <a:t>1. pár - hmatové receptory</a:t>
            </a:r>
          </a:p>
          <a:p>
            <a:pPr lvl="1"/>
            <a:r>
              <a:rPr lang="cs-CZ" sz="2000" dirty="0"/>
              <a:t>2. pár - nese zatažitelné oči</a:t>
            </a:r>
          </a:p>
          <a:p>
            <a:r>
              <a:rPr lang="cs-CZ" sz="2000" dirty="0"/>
              <a:t>Zástupci:</a:t>
            </a:r>
          </a:p>
          <a:p>
            <a:r>
              <a:rPr lang="cs-CZ" sz="2000" dirty="0"/>
              <a:t>hlemýžď zahradní (</a:t>
            </a:r>
            <a:r>
              <a:rPr lang="cs-CZ" sz="2000" i="1" dirty="0"/>
              <a:t>Helix </a:t>
            </a:r>
            <a:r>
              <a:rPr lang="cs-CZ" sz="2000" i="1" dirty="0" err="1"/>
              <a:t>pomatia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tvoří dočasné víčko</a:t>
            </a:r>
          </a:p>
          <a:p>
            <a:pPr lvl="1"/>
            <a:r>
              <a:rPr lang="cs-CZ" sz="2000" dirty="0"/>
              <a:t>vlhká a stinná místa (vyšší tráva, kopřivy, okraje lesů, porosty okolo vod apod.)</a:t>
            </a:r>
          </a:p>
          <a:p>
            <a:r>
              <a:rPr lang="cs-CZ" sz="2000" dirty="0"/>
              <a:t>páskovka keřová (</a:t>
            </a:r>
            <a:r>
              <a:rPr lang="cs-CZ" sz="2000" i="1" dirty="0" err="1"/>
              <a:t>Cepaea</a:t>
            </a:r>
            <a:r>
              <a:rPr lang="cs-CZ" sz="2000" i="1" dirty="0"/>
              <a:t> </a:t>
            </a:r>
            <a:r>
              <a:rPr lang="cs-CZ" sz="2000" i="1" dirty="0" err="1"/>
              <a:t>hortensis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páskovaná ulita, okraje lesů, křoviny, zahrady apod. </a:t>
            </a:r>
          </a:p>
          <a:p>
            <a:r>
              <a:rPr lang="cs-CZ" sz="2000" dirty="0"/>
              <a:t>páskovka hajní (</a:t>
            </a:r>
            <a:r>
              <a:rPr lang="cs-CZ" sz="2000" i="1" dirty="0" err="1"/>
              <a:t>Cepaea</a:t>
            </a:r>
            <a:r>
              <a:rPr lang="cs-CZ" sz="2000" i="1" dirty="0"/>
              <a:t> </a:t>
            </a:r>
            <a:r>
              <a:rPr lang="cs-CZ" sz="2000" i="1" dirty="0" err="1"/>
              <a:t>nemoralis</a:t>
            </a:r>
            <a:r>
              <a:rPr lang="cs-CZ" sz="2000" dirty="0"/>
              <a:t>)</a:t>
            </a:r>
          </a:p>
          <a:p>
            <a:r>
              <a:rPr lang="cs-CZ" sz="2000" dirty="0"/>
              <a:t>	podobné nároky jako předchozí, více </a:t>
            </a:r>
            <a:r>
              <a:rPr lang="cs-CZ" sz="2000" dirty="0" err="1"/>
              <a:t>synantropní</a:t>
            </a:r>
            <a:r>
              <a:rPr lang="cs-CZ" sz="2000" dirty="0"/>
              <a:t>, kříží se s předchozím druhem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342900" lvl="1"/>
            <a:endParaRPr lang="cs-CZ" sz="2000" dirty="0"/>
          </a:p>
          <a:p>
            <a:endParaRPr lang="cs-CZ" dirty="0"/>
          </a:p>
        </p:txBody>
      </p:sp>
      <p:pic>
        <p:nvPicPr>
          <p:cNvPr id="7170" name="Picture 2" descr="Podivuhodný svět hlemýždě zahradního | iRecept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57" y="76200"/>
            <a:ext cx="4644133" cy="26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brázek - Cepaea hortensis (páskovka keřová) | BioLib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3" y="4572000"/>
            <a:ext cx="3203560" cy="23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03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1B7F42-52F9-4545-A06E-E999E1C5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3962400" cy="4893647"/>
          </a:xfrm>
        </p:spPr>
        <p:txBody>
          <a:bodyPr/>
          <a:lstStyle/>
          <a:p>
            <a:r>
              <a:rPr lang="cs-CZ" sz="2000" dirty="0" err="1"/>
              <a:t>suchomilka</a:t>
            </a:r>
            <a:r>
              <a:rPr lang="cs-CZ" sz="2000" dirty="0"/>
              <a:t> ladní (</a:t>
            </a:r>
            <a:r>
              <a:rPr lang="cs-CZ" sz="2000" i="1" dirty="0" err="1"/>
              <a:t>Helicella</a:t>
            </a:r>
            <a:r>
              <a:rPr lang="cs-CZ" sz="2000" i="1" dirty="0"/>
              <a:t> </a:t>
            </a:r>
            <a:r>
              <a:rPr lang="cs-CZ" sz="2000" i="1" dirty="0" err="1"/>
              <a:t>itala</a:t>
            </a:r>
            <a:r>
              <a:rPr lang="cs-CZ" sz="2000" dirty="0"/>
              <a:t>) suché biotopy, velká píštěl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závornatka drsná (</a:t>
            </a:r>
            <a:r>
              <a:rPr lang="cs-CZ" sz="2000" i="1" dirty="0" err="1"/>
              <a:t>Clausilia</a:t>
            </a:r>
            <a:r>
              <a:rPr lang="cs-CZ" sz="2000" i="1" dirty="0"/>
              <a:t> </a:t>
            </a:r>
            <a:r>
              <a:rPr lang="cs-CZ" sz="2000" i="1" dirty="0" err="1"/>
              <a:t>dubia</a:t>
            </a:r>
            <a:r>
              <a:rPr lang="cs-CZ" sz="2000" dirty="0"/>
              <a:t>)</a:t>
            </a:r>
          </a:p>
          <a:p>
            <a:r>
              <a:rPr lang="cs-CZ" sz="2000" dirty="0"/>
              <a:t>stinné vápencové skály, hradní zříceniny apod.</a:t>
            </a:r>
          </a:p>
          <a:p>
            <a:endParaRPr lang="cs-CZ" dirty="0"/>
          </a:p>
        </p:txBody>
      </p:sp>
      <p:pic>
        <p:nvPicPr>
          <p:cNvPr id="1026" name="Picture 2" descr="Helicella itala (suchomilka ladní) | BioLib.cz">
            <a:extLst>
              <a:ext uri="{FF2B5EF4-FFF2-40B4-BE49-F238E27FC236}">
                <a16:creationId xmlns:a16="http://schemas.microsoft.com/office/drawing/2014/main" id="{7488BC91-A973-4617-9CBA-289354E9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430504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2E00819-4EAA-48F9-A988-E87807B20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76" y="4343400"/>
            <a:ext cx="3962399" cy="24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661" y="181047"/>
            <a:ext cx="8716958" cy="4931796"/>
          </a:xfrm>
        </p:spPr>
        <p:txBody>
          <a:bodyPr>
            <a:normAutofit/>
          </a:bodyPr>
          <a:lstStyle/>
          <a:p>
            <a:r>
              <a:rPr lang="cs-CZ" sz="2000" dirty="0" err="1"/>
              <a:t>jantarka</a:t>
            </a:r>
            <a:r>
              <a:rPr lang="cs-CZ" sz="2000" dirty="0"/>
              <a:t> obecná (</a:t>
            </a:r>
            <a:r>
              <a:rPr lang="cs-CZ" sz="2000" i="1" dirty="0" err="1"/>
              <a:t>Succinea</a:t>
            </a:r>
            <a:r>
              <a:rPr lang="cs-CZ" sz="2000" i="1" dirty="0"/>
              <a:t> </a:t>
            </a:r>
            <a:r>
              <a:rPr lang="cs-CZ" sz="2000" i="1" dirty="0" err="1"/>
              <a:t>putris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žlutá průsvitná ulita (barvy jantaru), vlhké biotopy</a:t>
            </a:r>
          </a:p>
          <a:p>
            <a:pPr lvl="1"/>
            <a:r>
              <a:rPr lang="cs-CZ" sz="2000" dirty="0"/>
              <a:t>mezihostitel motolice podivné</a:t>
            </a:r>
          </a:p>
          <a:p>
            <a:endParaRPr lang="cs-CZ" sz="2000" dirty="0"/>
          </a:p>
          <a:p>
            <a:r>
              <a:rPr lang="cs-CZ" sz="2000" dirty="0"/>
              <a:t>oblovka (</a:t>
            </a:r>
            <a:r>
              <a:rPr lang="cs-CZ" sz="2000" i="1" dirty="0" err="1"/>
              <a:t>Achatina</a:t>
            </a:r>
            <a:r>
              <a:rPr lang="cs-CZ" sz="2000" i="1" dirty="0"/>
              <a:t> </a:t>
            </a:r>
            <a:r>
              <a:rPr lang="cs-CZ" sz="2000" dirty="0" err="1"/>
              <a:t>sp</a:t>
            </a:r>
            <a:r>
              <a:rPr lang="cs-CZ" sz="2000" dirty="0"/>
              <a:t>.)</a:t>
            </a:r>
          </a:p>
          <a:p>
            <a:pPr lvl="1"/>
            <a:r>
              <a:rPr lang="cs-CZ" sz="2000" dirty="0"/>
              <a:t>největší suchozemský plž (20 cm)</a:t>
            </a:r>
          </a:p>
          <a:p>
            <a:pPr lvl="1"/>
            <a:r>
              <a:rPr lang="cs-CZ" sz="2000" dirty="0"/>
              <a:t>žije v Africe, škodí na polích</a:t>
            </a:r>
          </a:p>
          <a:p>
            <a:endParaRPr lang="cs-CZ" sz="2000" dirty="0"/>
          </a:p>
          <a:p>
            <a:r>
              <a:rPr lang="cs-CZ" sz="2000" dirty="0"/>
              <a:t>plži bez ulity (tzv. nazí plži): ulita redukovaná v podobě štítku na hřbetní straně, na štítku vstup do plášťové dutiny (dýchací otvor), často škůdci</a:t>
            </a:r>
          </a:p>
          <a:p>
            <a:endParaRPr lang="cs-CZ" sz="2000" b="1" dirty="0"/>
          </a:p>
          <a:p>
            <a:r>
              <a:rPr lang="cs-CZ" sz="2000" dirty="0" err="1"/>
              <a:t>plzák</a:t>
            </a:r>
            <a:r>
              <a:rPr lang="cs-CZ" sz="2000" dirty="0"/>
              <a:t> lesní (</a:t>
            </a:r>
            <a:r>
              <a:rPr lang="cs-CZ" sz="2000" i="1" dirty="0" err="1"/>
              <a:t>Arion</a:t>
            </a:r>
            <a:r>
              <a:rPr lang="cs-CZ" sz="2000" i="1" dirty="0"/>
              <a:t> </a:t>
            </a:r>
            <a:r>
              <a:rPr lang="cs-CZ" sz="2000" i="1" dirty="0" err="1"/>
              <a:t>rufus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dýchací otvor vpředu na štítku</a:t>
            </a:r>
          </a:p>
          <a:p>
            <a:endParaRPr lang="cs-CZ" sz="2000" dirty="0"/>
          </a:p>
          <a:p>
            <a:r>
              <a:rPr lang="cs-CZ" sz="2000" dirty="0"/>
              <a:t>slimák největší (</a:t>
            </a:r>
            <a:r>
              <a:rPr lang="cs-CZ" sz="2000" i="1" dirty="0" err="1"/>
              <a:t>Limax</a:t>
            </a:r>
            <a:r>
              <a:rPr lang="cs-CZ" sz="2000" i="1" dirty="0"/>
              <a:t> </a:t>
            </a:r>
            <a:r>
              <a:rPr lang="cs-CZ" sz="2000" i="1" dirty="0" err="1"/>
              <a:t>maximus</a:t>
            </a:r>
            <a:r>
              <a:rPr lang="cs-CZ" sz="2000" dirty="0"/>
              <a:t>) </a:t>
            </a:r>
          </a:p>
          <a:p>
            <a:pPr lvl="1"/>
            <a:r>
              <a:rPr lang="cs-CZ" sz="2000" dirty="0"/>
              <a:t>dýchací otvor vzadu na štítku</a:t>
            </a:r>
          </a:p>
          <a:p>
            <a:endParaRPr lang="cs-CZ" dirty="0"/>
          </a:p>
        </p:txBody>
      </p:sp>
      <p:pic>
        <p:nvPicPr>
          <p:cNvPr id="8194" name="Picture 2" descr="Jantarka obecná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04" y="304800"/>
            <a:ext cx="3048000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54" y="5227728"/>
            <a:ext cx="2975842" cy="1617806"/>
          </a:xfrm>
          <a:prstGeom prst="rect">
            <a:avLst/>
          </a:prstGeom>
        </p:spPr>
      </p:pic>
      <p:pic>
        <p:nvPicPr>
          <p:cNvPr id="8202" name="Picture 10" descr="MASARYKOVA UNIVERZITA PEDAGOGICKÁ FAKULTA KATEDRA BIOLOGIE Mapování výskytu  rovnokřídlého hmyzu v okolí obce Roudno a tvorba klíče k určování lučních  bezobratlých Diplomová práce Brno 2015 Vedoucí diplomové práce: Mgr. Robert 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02639"/>
            <a:ext cx="2168004" cy="23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B3C5DDE2-EF51-484B-B34C-3BEE59D06212}"/>
              </a:ext>
            </a:extLst>
          </p:cNvPr>
          <p:cNvCxnSpPr>
            <a:cxnSpLocks/>
          </p:cNvCxnSpPr>
          <p:nvPr/>
        </p:nvCxnSpPr>
        <p:spPr>
          <a:xfrm>
            <a:off x="3012155" y="3657600"/>
            <a:ext cx="3160045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Arion rufus - plzák lesní | Arionidae - plzákovití | Natura Bohemica">
            <a:extLst>
              <a:ext uri="{FF2B5EF4-FFF2-40B4-BE49-F238E27FC236}">
                <a16:creationId xmlns:a16="http://schemas.microsoft.com/office/drawing/2014/main" id="{3CA54601-60CE-4266-BD4D-D30B5E9B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22" y="32837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02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219200" y="381000"/>
            <a:ext cx="6858000" cy="1243012"/>
          </a:xfrm>
        </p:spPr>
        <p:txBody>
          <a:bodyPr>
            <a:normAutofit/>
          </a:bodyPr>
          <a:lstStyle/>
          <a:p>
            <a:pPr algn="ctr"/>
            <a:r>
              <a:rPr lang="cs-CZ" sz="4500" dirty="0" err="1"/>
              <a:t>Bivalvia</a:t>
            </a:r>
            <a:r>
              <a:rPr lang="cs-CZ" sz="4500" dirty="0"/>
              <a:t> (Mlži)</a:t>
            </a:r>
          </a:p>
        </p:txBody>
      </p:sp>
      <p:pic>
        <p:nvPicPr>
          <p:cNvPr id="1026" name="Picture 2" descr="The bivalves of Turtle and Binunsalian Bays. 17. Paphia textile, 18.... |  Download Scientific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" y="1696357"/>
            <a:ext cx="3384707" cy="45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valve shells from Eastern Sumatra (Indonesia; sample number is given... |  Download Scientific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0" y="1696357"/>
            <a:ext cx="3242850" cy="45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00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418" y="228600"/>
            <a:ext cx="8404510" cy="6324600"/>
          </a:xfrm>
        </p:spPr>
        <p:txBody>
          <a:bodyPr>
            <a:normAutofit/>
          </a:bodyPr>
          <a:lstStyle/>
          <a:p>
            <a:r>
              <a:rPr lang="cs-CZ" sz="2200" dirty="0"/>
              <a:t>tělo - dvoustranně souměrné (ze stran zploštělé)</a:t>
            </a:r>
          </a:p>
          <a:p>
            <a:r>
              <a:rPr lang="cs-CZ" sz="2200" dirty="0"/>
              <a:t>chráněno </a:t>
            </a:r>
            <a:r>
              <a:rPr lang="cs-CZ" sz="2200" dirty="0" err="1"/>
              <a:t>dvoumiskovou</a:t>
            </a:r>
            <a:r>
              <a:rPr lang="cs-CZ" sz="2200" dirty="0"/>
              <a:t> schránkou (lastury) vytvořenou pláštěm</a:t>
            </a:r>
          </a:p>
          <a:p>
            <a:r>
              <a:rPr lang="cs-CZ" sz="2200" dirty="0"/>
              <a:t>párové žábry umístěné v plášťové dutině (slouží také k filtraci potravy)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žijí na dně nebo </a:t>
            </a:r>
            <a:r>
              <a:rPr lang="cs-CZ" sz="2200" dirty="0" err="1"/>
              <a:t>přisedle</a:t>
            </a:r>
            <a:r>
              <a:rPr lang="cs-CZ" sz="2200" dirty="0"/>
              <a:t> (moře i sladké vody)</a:t>
            </a:r>
          </a:p>
          <a:p>
            <a:r>
              <a:rPr lang="cs-CZ" sz="2200" dirty="0"/>
              <a:t>v noze byssová žláza: vylučuje tekutinu, která tuhne ve vlákna (byssová vlákna) - přichycení k podkladu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76400"/>
            <a:ext cx="3813928" cy="1979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648200"/>
            <a:ext cx="2908954" cy="21286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18" y="1676400"/>
            <a:ext cx="4263926" cy="19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37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304800"/>
            <a:ext cx="8644380" cy="2985433"/>
          </a:xfrm>
        </p:spPr>
        <p:txBody>
          <a:bodyPr/>
          <a:lstStyle/>
          <a:p>
            <a:r>
              <a:rPr lang="cs-CZ" sz="2200" dirty="0"/>
              <a:t>otvory přijímací (voda a v ní rozpuštěný kyslík a částečky potravy) a </a:t>
            </a:r>
            <a:r>
              <a:rPr lang="cs-CZ" sz="2200" dirty="0" err="1"/>
              <a:t>vyvrhovací</a:t>
            </a:r>
            <a:r>
              <a:rPr lang="cs-CZ" sz="2200" dirty="0"/>
              <a:t> (voda a nestrávené zbytky) - mezi lasturami</a:t>
            </a:r>
          </a:p>
          <a:p>
            <a:endParaRPr lang="cs-CZ" sz="2200" dirty="0"/>
          </a:p>
          <a:p>
            <a:r>
              <a:rPr lang="cs-CZ" sz="2200" dirty="0"/>
              <a:t>živí se mikroskopickou potravou (filtrace z vody)</a:t>
            </a:r>
          </a:p>
          <a:p>
            <a:r>
              <a:rPr lang="cs-CZ" sz="2200" dirty="0"/>
              <a:t>smyslové orgány:</a:t>
            </a:r>
          </a:p>
          <a:p>
            <a:pPr lvl="1"/>
            <a:r>
              <a:rPr lang="cs-CZ" sz="2200" dirty="0" err="1"/>
              <a:t>osfradia</a:t>
            </a:r>
            <a:r>
              <a:rPr lang="cs-CZ" sz="2200" dirty="0"/>
              <a:t> - chemoreceptory, registrují kvalitu vody</a:t>
            </a:r>
          </a:p>
          <a:p>
            <a:pPr lvl="1"/>
            <a:r>
              <a:rPr lang="cs-CZ" sz="2200" dirty="0"/>
              <a:t>statocysta – rovnovážné ústrojí</a:t>
            </a:r>
          </a:p>
          <a:p>
            <a:pPr lvl="1"/>
            <a:r>
              <a:rPr lang="cs-CZ" sz="2200" dirty="0"/>
              <a:t>hmatové buňky</a:t>
            </a:r>
          </a:p>
          <a:p>
            <a:endParaRPr lang="cs-CZ" dirty="0"/>
          </a:p>
        </p:txBody>
      </p:sp>
      <p:pic>
        <p:nvPicPr>
          <p:cNvPr id="2050" name="Picture 2" descr="obra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38" y="2950743"/>
            <a:ext cx="6254262" cy="36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27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2400"/>
            <a:ext cx="8463700" cy="6248399"/>
          </a:xfrm>
        </p:spPr>
        <p:txBody>
          <a:bodyPr>
            <a:normAutofit/>
          </a:bodyPr>
          <a:lstStyle/>
          <a:p>
            <a:r>
              <a:rPr lang="cs-CZ" sz="2200" dirty="0"/>
              <a:t>Stavba těla:</a:t>
            </a:r>
          </a:p>
          <a:p>
            <a:r>
              <a:rPr lang="cs-CZ" sz="2200" dirty="0"/>
              <a:t>hlava – redukovaná (pouze ústní otvor)</a:t>
            </a:r>
          </a:p>
          <a:p>
            <a:r>
              <a:rPr lang="cs-CZ" sz="2200" dirty="0"/>
              <a:t>útrobní vak – v něm uloženy orgány</a:t>
            </a:r>
          </a:p>
          <a:p>
            <a:r>
              <a:rPr lang="cs-CZ" sz="2200" dirty="0"/>
              <a:t>noha – svalnatý orgán, rytí do dna - vyhrabávání potravy</a:t>
            </a:r>
          </a:p>
          <a:p>
            <a:r>
              <a:rPr lang="cs-CZ" sz="2200" dirty="0"/>
              <a:t>plášť - dvouchlopňový, vylučuje pravou a levou lasturu</a:t>
            </a:r>
          </a:p>
          <a:p>
            <a:pPr lvl="1"/>
            <a:r>
              <a:rPr lang="cs-CZ" sz="2200" dirty="0"/>
              <a:t>spojení lastur:</a:t>
            </a:r>
          </a:p>
          <a:p>
            <a:pPr lvl="2"/>
            <a:r>
              <a:rPr lang="cs-CZ" sz="2200" dirty="0"/>
              <a:t>pružný vaz </a:t>
            </a:r>
          </a:p>
          <a:p>
            <a:pPr lvl="2"/>
            <a:r>
              <a:rPr lang="cs-CZ" sz="2200" dirty="0"/>
              <a:t>svaly - svěrače (zavírání a otevírání lastury)</a:t>
            </a:r>
          </a:p>
          <a:p>
            <a:pPr lvl="2"/>
            <a:r>
              <a:rPr lang="cs-CZ" sz="2200" dirty="0"/>
              <a:t>zámek </a:t>
            </a:r>
            <a:r>
              <a:rPr lang="cs-CZ" sz="2200" i="1" dirty="0"/>
              <a:t>-</a:t>
            </a:r>
            <a:r>
              <a:rPr lang="cs-CZ" sz="2200" dirty="0"/>
              <a:t> systém do sebe zapadajících jamek a zubů na okraji lastur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C2ACBF8-CFAC-47EF-95EE-610828EFD4FC}"/>
              </a:ext>
            </a:extLst>
          </p:cNvPr>
          <p:cNvCxnSpPr>
            <a:cxnSpLocks/>
          </p:cNvCxnSpPr>
          <p:nvPr/>
        </p:nvCxnSpPr>
        <p:spPr>
          <a:xfrm flipV="1">
            <a:off x="4248240" y="5424222"/>
            <a:ext cx="2443900" cy="53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DF64980-506B-42F1-AF82-26843B556B4C}"/>
              </a:ext>
            </a:extLst>
          </p:cNvPr>
          <p:cNvCxnSpPr>
            <a:cxnSpLocks/>
          </p:cNvCxnSpPr>
          <p:nvPr/>
        </p:nvCxnSpPr>
        <p:spPr>
          <a:xfrm flipV="1">
            <a:off x="3945594" y="5181600"/>
            <a:ext cx="552954" cy="50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3. (větší) zbytek část lofotrochozoí - pásnice, sumýšovci, měkkýši -  kroužkovci - zvířata s chapadly: mechovky, chapadlovky, ramenonožci - PDF  Stažení zdarma">
            <a:extLst>
              <a:ext uri="{FF2B5EF4-FFF2-40B4-BE49-F238E27FC236}">
                <a16:creationId xmlns:a16="http://schemas.microsoft.com/office/drawing/2014/main" id="{30367835-C5D6-480C-A519-CF91976B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61" y="3156539"/>
            <a:ext cx="3324977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26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228600"/>
            <a:ext cx="8311300" cy="6172199"/>
          </a:xfrm>
        </p:spPr>
        <p:txBody>
          <a:bodyPr>
            <a:normAutofit/>
          </a:bodyPr>
          <a:lstStyle/>
          <a:p>
            <a:r>
              <a:rPr lang="cs-CZ" sz="2200" dirty="0"/>
              <a:t>Rozmnožování:</a:t>
            </a:r>
          </a:p>
          <a:p>
            <a:r>
              <a:rPr lang="cs-CZ" sz="2200" dirty="0"/>
              <a:t>většinou </a:t>
            </a:r>
            <a:r>
              <a:rPr lang="cs-CZ" sz="2200" dirty="0" err="1"/>
              <a:t>gonochoristé</a:t>
            </a:r>
            <a:endParaRPr lang="cs-CZ" sz="2200" dirty="0"/>
          </a:p>
          <a:p>
            <a:r>
              <a:rPr lang="cs-CZ" sz="2200" dirty="0"/>
              <a:t>vývoj většinou nepřímý (larva):</a:t>
            </a:r>
          </a:p>
          <a:p>
            <a:pPr lvl="1"/>
            <a:r>
              <a:rPr lang="cs-CZ" sz="2200" dirty="0"/>
              <a:t>larva veliger – mořské druhy</a:t>
            </a:r>
          </a:p>
          <a:p>
            <a:pPr lvl="1"/>
            <a:r>
              <a:rPr lang="cs-CZ" sz="2200" dirty="0"/>
              <a:t>larva glochidium – sladkovodní druhy (ektoparazit v žábrách ryb)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BE79EA-F65E-4E7B-A02A-52CEC3D9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723" y="2971800"/>
            <a:ext cx="2983392" cy="2730337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C2ACBF8-CFAC-47EF-95EE-610828EFD4FC}"/>
              </a:ext>
            </a:extLst>
          </p:cNvPr>
          <p:cNvCxnSpPr>
            <a:cxnSpLocks/>
          </p:cNvCxnSpPr>
          <p:nvPr/>
        </p:nvCxnSpPr>
        <p:spPr>
          <a:xfrm>
            <a:off x="2895600" y="1981200"/>
            <a:ext cx="3733800" cy="74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EFCFD38-15A6-469A-B922-DA1286FF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5255083" cy="36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304800" y="3810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effectLst/>
                <a:latin typeface="+mj-lt"/>
              </a:rPr>
              <a:t>coelom - druhotně redukován na dutinu osrdečníku, ledviny a gonády</a:t>
            </a:r>
          </a:p>
          <a:p>
            <a:r>
              <a:rPr lang="cs-CZ" sz="2400" i="0" dirty="0">
                <a:effectLst/>
                <a:latin typeface="+mj-lt"/>
              </a:rPr>
              <a:t>na povrchu těla jednovrstevná pokožka - hlenové žlázky (sliz zmírňuje tření)</a:t>
            </a:r>
          </a:p>
          <a:p>
            <a:r>
              <a:rPr lang="cs-CZ" sz="2400" i="0" dirty="0">
                <a:effectLst/>
                <a:latin typeface="+mj-lt"/>
              </a:rPr>
              <a:t>měkké tělo kryje často schránka (2 až 3 vrstvy): </a:t>
            </a:r>
          </a:p>
          <a:p>
            <a:r>
              <a:rPr lang="cs-CZ" sz="2400" b="1" i="0" dirty="0" err="1">
                <a:effectLst/>
                <a:latin typeface="+mj-lt"/>
              </a:rPr>
              <a:t>periostrakum</a:t>
            </a:r>
            <a:r>
              <a:rPr lang="cs-CZ" sz="2400" b="1" i="0" dirty="0">
                <a:effectLst/>
                <a:latin typeface="+mj-lt"/>
              </a:rPr>
              <a:t>  </a:t>
            </a:r>
            <a:r>
              <a:rPr lang="cs-CZ" sz="2400" i="0" dirty="0">
                <a:effectLst/>
                <a:latin typeface="+mj-lt"/>
              </a:rPr>
              <a:t>- tenká pružná vrstva na povrchu (</a:t>
            </a:r>
            <a:r>
              <a:rPr lang="cs-CZ" sz="2400" i="0" dirty="0" err="1">
                <a:effectLst/>
                <a:latin typeface="+mj-lt"/>
              </a:rPr>
              <a:t>konchiolin</a:t>
            </a:r>
            <a:r>
              <a:rPr lang="cs-CZ" sz="2400" i="0" dirty="0">
                <a:effectLst/>
                <a:latin typeface="+mj-lt"/>
              </a:rPr>
              <a:t> - bílkoviny a chinon)</a:t>
            </a:r>
          </a:p>
          <a:p>
            <a:r>
              <a:rPr lang="cs-CZ" sz="2400" b="1" i="0" dirty="0" err="1">
                <a:effectLst/>
                <a:latin typeface="+mj-lt"/>
              </a:rPr>
              <a:t>ostrakum</a:t>
            </a:r>
            <a:r>
              <a:rPr lang="cs-CZ" sz="2400" i="0" dirty="0">
                <a:effectLst/>
                <a:latin typeface="+mj-lt"/>
              </a:rPr>
              <a:t> (kalcit)</a:t>
            </a:r>
          </a:p>
          <a:p>
            <a:r>
              <a:rPr lang="cs-CZ" sz="2400" b="1" i="0" dirty="0" err="1">
                <a:effectLst/>
                <a:latin typeface="+mj-lt"/>
              </a:rPr>
              <a:t>hypostrakum</a:t>
            </a:r>
            <a:r>
              <a:rPr lang="cs-CZ" sz="2400" b="1" i="0" dirty="0">
                <a:effectLst/>
                <a:latin typeface="+mj-lt"/>
              </a:rPr>
              <a:t> </a:t>
            </a:r>
            <a:r>
              <a:rPr lang="cs-CZ" sz="2400" i="0" dirty="0">
                <a:effectLst/>
                <a:latin typeface="+mj-lt"/>
              </a:rPr>
              <a:t>– u mlžů (perleťová vrstva – aragonit)</a:t>
            </a:r>
          </a:p>
        </p:txBody>
      </p:sp>
      <p:sp>
        <p:nvSpPr>
          <p:cNvPr id="14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Měkkýši (Mollusca)">
            <a:extLst>
              <a:ext uri="{FF2B5EF4-FFF2-40B4-BE49-F238E27FC236}">
                <a16:creationId xmlns:a16="http://schemas.microsoft.com/office/drawing/2014/main" id="{9A102440-99B2-487A-AAE6-78BB4BD6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5900" y="3376020"/>
            <a:ext cx="2990851" cy="38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228600"/>
            <a:ext cx="8362950" cy="5772151"/>
          </a:xfrm>
        </p:spPr>
        <p:txBody>
          <a:bodyPr>
            <a:normAutofit/>
          </a:bodyPr>
          <a:lstStyle/>
          <a:p>
            <a:r>
              <a:rPr lang="cs-CZ" sz="2000" dirty="0"/>
              <a:t>škeble rybničná (</a:t>
            </a:r>
            <a:r>
              <a:rPr lang="cs-CZ" sz="2000" i="1" dirty="0" err="1"/>
              <a:t>Anodonta</a:t>
            </a:r>
            <a:r>
              <a:rPr lang="cs-CZ" sz="2000" i="1" dirty="0"/>
              <a:t> </a:t>
            </a:r>
            <a:r>
              <a:rPr lang="cs-CZ" sz="2000" i="1" dirty="0" err="1"/>
              <a:t>cygnea</a:t>
            </a:r>
            <a:r>
              <a:rPr lang="cs-CZ" sz="2000" dirty="0"/>
              <a:t>) </a:t>
            </a:r>
          </a:p>
          <a:p>
            <a:pPr lvl="1"/>
            <a:r>
              <a:rPr lang="cs-CZ" sz="2000" dirty="0"/>
              <a:t>spíše ve stojatých vodách, nemá zámek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velevrub malířský (</a:t>
            </a:r>
            <a:r>
              <a:rPr lang="cs-CZ" sz="2000" i="1" dirty="0" err="1"/>
              <a:t>Unio</a:t>
            </a:r>
            <a:r>
              <a:rPr lang="cs-CZ" sz="2000" i="1" dirty="0"/>
              <a:t> </a:t>
            </a:r>
            <a:r>
              <a:rPr lang="cs-CZ" sz="2000" i="1" dirty="0" err="1"/>
              <a:t>pictorum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lastury silnější a opatřeny zámkem</a:t>
            </a:r>
          </a:p>
          <a:p>
            <a:pPr lvl="1"/>
            <a:r>
              <a:rPr lang="cs-CZ" sz="2000" dirty="0"/>
              <a:t>proudící vody</a:t>
            </a:r>
          </a:p>
          <a:p>
            <a:pPr lvl="1"/>
            <a:r>
              <a:rPr lang="cs-CZ" sz="2000" dirty="0"/>
              <a:t>v lasturách se rozmíchávaly barvy</a:t>
            </a:r>
          </a:p>
          <a:p>
            <a:endParaRPr lang="cs-CZ" sz="2000" dirty="0"/>
          </a:p>
          <a:p>
            <a:pPr lvl="1"/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3076" name="Picture 4" descr="Obrázek - Unio pictorum (velevrub malířský) | BioLi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43" y="3847681"/>
            <a:ext cx="3484407" cy="278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nodonta cygnea - škeble rybničná | Unionidae - velevrubovití | Natura  Bohemica">
            <a:extLst>
              <a:ext uri="{FF2B5EF4-FFF2-40B4-BE49-F238E27FC236}">
                <a16:creationId xmlns:a16="http://schemas.microsoft.com/office/drawing/2014/main" id="{92112BB8-F371-44A9-92B8-20716715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4" y="699459"/>
            <a:ext cx="4003746" cy="24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7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228600"/>
            <a:ext cx="8362950" cy="5772151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perlorodka říční (</a:t>
            </a:r>
            <a:r>
              <a:rPr lang="cs-CZ" sz="2000" i="1" dirty="0" err="1"/>
              <a:t>Margaritifera</a:t>
            </a:r>
            <a:r>
              <a:rPr lang="cs-CZ" sz="2000" i="1" dirty="0"/>
              <a:t> </a:t>
            </a:r>
            <a:r>
              <a:rPr lang="cs-CZ" sz="2000" i="1" dirty="0" err="1"/>
              <a:t>margaritifera</a:t>
            </a:r>
            <a:r>
              <a:rPr lang="cs-CZ" sz="2000" dirty="0"/>
              <a:t>) </a:t>
            </a:r>
          </a:p>
          <a:p>
            <a:pPr lvl="1"/>
            <a:r>
              <a:rPr lang="cs-CZ" sz="2000" dirty="0"/>
              <a:t>na pokraji vyhynutí (věk až 90 let)</a:t>
            </a:r>
          </a:p>
          <a:p>
            <a:pPr lvl="1"/>
            <a:r>
              <a:rPr lang="cs-CZ" sz="2000" dirty="0"/>
              <a:t>chladné, čisté horské potoky - Šumava (Otava, Blanice)</a:t>
            </a:r>
          </a:p>
          <a:p>
            <a:pPr lvl="1"/>
            <a:r>
              <a:rPr lang="cs-CZ" sz="2000" dirty="0"/>
              <a:t>tvorba perel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slávička mnohotvárná (</a:t>
            </a:r>
            <a:r>
              <a:rPr lang="cs-CZ" sz="2000" i="1" dirty="0" err="1"/>
              <a:t>Dreissena</a:t>
            </a:r>
            <a:r>
              <a:rPr lang="cs-CZ" sz="2000" i="1" dirty="0"/>
              <a:t> </a:t>
            </a:r>
            <a:r>
              <a:rPr lang="cs-CZ" sz="2000" i="1" dirty="0" err="1"/>
              <a:t>polymorpha</a:t>
            </a:r>
            <a:r>
              <a:rPr lang="cs-CZ" sz="2000" dirty="0"/>
              <a:t>) </a:t>
            </a:r>
            <a:endParaRPr lang="cs-CZ" sz="2000" b="1" dirty="0"/>
          </a:p>
          <a:p>
            <a:pPr lvl="1"/>
            <a:r>
              <a:rPr lang="cs-CZ" sz="2000" dirty="0"/>
              <a:t>drobná, žije </a:t>
            </a:r>
            <a:r>
              <a:rPr lang="cs-CZ" sz="2000" dirty="0" err="1"/>
              <a:t>přisedle</a:t>
            </a:r>
            <a:r>
              <a:rPr lang="cs-CZ" sz="2000" dirty="0"/>
              <a:t>, </a:t>
            </a:r>
          </a:p>
          <a:p>
            <a:pPr lvl="1"/>
            <a:r>
              <a:rPr lang="cs-CZ" sz="2000" dirty="0"/>
              <a:t>invazivní v S. Americe, čistí vodu</a:t>
            </a:r>
          </a:p>
          <a:p>
            <a:pPr lvl="1"/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2050" name="Picture 2" descr="Perlorodka říční (Margaritifera margaritifera), NPP Blanice - Galerie:  Blanice">
            <a:extLst>
              <a:ext uri="{FF2B5EF4-FFF2-40B4-BE49-F238E27FC236}">
                <a16:creationId xmlns:a16="http://schemas.microsoft.com/office/drawing/2014/main" id="{4BE18D6C-57F2-41F9-8CCB-80BB72CF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90" y="254977"/>
            <a:ext cx="2659395" cy="33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eissena polymorpha - slávička mnohotvárná | Dreissenidae - slávičkovití |  Natura Bohemica">
            <a:extLst>
              <a:ext uri="{FF2B5EF4-FFF2-40B4-BE49-F238E27FC236}">
                <a16:creationId xmlns:a16="http://schemas.microsoft.com/office/drawing/2014/main" id="{85EBC5EF-6976-47EC-9ED2-F7025B1C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68" y="3733800"/>
            <a:ext cx="4207132" cy="29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9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304800" y="381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effectLst/>
                <a:latin typeface="+mj-lt"/>
              </a:rPr>
              <a:t>schránka: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i="0" dirty="0">
                <a:effectLst/>
                <a:latin typeface="+mj-lt"/>
              </a:rPr>
              <a:t>ulita - plži (jednoduchá)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i="0" dirty="0">
                <a:effectLst/>
                <a:latin typeface="+mj-lt"/>
              </a:rPr>
              <a:t>lastury - mlži (dvouchlopňová)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i="0" dirty="0">
                <a:effectLst/>
                <a:latin typeface="+mj-lt"/>
              </a:rPr>
              <a:t>redukovaná (sepiová kost) nebo může i chybět (hlavonožci)</a:t>
            </a:r>
          </a:p>
          <a:p>
            <a:pPr lvl="1"/>
            <a:r>
              <a:rPr lang="cs-CZ" sz="2400" dirty="0">
                <a:latin typeface="+mj-lt"/>
              </a:rPr>
              <a:t>funkce exoskeletu (vnější kostra) a je trvalá (roste s živočichem)</a:t>
            </a:r>
          </a:p>
          <a:p>
            <a:r>
              <a:rPr lang="cs-CZ" sz="2400" b="1" i="0" dirty="0">
                <a:effectLst/>
                <a:latin typeface="+mj-lt"/>
              </a:rPr>
              <a:t> </a:t>
            </a:r>
            <a:endParaRPr lang="cs-CZ" sz="2400" dirty="0">
              <a:latin typeface="+mj-lt"/>
            </a:endParaRPr>
          </a:p>
        </p:txBody>
      </p:sp>
      <p:sp>
        <p:nvSpPr>
          <p:cNvPr id="14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Stromus galeatus. operculum / periostrakum. ALEX / 1a-shells. - ask ME for  the total invoice at last ; WAIT ! | eBay! | Sea shells, Shells, Mollus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5560"/>
            <a:ext cx="2414087" cy="28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lass Bivalvia - Phylums of kingdom animalia">
            <a:extLst>
              <a:ext uri="{FF2B5EF4-FFF2-40B4-BE49-F238E27FC236}">
                <a16:creationId xmlns:a16="http://schemas.microsoft.com/office/drawing/2014/main" id="{271D995C-A30A-4871-A3C1-0CCD7DFD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15" y="2689324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9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610600" cy="3831074"/>
          </a:xfrm>
        </p:spPr>
        <p:txBody>
          <a:bodyPr/>
          <a:lstStyle/>
          <a:p>
            <a:r>
              <a:rPr lang="cs-CZ" sz="2400" dirty="0"/>
              <a:t>Stavba těla:</a:t>
            </a:r>
          </a:p>
          <a:p>
            <a:r>
              <a:rPr lang="cs-CZ" sz="2000" dirty="0"/>
              <a:t>hlava (chybí u mlžů) – smyslové a nervové centrum</a:t>
            </a:r>
          </a:p>
          <a:p>
            <a:r>
              <a:rPr lang="cs-CZ" sz="2000" dirty="0"/>
              <a:t>noha – na břišní straně těla, většina pohybového svalstva</a:t>
            </a:r>
          </a:p>
          <a:p>
            <a:r>
              <a:rPr lang="cs-CZ" sz="2000" dirty="0"/>
              <a:t>útrobní vak – obsahuje většinu orgánů</a:t>
            </a:r>
          </a:p>
          <a:p>
            <a:r>
              <a:rPr lang="cs-CZ" sz="2000" dirty="0"/>
              <a:t>plášť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kožní záhyb, který vybíhá z hřbetní strany útrobního vaku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překrývá část nebo i celé tělo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produkuje schránku</a:t>
            </a:r>
          </a:p>
          <a:p>
            <a:r>
              <a:rPr lang="cs-CZ" sz="2000" dirty="0"/>
              <a:t>plášťová dutina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dutina mezi pláštěm a tělem, ústí sem trávicí, vylučovací a pohlavní soustava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dýchací orgány (žábry, plicní vak)</a:t>
            </a:r>
          </a:p>
        </p:txBody>
      </p:sp>
      <p:pic>
        <p:nvPicPr>
          <p:cNvPr id="2054" name="Picture 6" descr="Kmen: Měkkýši měkké tělo, kryté uhličitanovou schránkou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19" y="3505539"/>
            <a:ext cx="4463335" cy="33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7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8610600" cy="5509200"/>
          </a:xfrm>
        </p:spPr>
        <p:txBody>
          <a:bodyPr/>
          <a:lstStyle/>
          <a:p>
            <a:r>
              <a:rPr lang="cs-CZ" sz="2000" dirty="0"/>
              <a:t>Trávicí soustava:</a:t>
            </a:r>
          </a:p>
          <a:p>
            <a:r>
              <a:rPr lang="cs-CZ" sz="2000" dirty="0"/>
              <a:t>trubicovitá: ústní dutina (radula, slinné žlázy) → hltan → jícen (u některých rozšířen ve vole) → žaludek (sem ústí hepatopankreas) → tenké střevo → konečník→ řitní otvor (ústí do plášťové dutiny)</a:t>
            </a:r>
          </a:p>
          <a:p>
            <a:r>
              <a:rPr lang="cs-CZ" sz="2000" dirty="0"/>
              <a:t>radula - anatomický orgán měkkýšů, umístěný v ústní dutině a určený k příjmu, posouvání a prvotnímu rozmělnění potravy </a:t>
            </a:r>
          </a:p>
          <a:p>
            <a:r>
              <a:rPr lang="cs-CZ" sz="2000" dirty="0"/>
              <a:t>	- na povrchu vybavená jemně ozubenými chitinovými pásky, 	používanými zpravidla pro škrábání nebo řezání potravy</a:t>
            </a:r>
          </a:p>
          <a:p>
            <a:r>
              <a:rPr lang="cs-CZ" sz="2000" dirty="0"/>
              <a:t>	- pouze u měkkýšů (s výjimkou mlžů)</a:t>
            </a:r>
          </a:p>
          <a:p>
            <a:r>
              <a:rPr lang="cs-CZ" sz="2000" dirty="0"/>
              <a:t>	- uspořádání zubů odlišné u býložravých a masožravých plžů</a:t>
            </a:r>
          </a:p>
          <a:p>
            <a:r>
              <a:rPr lang="cs-CZ" sz="2000" dirty="0"/>
              <a:t>	- někteří draví mořští plži používají radulu společně s kyselým sekretem 	k pronikání do ulit jiných měkkýšů (potrava) nebo jedovaté harpuny</a:t>
            </a:r>
          </a:p>
          <a:p>
            <a:endParaRPr lang="cs-CZ" sz="2000" dirty="0"/>
          </a:p>
          <a:p>
            <a:r>
              <a:rPr lang="cs-CZ" sz="2000" dirty="0"/>
              <a:t>Pohybová soustava:</a:t>
            </a:r>
          </a:p>
          <a:p>
            <a:r>
              <a:rPr lang="cs-CZ" sz="2000" dirty="0"/>
              <a:t>pohybové svalstvo - soustředěno do nohy</a:t>
            </a:r>
          </a:p>
          <a:p>
            <a:r>
              <a:rPr lang="cs-CZ" sz="2000" dirty="0"/>
              <a:t>svěrače = svaly uzavírající lastury mlžů</a:t>
            </a:r>
          </a:p>
          <a:p>
            <a:r>
              <a:rPr lang="cs-CZ" sz="2000" dirty="0"/>
              <a:t>zatahovače nohy (případně hlavy)</a:t>
            </a:r>
          </a:p>
          <a:p>
            <a:endParaRPr lang="cs-CZ" dirty="0"/>
          </a:p>
        </p:txBody>
      </p:sp>
      <p:pic>
        <p:nvPicPr>
          <p:cNvPr id="4098" name="Picture 2" descr="http://upload.wikimedia.org/wikipedia/commons/d/db/Marstonia_comalensis_radul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7410" y="3701389"/>
            <a:ext cx="237357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3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5660" y="228600"/>
            <a:ext cx="8272678" cy="6124754"/>
          </a:xfrm>
        </p:spPr>
        <p:txBody>
          <a:bodyPr/>
          <a:lstStyle/>
          <a:p>
            <a:r>
              <a:rPr lang="cs-CZ" sz="2000" dirty="0"/>
              <a:t>Dýchací soustava:</a:t>
            </a:r>
          </a:p>
          <a:p>
            <a:r>
              <a:rPr lang="cs-CZ" sz="2000" dirty="0"/>
              <a:t>žábry - vychlípeniny pláště do plášťové dutiny, silně prokrvené</a:t>
            </a:r>
          </a:p>
          <a:p>
            <a:r>
              <a:rPr lang="cs-CZ" sz="2000" dirty="0"/>
              <a:t>plicní vak (plíce) - prokrvená stěna plášťové dutiny (u suchozemských a druhotně vodních)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Cévní soustava:</a:t>
            </a:r>
          </a:p>
          <a:p>
            <a:r>
              <a:rPr lang="cs-CZ" sz="2000" dirty="0"/>
              <a:t>otevřená (s výjimkou hlavonožců) - krev se rozlévá volně mezi tkáně</a:t>
            </a:r>
          </a:p>
          <a:p>
            <a:pPr lvl="1"/>
            <a:r>
              <a:rPr lang="cs-CZ" sz="2000" dirty="0"/>
              <a:t>srdce (1 komora, 1 - 4 předsíně) v osrdečníku (perikard), cévy</a:t>
            </a:r>
          </a:p>
          <a:p>
            <a:pPr lvl="1"/>
            <a:endParaRPr lang="cs-CZ" sz="2000" dirty="0"/>
          </a:p>
          <a:p>
            <a:r>
              <a:rPr lang="cs-CZ" sz="2000" dirty="0"/>
              <a:t>tělní tekutina - hemolymfa - vzniká mísením krve a mízy</a:t>
            </a:r>
          </a:p>
          <a:p>
            <a:r>
              <a:rPr lang="cs-CZ" sz="2000" dirty="0"/>
              <a:t>krevní barvivo:</a:t>
            </a:r>
          </a:p>
          <a:p>
            <a:pPr lvl="1"/>
            <a:r>
              <a:rPr lang="cs-CZ" sz="2000" dirty="0"/>
              <a:t>hemocyanin (namodralý, měď)</a:t>
            </a:r>
          </a:p>
          <a:p>
            <a:pPr lvl="1"/>
            <a:r>
              <a:rPr lang="cs-CZ" sz="2000" dirty="0"/>
              <a:t>hemoglobin - méně častý (červený, železo)</a:t>
            </a:r>
          </a:p>
          <a:p>
            <a:endParaRPr lang="cs-CZ" dirty="0"/>
          </a:p>
        </p:txBody>
      </p:sp>
      <p:pic>
        <p:nvPicPr>
          <p:cNvPr id="5122" name="Picture 2" descr="Kmen: Měkký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0" y="1752600"/>
            <a:ext cx="50811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ahožábří plž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99923"/>
            <a:ext cx="3480266" cy="20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8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51138" cy="2739211"/>
          </a:xfrm>
        </p:spPr>
        <p:txBody>
          <a:bodyPr/>
          <a:lstStyle/>
          <a:p>
            <a:r>
              <a:rPr lang="cs-CZ" sz="2000" dirty="0"/>
              <a:t>Cévní soustava:</a:t>
            </a:r>
          </a:p>
          <a:p>
            <a:r>
              <a:rPr lang="cs-CZ" sz="2000" dirty="0"/>
              <a:t>otevřená (s výjimkou hlavonožců) - krev se rozlévá volně mezi tkáně</a:t>
            </a:r>
          </a:p>
          <a:p>
            <a:pPr lvl="1"/>
            <a:r>
              <a:rPr lang="cs-CZ" sz="2000" dirty="0"/>
              <a:t>srdce (1 komora, 1 - 4 předsíně) v osrdečníku (perikard), cévy</a:t>
            </a:r>
          </a:p>
          <a:p>
            <a:pPr lvl="1"/>
            <a:endParaRPr lang="cs-CZ" sz="2000" dirty="0"/>
          </a:p>
          <a:p>
            <a:r>
              <a:rPr lang="cs-CZ" sz="2000" dirty="0"/>
              <a:t>tělní tekutina - hemolymfa - vzniká mísením krve a mízy</a:t>
            </a:r>
          </a:p>
          <a:p>
            <a:r>
              <a:rPr lang="cs-CZ" sz="2000" dirty="0"/>
              <a:t>krevní barvivo:</a:t>
            </a:r>
          </a:p>
          <a:p>
            <a:pPr lvl="1"/>
            <a:r>
              <a:rPr lang="cs-CZ" sz="2000" dirty="0"/>
              <a:t>hemocyanin (namodralý, měď)</a:t>
            </a:r>
          </a:p>
          <a:p>
            <a:pPr lvl="1"/>
            <a:r>
              <a:rPr lang="cs-CZ" sz="2000" dirty="0"/>
              <a:t>hemoglobin - méně častý (červený, železo)</a:t>
            </a:r>
          </a:p>
          <a:p>
            <a:endParaRPr lang="cs-CZ" dirty="0"/>
          </a:p>
        </p:txBody>
      </p:sp>
      <p:pic>
        <p:nvPicPr>
          <p:cNvPr id="5124" name="Picture 4" descr="nahožábří plž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19857"/>
            <a:ext cx="5486400" cy="3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6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534400" cy="3046988"/>
          </a:xfrm>
        </p:spPr>
        <p:txBody>
          <a:bodyPr/>
          <a:lstStyle/>
          <a:p>
            <a:r>
              <a:rPr lang="cs-CZ" sz="2000" dirty="0"/>
              <a:t>Nervová soustava:</a:t>
            </a:r>
          </a:p>
          <a:p>
            <a:r>
              <a:rPr lang="cs-CZ" sz="2000" dirty="0"/>
              <a:t>uzlinová (gangliová) – velké párové vzájemně propojené zauzliny nejen v hlavě (největší), ale i v ostatních částech těla</a:t>
            </a:r>
          </a:p>
          <a:p>
            <a:pPr lvl="1"/>
            <a:endParaRPr lang="cs-CZ" sz="2000" dirty="0"/>
          </a:p>
          <a:p>
            <a:r>
              <a:rPr lang="cs-CZ" sz="2000" dirty="0"/>
              <a:t>Smyslové orgány:</a:t>
            </a:r>
          </a:p>
          <a:p>
            <a:r>
              <a:rPr lang="cs-CZ" sz="2000" dirty="0"/>
              <a:t>párové oči (miskovité nebo komorové)</a:t>
            </a:r>
          </a:p>
          <a:p>
            <a:r>
              <a:rPr lang="cs-CZ" sz="2000" dirty="0"/>
              <a:t>chemoreceptory (</a:t>
            </a:r>
            <a:r>
              <a:rPr lang="cs-CZ" sz="2000" dirty="0" err="1"/>
              <a:t>osfradia</a:t>
            </a:r>
            <a:r>
              <a:rPr lang="cs-CZ" sz="2000" dirty="0"/>
              <a:t>) –  v plášťové dutině vodních měkkýšů (plži, hlavonožci)</a:t>
            </a:r>
          </a:p>
          <a:p>
            <a:r>
              <a:rPr lang="cs-CZ" sz="2000" dirty="0"/>
              <a:t>statocysty (v přední části nohy) - orientace v prostoru, rovnováha</a:t>
            </a:r>
          </a:p>
          <a:p>
            <a:r>
              <a:rPr lang="cs-CZ" sz="2000" dirty="0"/>
              <a:t>hmatové receptory (tykadla, pokožka nohy)</a:t>
            </a:r>
          </a:p>
          <a:p>
            <a:endParaRPr lang="cs-CZ" dirty="0"/>
          </a:p>
        </p:txBody>
      </p:sp>
      <p:pic>
        <p:nvPicPr>
          <p:cNvPr id="6146" name="Picture 2" descr="Tapety : hlemýžď, skořápka, fauna, bezobratlý, šneci a slimáci, měkkýši,  tykadla 1920x1200 - wallup - 639530 - Tapety - Wall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5248109" cy="32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8412</TotalTime>
  <Words>1827</Words>
  <Application>Microsoft Office PowerPoint</Application>
  <PresentationFormat>Předvádění na obrazovce (4:3)</PresentationFormat>
  <Paragraphs>318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Měkkýši - systém</vt:lpstr>
      <vt:lpstr>Plži (Gastropoda)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Choanozoa</dc:title>
  <dc:creator>Oldřich Nedvěd</dc:creator>
  <cp:lastModifiedBy>Martin Pudil</cp:lastModifiedBy>
  <cp:revision>66</cp:revision>
  <dcterms:created xsi:type="dcterms:W3CDTF">2021-12-14T07:42:28Z</dcterms:created>
  <dcterms:modified xsi:type="dcterms:W3CDTF">2024-02-21T11:28:58Z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2021-12-14T00:00:00Z</vt:filetime>
  </property>
</Properties>
</file>