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4"/>
  </p:sldMasterIdLst>
  <p:notesMasterIdLst>
    <p:notesMasterId r:id="rId67"/>
  </p:notesMasterIdLst>
  <p:sldIdLst>
    <p:sldId id="325" r:id="rId5"/>
    <p:sldId id="275" r:id="rId6"/>
    <p:sldId id="277" r:id="rId7"/>
    <p:sldId id="745" r:id="rId8"/>
    <p:sldId id="283" r:id="rId9"/>
    <p:sldId id="282" r:id="rId10"/>
    <p:sldId id="710" r:id="rId11"/>
    <p:sldId id="288" r:id="rId12"/>
    <p:sldId id="299" r:id="rId13"/>
    <p:sldId id="760" r:id="rId14"/>
    <p:sldId id="711" r:id="rId15"/>
    <p:sldId id="713" r:id="rId16"/>
    <p:sldId id="649" r:id="rId17"/>
    <p:sldId id="359" r:id="rId18"/>
    <p:sldId id="412" r:id="rId19"/>
    <p:sldId id="642" r:id="rId20"/>
    <p:sldId id="714" r:id="rId21"/>
    <p:sldId id="652" r:id="rId22"/>
    <p:sldId id="733" r:id="rId23"/>
    <p:sldId id="657" r:id="rId24"/>
    <p:sldId id="658" r:id="rId25"/>
    <p:sldId id="720" r:id="rId26"/>
    <p:sldId id="722" r:id="rId27"/>
    <p:sldId id="734" r:id="rId28"/>
    <p:sldId id="719" r:id="rId29"/>
    <p:sldId id="735" r:id="rId30"/>
    <p:sldId id="718" r:id="rId31"/>
    <p:sldId id="664" r:id="rId32"/>
    <p:sldId id="736" r:id="rId33"/>
    <p:sldId id="285" r:id="rId34"/>
    <p:sldId id="725" r:id="rId35"/>
    <p:sldId id="286" r:id="rId36"/>
    <p:sldId id="287" r:id="rId37"/>
    <p:sldId id="727" r:id="rId38"/>
    <p:sldId id="737" r:id="rId39"/>
    <p:sldId id="738" r:id="rId40"/>
    <p:sldId id="261" r:id="rId41"/>
    <p:sldId id="284" r:id="rId42"/>
    <p:sldId id="740" r:id="rId43"/>
    <p:sldId id="278" r:id="rId44"/>
    <p:sldId id="262" r:id="rId45"/>
    <p:sldId id="742" r:id="rId46"/>
    <p:sldId id="761" r:id="rId47"/>
    <p:sldId id="743" r:id="rId48"/>
    <p:sldId id="273" r:id="rId49"/>
    <p:sldId id="744" r:id="rId50"/>
    <p:sldId id="294" r:id="rId51"/>
    <p:sldId id="749" r:id="rId52"/>
    <p:sldId id="751" r:id="rId53"/>
    <p:sldId id="752" r:id="rId54"/>
    <p:sldId id="762" r:id="rId55"/>
    <p:sldId id="753" r:id="rId56"/>
    <p:sldId id="763" r:id="rId57"/>
    <p:sldId id="302" r:id="rId58"/>
    <p:sldId id="293" r:id="rId59"/>
    <p:sldId id="730" r:id="rId60"/>
    <p:sldId id="754" r:id="rId61"/>
    <p:sldId id="289" r:id="rId62"/>
    <p:sldId id="291" r:id="rId63"/>
    <p:sldId id="748" r:id="rId64"/>
    <p:sldId id="757" r:id="rId65"/>
    <p:sldId id="758" r:id="rId66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DBD4"/>
    <a:srgbClr val="DED9D3"/>
    <a:srgbClr val="993300"/>
    <a:srgbClr val="DEDAD4"/>
    <a:srgbClr val="DFDBD5"/>
    <a:srgbClr val="DEDBD4"/>
    <a:srgbClr val="94C290"/>
    <a:srgbClr val="DED9D4"/>
    <a:srgbClr val="EAE9E5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7" autoAdjust="0"/>
    <p:restoredTop sz="94660"/>
  </p:normalViewPr>
  <p:slideViewPr>
    <p:cSldViewPr>
      <p:cViewPr varScale="1">
        <p:scale>
          <a:sx n="87" d="100"/>
          <a:sy n="87" d="100"/>
        </p:scale>
        <p:origin x="1128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C269A480-AB61-4706-803B-A7CC0BA026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0DA3273-1638-4616-BED6-A89B6013E3B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D865CDC-78A1-4649-B972-6C7D0D290A68}" type="datetimeFigureOut">
              <a:rPr lang="en-US"/>
              <a:pPr>
                <a:defRPr/>
              </a:pPr>
              <a:t>3/18/2024</a:t>
            </a:fld>
            <a:endParaRPr lang="en-US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37E7ADAA-54DD-4649-A4EC-E4CEA7C4BA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FA9A82FB-9140-4B2B-A3F6-1C8D49E37B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en-US" noProof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139EF8F-EA45-4E02-8A66-345B8753D50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3BE2E69-07EE-4158-AF88-7B70DD26C7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263928C-CAA9-41D0-850C-B016958FF162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7D162B31-D747-4CD9-8CF5-935F4533EE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90E2F9-9F2B-4227-8438-E3CD1EE0258A}" type="slidenum"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BAB22EF7-5C81-413F-BDD0-D54F0710B6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B2B79B58-750E-4233-B5ED-D91358338E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>
            <a:extLst>
              <a:ext uri="{FF2B5EF4-FFF2-40B4-BE49-F238E27FC236}">
                <a16:creationId xmlns:a16="http://schemas.microsoft.com/office/drawing/2014/main" id="{B9808A89-00B3-47B9-A76E-A61DE9D491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3BC9E3-4542-4A81-9F97-9187B5C96293}" type="slidenum"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091" name="Rectangle 2">
            <a:extLst>
              <a:ext uri="{FF2B5EF4-FFF2-40B4-BE49-F238E27FC236}">
                <a16:creationId xmlns:a16="http://schemas.microsoft.com/office/drawing/2014/main" id="{D9139E6E-04A2-438F-B511-A9048589FE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>
            <a:extLst>
              <a:ext uri="{FF2B5EF4-FFF2-40B4-BE49-F238E27FC236}">
                <a16:creationId xmlns:a16="http://schemas.microsoft.com/office/drawing/2014/main" id="{C077A88B-5922-4D04-A70E-E789FB23F5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>
            <a:extLst>
              <a:ext uri="{FF2B5EF4-FFF2-40B4-BE49-F238E27FC236}">
                <a16:creationId xmlns:a16="http://schemas.microsoft.com/office/drawing/2014/main" id="{FB6631CC-5427-4A5A-BEC6-2E68FA43C0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E77B013-6E0E-4C55-9A27-7391B8E9F750}" type="slidenum"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899" name="Rectangle 2">
            <a:extLst>
              <a:ext uri="{FF2B5EF4-FFF2-40B4-BE49-F238E27FC236}">
                <a16:creationId xmlns:a16="http://schemas.microsoft.com/office/drawing/2014/main" id="{64844FAF-97F0-4693-B95A-BB7DC777BD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>
            <a:extLst>
              <a:ext uri="{FF2B5EF4-FFF2-40B4-BE49-F238E27FC236}">
                <a16:creationId xmlns:a16="http://schemas.microsoft.com/office/drawing/2014/main" id="{B0971E67-39E5-4752-8B4F-E75056463D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07761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>
            <a:extLst>
              <a:ext uri="{FF2B5EF4-FFF2-40B4-BE49-F238E27FC236}">
                <a16:creationId xmlns:a16="http://schemas.microsoft.com/office/drawing/2014/main" id="{FB6631CC-5427-4A5A-BEC6-2E68FA43C0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E77B013-6E0E-4C55-9A27-7391B8E9F750}" type="slidenum"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899" name="Rectangle 2">
            <a:extLst>
              <a:ext uri="{FF2B5EF4-FFF2-40B4-BE49-F238E27FC236}">
                <a16:creationId xmlns:a16="http://schemas.microsoft.com/office/drawing/2014/main" id="{64844FAF-97F0-4693-B95A-BB7DC777BD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>
            <a:extLst>
              <a:ext uri="{FF2B5EF4-FFF2-40B4-BE49-F238E27FC236}">
                <a16:creationId xmlns:a16="http://schemas.microsoft.com/office/drawing/2014/main" id="{B0971E67-39E5-4752-8B4F-E75056463D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>
            <a:extLst>
              <a:ext uri="{FF2B5EF4-FFF2-40B4-BE49-F238E27FC236}">
                <a16:creationId xmlns:a16="http://schemas.microsoft.com/office/drawing/2014/main" id="{2AF1F353-6F06-4CC9-BBBA-1FB8426A52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65A3BD-A1E0-43F3-BA9B-121C37646B31}" type="slidenum"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995" name="Rectangle 2">
            <a:extLst>
              <a:ext uri="{FF2B5EF4-FFF2-40B4-BE49-F238E27FC236}">
                <a16:creationId xmlns:a16="http://schemas.microsoft.com/office/drawing/2014/main" id="{53142E1A-1CF0-424B-8DF0-06E8011E40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6" name="Rectangle 3">
            <a:extLst>
              <a:ext uri="{FF2B5EF4-FFF2-40B4-BE49-F238E27FC236}">
                <a16:creationId xmlns:a16="http://schemas.microsoft.com/office/drawing/2014/main" id="{F1243A01-B8A0-4366-B389-282E17004B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15E49ACE-DC30-4C06-A80E-1C9C2A53BC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63A021-8977-465F-A0AC-AAB78858CC37}" type="slidenum"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09541294-23BD-4585-8616-927A16308F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03AD9FFE-D461-4F54-9286-04845C115B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168212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63928C-CAA9-41D0-850C-B016958FF162}" type="slidenum">
              <a:rPr lang="en-US" altLang="cs-CZ" smtClean="0"/>
              <a:pPr>
                <a:defRPr/>
              </a:pPr>
              <a:t>61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039606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1DF7FEC8-5A55-485B-8BB1-9D73E83741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7A94BE6-4219-4056-B45D-C6DD090EED53}" type="slidenum"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A80FACC5-BFEA-4FFF-9595-6CE123F5C1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43E6B699-07EB-484D-A1EC-4549441913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1519415C-1413-46CA-85C7-013D07214F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52E2A8-66AA-4224-AFA4-26C8DA2FBEA3}" type="slidenum">
              <a:rPr lang="cs-CZ" altLang="cs-CZ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FF09FE5C-DAE4-4C94-9737-119CEB0FBF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A0E4B685-F6DF-45CF-9EC9-7BBFBA845B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942BFCF2-A4B7-4F69-A105-356C285C33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EED92C8-A14D-4A1F-8818-9C540ED8DBB4}" type="slidenum">
              <a:rPr lang="cs-CZ" altLang="cs-CZ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130DD9FC-F75B-4D51-9111-ECFCDA10AD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D55BCF77-F35B-4517-99C6-D2B2421889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2130E943-FCED-4FF2-A425-03A81A75FA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B2A117E-1204-4EE4-9A0B-E5BE99DCCD43}" type="slidenum"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9B131B61-7686-47CA-9032-7DB84A439D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99AF7E7D-5DB7-4248-AED2-74A2C2A7B1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19DBA471-B2B2-4111-968F-546F317F76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C36156-0420-4441-A3B8-E99E7337246B}" type="slidenum"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D32C48E9-6330-4F7E-885A-20C84CB456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E68528BF-A95C-4CDB-8FB2-8F12E18A96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310E63F3-E42A-4CDE-B155-72ABDA1986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60EC16-6E29-4394-B17D-361D9ACE7EB9}" type="slidenum"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2850AEA6-1554-42A8-8073-122D17D7FE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917EF542-BD43-4B5A-92C1-FDDA03B1D9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63928C-CAA9-41D0-850C-B016958FF162}" type="slidenum">
              <a:rPr lang="en-US" altLang="cs-CZ" smtClean="0"/>
              <a:pPr>
                <a:defRPr/>
              </a:pPr>
              <a:t>40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98583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>
            <a:extLst>
              <a:ext uri="{FF2B5EF4-FFF2-40B4-BE49-F238E27FC236}">
                <a16:creationId xmlns:a16="http://schemas.microsoft.com/office/drawing/2014/main" id="{ACEB9EE2-0D51-411E-A0CF-74BCAE7E89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14802AE-29D8-4FE9-B84D-FBE1707CA777}" type="slidenum"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39" name="Rectangle 2">
            <a:extLst>
              <a:ext uri="{FF2B5EF4-FFF2-40B4-BE49-F238E27FC236}">
                <a16:creationId xmlns:a16="http://schemas.microsoft.com/office/drawing/2014/main" id="{BCD671A2-9C6E-4EE6-8398-15175BBE42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0" name="Rectangle 3">
            <a:extLst>
              <a:ext uri="{FF2B5EF4-FFF2-40B4-BE49-F238E27FC236}">
                <a16:creationId xmlns:a16="http://schemas.microsoft.com/office/drawing/2014/main" id="{B57CC9E9-4857-4730-85B8-00392C9E5D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>
            <a:extLst>
              <a:ext uri="{FF2B5EF4-FFF2-40B4-BE49-F238E27FC236}">
                <a16:creationId xmlns:a16="http://schemas.microsoft.com/office/drawing/2014/main" id="{C5B6FCED-00A5-4879-8974-2E1880CB27E4}"/>
              </a:ext>
            </a:extLst>
          </p:cNvPr>
          <p:cNvCxnSpPr/>
          <p:nvPr/>
        </p:nvCxnSpPr>
        <p:spPr>
          <a:xfrm>
            <a:off x="2395538" y="3529013"/>
            <a:ext cx="56197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/>
          <a:lstStyle>
            <a:lvl1pPr algn="l"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6A19FAC-1DB8-46BD-A824-D32EFBC73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EFA7D1C-26C7-403F-BF5B-8FAA9C370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95538" y="328613"/>
            <a:ext cx="3087687" cy="3095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A77C182-C2DA-4519-A285-9E29E833A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35100" y="798513"/>
            <a:ext cx="801688" cy="504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F236F-9175-4315-B582-CD6AD2F4DDB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82351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2">
            <a:extLst>
              <a:ext uri="{FF2B5EF4-FFF2-40B4-BE49-F238E27FC236}">
                <a16:creationId xmlns:a16="http://schemas.microsoft.com/office/drawing/2014/main" id="{BBEBF5BE-890E-4DE3-9436-8B96739DC060}"/>
              </a:ext>
            </a:extLst>
          </p:cNvPr>
          <p:cNvCxnSpPr/>
          <p:nvPr/>
        </p:nvCxnSpPr>
        <p:spPr>
          <a:xfrm>
            <a:off x="1443038" y="1847850"/>
            <a:ext cx="65722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45135B3-AE8E-4E23-B940-119D6DB92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8705CDA-64B6-40B5-819B-CE645F308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E7686CD-4ACE-4B22-88FA-53F8F4FB6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E520F-821E-4902-96B5-7D31D46E140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0579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>
            <a:extLst>
              <a:ext uri="{FF2B5EF4-FFF2-40B4-BE49-F238E27FC236}">
                <a16:creationId xmlns:a16="http://schemas.microsoft.com/office/drawing/2014/main" id="{670E6EA8-9678-438D-9226-1961691E525E}"/>
              </a:ext>
            </a:extLst>
          </p:cNvPr>
          <p:cNvCxnSpPr/>
          <p:nvPr/>
        </p:nvCxnSpPr>
        <p:spPr>
          <a:xfrm>
            <a:off x="6918325" y="798513"/>
            <a:ext cx="0" cy="466090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5696C7D-8DD0-4683-A5DE-7E73AAC87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8CC9A81-A31D-49E4-8801-5C7979CA6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3E202BF-18F9-4DD5-83D7-B690DC45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01F00-7FB3-43F4-841B-A774AB92CD0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83606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45A4837-47E6-43EB-A2E9-0656D598D1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FE25168-193F-4868-88C6-70107C692E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693F9813-E556-436B-A4F6-482419A7A0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7AB68-E72A-4A26-995C-DFEE3420CC5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71383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C5C799D-D156-47D7-AF3D-AF396AF979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7D82622-4F0D-4F4A-A528-88967BC5EC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473BF3F-BFBF-40D3-BD42-9F580C03F6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F9266-F361-43DB-9313-1601ABE51CC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97228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172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2">
            <a:extLst>
              <a:ext uri="{FF2B5EF4-FFF2-40B4-BE49-F238E27FC236}">
                <a16:creationId xmlns:a16="http://schemas.microsoft.com/office/drawing/2014/main" id="{DBFC71FE-85A8-43CE-88B8-6B21C6C6C9AC}"/>
              </a:ext>
            </a:extLst>
          </p:cNvPr>
          <p:cNvCxnSpPr/>
          <p:nvPr/>
        </p:nvCxnSpPr>
        <p:spPr>
          <a:xfrm>
            <a:off x="1443038" y="1847850"/>
            <a:ext cx="65722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19A9A97-3696-4ABB-AE1B-795E0EA06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96E58E9-1C40-4540-A8A2-50BE8D0E7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763628A-64A2-4B4A-A2DA-B17C789D4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E32BB-C5DB-4D55-BF5A-C9CA54A35E0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19982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>
            <a:extLst>
              <a:ext uri="{FF2B5EF4-FFF2-40B4-BE49-F238E27FC236}">
                <a16:creationId xmlns:a16="http://schemas.microsoft.com/office/drawing/2014/main" id="{7ABBCF17-B9B8-4DA5-B510-82E62C4A9C4D}"/>
              </a:ext>
            </a:extLst>
          </p:cNvPr>
          <p:cNvCxnSpPr/>
          <p:nvPr/>
        </p:nvCxnSpPr>
        <p:spPr>
          <a:xfrm>
            <a:off x="1443038" y="3805238"/>
            <a:ext cx="561816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D6E607E-7581-4B04-AEBE-ECC2B4AEB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B41E38A-83B7-4CC4-90B2-0E4AB2022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C71E1AF-0179-492C-995B-145F11279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4F8BF-76B8-413E-9CDF-FFB62A81C3A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5175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32">
            <a:extLst>
              <a:ext uri="{FF2B5EF4-FFF2-40B4-BE49-F238E27FC236}">
                <a16:creationId xmlns:a16="http://schemas.microsoft.com/office/drawing/2014/main" id="{801E117D-D2A9-443F-B9D3-3464AB6345BC}"/>
              </a:ext>
            </a:extLst>
          </p:cNvPr>
          <p:cNvCxnSpPr/>
          <p:nvPr/>
        </p:nvCxnSpPr>
        <p:spPr>
          <a:xfrm>
            <a:off x="1443038" y="1847850"/>
            <a:ext cx="65722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D12268D9-6057-48AC-9B62-A0D88DC99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23D9E0F2-62DA-4D18-AA3C-EC2F06E15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7E26357-8C45-426C-BCF3-22FDFAF40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E5053-851F-4923-8B2E-186416E737D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80562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35">
            <a:extLst>
              <a:ext uri="{FF2B5EF4-FFF2-40B4-BE49-F238E27FC236}">
                <a16:creationId xmlns:a16="http://schemas.microsoft.com/office/drawing/2014/main" id="{C3E26F6F-784E-48F6-B465-A99804915F61}"/>
              </a:ext>
            </a:extLst>
          </p:cNvPr>
          <p:cNvCxnSpPr/>
          <p:nvPr/>
        </p:nvCxnSpPr>
        <p:spPr>
          <a:xfrm>
            <a:off x="1443038" y="1847850"/>
            <a:ext cx="65722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E736EBEB-C901-4769-ADFB-08AC3D0A9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70046199-51DB-48E0-9434-F1A2BD9B4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54DB4E63-3AF8-4EA7-AF51-55F9CFD7B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F5B3D-37A8-4E28-AE02-C11912B2ADC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56432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31">
            <a:extLst>
              <a:ext uri="{FF2B5EF4-FFF2-40B4-BE49-F238E27FC236}">
                <a16:creationId xmlns:a16="http://schemas.microsoft.com/office/drawing/2014/main" id="{D27989DF-8647-4B80-B4A6-77A91B599C28}"/>
              </a:ext>
            </a:extLst>
          </p:cNvPr>
          <p:cNvCxnSpPr/>
          <p:nvPr/>
        </p:nvCxnSpPr>
        <p:spPr>
          <a:xfrm>
            <a:off x="1443038" y="1847850"/>
            <a:ext cx="65722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854DFC69-E15A-4788-8CAB-B81A4E277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7A7DC5F-7100-409F-8D6B-7AC54A46A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7ACA1DD-1029-4F16-81DE-0A16D5521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27DAD-2D9F-4891-8E92-FF6AF4E5C19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44832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E679B84-228C-46DA-9C00-59B4BA0BB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3D8EC8C-5386-432E-BA1D-C50A7A7CB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4692DDD-E8A4-4C24-8EFB-C2E15853F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FA2B6-B9B0-42F2-8066-3C4495CDB24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5546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6">
            <a:extLst>
              <a:ext uri="{FF2B5EF4-FFF2-40B4-BE49-F238E27FC236}">
                <a16:creationId xmlns:a16="http://schemas.microsoft.com/office/drawing/2014/main" id="{D8A87982-F92C-4956-8910-3BBE17C3607B}"/>
              </a:ext>
            </a:extLst>
          </p:cNvPr>
          <p:cNvCxnSpPr/>
          <p:nvPr/>
        </p:nvCxnSpPr>
        <p:spPr>
          <a:xfrm>
            <a:off x="1441450" y="3205163"/>
            <a:ext cx="242411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01C63B14-B05A-4941-8421-E522F321E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E5E68FBA-3026-4115-B3B3-D1D8F0F2B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49F4FB5-2BC9-49EB-82BB-3C1AABA0C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36612-2801-48F8-B085-9372E92A960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26400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>
            <a:extLst>
              <a:ext uri="{FF2B5EF4-FFF2-40B4-BE49-F238E27FC236}">
                <a16:creationId xmlns:a16="http://schemas.microsoft.com/office/drawing/2014/main" id="{C3A678B4-0EC9-4B55-9519-FFF3BD30936F}"/>
              </a:ext>
            </a:extLst>
          </p:cNvPr>
          <p:cNvGrpSpPr>
            <a:grpSpLocks/>
          </p:cNvGrpSpPr>
          <p:nvPr/>
        </p:nvGrpSpPr>
        <p:grpSpPr bwMode="auto">
          <a:xfrm>
            <a:off x="4995863" y="482600"/>
            <a:ext cx="3511550" cy="5148263"/>
            <a:chOff x="6852919" y="583365"/>
            <a:chExt cx="4681849" cy="5181928"/>
          </a:xfrm>
        </p:grpSpPr>
        <p:sp>
          <p:nvSpPr>
            <p:cNvPr id="6" name="Rectangle 13">
              <a:extLst>
                <a:ext uri="{FF2B5EF4-FFF2-40B4-BE49-F238E27FC236}">
                  <a16:creationId xmlns:a16="http://schemas.microsoft.com/office/drawing/2014/main" id="{BC57242D-861E-4042-8739-666A25B317B2}"/>
                </a:ext>
              </a:extLst>
            </p:cNvPr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14">
              <a:extLst>
                <a:ext uri="{FF2B5EF4-FFF2-40B4-BE49-F238E27FC236}">
                  <a16:creationId xmlns:a16="http://schemas.microsoft.com/office/drawing/2014/main" id="{0D0F9200-1DF3-4F64-AF3F-46208740C7B8}"/>
                </a:ext>
              </a:extLst>
            </p:cNvPr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cxnSp>
        <p:nvCxnSpPr>
          <p:cNvPr id="8" name="Straight Connector 30">
            <a:extLst>
              <a:ext uri="{FF2B5EF4-FFF2-40B4-BE49-F238E27FC236}">
                <a16:creationId xmlns:a16="http://schemas.microsoft.com/office/drawing/2014/main" id="{A8BA0B46-B50D-46DF-9846-F40F98AA9EF8}"/>
              </a:ext>
            </a:extLst>
          </p:cNvPr>
          <p:cNvCxnSpPr/>
          <p:nvPr/>
        </p:nvCxnSpPr>
        <p:spPr>
          <a:xfrm>
            <a:off x="1441450" y="3143250"/>
            <a:ext cx="324167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8DAA1423-5A38-4EB5-8C78-282287B20F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36688" y="5470525"/>
            <a:ext cx="3252787" cy="319088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E38E342C-EF2A-4C8D-BF55-8BE77F06B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8275" y="319088"/>
            <a:ext cx="32512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E6F0C4FF-B295-4039-A839-6A8B90A40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D7137-611D-40BF-AAA6-A5DAEA65054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36183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1B8F5F2-4190-415C-898D-D9503A407420}"/>
              </a:ext>
            </a:extLst>
          </p:cNvPr>
          <p:cNvSpPr/>
          <p:nvPr/>
        </p:nvSpPr>
        <p:spPr>
          <a:xfrm>
            <a:off x="0" y="2016125"/>
            <a:ext cx="9144000" cy="407987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7" name="Picture 11">
            <a:extLst>
              <a:ext uri="{FF2B5EF4-FFF2-40B4-BE49-F238E27FC236}">
                <a16:creationId xmlns:a16="http://schemas.microsoft.com/office/drawing/2014/main" id="{BB3D07CE-4EF5-42D6-B0AB-2CF30273D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>
            <a:fillRect/>
          </a:stretch>
        </p:blipFill>
        <p:spPr bwMode="auto">
          <a:xfrm>
            <a:off x="0" y="6096000"/>
            <a:ext cx="91440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3BC0C18-44E8-4531-A1E7-03640F67D780}"/>
              </a:ext>
            </a:extLst>
          </p:cNvPr>
          <p:cNvCxnSpPr/>
          <p:nvPr/>
        </p:nvCxnSpPr>
        <p:spPr>
          <a:xfrm>
            <a:off x="0" y="610076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8081CA-DD6A-40C4-8AD6-92450B961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038" y="804863"/>
            <a:ext cx="6572250" cy="10493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30" name="Text Placeholder 2">
            <a:extLst>
              <a:ext uri="{FF2B5EF4-FFF2-40B4-BE49-F238E27FC236}">
                <a16:creationId xmlns:a16="http://schemas.microsoft.com/office/drawing/2014/main" id="{2404CF34-EF83-4AED-8EAD-DBDADA50D9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443038" y="2016125"/>
            <a:ext cx="6572250" cy="344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/>
              <a:t>Edit Master text styles</a:t>
            </a:r>
          </a:p>
          <a:p>
            <a:pPr lvl="1"/>
            <a:r>
              <a:rPr lang="en-US" altLang="cs-CZ"/>
              <a:t>Second level</a:t>
            </a:r>
          </a:p>
          <a:p>
            <a:pPr lvl="2"/>
            <a:r>
              <a:rPr lang="en-US" altLang="cs-CZ"/>
              <a:t>Third level</a:t>
            </a:r>
          </a:p>
          <a:p>
            <a:pPr lvl="3"/>
            <a:r>
              <a:rPr lang="en-US" altLang="cs-CZ"/>
              <a:t>Fourth level</a:t>
            </a:r>
          </a:p>
          <a:p>
            <a:pPr lvl="4"/>
            <a:r>
              <a:rPr lang="en-US" altLang="cs-CZ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87FE8-C8E6-46EC-BAB1-8ED684921F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46738" y="330200"/>
            <a:ext cx="2368550" cy="309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7B5A2-5DDB-4E6D-A136-BF3285F6BD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3038" y="328613"/>
            <a:ext cx="4033837" cy="3095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1730D-C58A-44D0-8707-3DFB31B722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7363" y="798513"/>
            <a:ext cx="795337" cy="5048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800" smtClean="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A0BCE8AA-60B8-4D72-9EC2-8B14AE2ABBA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88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-18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-18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-18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-18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-18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-18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-18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-18"/>
        </a:defRPr>
      </a:lvl9pPr>
    </p:titleStyle>
    <p:bodyStyle>
      <a:lvl1pPr marL="228600" indent="-228600" algn="l" defTabSz="685800" rtl="0" fontAlgn="base">
        <a:lnSpc>
          <a:spcPct val="120000"/>
        </a:lnSpc>
        <a:spcBef>
          <a:spcPts val="10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685800" rtl="0" fontAlgn="base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685800" rtl="0" fontAlgn="base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685800" rtl="0" fontAlgn="base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685800" rtl="0" fontAlgn="base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katerina.cerna1@tul.cz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26/science.1257570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g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g"/><Relationship Id="rId4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png"/><Relationship Id="rId4" Type="http://schemas.openxmlformats.org/officeDocument/2006/relationships/image" Target="../media/image10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73/pnas.1907847116" TargetMode="External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jpg"/><Relationship Id="rId4" Type="http://schemas.openxmlformats.org/officeDocument/2006/relationships/image" Target="../media/image138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png"/><Relationship Id="rId4" Type="http://schemas.openxmlformats.org/officeDocument/2006/relationships/image" Target="../media/image14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png"/><Relationship Id="rId4" Type="http://schemas.openxmlformats.org/officeDocument/2006/relationships/image" Target="../media/image147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jpg"/><Relationship Id="rId5" Type="http://schemas.openxmlformats.org/officeDocument/2006/relationships/image" Target="../media/image151.jpg"/><Relationship Id="rId4" Type="http://schemas.openxmlformats.org/officeDocument/2006/relationships/image" Target="../media/image150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pn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1.jpg"/><Relationship Id="rId4" Type="http://schemas.openxmlformats.org/officeDocument/2006/relationships/image" Target="../media/image160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4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F8359D8C-1F8A-43C2-AD9B-2DF97EF798F8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908175" y="1196975"/>
            <a:ext cx="6337300" cy="254158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sz="4400" dirty="0"/>
              <a:t>Šestinozí (</a:t>
            </a:r>
            <a:r>
              <a:rPr lang="cs-CZ" sz="4400" dirty="0" err="1"/>
              <a:t>hexapoda</a:t>
            </a:r>
            <a:r>
              <a:rPr lang="cs-CZ" sz="4400" dirty="0"/>
              <a:t>)</a:t>
            </a:r>
            <a:br>
              <a:rPr lang="cs-CZ" sz="4400" dirty="0"/>
            </a:br>
            <a:r>
              <a:rPr lang="cs-CZ" dirty="0" err="1"/>
              <a:t>holometabola</a:t>
            </a:r>
            <a:endParaRPr lang="cs-CZ" dirty="0"/>
          </a:p>
        </p:txBody>
      </p:sp>
      <p:sp>
        <p:nvSpPr>
          <p:cNvPr id="15363" name="Podnadpis 8">
            <a:extLst>
              <a:ext uri="{FF2B5EF4-FFF2-40B4-BE49-F238E27FC236}">
                <a16:creationId xmlns:a16="http://schemas.microsoft.com/office/drawing/2014/main" id="{85A146B1-AD5C-448E-830E-577BCB98BED2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2051050" y="3429000"/>
            <a:ext cx="6497638" cy="1843088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s-CZ" altLang="cs-CZ" dirty="0"/>
              <a:t>Zoologie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dirty="0"/>
              <a:t>Mgr. Kateřina Černá PhD.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dirty="0">
                <a:hlinkClick r:id="rId2"/>
              </a:rPr>
              <a:t>katerina.cerna1@tul.cz</a:t>
            </a:r>
            <a:endParaRPr lang="cs-CZ" altLang="cs-CZ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dirty="0"/>
              <a:t>úpravy M. Pudil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2" name="TextovéPole 1">
            <a:extLst>
              <a:ext uri="{FF2B5EF4-FFF2-40B4-BE49-F238E27FC236}">
                <a16:creationId xmlns:a16="http://schemas.microsoft.com/office/drawing/2014/main" id="{96A268FE-44C1-4694-BB87-8A3E59E37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70" y="2646990"/>
            <a:ext cx="5017641" cy="2246769"/>
          </a:xfrm>
          <a:prstGeom prst="rect">
            <a:avLst/>
          </a:prstGeom>
          <a:solidFill>
            <a:srgbClr val="DFDBD4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cs-CZ" altLang="cs-CZ" b="1" dirty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Pilořitky (</a:t>
            </a:r>
            <a:r>
              <a:rPr lang="cs-CZ" altLang="cs-CZ" b="1" dirty="0" err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Siricidae</a:t>
            </a:r>
            <a:r>
              <a:rPr lang="cs-CZ" altLang="cs-CZ" b="1" dirty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válcovité tělo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pilovité kladélko určené k vrtání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larvy bez panožek, žijí ve dřevě jehličnanů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přenost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dřevokazných hub - potrava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u nás 8 druhů</a:t>
            </a:r>
          </a:p>
        </p:txBody>
      </p:sp>
      <p:sp>
        <p:nvSpPr>
          <p:cNvPr id="39943" name="TextovéPole 2">
            <a:extLst>
              <a:ext uri="{FF2B5EF4-FFF2-40B4-BE49-F238E27FC236}">
                <a16:creationId xmlns:a16="http://schemas.microsoft.com/office/drawing/2014/main" id="{ECFA74D8-0348-4942-A2FA-7B6666A0F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70" y="332656"/>
            <a:ext cx="519794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dirty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Pilatky (</a:t>
            </a:r>
            <a:r>
              <a:rPr lang="cs-CZ" altLang="cs-CZ" b="1" dirty="0" err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Tethredinidae</a:t>
            </a:r>
            <a:r>
              <a:rPr lang="cs-CZ" altLang="cs-CZ" b="1" dirty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malé rozměry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hlava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odškrcená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, nápadně širší než hruď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kladélko nenápadné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fytofágní larvy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druhově bohatá skupina (cca 450 druhů)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F729A24-1B48-4F90-899E-FDBDE308C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511" y="147022"/>
            <a:ext cx="3769356" cy="251290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7526793-9B46-48A6-85F1-3DCBA3E25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79" y="2914264"/>
            <a:ext cx="3757787" cy="281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552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Zástupný symbol pro obsah 2">
            <a:extLst>
              <a:ext uri="{FF2B5EF4-FFF2-40B4-BE49-F238E27FC236}">
                <a16:creationId xmlns:a16="http://schemas.microsoft.com/office/drawing/2014/main" id="{8A4FC157-F46B-4CDB-B989-F4D3D91F808D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25294" y="505175"/>
            <a:ext cx="8213090" cy="590931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 anchor="t">
            <a:spAutoFit/>
          </a:bodyPr>
          <a:lstStyle/>
          <a:p>
            <a:pPr marL="0" indent="0" defTabSz="4572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None/>
            </a:pPr>
            <a:r>
              <a:rPr lang="cs-CZ" altLang="cs-CZ" sz="3600" dirty="0" err="1">
                <a:solidFill>
                  <a:srgbClr val="993300"/>
                </a:solidFill>
                <a:latin typeface="+mj-lt"/>
              </a:rPr>
              <a:t>Štíhlopasí</a:t>
            </a:r>
            <a:r>
              <a:rPr lang="cs-CZ" altLang="cs-CZ" sz="3600" dirty="0">
                <a:solidFill>
                  <a:srgbClr val="993300"/>
                </a:solidFill>
                <a:latin typeface="+mj-lt"/>
              </a:rPr>
              <a:t> (</a:t>
            </a:r>
            <a:r>
              <a:rPr lang="cs-CZ" altLang="cs-CZ" sz="3600" dirty="0" err="1">
                <a:solidFill>
                  <a:srgbClr val="993300"/>
                </a:solidFill>
                <a:latin typeface="+mj-lt"/>
              </a:rPr>
              <a:t>Apocrita</a:t>
            </a:r>
            <a:r>
              <a:rPr lang="cs-CZ" altLang="cs-CZ" sz="3600" dirty="0">
                <a:solidFill>
                  <a:srgbClr val="993300"/>
                </a:solidFill>
                <a:latin typeface="+mj-lt"/>
              </a:rPr>
              <a:t>)</a:t>
            </a:r>
          </a:p>
        </p:txBody>
      </p:sp>
      <p:sp>
        <p:nvSpPr>
          <p:cNvPr id="39942" name="TextovéPole 1">
            <a:extLst>
              <a:ext uri="{FF2B5EF4-FFF2-40B4-BE49-F238E27FC236}">
                <a16:creationId xmlns:a16="http://schemas.microsoft.com/office/drawing/2014/main" id="{96A268FE-44C1-4694-BB87-8A3E59E37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563" y="4112488"/>
            <a:ext cx="3744913" cy="120032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 err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Aculeata</a:t>
            </a:r>
            <a:endParaRPr lang="cs-CZ" altLang="cs-CZ" sz="1800" b="1" dirty="0">
              <a:solidFill>
                <a:srgbClr val="99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Kladélko přeměněné v žihadlo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Tři základní skupiny –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Apoidea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Chrysidoidea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Vespoidea</a:t>
            </a: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43" name="TextovéPole 2">
            <a:extLst>
              <a:ext uri="{FF2B5EF4-FFF2-40B4-BE49-F238E27FC236}">
                <a16:creationId xmlns:a16="http://schemas.microsoft.com/office/drawing/2014/main" id="{ECFA74D8-0348-4942-A2FA-7B6666A0F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2333038"/>
            <a:ext cx="335585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 err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Parasitica</a:t>
            </a:r>
            <a:endParaRPr lang="cs-CZ" altLang="cs-CZ" sz="1800" b="1" dirty="0">
              <a:solidFill>
                <a:srgbClr val="99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parafyletická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skupina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larvy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parazitoidní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– vyžerou hostitele zevnitř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kladélko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66A9FF6-609F-4838-9BF2-6495B808B2FF}"/>
              </a:ext>
            </a:extLst>
          </p:cNvPr>
          <p:cNvSpPr txBox="1"/>
          <p:nvPr/>
        </p:nvSpPr>
        <p:spPr>
          <a:xfrm>
            <a:off x="376599" y="1268185"/>
            <a:ext cx="40620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Monofyletická skupina</a:t>
            </a: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Velice bohatá skupina – 15 nadčeledí, 60 čeledí</a:t>
            </a:r>
            <a:endParaRPr lang="cs-CZ" b="1" dirty="0">
              <a:solidFill>
                <a:srgbClr val="99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29895BC-8FAB-41E2-B10E-033B5BE85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529013" y="909638"/>
            <a:ext cx="6524625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431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Zástupný symbol pro obsah 2">
            <a:extLst>
              <a:ext uri="{FF2B5EF4-FFF2-40B4-BE49-F238E27FC236}">
                <a16:creationId xmlns:a16="http://schemas.microsoft.com/office/drawing/2014/main" id="{8A4FC157-F46B-4CDB-B989-F4D3D91F808D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329134" y="185355"/>
            <a:ext cx="6835154" cy="590931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 anchor="t">
            <a:spAutoFit/>
          </a:bodyPr>
          <a:lstStyle/>
          <a:p>
            <a:pPr marL="0" indent="0" defTabSz="4572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None/>
            </a:pPr>
            <a:r>
              <a:rPr lang="cs-CZ" altLang="cs-CZ" sz="3600" dirty="0" err="1">
                <a:solidFill>
                  <a:srgbClr val="993300"/>
                </a:solidFill>
                <a:latin typeface="+mj-lt"/>
              </a:rPr>
              <a:t>Parasitica</a:t>
            </a:r>
            <a:r>
              <a:rPr lang="cs-CZ" altLang="cs-CZ" sz="3600" dirty="0">
                <a:solidFill>
                  <a:srgbClr val="993300"/>
                </a:solidFill>
                <a:latin typeface="+mj-lt"/>
              </a:rPr>
              <a:t> (parazitické vosy)</a:t>
            </a:r>
          </a:p>
        </p:txBody>
      </p:sp>
      <p:sp>
        <p:nvSpPr>
          <p:cNvPr id="6" name="TextovéPole 2">
            <a:extLst>
              <a:ext uri="{FF2B5EF4-FFF2-40B4-BE49-F238E27FC236}">
                <a16:creationId xmlns:a16="http://schemas.microsoft.com/office/drawing/2014/main" id="{2AEB0009-74CD-484F-BF5F-704373317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302" y="776286"/>
            <a:ext cx="449351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dirty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Lumci (</a:t>
            </a:r>
            <a:r>
              <a:rPr lang="cs-CZ" altLang="cs-CZ" b="1" dirty="0" err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Ichneumonoidea</a:t>
            </a:r>
            <a:r>
              <a:rPr lang="cs-CZ" altLang="cs-CZ" b="1" dirty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druhově bohatá skupina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dlouhá nelomená tykadla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parazitoidi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larev hmyzu, či pavouků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lumci dlouhé kladélko</a:t>
            </a:r>
          </a:p>
        </p:txBody>
      </p:sp>
      <p:sp>
        <p:nvSpPr>
          <p:cNvPr id="7" name="TextovéPole 2">
            <a:extLst>
              <a:ext uri="{FF2B5EF4-FFF2-40B4-BE49-F238E27FC236}">
                <a16:creationId xmlns:a16="http://schemas.microsoft.com/office/drawing/2014/main" id="{9A6FF34E-D7A7-47FE-A640-1F5D983D0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329" y="2780928"/>
            <a:ext cx="4754617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dirty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Žlabatky (</a:t>
            </a:r>
            <a:r>
              <a:rPr lang="cs-CZ" altLang="cs-CZ" b="1" dirty="0" err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Cynipoidea</a:t>
            </a:r>
            <a:r>
              <a:rPr lang="cs-CZ" altLang="cs-CZ" b="1" dirty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drobné, redukovaná křídelní žilnatina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dlouhá nelomená tykadla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laterálně zploštělý zadeček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larvy v hálkách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partenogenetické či sexuální rozmnožování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některé skupiny též parazitické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24508DF-914D-41E0-8CB0-AF7FD15DA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744775"/>
            <a:ext cx="3672408" cy="269002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C03DDE1-489A-42FA-8F3D-BFA290564A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249310"/>
            <a:ext cx="2531120" cy="261812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EBAFDB7-C941-4864-91BB-F5E5D79BC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679" y="3429000"/>
            <a:ext cx="2952328" cy="221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96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026" descr="Fig Phylogeny1">
            <a:extLst>
              <a:ext uri="{FF2B5EF4-FFF2-40B4-BE49-F238E27FC236}">
                <a16:creationId xmlns:a16="http://schemas.microsoft.com/office/drawing/2014/main" id="{DABB7520-CFB7-4AC3-8A7A-2B764ED9E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49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1027">
            <a:extLst>
              <a:ext uri="{FF2B5EF4-FFF2-40B4-BE49-F238E27FC236}">
                <a16:creationId xmlns:a16="http://schemas.microsoft.com/office/drawing/2014/main" id="{15F46F61-A69F-4EA3-97DF-943A6F07F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117475"/>
            <a:ext cx="41148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0" indent="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3600">
                <a:solidFill>
                  <a:srgbClr val="993300"/>
                </a:solidFill>
                <a:latin typeface="+mj-lt"/>
              </a:defRPr>
            </a:lvl1pPr>
            <a:lvl2pPr marL="685800" indent="-228600" defTabSz="6858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143000" indent="-228600" defTabSz="6858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latin typeface="+mn-lt"/>
              </a:defRPr>
            </a:lvl3pPr>
            <a:lvl4pPr marL="1600200" indent="-228600" defTabSz="6858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57400" indent="-228600" defTabSz="6858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  <a:lvl6pPr marL="25146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effectLst/>
                <a:latin typeface="+mn-lt"/>
              </a:defRPr>
            </a:lvl6pPr>
            <a:lvl7pPr marL="29718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effectLst/>
                <a:latin typeface="+mn-lt"/>
              </a:defRPr>
            </a:lvl7pPr>
            <a:lvl8pPr marL="3429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baseline="0">
                <a:effectLst/>
                <a:latin typeface="+mn-lt"/>
              </a:defRPr>
            </a:lvl8pPr>
            <a:lvl9pPr marL="3886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baseline="0">
                <a:effectLst/>
                <a:latin typeface="+mn-lt"/>
              </a:defRPr>
            </a:lvl9pPr>
          </a:lstStyle>
          <a:p>
            <a:r>
              <a:rPr lang="cs-CZ" altLang="cs-CZ" dirty="0" err="1"/>
              <a:t>Žahadloví</a:t>
            </a:r>
            <a:r>
              <a:rPr lang="cs-CZ" altLang="cs-CZ" dirty="0"/>
              <a:t> (</a:t>
            </a:r>
            <a:r>
              <a:rPr lang="cs-CZ" altLang="cs-CZ" dirty="0" err="1"/>
              <a:t>Aculeata</a:t>
            </a:r>
            <a:r>
              <a:rPr lang="cs-CZ" altLang="cs-CZ" dirty="0"/>
              <a:t>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3568C97-9859-4188-8A8C-0022AE2C78A3}"/>
              </a:ext>
            </a:extLst>
          </p:cNvPr>
          <p:cNvSpPr txBox="1"/>
          <p:nvPr/>
        </p:nvSpPr>
        <p:spPr>
          <a:xfrm flipH="1">
            <a:off x="5337798" y="1196752"/>
            <a:ext cx="34106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kladélko přeměněné v </a:t>
            </a:r>
            <a:r>
              <a:rPr lang="cs-CZ" b="1" dirty="0"/>
              <a:t>žihadlo</a:t>
            </a:r>
            <a:r>
              <a:rPr lang="cs-CZ" dirty="0"/>
              <a:t> (pouze samice)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tři hlavní skupiny: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zlatěnky (</a:t>
            </a:r>
            <a:r>
              <a:rPr lang="cs-CZ" dirty="0" err="1"/>
              <a:t>Chrysidoidea</a:t>
            </a:r>
            <a:r>
              <a:rPr lang="cs-CZ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včely (</a:t>
            </a:r>
            <a:r>
              <a:rPr lang="cs-CZ" dirty="0" err="1"/>
              <a:t>Apoidea</a:t>
            </a:r>
            <a:r>
              <a:rPr lang="cs-CZ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vosy (</a:t>
            </a:r>
            <a:r>
              <a:rPr lang="cs-CZ" dirty="0" err="1"/>
              <a:t>Vespoidea</a:t>
            </a:r>
            <a:r>
              <a:rPr lang="cs-CZ" dirty="0"/>
              <a:t>)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9C19DDC-DF36-4302-AEBF-790934852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804" y="3717032"/>
            <a:ext cx="4193011" cy="2390016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extLst>
              <a:ext uri="{FF2B5EF4-FFF2-40B4-BE49-F238E27FC236}">
                <a16:creationId xmlns:a16="http://schemas.microsoft.com/office/drawing/2014/main" id="{A3759CDA-1F0D-494B-A9C4-D2BD04F26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347" y="188640"/>
            <a:ext cx="8951653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dirty="0" err="1">
                <a:solidFill>
                  <a:srgbClr val="993300"/>
                </a:solidFill>
                <a:latin typeface="+mn-lt"/>
              </a:rPr>
              <a:t>Eusocialita</a:t>
            </a:r>
            <a:endParaRPr lang="cs-CZ" sz="2800" dirty="0">
              <a:solidFill>
                <a:srgbClr val="993300"/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Sdružení jedinců dvou generací (matka (+král) - potomci): </a:t>
            </a:r>
          </a:p>
          <a:p>
            <a:pPr marL="800100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matka (</a:t>
            </a: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královna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/s králem/) je dominantní – klade vajíčka, vždy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déležijící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než dělnice/dělníci</a:t>
            </a:r>
          </a:p>
          <a:p>
            <a:pPr marL="800100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potomci jsou podřízení </a:t>
            </a: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(dělníci /+ vojáci/)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nerozmnožují se (nebo jen málo) a </a:t>
            </a: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spolupracují na výchově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svých sourozenců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Primitivní </a:t>
            </a:r>
            <a:r>
              <a:rPr lang="cs-CZ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Eusocialita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funkce královny a dělnice jsou zastupitelné – </a:t>
            </a: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královna zakládá hnízdo</a:t>
            </a:r>
          </a:p>
          <a:p>
            <a:pPr marL="914400" lvl="1" indent="-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sama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(umí vše, co dělnice)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možný návrat k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soliteritě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Odvozená </a:t>
            </a:r>
            <a:r>
              <a:rPr lang="cs-CZ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Eusocialita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funkce královny je nezastupitelná – královna zakládá hnízdo jen s dělnicemi (s rojem) a sama založit hnízdo nedokáže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veliké morfologické a funkční rozdíly mezi královnou a dělnicí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nemožný návrat k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soliteritě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>
            <a:extLst>
              <a:ext uri="{FF2B5EF4-FFF2-40B4-BE49-F238E27FC236}">
                <a16:creationId xmlns:a16="http://schemas.microsoft.com/office/drawing/2014/main" id="{1366979C-F419-4030-8729-B39AA4EE8667}"/>
              </a:ext>
            </a:extLst>
          </p:cNvPr>
          <p:cNvGrpSpPr>
            <a:grpSpLocks/>
          </p:cNvGrpSpPr>
          <p:nvPr/>
        </p:nvGrpSpPr>
        <p:grpSpPr bwMode="auto">
          <a:xfrm>
            <a:off x="6335132" y="131989"/>
            <a:ext cx="2608263" cy="3051175"/>
            <a:chOff x="50" y="477"/>
            <a:chExt cx="1643" cy="1922"/>
          </a:xfrm>
        </p:grpSpPr>
        <p:pic>
          <p:nvPicPr>
            <p:cNvPr id="27670" name="Picture 3" descr="bombus terrestris_queen_worker">
              <a:extLst>
                <a:ext uri="{FF2B5EF4-FFF2-40B4-BE49-F238E27FC236}">
                  <a16:creationId xmlns:a16="http://schemas.microsoft.com/office/drawing/2014/main" id="{3E1ACE02-6430-4E39-BAB2-DB20557549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" y="477"/>
              <a:ext cx="1387" cy="1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71" name="Text Box 4">
              <a:extLst>
                <a:ext uri="{FF2B5EF4-FFF2-40B4-BE49-F238E27FC236}">
                  <a16:creationId xmlns:a16="http://schemas.microsoft.com/office/drawing/2014/main" id="{649E9BCE-F0DE-47F8-9885-CD81AD05CB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" y="2095"/>
              <a:ext cx="1643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Gill Sans MT" panose="020B05020201040202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Gill Sans MT" panose="020B05020201040202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Gill Sans MT" panose="020B05020201040202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Gill Sans MT" panose="020B05020201040202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anose="020B0502020104020203" pitchFamily="34" charset="-18"/>
                </a:defRPr>
              </a:lvl5pPr>
              <a:lvl6pPr marL="2514600" indent="-228600" defTabSz="4572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anose="020B0502020104020203" pitchFamily="34" charset="-18"/>
                </a:defRPr>
              </a:lvl6pPr>
              <a:lvl7pPr marL="2971800" indent="-228600" defTabSz="4572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anose="020B0502020104020203" pitchFamily="34" charset="-18"/>
                </a:defRPr>
              </a:lvl7pPr>
              <a:lvl8pPr marL="3429000" indent="-228600" defTabSz="4572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anose="020B0502020104020203" pitchFamily="34" charset="-18"/>
                </a:defRPr>
              </a:lvl8pPr>
              <a:lvl9pPr marL="3886200" indent="-228600" defTabSz="4572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anose="020B0502020104020203" pitchFamily="34" charset="-18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en-GB" altLang="cs-CZ" sz="1600" i="1">
                  <a:latin typeface="Arial" panose="020B0604020202020204" pitchFamily="34" charset="0"/>
                </a:rPr>
                <a:t>Bombus terrestris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cs-CZ" altLang="cs-CZ" sz="1600">
                  <a:latin typeface="Arial" panose="020B0604020202020204" pitchFamily="34" charset="0"/>
                </a:rPr>
                <a:t>Čmelák zemní</a:t>
              </a:r>
              <a:endParaRPr kumimoji="1" lang="en-GB" altLang="cs-CZ" sz="1600">
                <a:latin typeface="Arial" panose="020B0604020202020204" pitchFamily="34" charset="0"/>
              </a:endParaRPr>
            </a:p>
          </p:txBody>
        </p:sp>
      </p:grpSp>
      <p:grpSp>
        <p:nvGrpSpPr>
          <p:cNvPr id="27651" name="Group 8">
            <a:extLst>
              <a:ext uri="{FF2B5EF4-FFF2-40B4-BE49-F238E27FC236}">
                <a16:creationId xmlns:a16="http://schemas.microsoft.com/office/drawing/2014/main" id="{C91F66FE-A3ED-4E55-9DD9-F3CCACD3989C}"/>
              </a:ext>
            </a:extLst>
          </p:cNvPr>
          <p:cNvGrpSpPr>
            <a:grpSpLocks/>
          </p:cNvGrpSpPr>
          <p:nvPr/>
        </p:nvGrpSpPr>
        <p:grpSpPr bwMode="auto">
          <a:xfrm>
            <a:off x="3509161" y="1253796"/>
            <a:ext cx="2674938" cy="2420938"/>
            <a:chOff x="-136" y="2750"/>
            <a:chExt cx="1685" cy="1525"/>
          </a:xfrm>
        </p:grpSpPr>
        <p:pic>
          <p:nvPicPr>
            <p:cNvPr id="27668" name="Picture 9" descr="vespula vulgaris caste size dimorphism2">
              <a:extLst>
                <a:ext uri="{FF2B5EF4-FFF2-40B4-BE49-F238E27FC236}">
                  <a16:creationId xmlns:a16="http://schemas.microsoft.com/office/drawing/2014/main" id="{5A80ECF3-C47F-4154-AE70-E2D2642CEF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" y="2750"/>
              <a:ext cx="1336" cy="1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9" name="Text Box 10">
              <a:extLst>
                <a:ext uri="{FF2B5EF4-FFF2-40B4-BE49-F238E27FC236}">
                  <a16:creationId xmlns:a16="http://schemas.microsoft.com/office/drawing/2014/main" id="{B2692F24-9445-49D5-AAC1-349E9A5EDB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36" y="3971"/>
              <a:ext cx="1685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Gill Sans MT" panose="020B05020201040202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Gill Sans MT" panose="020B05020201040202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Gill Sans MT" panose="020B05020201040202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Gill Sans MT" panose="020B05020201040202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anose="020B0502020104020203" pitchFamily="34" charset="-18"/>
                </a:defRPr>
              </a:lvl5pPr>
              <a:lvl6pPr marL="2514600" indent="-228600" defTabSz="4572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anose="020B0502020104020203" pitchFamily="34" charset="-18"/>
                </a:defRPr>
              </a:lvl6pPr>
              <a:lvl7pPr marL="2971800" indent="-228600" defTabSz="4572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anose="020B0502020104020203" pitchFamily="34" charset="-18"/>
                </a:defRPr>
              </a:lvl7pPr>
              <a:lvl8pPr marL="3429000" indent="-228600" defTabSz="4572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anose="020B0502020104020203" pitchFamily="34" charset="-18"/>
                </a:defRPr>
              </a:lvl8pPr>
              <a:lvl9pPr marL="3886200" indent="-228600" defTabSz="4572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anose="020B0502020104020203" pitchFamily="34" charset="-18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en-GB" altLang="cs-CZ" sz="1600" i="1">
                  <a:latin typeface="Arial" panose="020B0604020202020204" pitchFamily="34" charset="0"/>
                </a:rPr>
                <a:t>Vespula vulgaris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cs-CZ" altLang="cs-CZ" sz="1600">
                  <a:latin typeface="Arial" panose="020B0604020202020204" pitchFamily="34" charset="0"/>
                </a:rPr>
                <a:t>Vosa obecná</a:t>
              </a:r>
              <a:endParaRPr kumimoji="1" lang="en-GB" altLang="cs-CZ" sz="1600">
                <a:latin typeface="Arial" panose="020B0604020202020204" pitchFamily="34" charset="0"/>
              </a:endParaRPr>
            </a:p>
          </p:txBody>
        </p:sp>
      </p:grpSp>
      <p:grpSp>
        <p:nvGrpSpPr>
          <p:cNvPr id="27652" name="Group 11">
            <a:extLst>
              <a:ext uri="{FF2B5EF4-FFF2-40B4-BE49-F238E27FC236}">
                <a16:creationId xmlns:a16="http://schemas.microsoft.com/office/drawing/2014/main" id="{F7A18B70-0895-48B2-88EF-74FC5E2E73E7}"/>
              </a:ext>
            </a:extLst>
          </p:cNvPr>
          <p:cNvGrpSpPr>
            <a:grpSpLocks/>
          </p:cNvGrpSpPr>
          <p:nvPr/>
        </p:nvGrpSpPr>
        <p:grpSpPr bwMode="auto">
          <a:xfrm>
            <a:off x="179512" y="1183481"/>
            <a:ext cx="2644775" cy="2427288"/>
            <a:chOff x="0" y="2646"/>
            <a:chExt cx="1666" cy="1529"/>
          </a:xfrm>
        </p:grpSpPr>
        <p:pic>
          <p:nvPicPr>
            <p:cNvPr id="27666" name="Picture 12" descr="DSC_0265">
              <a:extLst>
                <a:ext uri="{FF2B5EF4-FFF2-40B4-BE49-F238E27FC236}">
                  <a16:creationId xmlns:a16="http://schemas.microsoft.com/office/drawing/2014/main" id="{3B5ECB44-2673-4DE2-AE7B-97600FB8AE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6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46"/>
              <a:ext cx="1601" cy="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7" name="Text Box 13">
              <a:extLst>
                <a:ext uri="{FF2B5EF4-FFF2-40B4-BE49-F238E27FC236}">
                  <a16:creationId xmlns:a16="http://schemas.microsoft.com/office/drawing/2014/main" id="{62F32E1D-8CCE-4212-B9ED-7783CA4314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3871"/>
              <a:ext cx="1666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Gill Sans MT" panose="020B05020201040202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Gill Sans MT" panose="020B05020201040202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Gill Sans MT" panose="020B05020201040202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Gill Sans MT" panose="020B05020201040202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anose="020B0502020104020203" pitchFamily="34" charset="-18"/>
                </a:defRPr>
              </a:lvl5pPr>
              <a:lvl6pPr marL="2514600" indent="-228600" defTabSz="4572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anose="020B0502020104020203" pitchFamily="34" charset="-18"/>
                </a:defRPr>
              </a:lvl6pPr>
              <a:lvl7pPr marL="2971800" indent="-228600" defTabSz="4572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anose="020B0502020104020203" pitchFamily="34" charset="-18"/>
                </a:defRPr>
              </a:lvl7pPr>
              <a:lvl8pPr marL="3429000" indent="-228600" defTabSz="4572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anose="020B0502020104020203" pitchFamily="34" charset="-18"/>
                </a:defRPr>
              </a:lvl8pPr>
              <a:lvl9pPr marL="3886200" indent="-228600" defTabSz="4572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anose="020B0502020104020203" pitchFamily="34" charset="-18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en-GB" altLang="cs-CZ" sz="1600" i="1">
                  <a:latin typeface="Arial" panose="020B0604020202020204" pitchFamily="34" charset="0"/>
                </a:rPr>
                <a:t>Lasius niger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cs-CZ" altLang="cs-CZ" sz="1600">
                  <a:latin typeface="Arial" panose="020B0604020202020204" pitchFamily="34" charset="0"/>
                </a:rPr>
                <a:t>Mravenec obecný</a:t>
              </a:r>
              <a:endParaRPr kumimoji="1" lang="en-GB" altLang="cs-CZ" sz="1600">
                <a:latin typeface="Arial" panose="020B0604020202020204" pitchFamily="34" charset="0"/>
              </a:endParaRPr>
            </a:p>
          </p:txBody>
        </p:sp>
      </p:grpSp>
      <p:grpSp>
        <p:nvGrpSpPr>
          <p:cNvPr id="27653" name="Group 14">
            <a:extLst>
              <a:ext uri="{FF2B5EF4-FFF2-40B4-BE49-F238E27FC236}">
                <a16:creationId xmlns:a16="http://schemas.microsoft.com/office/drawing/2014/main" id="{59E5822F-337A-4D48-9305-D325D5C8D109}"/>
              </a:ext>
            </a:extLst>
          </p:cNvPr>
          <p:cNvGrpSpPr>
            <a:grpSpLocks/>
          </p:cNvGrpSpPr>
          <p:nvPr/>
        </p:nvGrpSpPr>
        <p:grpSpPr bwMode="auto">
          <a:xfrm>
            <a:off x="3067726" y="3674734"/>
            <a:ext cx="3636962" cy="2419350"/>
            <a:chOff x="1636" y="2651"/>
            <a:chExt cx="2291" cy="1524"/>
          </a:xfrm>
        </p:grpSpPr>
        <p:pic>
          <p:nvPicPr>
            <p:cNvPr id="27664" name="Picture 15" descr="atta cephalotes queen worker caste size dimorphism_processed2">
              <a:extLst>
                <a:ext uri="{FF2B5EF4-FFF2-40B4-BE49-F238E27FC236}">
                  <a16:creationId xmlns:a16="http://schemas.microsoft.com/office/drawing/2014/main" id="{25CFF30D-2419-40B7-8917-2D5C19CC7E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2651"/>
              <a:ext cx="1463" cy="1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5" name="Text Box 16">
              <a:extLst>
                <a:ext uri="{FF2B5EF4-FFF2-40B4-BE49-F238E27FC236}">
                  <a16:creationId xmlns:a16="http://schemas.microsoft.com/office/drawing/2014/main" id="{68DFB806-CABE-46D9-BCDE-68D494C733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6" y="3871"/>
              <a:ext cx="2291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Gill Sans MT" panose="020B05020201040202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Gill Sans MT" panose="020B05020201040202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Gill Sans MT" panose="020B05020201040202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Gill Sans MT" panose="020B05020201040202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anose="020B0502020104020203" pitchFamily="34" charset="-18"/>
                </a:defRPr>
              </a:lvl5pPr>
              <a:lvl6pPr marL="2514600" indent="-228600" defTabSz="4572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anose="020B0502020104020203" pitchFamily="34" charset="-18"/>
                </a:defRPr>
              </a:lvl6pPr>
              <a:lvl7pPr marL="2971800" indent="-228600" defTabSz="4572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anose="020B0502020104020203" pitchFamily="34" charset="-18"/>
                </a:defRPr>
              </a:lvl7pPr>
              <a:lvl8pPr marL="3429000" indent="-228600" defTabSz="4572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anose="020B0502020104020203" pitchFamily="34" charset="-18"/>
                </a:defRPr>
              </a:lvl8pPr>
              <a:lvl9pPr marL="3886200" indent="-228600" defTabSz="4572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anose="020B0502020104020203" pitchFamily="34" charset="-18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en-GB" altLang="cs-CZ" sz="1600" i="1">
                  <a:latin typeface="Arial" panose="020B0604020202020204" pitchFamily="34" charset="0"/>
                </a:rPr>
                <a:t>Atta cephalotes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cs-CZ" altLang="cs-CZ" sz="1600">
                  <a:latin typeface="Arial" panose="020B0604020202020204" pitchFamily="34" charset="0"/>
                </a:rPr>
                <a:t>Mravenec (</a:t>
              </a:r>
              <a:r>
                <a:rPr kumimoji="1" lang="en-GB" altLang="cs-CZ" sz="1600">
                  <a:latin typeface="Arial" panose="020B0604020202020204" pitchFamily="34" charset="0"/>
                </a:rPr>
                <a:t>leafcutter ant</a:t>
              </a:r>
              <a:r>
                <a:rPr kumimoji="1" lang="cs-CZ" altLang="cs-CZ" sz="1600">
                  <a:latin typeface="Arial" panose="020B0604020202020204" pitchFamily="34" charset="0"/>
                </a:rPr>
                <a:t>)</a:t>
              </a:r>
              <a:endParaRPr kumimoji="1" lang="en-GB" altLang="cs-CZ" sz="1600">
                <a:latin typeface="Arial" panose="020B0604020202020204" pitchFamily="34" charset="0"/>
              </a:endParaRPr>
            </a:p>
          </p:txBody>
        </p:sp>
      </p:grpSp>
      <p:grpSp>
        <p:nvGrpSpPr>
          <p:cNvPr id="27654" name="Group 17">
            <a:extLst>
              <a:ext uri="{FF2B5EF4-FFF2-40B4-BE49-F238E27FC236}">
                <a16:creationId xmlns:a16="http://schemas.microsoft.com/office/drawing/2014/main" id="{8933E574-6C82-466D-BB2E-1F04A657F760}"/>
              </a:ext>
            </a:extLst>
          </p:cNvPr>
          <p:cNvGrpSpPr>
            <a:grpSpLocks/>
          </p:cNvGrpSpPr>
          <p:nvPr/>
        </p:nvGrpSpPr>
        <p:grpSpPr bwMode="auto">
          <a:xfrm>
            <a:off x="6053971" y="3674734"/>
            <a:ext cx="3241675" cy="2239962"/>
            <a:chOff x="3718" y="2756"/>
            <a:chExt cx="2042" cy="1411"/>
          </a:xfrm>
        </p:grpSpPr>
        <p:pic>
          <p:nvPicPr>
            <p:cNvPr id="27662" name="Picture 18" descr="Dorylus wilverthi caste size dimorphism van Boven 1955_colour">
              <a:extLst>
                <a:ext uri="{FF2B5EF4-FFF2-40B4-BE49-F238E27FC236}">
                  <a16:creationId xmlns:a16="http://schemas.microsoft.com/office/drawing/2014/main" id="{1BF7C27E-1CB8-4259-B92B-B1767ECF4C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09" b="5049"/>
            <a:stretch>
              <a:fillRect/>
            </a:stretch>
          </p:blipFill>
          <p:spPr bwMode="auto">
            <a:xfrm>
              <a:off x="3718" y="2756"/>
              <a:ext cx="1792" cy="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3" name="Text Box 19">
              <a:extLst>
                <a:ext uri="{FF2B5EF4-FFF2-40B4-BE49-F238E27FC236}">
                  <a16:creationId xmlns:a16="http://schemas.microsoft.com/office/drawing/2014/main" id="{6416DEFF-CFC0-4312-A6B2-037C3F405A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2" y="3863"/>
              <a:ext cx="1968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Gill Sans MT" panose="020B05020201040202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Gill Sans MT" panose="020B05020201040202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Gill Sans MT" panose="020B05020201040202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Gill Sans MT" panose="020B05020201040202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anose="020B0502020104020203" pitchFamily="34" charset="-18"/>
                </a:defRPr>
              </a:lvl5pPr>
              <a:lvl6pPr marL="2514600" indent="-228600" defTabSz="4572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anose="020B0502020104020203" pitchFamily="34" charset="-18"/>
                </a:defRPr>
              </a:lvl6pPr>
              <a:lvl7pPr marL="2971800" indent="-228600" defTabSz="4572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anose="020B0502020104020203" pitchFamily="34" charset="-18"/>
                </a:defRPr>
              </a:lvl7pPr>
              <a:lvl8pPr marL="3429000" indent="-228600" defTabSz="4572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anose="020B0502020104020203" pitchFamily="34" charset="-18"/>
                </a:defRPr>
              </a:lvl8pPr>
              <a:lvl9pPr marL="3886200" indent="-228600" defTabSz="4572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anose="020B0502020104020203" pitchFamily="34" charset="-18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en-GB" altLang="cs-CZ" sz="1600" i="1">
                  <a:latin typeface="Arial" panose="020B0604020202020204" pitchFamily="34" charset="0"/>
                </a:rPr>
                <a:t>Dorylus wilverthi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cs-CZ" altLang="cs-CZ" sz="1600">
                  <a:latin typeface="Arial" panose="020B0604020202020204" pitchFamily="34" charset="0"/>
                </a:rPr>
                <a:t>Mravenec (</a:t>
              </a:r>
              <a:r>
                <a:rPr kumimoji="1" lang="en-GB" altLang="cs-CZ" sz="1600">
                  <a:latin typeface="Arial" panose="020B0604020202020204" pitchFamily="34" charset="0"/>
                </a:rPr>
                <a:t>army ant</a:t>
              </a:r>
              <a:r>
                <a:rPr kumimoji="1" lang="cs-CZ" altLang="cs-CZ" sz="1600">
                  <a:latin typeface="Arial" panose="020B0604020202020204" pitchFamily="34" charset="0"/>
                </a:rPr>
                <a:t>)</a:t>
              </a:r>
              <a:endParaRPr kumimoji="1" lang="en-GB" altLang="cs-CZ" sz="1600">
                <a:latin typeface="Arial" panose="020B0604020202020204" pitchFamily="34" charset="0"/>
              </a:endParaRPr>
            </a:p>
          </p:txBody>
        </p:sp>
      </p:grpSp>
      <p:sp>
        <p:nvSpPr>
          <p:cNvPr id="27655" name="Text Box 20">
            <a:extLst>
              <a:ext uri="{FF2B5EF4-FFF2-40B4-BE49-F238E27FC236}">
                <a16:creationId xmlns:a16="http://schemas.microsoft.com/office/drawing/2014/main" id="{364CB3F2-D54F-4BDC-880B-8EC6C05BA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913"/>
            <a:ext cx="91440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b="1">
                <a:latin typeface="Arial" panose="020B0604020202020204" pitchFamily="34" charset="0"/>
              </a:rPr>
              <a:t>Polymorfismus reprodukčních vs. sterilních kast: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>
                <a:latin typeface="Arial" panose="020B0604020202020204" pitchFamily="34" charset="0"/>
              </a:rPr>
              <a:t>Rozdíly žádné – malé – velké – dramatické</a:t>
            </a:r>
            <a:endParaRPr lang="cs-CZ" altLang="cs-CZ" sz="1800">
              <a:latin typeface="Arial" panose="020B0604020202020204" pitchFamily="34" charset="0"/>
            </a:endParaRPr>
          </a:p>
        </p:txBody>
      </p:sp>
      <p:grpSp>
        <p:nvGrpSpPr>
          <p:cNvPr id="27656" name="Group 30">
            <a:extLst>
              <a:ext uri="{FF2B5EF4-FFF2-40B4-BE49-F238E27FC236}">
                <a16:creationId xmlns:a16="http://schemas.microsoft.com/office/drawing/2014/main" id="{5E5FC60F-DF82-471C-AD27-582FE2D13DAA}"/>
              </a:ext>
            </a:extLst>
          </p:cNvPr>
          <p:cNvGrpSpPr>
            <a:grpSpLocks/>
          </p:cNvGrpSpPr>
          <p:nvPr/>
        </p:nvGrpSpPr>
        <p:grpSpPr bwMode="auto">
          <a:xfrm>
            <a:off x="1253668" y="3401769"/>
            <a:ext cx="2532896" cy="3177283"/>
            <a:chOff x="2795" y="655"/>
            <a:chExt cx="1735" cy="2123"/>
          </a:xfrm>
        </p:grpSpPr>
        <p:pic>
          <p:nvPicPr>
            <p:cNvPr id="27660" name="Picture 29" descr="melipona3">
              <a:extLst>
                <a:ext uri="{FF2B5EF4-FFF2-40B4-BE49-F238E27FC236}">
                  <a16:creationId xmlns:a16="http://schemas.microsoft.com/office/drawing/2014/main" id="{A8A20E3A-4D7A-4D85-B622-65ABF65967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6" t="7982" r="6412" b="9506"/>
            <a:stretch>
              <a:fillRect/>
            </a:stretch>
          </p:blipFill>
          <p:spPr bwMode="auto">
            <a:xfrm>
              <a:off x="2795" y="655"/>
              <a:ext cx="1735" cy="1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1" name="Rectangle 24">
              <a:extLst>
                <a:ext uri="{FF2B5EF4-FFF2-40B4-BE49-F238E27FC236}">
                  <a16:creationId xmlns:a16="http://schemas.microsoft.com/office/drawing/2014/main" id="{3206A95E-8418-46FD-ABEE-02194289D8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6" y="2453"/>
              <a:ext cx="1311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Gill Sans MT" panose="020B05020201040202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Gill Sans MT" panose="020B05020201040202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Gill Sans MT" panose="020B05020201040202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Gill Sans MT" panose="020B05020201040202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anose="020B0502020104020203" pitchFamily="34" charset="-18"/>
                </a:defRPr>
              </a:lvl5pPr>
              <a:lvl6pPr marL="2514600" indent="-228600" defTabSz="4572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anose="020B0502020104020203" pitchFamily="34" charset="-18"/>
                </a:defRPr>
              </a:lvl6pPr>
              <a:lvl7pPr marL="2971800" indent="-228600" defTabSz="4572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anose="020B0502020104020203" pitchFamily="34" charset="-18"/>
                </a:defRPr>
              </a:lvl7pPr>
              <a:lvl8pPr marL="3429000" indent="-228600" defTabSz="4572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anose="020B0502020104020203" pitchFamily="34" charset="-18"/>
                </a:defRPr>
              </a:lvl8pPr>
              <a:lvl9pPr marL="3886200" indent="-228600" defTabSz="457200" fontAlgn="base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Gill Sans MT" panose="020B0502020104020203" pitchFamily="34" charset="-18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cs-CZ" sz="1600" i="1" dirty="0">
                  <a:solidFill>
                    <a:schemeClr val="bg1"/>
                  </a:solidFill>
                  <a:latin typeface="Arial" panose="020B0604020202020204" pitchFamily="34" charset="0"/>
                </a:rPr>
                <a:t>Melipona </a:t>
              </a:r>
              <a:r>
                <a:rPr lang="en-GB" altLang="cs-CZ" sz="1600" i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beecheii</a:t>
              </a:r>
              <a:endParaRPr lang="cs-CZ" altLang="cs-CZ" sz="1600" i="1" dirty="0">
                <a:solidFill>
                  <a:schemeClr val="bg1"/>
                </a:solidFill>
                <a:latin typeface="Arial" panose="020B0604020202020204" pitchFamily="34" charset="0"/>
              </a:endParaRP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6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bezžihadlová</a:t>
              </a:r>
              <a:r>
                <a:rPr lang="cs-CZ" altLang="cs-CZ" sz="1600" dirty="0">
                  <a:solidFill>
                    <a:schemeClr val="bg1"/>
                  </a:solidFill>
                  <a:latin typeface="Arial" panose="020B0604020202020204" pitchFamily="34" charset="0"/>
                </a:rPr>
                <a:t> včela</a:t>
              </a:r>
            </a:p>
          </p:txBody>
        </p:sp>
      </p:grp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>
            <a:extLst>
              <a:ext uri="{FF2B5EF4-FFF2-40B4-BE49-F238E27FC236}">
                <a16:creationId xmlns:a16="http://schemas.microsoft.com/office/drawing/2014/main" id="{341E7C4F-8298-4DDB-9EB6-1CC2E3D61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771" y="188640"/>
            <a:ext cx="9117012" cy="2617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40000"/>
              </a:spcBef>
              <a:buClrTx/>
              <a:buSzTx/>
              <a:buFontTx/>
              <a:buNone/>
            </a:pPr>
            <a:r>
              <a:rPr lang="cs-CZ" altLang="cs-CZ" sz="2800" dirty="0">
                <a:solidFill>
                  <a:srgbClr val="993300"/>
                </a:solidFill>
                <a:latin typeface="+mj-lt"/>
              </a:rPr>
              <a:t>Přežívání jedinců </a:t>
            </a:r>
          </a:p>
          <a:p>
            <a:pPr eaLnBrk="1" hangingPunct="1">
              <a:lnSpc>
                <a:spcPct val="95000"/>
              </a:lnSpc>
              <a:spcBef>
                <a:spcPct val="40000"/>
              </a:spcBef>
              <a:buClrTx/>
              <a:buSzTx/>
              <a:buFontTx/>
              <a:buNone/>
            </a:pPr>
            <a:r>
              <a:rPr lang="cs-CZ" altLang="cs-CZ" sz="2400" dirty="0">
                <a:latin typeface="+mj-lt"/>
              </a:rPr>
              <a:t>reprodukční jedinci:</a:t>
            </a:r>
            <a:endParaRPr lang="cs-CZ" altLang="cs-CZ" dirty="0">
              <a:latin typeface="+mj-lt"/>
            </a:endParaRP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+mj-lt"/>
              </a:rPr>
              <a:t>žijí vždy </a:t>
            </a:r>
            <a:r>
              <a:rPr lang="cs-CZ" altLang="cs-CZ" b="1" dirty="0">
                <a:latin typeface="+mj-lt"/>
              </a:rPr>
              <a:t>mnohonásobně déle než sterilní </a:t>
            </a:r>
            <a:r>
              <a:rPr lang="cs-CZ" altLang="cs-CZ" dirty="0">
                <a:latin typeface="+mj-lt"/>
              </a:rPr>
              <a:t>(nejdéle žijící hmyz vůbec!)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+mj-lt"/>
              </a:rPr>
              <a:t>délka života královen:</a:t>
            </a:r>
          </a:p>
          <a:p>
            <a:pPr marL="1085850" lvl="1" indent="-34290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+mj-lt"/>
              </a:rPr>
              <a:t>mravenci: od 10 měsíců (</a:t>
            </a:r>
            <a:r>
              <a:rPr lang="cs-CZ" altLang="cs-CZ" i="1" dirty="0" err="1">
                <a:latin typeface="+mj-lt"/>
              </a:rPr>
              <a:t>Monomorium</a:t>
            </a:r>
            <a:r>
              <a:rPr lang="cs-CZ" altLang="cs-CZ" dirty="0">
                <a:latin typeface="+mj-lt"/>
              </a:rPr>
              <a:t>) do 28 let (</a:t>
            </a:r>
            <a:r>
              <a:rPr lang="cs-CZ" altLang="cs-CZ" i="1" dirty="0" err="1">
                <a:latin typeface="+mj-lt"/>
              </a:rPr>
              <a:t>Lasius</a:t>
            </a:r>
            <a:r>
              <a:rPr lang="cs-CZ" altLang="cs-CZ" dirty="0">
                <a:latin typeface="+mj-lt"/>
              </a:rPr>
              <a:t>)</a:t>
            </a:r>
          </a:p>
          <a:p>
            <a:pPr marL="1085850" lvl="1" indent="-34290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+mj-lt"/>
              </a:rPr>
              <a:t>včely, vosy: od 2 měsíců (</a:t>
            </a:r>
            <a:r>
              <a:rPr lang="cs-CZ" altLang="cs-CZ" i="1" dirty="0" err="1">
                <a:latin typeface="+mj-lt"/>
              </a:rPr>
              <a:t>Mischocyttarus</a:t>
            </a:r>
            <a:r>
              <a:rPr lang="cs-CZ" altLang="cs-CZ" dirty="0">
                <a:latin typeface="+mj-lt"/>
              </a:rPr>
              <a:t>) až 5 let (</a:t>
            </a:r>
            <a:r>
              <a:rPr lang="cs-CZ" altLang="cs-CZ" i="1" dirty="0" err="1">
                <a:latin typeface="+mj-lt"/>
              </a:rPr>
              <a:t>Evylaeus</a:t>
            </a:r>
            <a:r>
              <a:rPr lang="cs-CZ" altLang="cs-CZ" dirty="0">
                <a:latin typeface="+mj-lt"/>
              </a:rPr>
              <a:t>)</a:t>
            </a:r>
          </a:p>
          <a:p>
            <a:pPr marL="1085850" lvl="1" indent="-34290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+mj-lt"/>
              </a:rPr>
              <a:t>termiti: od 2 let (</a:t>
            </a:r>
            <a:r>
              <a:rPr lang="cs-CZ" altLang="cs-CZ" i="1" dirty="0" err="1">
                <a:latin typeface="+mj-lt"/>
              </a:rPr>
              <a:t>Kalotermes</a:t>
            </a:r>
            <a:r>
              <a:rPr lang="cs-CZ" altLang="cs-CZ" dirty="0">
                <a:latin typeface="+mj-lt"/>
              </a:rPr>
              <a:t>) do 30 let (</a:t>
            </a:r>
            <a:r>
              <a:rPr lang="cs-CZ" altLang="cs-CZ" i="1" dirty="0" err="1">
                <a:latin typeface="+mj-lt"/>
              </a:rPr>
              <a:t>Reticulitermes</a:t>
            </a:r>
            <a:r>
              <a:rPr lang="cs-CZ" altLang="cs-CZ" dirty="0">
                <a:latin typeface="+mj-lt"/>
              </a:rPr>
              <a:t>)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>
              <a:latin typeface="+mj-lt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0A441268-69ED-41A8-8A68-70C31AFC7714}"/>
              </a:ext>
            </a:extLst>
          </p:cNvPr>
          <p:cNvSpPr/>
          <p:nvPr/>
        </p:nvSpPr>
        <p:spPr>
          <a:xfrm>
            <a:off x="225527" y="2959114"/>
            <a:ext cx="89375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 dirty="0">
                <a:latin typeface="+mj-lt"/>
              </a:rPr>
              <a:t>sterilní kasty:</a:t>
            </a:r>
            <a:endParaRPr lang="cs-CZ" altLang="cs-CZ" sz="1600" dirty="0">
              <a:latin typeface="+mj-lt"/>
            </a:endParaRPr>
          </a:p>
          <a:p>
            <a:pPr eaLnBrk="1" hangingPunct="1"/>
            <a:r>
              <a:rPr lang="cs-CZ" altLang="cs-CZ" dirty="0">
                <a:latin typeface="+mj-lt"/>
              </a:rPr>
              <a:t>záleží na sezóně, např. </a:t>
            </a:r>
            <a:r>
              <a:rPr lang="cs-CZ" altLang="cs-CZ" i="1" dirty="0" err="1">
                <a:latin typeface="+mj-lt"/>
              </a:rPr>
              <a:t>Apis</a:t>
            </a:r>
            <a:r>
              <a:rPr lang="cs-CZ" altLang="cs-CZ" i="1" dirty="0">
                <a:latin typeface="+mj-lt"/>
              </a:rPr>
              <a:t> </a:t>
            </a:r>
            <a:r>
              <a:rPr lang="cs-CZ" altLang="cs-CZ" i="1" dirty="0" err="1">
                <a:latin typeface="+mj-lt"/>
              </a:rPr>
              <a:t>mellifera</a:t>
            </a:r>
            <a:r>
              <a:rPr lang="cs-CZ" altLang="cs-CZ" dirty="0">
                <a:latin typeface="+mj-lt"/>
              </a:rPr>
              <a:t>: 33 dní (léto) až 250 dní (podzim-jaro)</a:t>
            </a:r>
          </a:p>
          <a:p>
            <a:pPr eaLnBrk="1" hangingPunct="1"/>
            <a:r>
              <a:rPr lang="cs-CZ" altLang="cs-CZ" dirty="0">
                <a:latin typeface="+mj-lt"/>
              </a:rPr>
              <a:t>u </a:t>
            </a:r>
            <a:r>
              <a:rPr lang="cs-CZ" altLang="cs-CZ" dirty="0" err="1">
                <a:latin typeface="+mj-lt"/>
              </a:rPr>
              <a:t>Hymenoptera</a:t>
            </a:r>
            <a:r>
              <a:rPr lang="cs-CZ" altLang="cs-CZ" dirty="0">
                <a:latin typeface="+mj-lt"/>
              </a:rPr>
              <a:t> jsou ztráty populace cca 1-3% denně.</a:t>
            </a:r>
          </a:p>
          <a:p>
            <a:pPr eaLnBrk="1" hangingPunct="1"/>
            <a:r>
              <a:rPr lang="cs-CZ" altLang="cs-CZ" i="1" dirty="0" err="1">
                <a:latin typeface="+mj-lt"/>
              </a:rPr>
              <a:t>Vespa</a:t>
            </a:r>
            <a:r>
              <a:rPr lang="cs-CZ" altLang="cs-CZ" i="1" dirty="0">
                <a:latin typeface="+mj-lt"/>
              </a:rPr>
              <a:t> </a:t>
            </a:r>
            <a:r>
              <a:rPr lang="cs-CZ" altLang="cs-CZ" i="1" dirty="0" err="1">
                <a:latin typeface="+mj-lt"/>
              </a:rPr>
              <a:t>orientalis</a:t>
            </a:r>
            <a:r>
              <a:rPr lang="cs-CZ" altLang="cs-CZ" i="1" dirty="0">
                <a:latin typeface="+mj-lt"/>
              </a:rPr>
              <a:t> </a:t>
            </a:r>
            <a:r>
              <a:rPr lang="cs-CZ" altLang="cs-CZ" dirty="0">
                <a:latin typeface="+mj-lt"/>
              </a:rPr>
              <a:t>– létavky („</a:t>
            </a:r>
            <a:r>
              <a:rPr lang="cs-CZ" altLang="cs-CZ" dirty="0" err="1">
                <a:latin typeface="+mj-lt"/>
              </a:rPr>
              <a:t>outside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foragers</a:t>
            </a:r>
            <a:r>
              <a:rPr lang="cs-CZ" altLang="cs-CZ" dirty="0">
                <a:latin typeface="+mj-lt"/>
              </a:rPr>
              <a:t>“) mají úmrtnost 42% denně!</a:t>
            </a:r>
          </a:p>
          <a:p>
            <a:pPr eaLnBrk="1" hangingPunct="1"/>
            <a:r>
              <a:rPr lang="cs-CZ" altLang="cs-CZ" dirty="0">
                <a:latin typeface="+mj-lt"/>
              </a:rPr>
              <a:t>mravenci: 2 měsíce (</a:t>
            </a:r>
            <a:r>
              <a:rPr lang="cs-CZ" altLang="cs-CZ" i="1" dirty="0" err="1">
                <a:latin typeface="+mj-lt"/>
              </a:rPr>
              <a:t>Monomorium</a:t>
            </a:r>
            <a:r>
              <a:rPr lang="cs-CZ" altLang="cs-CZ" dirty="0">
                <a:latin typeface="+mj-lt"/>
              </a:rPr>
              <a:t>) až 3 roky (</a:t>
            </a:r>
            <a:r>
              <a:rPr lang="cs-CZ" altLang="cs-CZ" i="1" dirty="0" err="1">
                <a:latin typeface="+mj-lt"/>
              </a:rPr>
              <a:t>Aphenogaster</a:t>
            </a:r>
            <a:r>
              <a:rPr lang="cs-CZ" altLang="cs-CZ" dirty="0">
                <a:latin typeface="+mj-lt"/>
              </a:rPr>
              <a:t>)</a:t>
            </a:r>
          </a:p>
          <a:p>
            <a:pPr eaLnBrk="1" hangingPunct="1"/>
            <a:r>
              <a:rPr lang="cs-CZ" altLang="cs-CZ" dirty="0">
                <a:latin typeface="+mj-lt"/>
              </a:rPr>
              <a:t>včely, vosy: 18 dní (</a:t>
            </a:r>
            <a:r>
              <a:rPr lang="cs-CZ" altLang="cs-CZ" i="1" dirty="0" err="1">
                <a:latin typeface="+mj-lt"/>
              </a:rPr>
              <a:t>Bombus</a:t>
            </a:r>
            <a:r>
              <a:rPr lang="cs-CZ" altLang="cs-CZ" dirty="0">
                <a:latin typeface="+mj-lt"/>
              </a:rPr>
              <a:t>) až 9 měsíců (</a:t>
            </a:r>
            <a:r>
              <a:rPr lang="cs-CZ" altLang="cs-CZ" i="1" dirty="0" err="1">
                <a:latin typeface="+mj-lt"/>
              </a:rPr>
              <a:t>Apis</a:t>
            </a:r>
            <a:r>
              <a:rPr lang="cs-CZ" altLang="cs-CZ" dirty="0">
                <a:latin typeface="+mj-lt"/>
              </a:rPr>
              <a:t>)</a:t>
            </a:r>
          </a:p>
          <a:p>
            <a:pPr eaLnBrk="1" hangingPunct="1"/>
            <a:r>
              <a:rPr lang="cs-CZ" altLang="cs-CZ" dirty="0">
                <a:latin typeface="+mj-lt"/>
              </a:rPr>
              <a:t>termiti: 7 měsíců (</a:t>
            </a:r>
            <a:r>
              <a:rPr lang="cs-CZ" altLang="cs-CZ" i="1" dirty="0" err="1">
                <a:latin typeface="+mj-lt"/>
              </a:rPr>
              <a:t>Cubitermes</a:t>
            </a:r>
            <a:r>
              <a:rPr lang="cs-CZ" altLang="cs-CZ" dirty="0">
                <a:latin typeface="+mj-lt"/>
              </a:rPr>
              <a:t>) až 5 let (</a:t>
            </a:r>
            <a:r>
              <a:rPr lang="cs-CZ" altLang="cs-CZ" i="1" dirty="0" err="1">
                <a:latin typeface="+mj-lt"/>
              </a:rPr>
              <a:t>Neotermes</a:t>
            </a:r>
            <a:r>
              <a:rPr lang="cs-CZ" altLang="cs-CZ" dirty="0">
                <a:latin typeface="+mj-lt"/>
              </a:rPr>
              <a:t>)</a:t>
            </a:r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B20DA848-DA0F-462D-9AD4-F683718497E0}"/>
              </a:ext>
            </a:extLst>
          </p:cNvPr>
          <p:cNvSpPr txBox="1"/>
          <p:nvPr/>
        </p:nvSpPr>
        <p:spPr>
          <a:xfrm flipH="1">
            <a:off x="6660232" y="11663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Aculeata</a:t>
            </a:r>
            <a:r>
              <a:rPr lang="cs-CZ" dirty="0"/>
              <a:t>: </a:t>
            </a:r>
            <a:r>
              <a:rPr lang="cs-CZ" dirty="0" err="1"/>
              <a:t>Chrysidoidea</a:t>
            </a:r>
            <a:endParaRPr lang="cs-CZ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8167105B-BD80-4566-8863-850713603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134" y="185355"/>
            <a:ext cx="6835154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defTabSz="685800" rtl="0" fontAlgn="base">
              <a:lnSpc>
                <a:spcPct val="12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685800" rtl="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685800" rtl="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685800" rtl="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685800" rtl="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defTabSz="4572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cs-CZ" altLang="cs-CZ" sz="3600" dirty="0">
                <a:solidFill>
                  <a:srgbClr val="993300"/>
                </a:solidFill>
                <a:latin typeface="+mj-lt"/>
              </a:rPr>
              <a:t>Zlatěnky (</a:t>
            </a:r>
            <a:r>
              <a:rPr lang="cs-CZ" altLang="cs-CZ" sz="3600" dirty="0" err="1">
                <a:solidFill>
                  <a:srgbClr val="993300"/>
                </a:solidFill>
                <a:latin typeface="+mj-lt"/>
              </a:rPr>
              <a:t>Chrysidoidea</a:t>
            </a:r>
            <a:r>
              <a:rPr lang="cs-CZ" altLang="cs-CZ" sz="3600" dirty="0">
                <a:solidFill>
                  <a:srgbClr val="993300"/>
                </a:solidFill>
                <a:latin typeface="+mj-lt"/>
              </a:rPr>
              <a:t>)</a:t>
            </a:r>
          </a:p>
        </p:txBody>
      </p:sp>
      <p:sp>
        <p:nvSpPr>
          <p:cNvPr id="10" name="TextovéPole 2">
            <a:extLst>
              <a:ext uri="{FF2B5EF4-FFF2-40B4-BE49-F238E27FC236}">
                <a16:creationId xmlns:a16="http://schemas.microsoft.com/office/drawing/2014/main" id="{82DDEF7C-27FC-47A7-A918-52EA3847B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157844"/>
            <a:ext cx="4511277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dirty="0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Zlatěnky (</a:t>
            </a:r>
            <a:r>
              <a:rPr lang="cs-CZ" altLang="cs-CZ" sz="2800" dirty="0" err="1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Chrysididae</a:t>
            </a:r>
            <a:r>
              <a:rPr lang="cs-CZ" altLang="cs-CZ" sz="2800" dirty="0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)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drobné nápadně kovově zbarvené lomená tykadla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krátký zadeček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teplomilní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parazitoidi</a:t>
            </a: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samotářských včel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 nás 171 druhů, v ČS 63 druhů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E933EEB-38C7-4365-867A-A9642FF9C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2420888"/>
            <a:ext cx="3851920" cy="269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52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FFB926D-F0F1-42F0-A140-CF848C7A7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134" y="90105"/>
            <a:ext cx="68351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defTabSz="685800" rtl="0" fontAlgn="base">
              <a:lnSpc>
                <a:spcPct val="12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685800" rtl="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685800" rtl="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685800" rtl="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685800" rtl="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defTabSz="4572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cs-CZ" altLang="cs-CZ" sz="4000" dirty="0">
                <a:solidFill>
                  <a:srgbClr val="993300"/>
                </a:solidFill>
                <a:latin typeface="+mj-lt"/>
              </a:rPr>
              <a:t>Vosy (</a:t>
            </a:r>
            <a:r>
              <a:rPr lang="cs-CZ" altLang="cs-CZ" sz="4000" dirty="0" err="1">
                <a:solidFill>
                  <a:srgbClr val="993300"/>
                </a:solidFill>
                <a:latin typeface="+mj-lt"/>
              </a:rPr>
              <a:t>Vespoidea</a:t>
            </a:r>
            <a:r>
              <a:rPr lang="cs-CZ" altLang="cs-CZ" sz="4000" dirty="0">
                <a:solidFill>
                  <a:srgbClr val="993300"/>
                </a:solidFill>
                <a:latin typeface="+mj-lt"/>
              </a:rPr>
              <a:t>)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B9E612E-4054-4EB2-AC0D-DCB23D3A3217}"/>
              </a:ext>
            </a:extLst>
          </p:cNvPr>
          <p:cNvSpPr txBox="1"/>
          <p:nvPr/>
        </p:nvSpPr>
        <p:spPr>
          <a:xfrm flipH="1">
            <a:off x="6948264" y="88705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+mj-lt"/>
              </a:rPr>
              <a:t>Aculeata</a:t>
            </a:r>
            <a:r>
              <a:rPr lang="cs-CZ" dirty="0">
                <a:latin typeface="+mj-lt"/>
              </a:rPr>
              <a:t>: </a:t>
            </a:r>
            <a:r>
              <a:rPr lang="cs-CZ" dirty="0" err="1">
                <a:latin typeface="+mj-lt"/>
              </a:rPr>
              <a:t>Vespoidea</a:t>
            </a:r>
            <a:endParaRPr lang="cs-CZ" dirty="0">
              <a:latin typeface="+mj-lt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2E0C323-46F6-4DFA-BE0A-ACFCC44E0424}"/>
              </a:ext>
            </a:extLst>
          </p:cNvPr>
          <p:cNvSpPr txBox="1"/>
          <p:nvPr/>
        </p:nvSpPr>
        <p:spPr>
          <a:xfrm>
            <a:off x="431698" y="764704"/>
            <a:ext cx="49323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vykrojené oči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řasnité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skládání křídel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vznik </a:t>
            </a:r>
            <a:r>
              <a:rPr lang="cs-CZ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eusociality</a:t>
            </a:r>
            <a:endParaRPr lang="cs-CZ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 nás 311 druhů, z toho 98 v ČS</a:t>
            </a: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997076DA-63CC-4EDB-825A-4E1D25996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193" y="736436"/>
            <a:ext cx="2240003" cy="1686489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6A9FAD53-700E-469F-93BE-7145FB62CE0B}"/>
              </a:ext>
            </a:extLst>
          </p:cNvPr>
          <p:cNvSpPr txBox="1"/>
          <p:nvPr/>
        </p:nvSpPr>
        <p:spPr>
          <a:xfrm flipH="1">
            <a:off x="231917" y="2997227"/>
            <a:ext cx="42691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cs-CZ" sz="2400" dirty="0" err="1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Kodulkovití</a:t>
            </a:r>
            <a:r>
              <a:rPr lang="cs-CZ" sz="2400" dirty="0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 (</a:t>
            </a:r>
            <a:r>
              <a:rPr lang="cs-CZ" sz="2400" dirty="0" err="1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Mutilidae</a:t>
            </a:r>
            <a:r>
              <a:rPr lang="cs-CZ" sz="2400" dirty="0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)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samice bezkřídlé – mravenčí vzhled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aposematicky zbarvené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larvy parazitují především u samotářských včel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DA3C3B7-C00A-4EE7-A0AE-754F0DBB37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078" y="2968156"/>
            <a:ext cx="4418018" cy="293384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70AAF6C-019D-4F18-B143-7D3E419A1F64}"/>
              </a:ext>
            </a:extLst>
          </p:cNvPr>
          <p:cNvSpPr txBox="1"/>
          <p:nvPr/>
        </p:nvSpPr>
        <p:spPr>
          <a:xfrm>
            <a:off x="3995936" y="5723964"/>
            <a:ext cx="3286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Kodulka evropská</a:t>
            </a:r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8">
            <a:extLst>
              <a:ext uri="{FF2B5EF4-FFF2-40B4-BE49-F238E27FC236}">
                <a16:creationId xmlns:a16="http://schemas.microsoft.com/office/drawing/2014/main" id="{63C1FDAB-C011-4A83-90E4-277923149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996952"/>
            <a:ext cx="3544524" cy="231514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B9E612E-4054-4EB2-AC0D-DCB23D3A3217}"/>
              </a:ext>
            </a:extLst>
          </p:cNvPr>
          <p:cNvSpPr txBox="1"/>
          <p:nvPr/>
        </p:nvSpPr>
        <p:spPr>
          <a:xfrm flipH="1">
            <a:off x="6948264" y="88705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+mj-lt"/>
              </a:rPr>
              <a:t>Aculeata</a:t>
            </a:r>
            <a:r>
              <a:rPr lang="cs-CZ" dirty="0">
                <a:latin typeface="+mj-lt"/>
              </a:rPr>
              <a:t>: </a:t>
            </a:r>
            <a:r>
              <a:rPr lang="cs-CZ" dirty="0" err="1">
                <a:latin typeface="+mj-lt"/>
              </a:rPr>
              <a:t>Vespoidea</a:t>
            </a:r>
            <a:endParaRPr lang="cs-CZ" dirty="0">
              <a:latin typeface="+mj-lt"/>
            </a:endParaRPr>
          </a:p>
        </p:txBody>
      </p:sp>
      <p:sp>
        <p:nvSpPr>
          <p:cNvPr id="18" name="TextovéPole 2">
            <a:extLst>
              <a:ext uri="{FF2B5EF4-FFF2-40B4-BE49-F238E27FC236}">
                <a16:creationId xmlns:a16="http://schemas.microsoft.com/office/drawing/2014/main" id="{7C313AAC-5D20-4A8E-93DE-86162FE4C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690" y="2875922"/>
            <a:ext cx="5508454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dirty="0" err="1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Žahalkovití</a:t>
            </a:r>
            <a:r>
              <a:rPr lang="cs-CZ" altLang="cs-CZ" sz="2800" dirty="0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 (</a:t>
            </a:r>
            <a:r>
              <a:rPr lang="cs-CZ" altLang="cs-CZ" sz="2800" dirty="0" err="1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Scoliidae</a:t>
            </a:r>
            <a:r>
              <a:rPr lang="cs-CZ" altLang="cs-CZ" sz="2800" dirty="0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)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 err="1">
                <a:latin typeface="+mj-lt"/>
                <a:cs typeface="Arial" panose="020B0604020202020204" pitchFamily="34" charset="0"/>
              </a:rPr>
              <a:t>vizuelně</a:t>
            </a:r>
            <a:r>
              <a:rPr lang="cs-CZ" altLang="cs-CZ" dirty="0">
                <a:latin typeface="+mj-lt"/>
                <a:cs typeface="Arial" panose="020B0604020202020204" pitchFamily="34" charset="0"/>
              </a:rPr>
              <a:t> připomínají vosy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+mj-lt"/>
                <a:cs typeface="Arial" panose="020B0604020202020204" pitchFamily="34" charset="0"/>
              </a:rPr>
              <a:t>ale nápadně chlupatí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+mj-lt"/>
                <a:cs typeface="Arial" panose="020B0604020202020204" pitchFamily="34" charset="0"/>
              </a:rPr>
              <a:t>naše největší </a:t>
            </a:r>
            <a:r>
              <a:rPr lang="cs-CZ" altLang="cs-CZ" dirty="0" err="1">
                <a:latin typeface="+mj-lt"/>
                <a:cs typeface="Arial" panose="020B0604020202020204" pitchFamily="34" charset="0"/>
              </a:rPr>
              <a:t>Hymenoptera</a:t>
            </a:r>
            <a:endParaRPr lang="cs-CZ" altLang="cs-CZ" dirty="0">
              <a:latin typeface="+mj-lt"/>
              <a:cs typeface="Arial" panose="020B0604020202020204" pitchFamily="34" charset="0"/>
            </a:endParaRP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endParaRPr lang="cs-CZ" altLang="cs-CZ" sz="2400" dirty="0">
              <a:latin typeface="+mj-lt"/>
              <a:cs typeface="Arial" panose="020B0604020202020204" pitchFamily="34" charset="0"/>
            </a:endParaRP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cs-CZ" altLang="cs-CZ" sz="1800" dirty="0" err="1">
                <a:latin typeface="+mj-lt"/>
                <a:cs typeface="Arial" panose="020B0604020202020204" pitchFamily="34" charset="0"/>
              </a:rPr>
              <a:t>Žahalka</a:t>
            </a:r>
            <a:r>
              <a:rPr lang="cs-CZ" altLang="cs-CZ" sz="1800" dirty="0">
                <a:latin typeface="+mj-lt"/>
                <a:cs typeface="Arial" panose="020B0604020202020204" pitchFamily="34" charset="0"/>
              </a:rPr>
              <a:t> obrovská (</a:t>
            </a:r>
            <a:r>
              <a:rPr lang="cs-CZ" altLang="cs-CZ" sz="1800" i="1" dirty="0" err="1">
                <a:latin typeface="+mj-lt"/>
                <a:cs typeface="Arial" panose="020B0604020202020204" pitchFamily="34" charset="0"/>
              </a:rPr>
              <a:t>Megascolia</a:t>
            </a:r>
            <a:r>
              <a:rPr lang="cs-CZ" altLang="cs-CZ" sz="18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cs-CZ" altLang="cs-CZ" sz="1800" i="1" dirty="0" err="1">
                <a:latin typeface="+mj-lt"/>
                <a:cs typeface="Arial" panose="020B0604020202020204" pitchFamily="34" charset="0"/>
              </a:rPr>
              <a:t>maculata</a:t>
            </a:r>
            <a:r>
              <a:rPr lang="cs-CZ" altLang="cs-CZ" sz="1800" dirty="0">
                <a:latin typeface="+mj-lt"/>
                <a:cs typeface="Arial" panose="020B0604020202020204" pitchFamily="34" charset="0"/>
              </a:rPr>
              <a:t>)</a:t>
            </a:r>
          </a:p>
          <a:p>
            <a:pPr marL="1028700" lvl="1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sz="1800" dirty="0">
                <a:latin typeface="+mj-lt"/>
                <a:cs typeface="Arial" panose="020B0604020202020204" pitchFamily="34" charset="0"/>
              </a:rPr>
              <a:t>parazituje na larvách </a:t>
            </a:r>
            <a:r>
              <a:rPr lang="cs-CZ" altLang="cs-CZ" sz="1800" dirty="0" err="1">
                <a:latin typeface="+mj-lt"/>
                <a:cs typeface="Arial" panose="020B0604020202020204" pitchFamily="34" charset="0"/>
              </a:rPr>
              <a:t>chrobákovitých</a:t>
            </a:r>
            <a:r>
              <a:rPr lang="cs-CZ" altLang="cs-CZ" sz="1800" dirty="0">
                <a:latin typeface="+mj-lt"/>
                <a:cs typeface="Arial" panose="020B0604020202020204" pitchFamily="34" charset="0"/>
              </a:rPr>
              <a:t> brouků</a:t>
            </a:r>
          </a:p>
          <a:p>
            <a:pPr marL="1028700" lvl="1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sz="1800" dirty="0">
                <a:latin typeface="+mj-lt"/>
                <a:cs typeface="Arial" panose="020B0604020202020204" pitchFamily="34" charset="0"/>
              </a:rPr>
              <a:t>vejce kladena na povrch těla larvy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BFB9C568-ABF4-449E-8735-2A05B7751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94" y="5177136"/>
            <a:ext cx="2281668" cy="171125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5CFAEE86-1A2F-4F61-A2D7-37E36FEA0A4A}"/>
              </a:ext>
            </a:extLst>
          </p:cNvPr>
          <p:cNvSpPr txBox="1"/>
          <p:nvPr/>
        </p:nvSpPr>
        <p:spPr>
          <a:xfrm flipH="1">
            <a:off x="359690" y="458037"/>
            <a:ext cx="45003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>
                <a:solidFill>
                  <a:srgbClr val="993300"/>
                </a:solidFill>
                <a:cs typeface="Arial" panose="020B0604020202020204" pitchFamily="34" charset="0"/>
              </a:rPr>
              <a:t>Hrabalkovití</a:t>
            </a:r>
            <a:r>
              <a:rPr lang="cs-CZ" sz="2800" dirty="0">
                <a:solidFill>
                  <a:srgbClr val="993300"/>
                </a:solidFill>
                <a:cs typeface="Arial" panose="020B0604020202020204" pitchFamily="34" charset="0"/>
              </a:rPr>
              <a:t> (</a:t>
            </a:r>
            <a:r>
              <a:rPr lang="cs-CZ" sz="2800" dirty="0" err="1">
                <a:solidFill>
                  <a:srgbClr val="993300"/>
                </a:solidFill>
                <a:cs typeface="Arial" panose="020B0604020202020204" pitchFamily="34" charset="0"/>
              </a:rPr>
              <a:t>Pompilidae</a:t>
            </a:r>
            <a:r>
              <a:rPr lang="cs-CZ" sz="2800" dirty="0">
                <a:solidFill>
                  <a:srgbClr val="993300"/>
                </a:solidFill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štíhlé tělo, běhavé nohy – hodně běhají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dospělci se živí nektarem/hemolymfou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velmi bolestivé bodnutí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larvy masožravé – pavouci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524F1A2-2A97-4DD3-BEBD-7D24087B6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458037"/>
            <a:ext cx="3410795" cy="227548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9033DD8-E74F-4220-87AD-AF25F6CE2610}"/>
              </a:ext>
            </a:extLst>
          </p:cNvPr>
          <p:cNvSpPr txBox="1"/>
          <p:nvPr/>
        </p:nvSpPr>
        <p:spPr>
          <a:xfrm>
            <a:off x="5560812" y="2398335"/>
            <a:ext cx="2961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Hrabalka rodu</a:t>
            </a:r>
            <a:r>
              <a:rPr lang="cs-CZ" i="1" dirty="0"/>
              <a:t> </a:t>
            </a:r>
            <a:r>
              <a:rPr lang="cs-CZ" i="1" dirty="0" err="1"/>
              <a:t>Anopliu</a:t>
            </a:r>
            <a:r>
              <a:rPr lang="cs-CZ" dirty="0" err="1"/>
              <a:t>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9629432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D4CDEA51-8D34-4A95-B3F9-C147201A3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65300" y="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4400" dirty="0" err="1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Holometabola</a:t>
            </a:r>
            <a:endParaRPr lang="cs-CZ" altLang="cs-CZ" sz="4400" dirty="0">
              <a:solidFill>
                <a:srgbClr val="9933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6387" name="Rectangle 6">
            <a:extLst>
              <a:ext uri="{FF2B5EF4-FFF2-40B4-BE49-F238E27FC236}">
                <a16:creationId xmlns:a16="http://schemas.microsoft.com/office/drawing/2014/main" id="{9195368F-BBAC-4ABB-93FE-81A4EF9B5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134" y="1439863"/>
            <a:ext cx="4114309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 dirty="0">
                <a:solidFill>
                  <a:srgbClr val="F2EC00"/>
                </a:solidFill>
                <a:latin typeface="+mj-lt"/>
                <a:cs typeface="Arial" panose="020B0604020202020204" pitchFamily="34" charset="0"/>
              </a:rPr>
              <a:t>	</a:t>
            </a:r>
            <a:r>
              <a:rPr lang="cs-CZ" altLang="cs-CZ" sz="2400" dirty="0">
                <a:latin typeface="+mj-lt"/>
                <a:cs typeface="Arial" panose="020B0604020202020204" pitchFamily="34" charset="0"/>
              </a:rPr>
              <a:t>HOLOMETABOLIE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>
                <a:latin typeface="+mj-lt"/>
                <a:cs typeface="Arial" panose="020B0604020202020204" pitchFamily="34" charset="0"/>
              </a:rPr>
              <a:t>	</a:t>
            </a:r>
            <a:r>
              <a:rPr lang="cs-CZ" altLang="cs-CZ" sz="2400" dirty="0">
                <a:latin typeface="+mj-lt"/>
                <a:cs typeface="Arial" panose="020B0604020202020204" pitchFamily="34" charset="0"/>
              </a:rPr>
              <a:t>(proměna dokonalá):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sz="2400" b="1" dirty="0">
                <a:latin typeface="+mj-lt"/>
                <a:cs typeface="Arial" panose="020B0604020202020204" pitchFamily="34" charset="0"/>
              </a:rPr>
              <a:t>Vajíčko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sz="2400" b="1" dirty="0">
                <a:latin typeface="+mj-lt"/>
                <a:cs typeface="Arial" panose="020B0604020202020204" pitchFamily="34" charset="0"/>
              </a:rPr>
              <a:t>Larva </a:t>
            </a:r>
            <a:r>
              <a:rPr lang="cs-CZ" altLang="cs-CZ" sz="2400" dirty="0">
                <a:latin typeface="+mj-lt"/>
                <a:cs typeface="Arial" panose="020B0604020202020204" pitchFamily="34" charset="0"/>
              </a:rPr>
              <a:t>(velmi nepodobná imagu)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sz="2400" b="1" dirty="0">
                <a:latin typeface="+mj-lt"/>
                <a:cs typeface="Arial" panose="020B0604020202020204" pitchFamily="34" charset="0"/>
              </a:rPr>
              <a:t>Kukla </a:t>
            </a:r>
            <a:r>
              <a:rPr lang="cs-CZ" altLang="cs-CZ" sz="2400" dirty="0">
                <a:latin typeface="+mj-lt"/>
                <a:cs typeface="Arial" panose="020B0604020202020204" pitchFamily="34" charset="0"/>
              </a:rPr>
              <a:t>(klidové stádium)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sz="2400" b="1" dirty="0">
                <a:latin typeface="+mj-lt"/>
                <a:cs typeface="Arial" panose="020B0604020202020204" pitchFamily="34" charset="0"/>
              </a:rPr>
              <a:t>Imago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latin typeface="+mj-lt"/>
                <a:cs typeface="Arial" panose="020B0604020202020204" pitchFamily="34" charset="0"/>
              </a:rPr>
              <a:t> </a:t>
            </a:r>
            <a:endParaRPr lang="cs-CZ" altLang="cs-CZ" sz="28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6389" name="Obrázek 8">
            <a:extLst>
              <a:ext uri="{FF2B5EF4-FFF2-40B4-BE49-F238E27FC236}">
                <a16:creationId xmlns:a16="http://schemas.microsoft.com/office/drawing/2014/main" id="{2C6081C3-6BE9-44F0-85ED-4C91ADC85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17913" y="800100"/>
            <a:ext cx="6065838" cy="498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8BE6ED74-4B5E-433F-AEFC-1404ACAD7813}"/>
              </a:ext>
            </a:extLst>
          </p:cNvPr>
          <p:cNvSpPr/>
          <p:nvPr/>
        </p:nvSpPr>
        <p:spPr>
          <a:xfrm>
            <a:off x="5724525" y="4344988"/>
            <a:ext cx="3240088" cy="1981200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latin typeface="+mj-lt"/>
            </a:endParaRPr>
          </a:p>
        </p:txBody>
      </p:sp>
      <p:sp>
        <p:nvSpPr>
          <p:cNvPr id="16391" name="TextovéPole 10">
            <a:extLst>
              <a:ext uri="{FF2B5EF4-FFF2-40B4-BE49-F238E27FC236}">
                <a16:creationId xmlns:a16="http://schemas.microsoft.com/office/drawing/2014/main" id="{F6D42700-BF3B-430D-B00D-C7EB9B742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879" y="4862988"/>
            <a:ext cx="1515290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/>
            <a:r>
              <a:rPr lang="cs-CZ" altLang="cs-CZ" sz="1100" dirty="0" err="1">
                <a:latin typeface="+mj-lt"/>
              </a:rPr>
              <a:t>Misof</a:t>
            </a:r>
            <a:r>
              <a:rPr lang="cs-CZ" altLang="cs-CZ" sz="1100" dirty="0">
                <a:latin typeface="+mj-lt"/>
              </a:rPr>
              <a:t>, B. et al. 2014. </a:t>
            </a:r>
            <a:r>
              <a:rPr lang="cs-CZ" altLang="cs-CZ" sz="1100" dirty="0" err="1">
                <a:latin typeface="+mj-lt"/>
              </a:rPr>
              <a:t>Phylogenomics</a:t>
            </a:r>
            <a:r>
              <a:rPr lang="cs-CZ" altLang="cs-CZ" sz="1100" dirty="0">
                <a:latin typeface="+mj-lt"/>
              </a:rPr>
              <a:t> </a:t>
            </a:r>
            <a:r>
              <a:rPr lang="cs-CZ" altLang="cs-CZ" sz="1100" dirty="0" err="1">
                <a:latin typeface="+mj-lt"/>
              </a:rPr>
              <a:t>resolves</a:t>
            </a:r>
            <a:r>
              <a:rPr lang="cs-CZ" altLang="cs-CZ" sz="1100" dirty="0">
                <a:latin typeface="+mj-lt"/>
              </a:rPr>
              <a:t> </a:t>
            </a:r>
            <a:r>
              <a:rPr lang="cs-CZ" altLang="cs-CZ" sz="1100" dirty="0" err="1">
                <a:latin typeface="+mj-lt"/>
              </a:rPr>
              <a:t>the</a:t>
            </a:r>
            <a:r>
              <a:rPr lang="cs-CZ" altLang="cs-CZ" sz="1100" dirty="0">
                <a:latin typeface="+mj-lt"/>
              </a:rPr>
              <a:t> </a:t>
            </a:r>
            <a:r>
              <a:rPr lang="cs-CZ" altLang="cs-CZ" sz="1100" dirty="0" err="1">
                <a:latin typeface="+mj-lt"/>
              </a:rPr>
              <a:t>timing</a:t>
            </a:r>
            <a:r>
              <a:rPr lang="cs-CZ" altLang="cs-CZ" sz="1100" dirty="0">
                <a:latin typeface="+mj-lt"/>
              </a:rPr>
              <a:t> and </a:t>
            </a:r>
            <a:r>
              <a:rPr lang="cs-CZ" altLang="cs-CZ" sz="1100" dirty="0" err="1">
                <a:latin typeface="+mj-lt"/>
              </a:rPr>
              <a:t>pattern</a:t>
            </a:r>
            <a:r>
              <a:rPr lang="cs-CZ" altLang="cs-CZ" sz="1100" dirty="0">
                <a:latin typeface="+mj-lt"/>
              </a:rPr>
              <a:t> </a:t>
            </a:r>
            <a:r>
              <a:rPr lang="cs-CZ" altLang="cs-CZ" sz="1100" dirty="0" err="1">
                <a:latin typeface="+mj-lt"/>
              </a:rPr>
              <a:t>of</a:t>
            </a:r>
            <a:r>
              <a:rPr lang="cs-CZ" altLang="cs-CZ" sz="1100" dirty="0">
                <a:latin typeface="+mj-lt"/>
              </a:rPr>
              <a:t> </a:t>
            </a:r>
            <a:r>
              <a:rPr lang="cs-CZ" altLang="cs-CZ" sz="1100" dirty="0" err="1">
                <a:latin typeface="+mj-lt"/>
              </a:rPr>
              <a:t>insect</a:t>
            </a:r>
            <a:r>
              <a:rPr lang="cs-CZ" altLang="cs-CZ" sz="1100" dirty="0">
                <a:latin typeface="+mj-lt"/>
              </a:rPr>
              <a:t> </a:t>
            </a:r>
            <a:r>
              <a:rPr lang="cs-CZ" altLang="cs-CZ" sz="1100" dirty="0" err="1">
                <a:latin typeface="+mj-lt"/>
              </a:rPr>
              <a:t>evolution</a:t>
            </a:r>
            <a:r>
              <a:rPr lang="cs-CZ" altLang="cs-CZ" sz="1100" dirty="0">
                <a:latin typeface="+mj-lt"/>
              </a:rPr>
              <a:t>. Science 346, 763–767. </a:t>
            </a:r>
            <a:r>
              <a:rPr lang="cs-CZ" altLang="cs-CZ" sz="1100" dirty="0">
                <a:latin typeface="+mj-lt"/>
                <a:hlinkClick r:id="rId3"/>
              </a:rPr>
              <a:t>https://doi.org/10.1126/science.1257570</a:t>
            </a:r>
            <a:endParaRPr lang="cs-CZ" altLang="cs-CZ" sz="1100" dirty="0">
              <a:latin typeface="+mj-lt"/>
            </a:endParaRPr>
          </a:p>
          <a:p>
            <a:pPr eaLnBrk="1" hangingPunct="1"/>
            <a:endParaRPr lang="cs-CZ" altLang="cs-CZ" dirty="0">
              <a:latin typeface="+mj-lt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6ED2DF0-C3B9-4C70-ACEC-6DD66113C4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48188"/>
            <a:ext cx="4209237" cy="236858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4">
            <a:extLst>
              <a:ext uri="{FF2B5EF4-FFF2-40B4-BE49-F238E27FC236}">
                <a16:creationId xmlns:a16="http://schemas.microsoft.com/office/drawing/2014/main" id="{16C5D473-E8CA-4F62-A5D3-84E58D84B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317119"/>
            <a:ext cx="779336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indent="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3600">
                <a:solidFill>
                  <a:srgbClr val="993300"/>
                </a:solidFill>
                <a:latin typeface="+mj-lt"/>
              </a:defRPr>
            </a:lvl1pPr>
            <a:lvl2pPr marL="685800" indent="-228600" defTabSz="6858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143000" indent="-228600" defTabSz="6858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latin typeface="+mn-lt"/>
              </a:defRPr>
            </a:lvl3pPr>
            <a:lvl4pPr marL="1600200" indent="-228600" defTabSz="6858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57400" indent="-228600" defTabSz="6858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  <a:lvl6pPr marL="25146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effectLst/>
                <a:latin typeface="+mn-lt"/>
              </a:defRPr>
            </a:lvl6pPr>
            <a:lvl7pPr marL="29718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effectLst/>
                <a:latin typeface="+mn-lt"/>
              </a:defRPr>
            </a:lvl7pPr>
            <a:lvl8pPr marL="3429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baseline="0">
                <a:effectLst/>
                <a:latin typeface="+mn-lt"/>
              </a:defRPr>
            </a:lvl8pPr>
            <a:lvl9pPr marL="3886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baseline="0">
                <a:effectLst/>
                <a:latin typeface="+mn-lt"/>
              </a:defRPr>
            </a:lvl9pPr>
          </a:lstStyle>
          <a:p>
            <a:r>
              <a:rPr lang="cs-CZ" altLang="cs-CZ" sz="3200" dirty="0"/>
              <a:t>Vosy a sršni (</a:t>
            </a:r>
            <a:r>
              <a:rPr lang="cs-CZ" altLang="cs-CZ" sz="3200" dirty="0" err="1"/>
              <a:t>Vespinae</a:t>
            </a:r>
            <a:r>
              <a:rPr lang="cs-CZ" altLang="cs-CZ" sz="3200" dirty="0"/>
              <a:t>)</a:t>
            </a:r>
          </a:p>
        </p:txBody>
      </p:sp>
      <p:sp>
        <p:nvSpPr>
          <p:cNvPr id="47107" name="Text Box 5">
            <a:extLst>
              <a:ext uri="{FF2B5EF4-FFF2-40B4-BE49-F238E27FC236}">
                <a16:creationId xmlns:a16="http://schemas.microsoft.com/office/drawing/2014/main" id="{69256707-D003-483D-A18E-426935FD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928688"/>
            <a:ext cx="4211637" cy="5940088"/>
          </a:xfrm>
          <a:prstGeom prst="rect">
            <a:avLst/>
          </a:prstGeom>
          <a:solidFill>
            <a:srgbClr val="EAE9E5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ČR cca 20 druhů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odvozeně </a:t>
            </a:r>
            <a:r>
              <a:rPr lang="cs-CZ" alt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eusociální</a:t>
            </a: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(též parazité)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hnízda z papíroviny – vodorovné plástve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jednoleté kolonie – zimu přežívá jen oplozená královna (u nás)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vždy </a:t>
            </a:r>
            <a:r>
              <a:rPr lang="cs-CZ" alt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monogynní</a:t>
            </a:r>
            <a:endParaRPr lang="cs-CZ" alt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významný velikostní rozdíl mezi královnou a dělnicemi → nemožnost nahrazení královny dělnicí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dělnice krmí larvu masitou potravou → larvy jim za to poskytují cukry z enormně zvětšených </a:t>
            </a:r>
            <a:r>
              <a:rPr lang="cs-CZ" alt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salivárních</a:t>
            </a: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žláz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= larvy krmí dospělce!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endParaRPr lang="cs-CZ" altLang="cs-CZ" dirty="0">
              <a:latin typeface="+mj-lt"/>
            </a:endParaRP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endParaRPr lang="cs-CZ" altLang="cs-CZ" dirty="0">
              <a:latin typeface="+mj-lt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dirty="0">
              <a:latin typeface="+mj-lt"/>
            </a:endParaRPr>
          </a:p>
        </p:txBody>
      </p:sp>
      <p:pic>
        <p:nvPicPr>
          <p:cNvPr id="47108" name="Picture 7" descr="hornets-nest">
            <a:extLst>
              <a:ext uri="{FF2B5EF4-FFF2-40B4-BE49-F238E27FC236}">
                <a16:creationId xmlns:a16="http://schemas.microsoft.com/office/drawing/2014/main" id="{C235BC7B-0233-4E7D-9865-4E41A1DA6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47625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8" descr="giant_hornet_vespa_crabro_germana_172">
            <a:extLst>
              <a:ext uri="{FF2B5EF4-FFF2-40B4-BE49-F238E27FC236}">
                <a16:creationId xmlns:a16="http://schemas.microsoft.com/office/drawing/2014/main" id="{5186A562-9F69-40AC-8B65-7C35E855F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825"/>
            <a:ext cx="1852613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12" descr="Vulgarnestsection">
            <a:extLst>
              <a:ext uri="{FF2B5EF4-FFF2-40B4-BE49-F238E27FC236}">
                <a16:creationId xmlns:a16="http://schemas.microsoft.com/office/drawing/2014/main" id="{CFAD7039-350C-40D2-9F72-3D59D6A1B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076700"/>
            <a:ext cx="3097213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0D1A7A1-0553-4B28-9229-5B00188A05CF}"/>
              </a:ext>
            </a:extLst>
          </p:cNvPr>
          <p:cNvSpPr txBox="1"/>
          <p:nvPr/>
        </p:nvSpPr>
        <p:spPr>
          <a:xfrm flipH="1">
            <a:off x="6306070" y="24442"/>
            <a:ext cx="2837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Aculeata</a:t>
            </a:r>
            <a:r>
              <a:rPr lang="cs-CZ" dirty="0"/>
              <a:t>: </a:t>
            </a:r>
            <a:r>
              <a:rPr lang="cs-CZ" dirty="0" err="1"/>
              <a:t>Vespoidea</a:t>
            </a:r>
            <a:r>
              <a:rPr lang="cs-CZ" dirty="0"/>
              <a:t>: </a:t>
            </a:r>
            <a:r>
              <a:rPr lang="cs-CZ" dirty="0" err="1"/>
              <a:t>Vespidae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34800D1-3881-4D94-B57B-9AC78BA806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487" y="852650"/>
            <a:ext cx="2188464" cy="228600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 descr="1Doli_sylvestrisneststart">
            <a:extLst>
              <a:ext uri="{FF2B5EF4-FFF2-40B4-BE49-F238E27FC236}">
                <a16:creationId xmlns:a16="http://schemas.microsoft.com/office/drawing/2014/main" id="{1C1CC798-4DC6-4FB1-AE8D-9451FFCAE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765175"/>
            <a:ext cx="274320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 descr="1neststart2">
            <a:extLst>
              <a:ext uri="{FF2B5EF4-FFF2-40B4-BE49-F238E27FC236}">
                <a16:creationId xmlns:a16="http://schemas.microsoft.com/office/drawing/2014/main" id="{7E42CC23-8FE2-4EC0-B22A-AB2AAAC4D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765175"/>
            <a:ext cx="3286125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 descr="1nestatart3">
            <a:extLst>
              <a:ext uri="{FF2B5EF4-FFF2-40B4-BE49-F238E27FC236}">
                <a16:creationId xmlns:a16="http://schemas.microsoft.com/office/drawing/2014/main" id="{94D7D0F4-5A49-421D-ABEB-3304898EF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255587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6" descr="1neststart4">
            <a:extLst>
              <a:ext uri="{FF2B5EF4-FFF2-40B4-BE49-F238E27FC236}">
                <a16:creationId xmlns:a16="http://schemas.microsoft.com/office/drawing/2014/main" id="{BB52D24B-772A-483D-9722-4D939EAF9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6338"/>
            <a:ext cx="2843213" cy="257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7" descr="1neststart5">
            <a:extLst>
              <a:ext uri="{FF2B5EF4-FFF2-40B4-BE49-F238E27FC236}">
                <a16:creationId xmlns:a16="http://schemas.microsoft.com/office/drawing/2014/main" id="{5F0B88E4-F0C9-4CA3-9F57-F48F9C831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63" y="3716338"/>
            <a:ext cx="245903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8" descr="nestsection">
            <a:extLst>
              <a:ext uri="{FF2B5EF4-FFF2-40B4-BE49-F238E27FC236}">
                <a16:creationId xmlns:a16="http://schemas.microsoft.com/office/drawing/2014/main" id="{361D8955-30AA-4AB1-9587-B8714F720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686175"/>
            <a:ext cx="3563937" cy="26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7" name="Line 9">
            <a:extLst>
              <a:ext uri="{FF2B5EF4-FFF2-40B4-BE49-F238E27FC236}">
                <a16:creationId xmlns:a16="http://schemas.microsoft.com/office/drawing/2014/main" id="{71552AAE-3ABE-44FA-B077-27BBBA1E8F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43600" y="2057400"/>
            <a:ext cx="533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138" name="Line 10">
            <a:extLst>
              <a:ext uri="{FF2B5EF4-FFF2-40B4-BE49-F238E27FC236}">
                <a16:creationId xmlns:a16="http://schemas.microsoft.com/office/drawing/2014/main" id="{1B8E3CAD-2179-4E7B-B54E-31ED7DD5673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38400" y="2057400"/>
            <a:ext cx="533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139" name="Line 11">
            <a:extLst>
              <a:ext uri="{FF2B5EF4-FFF2-40B4-BE49-F238E27FC236}">
                <a16:creationId xmlns:a16="http://schemas.microsoft.com/office/drawing/2014/main" id="{5EE56DF7-0A50-4DC2-B9F5-FE4F6DE9C80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95400" y="3276600"/>
            <a:ext cx="0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140" name="Line 12">
            <a:extLst>
              <a:ext uri="{FF2B5EF4-FFF2-40B4-BE49-F238E27FC236}">
                <a16:creationId xmlns:a16="http://schemas.microsoft.com/office/drawing/2014/main" id="{56BD2102-A98E-4B29-8592-DC95AEE20CC2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4724400"/>
            <a:ext cx="457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141" name="Line 13">
            <a:extLst>
              <a:ext uri="{FF2B5EF4-FFF2-40B4-BE49-F238E27FC236}">
                <a16:creationId xmlns:a16="http://schemas.microsoft.com/office/drawing/2014/main" id="{F8EEAC71-41BF-4314-BC89-36E0261BC177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4724400"/>
            <a:ext cx="457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E8EA362-41F6-47B2-B9D5-CCCB492C474E}"/>
              </a:ext>
            </a:extLst>
          </p:cNvPr>
          <p:cNvSpPr txBox="1"/>
          <p:nvPr/>
        </p:nvSpPr>
        <p:spPr>
          <a:xfrm flipH="1">
            <a:off x="6306070" y="24442"/>
            <a:ext cx="2837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Aculeata</a:t>
            </a:r>
            <a:r>
              <a:rPr lang="cs-CZ" dirty="0"/>
              <a:t>: </a:t>
            </a:r>
            <a:r>
              <a:rPr lang="cs-CZ" dirty="0" err="1"/>
              <a:t>Vespoidea</a:t>
            </a:r>
            <a:r>
              <a:rPr lang="cs-CZ" dirty="0"/>
              <a:t>: </a:t>
            </a:r>
            <a:r>
              <a:rPr lang="cs-CZ" dirty="0" err="1"/>
              <a:t>Vespidae</a:t>
            </a:r>
            <a:endParaRPr lang="cs-CZ" dirty="0"/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:a16="http://schemas.microsoft.com/office/drawing/2014/main" id="{6DD5824C-6DC8-4A2D-9C9B-2E3925344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4556" y="2352916"/>
            <a:ext cx="4592151" cy="377658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D6EEADC-DB64-4AE5-93CD-88216B54A1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104456" cy="309838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70042F9-2899-4B0F-AF36-583978914DEA}"/>
              </a:ext>
            </a:extLst>
          </p:cNvPr>
          <p:cNvSpPr txBox="1"/>
          <p:nvPr/>
        </p:nvSpPr>
        <p:spPr>
          <a:xfrm>
            <a:off x="323528" y="2846452"/>
            <a:ext cx="3634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Vosa obecná (</a:t>
            </a:r>
            <a:r>
              <a:rPr lang="cs-CZ" i="1" dirty="0" err="1"/>
              <a:t>Vespula</a:t>
            </a:r>
            <a:r>
              <a:rPr lang="cs-CZ" i="1" dirty="0"/>
              <a:t> </a:t>
            </a:r>
            <a:r>
              <a:rPr lang="cs-CZ" i="1" dirty="0" err="1"/>
              <a:t>vulgaris</a:t>
            </a:r>
            <a:r>
              <a:rPr lang="cs-CZ" dirty="0"/>
              <a:t>)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A07F68C-AB1F-4B5A-A1B9-83C8FFBBA4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45" y="3459088"/>
            <a:ext cx="4054071" cy="270271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804D712-9030-4EBB-A971-68BBD1E8A69E}"/>
              </a:ext>
            </a:extLst>
          </p:cNvPr>
          <p:cNvSpPr txBox="1"/>
          <p:nvPr/>
        </p:nvSpPr>
        <p:spPr>
          <a:xfrm>
            <a:off x="323528" y="5760169"/>
            <a:ext cx="39604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Sršeň mandarínská (</a:t>
            </a:r>
            <a:r>
              <a:rPr lang="cs-CZ" i="1" dirty="0" err="1"/>
              <a:t>Vespa</a:t>
            </a:r>
            <a:r>
              <a:rPr lang="cs-CZ" i="1" dirty="0"/>
              <a:t> </a:t>
            </a:r>
            <a:r>
              <a:rPr lang="cs-CZ" i="1" dirty="0" err="1"/>
              <a:t>mandarinia</a:t>
            </a:r>
            <a:r>
              <a:rPr lang="cs-CZ" dirty="0"/>
              <a:t>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D4B9B37-07A4-4744-85BB-89555F6DC0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4" y="21382"/>
            <a:ext cx="4647575" cy="309838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07FA47D-496B-486A-B8F7-4A790BA9884A}"/>
              </a:ext>
            </a:extLst>
          </p:cNvPr>
          <p:cNvSpPr txBox="1"/>
          <p:nvPr/>
        </p:nvSpPr>
        <p:spPr>
          <a:xfrm>
            <a:off x="4563938" y="2661017"/>
            <a:ext cx="36344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Sršeň obecná (</a:t>
            </a:r>
            <a:r>
              <a:rPr lang="cs-CZ" i="1" dirty="0" err="1"/>
              <a:t>Vespa</a:t>
            </a:r>
            <a:r>
              <a:rPr lang="cs-CZ" i="1" dirty="0"/>
              <a:t> </a:t>
            </a:r>
            <a:r>
              <a:rPr lang="cs-CZ" i="1" dirty="0" err="1"/>
              <a:t>crabro</a:t>
            </a:r>
            <a:r>
              <a:rPr lang="cs-CZ" dirty="0"/>
              <a:t>)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622E919D-59F6-40D8-9D76-DE261FE2119A}"/>
              </a:ext>
            </a:extLst>
          </p:cNvPr>
          <p:cNvSpPr txBox="1"/>
          <p:nvPr/>
        </p:nvSpPr>
        <p:spPr>
          <a:xfrm>
            <a:off x="4682410" y="5760169"/>
            <a:ext cx="36344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Sršeň asijská (</a:t>
            </a:r>
            <a:r>
              <a:rPr lang="cs-CZ" i="1" dirty="0" err="1"/>
              <a:t>Vespa</a:t>
            </a:r>
            <a:r>
              <a:rPr lang="cs-CZ" i="1" dirty="0"/>
              <a:t> </a:t>
            </a:r>
            <a:r>
              <a:rPr lang="cs-CZ" i="1" dirty="0" err="1"/>
              <a:t>velutina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085416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1FC931AC-C1C6-4C7C-BC58-744D3569C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587" y="3429000"/>
            <a:ext cx="4174501" cy="3260285"/>
          </a:xfrm>
          <a:prstGeom prst="rect">
            <a:avLst/>
          </a:prstGeom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123495CB-6188-474E-8B2C-27431DE27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31" y="221253"/>
            <a:ext cx="822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indent="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3600">
                <a:solidFill>
                  <a:srgbClr val="993300"/>
                </a:solidFill>
                <a:latin typeface="+mj-lt"/>
              </a:defRPr>
            </a:lvl1pPr>
            <a:lvl2pPr marL="685800" indent="-228600" defTabSz="6858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143000" indent="-228600" defTabSz="6858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latin typeface="+mn-lt"/>
              </a:defRPr>
            </a:lvl3pPr>
            <a:lvl4pPr marL="1600200" indent="-228600" defTabSz="6858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57400" indent="-228600" defTabSz="6858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  <a:lvl6pPr marL="25146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effectLst/>
                <a:latin typeface="+mn-lt"/>
              </a:defRPr>
            </a:lvl6pPr>
            <a:lvl7pPr marL="29718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effectLst/>
                <a:latin typeface="+mn-lt"/>
              </a:defRPr>
            </a:lvl7pPr>
            <a:lvl8pPr marL="3429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baseline="0">
                <a:effectLst/>
                <a:latin typeface="+mn-lt"/>
              </a:defRPr>
            </a:lvl8pPr>
            <a:lvl9pPr marL="3886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baseline="0">
                <a:effectLst/>
                <a:latin typeface="+mn-lt"/>
              </a:defRPr>
            </a:lvl9pPr>
          </a:lstStyle>
          <a:p>
            <a:r>
              <a:rPr lang="cs-CZ" altLang="cs-CZ" sz="4000" dirty="0"/>
              <a:t>Mravenci (</a:t>
            </a:r>
            <a:r>
              <a:rPr lang="cs-CZ" altLang="cs-CZ" sz="4000" dirty="0" err="1"/>
              <a:t>Formicidae</a:t>
            </a:r>
            <a:r>
              <a:rPr lang="cs-CZ" altLang="cs-CZ" sz="4000" dirty="0"/>
              <a:t>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C68675A-F2F1-4145-87AE-E47F2C95B957}"/>
              </a:ext>
            </a:extLst>
          </p:cNvPr>
          <p:cNvSpPr txBox="1"/>
          <p:nvPr/>
        </p:nvSpPr>
        <p:spPr>
          <a:xfrm flipH="1">
            <a:off x="5940152" y="24442"/>
            <a:ext cx="3203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Aculeata</a:t>
            </a:r>
            <a:r>
              <a:rPr lang="cs-CZ" dirty="0"/>
              <a:t>: </a:t>
            </a:r>
            <a:r>
              <a:rPr lang="cs-CZ" dirty="0" err="1"/>
              <a:t>Vespoidea</a:t>
            </a:r>
            <a:r>
              <a:rPr lang="cs-CZ" dirty="0"/>
              <a:t>: </a:t>
            </a:r>
            <a:r>
              <a:rPr lang="cs-CZ" dirty="0" err="1"/>
              <a:t>Formicidae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21DA3E5-CF60-4E7E-BB73-FA1155F4E10B}"/>
              </a:ext>
            </a:extLst>
          </p:cNvPr>
          <p:cNvSpPr txBox="1"/>
          <p:nvPr/>
        </p:nvSpPr>
        <p:spPr>
          <a:xfrm>
            <a:off x="179512" y="1035343"/>
            <a:ext cx="499574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další odvozeně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eusociální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skupina hmyzu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lomená tykadla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uzlovitá stopka na bázi zadečku </a:t>
            </a:r>
          </a:p>
          <a:p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(2. zadečkový článek)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samci a samice okřídlení pouze při rojení, poté křídla ztrácí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dělnice nejsou okřídlené, nemnoží 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 dřevě, v půdě, atd.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polyfágní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otrokářští mravenci – </a:t>
            </a:r>
            <a:r>
              <a:rPr lang="cs-CZ" sz="20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Formica</a:t>
            </a:r>
            <a:r>
              <a:rPr lang="cs-CZ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sanguinea</a:t>
            </a:r>
            <a:r>
              <a:rPr lang="cs-CZ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otroci </a:t>
            </a:r>
            <a:r>
              <a:rPr lang="cs-CZ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F. </a:t>
            </a:r>
            <a:r>
              <a:rPr lang="cs-CZ" sz="20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fusca</a:t>
            </a:r>
            <a:endParaRPr lang="cs-CZ" sz="20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D7DBABE-3779-4A66-BF03-85597AAE4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258" y="908720"/>
            <a:ext cx="3968742" cy="264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592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B14347A9-6CC4-4DF2-859B-56A1692C781E}"/>
              </a:ext>
            </a:extLst>
          </p:cNvPr>
          <p:cNvSpPr txBox="1"/>
          <p:nvPr/>
        </p:nvSpPr>
        <p:spPr>
          <a:xfrm>
            <a:off x="249506" y="586050"/>
            <a:ext cx="396245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993300"/>
                </a:solidFill>
              </a:rPr>
              <a:t>Formicidae</a:t>
            </a:r>
            <a:endParaRPr lang="cs-CZ" sz="2000" dirty="0">
              <a:solidFill>
                <a:srgbClr val="9933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jednočlánková</a:t>
            </a:r>
            <a:r>
              <a:rPr lang="cs-CZ" dirty="0"/>
              <a:t> stopka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5 viditelných zadečkových článků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i="1" dirty="0" err="1"/>
              <a:t>Formica</a:t>
            </a:r>
            <a:r>
              <a:rPr lang="cs-CZ" i="1" dirty="0"/>
              <a:t>, </a:t>
            </a:r>
            <a:r>
              <a:rPr lang="cs-CZ" i="1" dirty="0" err="1"/>
              <a:t>Camponotus</a:t>
            </a:r>
            <a:r>
              <a:rPr lang="cs-CZ" i="1" dirty="0"/>
              <a:t>, </a:t>
            </a:r>
            <a:r>
              <a:rPr lang="cs-CZ" i="1" dirty="0" err="1"/>
              <a:t>Lasius</a:t>
            </a:r>
            <a:endParaRPr lang="cs-CZ" i="1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CC620A0-A383-449E-9DD8-404D0FF39D47}"/>
              </a:ext>
            </a:extLst>
          </p:cNvPr>
          <p:cNvSpPr txBox="1"/>
          <p:nvPr/>
        </p:nvSpPr>
        <p:spPr>
          <a:xfrm>
            <a:off x="257522" y="2924944"/>
            <a:ext cx="267550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993300"/>
                </a:solidFill>
              </a:rPr>
              <a:t>Myrmicidae</a:t>
            </a:r>
            <a:endParaRPr lang="cs-CZ" sz="2000" dirty="0">
              <a:solidFill>
                <a:srgbClr val="9933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dvoučlánková stopka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žihadlo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 zemi nebo pod kůrou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též </a:t>
            </a:r>
            <a:r>
              <a:rPr lang="cs-CZ" dirty="0" err="1"/>
              <a:t>synantropní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741F858-B073-44C7-B3F3-054F58B4C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020" y="131257"/>
            <a:ext cx="3187030" cy="243373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A642B4C-A3EC-498F-B684-DFD6BD650789}"/>
              </a:ext>
            </a:extLst>
          </p:cNvPr>
          <p:cNvSpPr txBox="1"/>
          <p:nvPr/>
        </p:nvSpPr>
        <p:spPr>
          <a:xfrm>
            <a:off x="5940152" y="131257"/>
            <a:ext cx="2061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Formica</a:t>
            </a:r>
            <a:r>
              <a:rPr lang="cs-CZ" i="1" dirty="0"/>
              <a:t> </a:t>
            </a:r>
            <a:r>
              <a:rPr lang="cs-CZ" i="1" dirty="0" err="1"/>
              <a:t>spp</a:t>
            </a:r>
            <a:r>
              <a:rPr lang="cs-CZ" i="1" dirty="0"/>
              <a:t>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1394439-B278-44A2-A0F5-7DED14FBFC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003" y="2039944"/>
            <a:ext cx="3871317" cy="2357202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E8979BF-54BA-41BD-BFD4-921064B0C17E}"/>
              </a:ext>
            </a:extLst>
          </p:cNvPr>
          <p:cNvSpPr txBox="1"/>
          <p:nvPr/>
        </p:nvSpPr>
        <p:spPr>
          <a:xfrm>
            <a:off x="3607593" y="2148366"/>
            <a:ext cx="2061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Camponotus</a:t>
            </a:r>
            <a:r>
              <a:rPr lang="cs-CZ" i="1" dirty="0"/>
              <a:t> </a:t>
            </a:r>
            <a:r>
              <a:rPr lang="cs-CZ" i="1" dirty="0" err="1"/>
              <a:t>spp</a:t>
            </a:r>
            <a:r>
              <a:rPr lang="cs-CZ" i="1" dirty="0"/>
              <a:t>.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D85DE74E-2368-4070-B7B4-74647019A5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981" y="4210884"/>
            <a:ext cx="3744416" cy="2673513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9167FDF7-4A86-4FDE-96E2-F78307C7538E}"/>
              </a:ext>
            </a:extLst>
          </p:cNvPr>
          <p:cNvSpPr txBox="1"/>
          <p:nvPr/>
        </p:nvSpPr>
        <p:spPr>
          <a:xfrm flipH="1">
            <a:off x="7641359" y="4258175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Messor</a:t>
            </a:r>
            <a:r>
              <a:rPr lang="cs-CZ" i="1" dirty="0"/>
              <a:t> </a:t>
            </a:r>
            <a:r>
              <a:rPr lang="cs-CZ" i="1" dirty="0" err="1"/>
              <a:t>spp</a:t>
            </a:r>
            <a:endParaRPr lang="cs-CZ" i="1"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1618302B-D57B-403B-B97A-C608941F3B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000" y="4890156"/>
            <a:ext cx="3121152" cy="2087880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F855AFA4-E632-47DB-A74F-4F3BE7057A8F}"/>
              </a:ext>
            </a:extLst>
          </p:cNvPr>
          <p:cNvSpPr txBox="1"/>
          <p:nvPr/>
        </p:nvSpPr>
        <p:spPr>
          <a:xfrm flipH="1">
            <a:off x="3172602" y="6584097"/>
            <a:ext cx="2767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Monomorium</a:t>
            </a:r>
            <a:r>
              <a:rPr lang="cs-CZ" i="1" dirty="0"/>
              <a:t> </a:t>
            </a:r>
            <a:r>
              <a:rPr lang="cs-CZ" i="1" dirty="0" err="1"/>
              <a:t>pharaonis</a:t>
            </a:r>
            <a:endParaRPr lang="cs-CZ" i="1" dirty="0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CF191FDC-4D07-44D2-8FCB-14303B455C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8" y="4664382"/>
            <a:ext cx="3134124" cy="2087880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6A3A5179-929B-4806-916A-02A5670E8CE6}"/>
              </a:ext>
            </a:extLst>
          </p:cNvPr>
          <p:cNvSpPr txBox="1"/>
          <p:nvPr/>
        </p:nvSpPr>
        <p:spPr>
          <a:xfrm flipH="1">
            <a:off x="51451" y="6298848"/>
            <a:ext cx="2767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Myrmica</a:t>
            </a:r>
            <a:r>
              <a:rPr lang="cs-CZ" i="1" dirty="0"/>
              <a:t> </a:t>
            </a:r>
            <a:r>
              <a:rPr lang="cs-CZ" i="1" dirty="0" err="1"/>
              <a:t>spp</a:t>
            </a:r>
            <a:r>
              <a:rPr lang="cs-CZ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69307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D643B70-A96F-4555-8AEE-C684CE5BE4DF}"/>
              </a:ext>
            </a:extLst>
          </p:cNvPr>
          <p:cNvSpPr txBox="1"/>
          <p:nvPr/>
        </p:nvSpPr>
        <p:spPr>
          <a:xfrm>
            <a:off x="180377" y="141015"/>
            <a:ext cx="43916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indent="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4000">
                <a:solidFill>
                  <a:srgbClr val="993300"/>
                </a:solidFill>
                <a:latin typeface="+mj-lt"/>
              </a:defRPr>
            </a:lvl1pPr>
            <a:lvl2pPr marL="685800" indent="-228600" defTabSz="6858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143000" indent="-228600" defTabSz="6858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latin typeface="+mn-lt"/>
              </a:defRPr>
            </a:lvl3pPr>
            <a:lvl4pPr marL="1600200" indent="-228600" defTabSz="6858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57400" indent="-228600" defTabSz="6858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  <a:lvl6pPr marL="25146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effectLst/>
                <a:latin typeface="+mn-lt"/>
              </a:defRPr>
            </a:lvl6pPr>
            <a:lvl7pPr marL="29718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effectLst/>
                <a:latin typeface="+mn-lt"/>
              </a:defRPr>
            </a:lvl7pPr>
            <a:lvl8pPr marL="3429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baseline="0">
                <a:effectLst/>
                <a:latin typeface="+mn-lt"/>
              </a:defRPr>
            </a:lvl8pPr>
            <a:lvl9pPr marL="3886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baseline="0">
                <a:effectLst/>
                <a:latin typeface="+mn-lt"/>
              </a:defRPr>
            </a:lvl9pPr>
          </a:lstStyle>
          <a:p>
            <a:r>
              <a:rPr lang="cs-CZ" dirty="0"/>
              <a:t>Včely (</a:t>
            </a:r>
            <a:r>
              <a:rPr lang="cs-CZ" dirty="0" err="1"/>
              <a:t>Apoidea</a:t>
            </a:r>
            <a:r>
              <a:rPr lang="cs-CZ" dirty="0"/>
              <a:t>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3626F31-35D2-468C-88C5-72BBBE619ABF}"/>
              </a:ext>
            </a:extLst>
          </p:cNvPr>
          <p:cNvSpPr txBox="1"/>
          <p:nvPr/>
        </p:nvSpPr>
        <p:spPr>
          <a:xfrm>
            <a:off x="395536" y="980728"/>
            <a:ext cx="432048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993300"/>
                </a:solidFill>
              </a:rPr>
              <a:t>Kutilky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samotářské či komunální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larvy masožravé – samice loví pavouky, šváby, kobylky, mravence, cvrčky, strašilky, kudlanky, housenky – kořist ochromují či zabijí žihadlem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dospělci se živí nektarem, hemolymfou či medovicí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dobře vyvinutá kusadla, která používají k lovu i ke stavbě hnízd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hnízda si vyhrabávají v zemi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larva svého hostitele postupně vyžírá a nakonec usmrtí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B5CE680-4933-4F80-BD6C-DE0B40CD9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543" y="2257"/>
            <a:ext cx="4074815" cy="407481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290E86E-4687-4283-9FF7-8B5AB5C9568B}"/>
              </a:ext>
            </a:extLst>
          </p:cNvPr>
          <p:cNvSpPr txBox="1"/>
          <p:nvPr/>
        </p:nvSpPr>
        <p:spPr>
          <a:xfrm>
            <a:off x="4832702" y="370774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Kutilka obecná (</a:t>
            </a:r>
            <a:r>
              <a:rPr lang="cs-CZ" i="1" dirty="0" err="1"/>
              <a:t>Sphex</a:t>
            </a:r>
            <a:r>
              <a:rPr lang="cs-CZ" i="1" dirty="0"/>
              <a:t> </a:t>
            </a:r>
            <a:r>
              <a:rPr lang="cs-CZ" i="1" dirty="0" err="1"/>
              <a:t>funerarius</a:t>
            </a:r>
            <a:r>
              <a:rPr lang="cs-CZ" i="1" dirty="0"/>
              <a:t>)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DF17399-568C-4563-9069-FC6E50C38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421" y="4136721"/>
            <a:ext cx="4077937" cy="271862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958C100D-0FC3-4696-934F-FE112BDF0997}"/>
              </a:ext>
            </a:extLst>
          </p:cNvPr>
          <p:cNvSpPr txBox="1"/>
          <p:nvPr/>
        </p:nvSpPr>
        <p:spPr>
          <a:xfrm>
            <a:off x="4832702" y="6486014"/>
            <a:ext cx="4056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Dlouhoretka</a:t>
            </a:r>
            <a:r>
              <a:rPr lang="cs-CZ" dirty="0"/>
              <a:t> obecná (</a:t>
            </a:r>
            <a:r>
              <a:rPr lang="cs-CZ" i="1" dirty="0" err="1"/>
              <a:t>Bembix</a:t>
            </a:r>
            <a:r>
              <a:rPr lang="cs-CZ" i="1" dirty="0"/>
              <a:t> </a:t>
            </a:r>
            <a:r>
              <a:rPr lang="cs-CZ" i="1" dirty="0" err="1"/>
              <a:t>rostrata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218848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>
            <a:extLst>
              <a:ext uri="{FF2B5EF4-FFF2-40B4-BE49-F238E27FC236}">
                <a16:creationId xmlns:a16="http://schemas.microsoft.com/office/drawing/2014/main" id="{9BED152F-6211-47FE-8212-AFF0292A5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150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C676C631-A377-4885-ABFF-C351D6FF5AE9}"/>
              </a:ext>
            </a:extLst>
          </p:cNvPr>
          <p:cNvSpPr txBox="1"/>
          <p:nvPr/>
        </p:nvSpPr>
        <p:spPr>
          <a:xfrm>
            <a:off x="5979890" y="114300"/>
            <a:ext cx="32664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solidFill>
                  <a:srgbClr val="993300"/>
                </a:solidFill>
              </a:rPr>
              <a:t>Včely (</a:t>
            </a:r>
            <a:r>
              <a:rPr lang="cs-CZ" sz="3200" dirty="0" err="1">
                <a:solidFill>
                  <a:srgbClr val="993300"/>
                </a:solidFill>
              </a:rPr>
              <a:t>Anthophila</a:t>
            </a:r>
            <a:r>
              <a:rPr lang="cs-CZ" sz="3200" dirty="0">
                <a:solidFill>
                  <a:srgbClr val="993300"/>
                </a:solidFill>
              </a:rPr>
              <a:t>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EF13606-518C-4B26-B579-1FD35D328536}"/>
              </a:ext>
            </a:extLst>
          </p:cNvPr>
          <p:cNvSpPr txBox="1"/>
          <p:nvPr/>
        </p:nvSpPr>
        <p:spPr>
          <a:xfrm>
            <a:off x="5436096" y="898267"/>
            <a:ext cx="337656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řada čeledí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více než 20 tis. druhů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dospělci i larvy se živí výhradně pylem a nektarem – vývoj struktur umožňujících sběr pylu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opylovači – vývoj opylovacích strategií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většina včel samotářská – každá samice po oplození staví sama hnízdo, které zásobuje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některé druhy komunální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pravá socialita pouze u čeledí </a:t>
            </a:r>
            <a:r>
              <a:rPr lang="cs-CZ" dirty="0" err="1"/>
              <a:t>Halictidae</a:t>
            </a:r>
            <a:r>
              <a:rPr lang="cs-CZ" dirty="0"/>
              <a:t> a </a:t>
            </a:r>
            <a:r>
              <a:rPr lang="cs-CZ" dirty="0" err="1"/>
              <a:t>Apidae</a:t>
            </a:r>
            <a:endParaRPr 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Text Box 3">
            <a:extLst>
              <a:ext uri="{FF2B5EF4-FFF2-40B4-BE49-F238E27FC236}">
                <a16:creationId xmlns:a16="http://schemas.microsoft.com/office/drawing/2014/main" id="{BF1025A4-F92C-4D91-9154-9A8593BDA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85" y="108636"/>
            <a:ext cx="6629400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3600" dirty="0" err="1">
                <a:solidFill>
                  <a:srgbClr val="993300"/>
                </a:solidFill>
                <a:latin typeface="+mj-lt"/>
              </a:rPr>
              <a:t>Apidae</a:t>
            </a:r>
            <a:endParaRPr lang="cs-CZ" altLang="cs-CZ" sz="3600" dirty="0">
              <a:solidFill>
                <a:srgbClr val="993300"/>
              </a:solidFill>
              <a:latin typeface="+mj-lt"/>
            </a:endParaRPr>
          </a:p>
        </p:txBody>
      </p:sp>
      <p:sp>
        <p:nvSpPr>
          <p:cNvPr id="52228" name="Text Box 4">
            <a:extLst>
              <a:ext uri="{FF2B5EF4-FFF2-40B4-BE49-F238E27FC236}">
                <a16:creationId xmlns:a16="http://schemas.microsoft.com/office/drawing/2014/main" id="{A23EF807-CDFC-4CFB-AD42-48B50810D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2463" y="1212986"/>
            <a:ext cx="3754759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latin typeface="+mj-lt"/>
              </a:rPr>
              <a:t>Sběr pylu: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sz="1800" b="1" dirty="0">
                <a:latin typeface="+mj-lt"/>
              </a:rPr>
              <a:t>Sběráček (</a:t>
            </a:r>
            <a:r>
              <a:rPr lang="cs-CZ" altLang="cs-CZ" sz="1800" b="1" dirty="0" err="1">
                <a:latin typeface="+mj-lt"/>
              </a:rPr>
              <a:t>scopa</a:t>
            </a:r>
            <a:r>
              <a:rPr lang="cs-CZ" altLang="cs-CZ" sz="1800" b="1" dirty="0">
                <a:latin typeface="+mj-lt"/>
              </a:rPr>
              <a:t>)</a:t>
            </a:r>
            <a:r>
              <a:rPr lang="cs-CZ" altLang="cs-CZ" sz="1800" dirty="0">
                <a:latin typeface="+mj-lt"/>
              </a:rPr>
              <a:t> – tvořen pouze chlupy – na holeních či břišní straně zadečku (</a:t>
            </a:r>
            <a:r>
              <a:rPr lang="cs-CZ" altLang="cs-CZ" sz="1800" dirty="0" err="1">
                <a:latin typeface="+mj-lt"/>
              </a:rPr>
              <a:t>nohosběrné</a:t>
            </a:r>
            <a:r>
              <a:rPr lang="cs-CZ" altLang="cs-CZ" sz="1800" dirty="0">
                <a:latin typeface="+mj-lt"/>
              </a:rPr>
              <a:t> a </a:t>
            </a:r>
            <a:r>
              <a:rPr lang="cs-CZ" altLang="cs-CZ" sz="1800" dirty="0" err="1">
                <a:latin typeface="+mj-lt"/>
              </a:rPr>
              <a:t>břichosběrné</a:t>
            </a:r>
            <a:r>
              <a:rPr lang="cs-CZ" altLang="cs-CZ" sz="1800" dirty="0">
                <a:latin typeface="+mj-lt"/>
              </a:rPr>
              <a:t> včely)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sz="1800" b="1" dirty="0">
                <a:latin typeface="+mj-lt"/>
              </a:rPr>
              <a:t>Multifunkční košíček (</a:t>
            </a:r>
            <a:r>
              <a:rPr lang="cs-CZ" altLang="cs-CZ" sz="1800" b="1" dirty="0" err="1">
                <a:latin typeface="+mj-lt"/>
              </a:rPr>
              <a:t>corbiculum</a:t>
            </a:r>
            <a:r>
              <a:rPr lang="cs-CZ" altLang="cs-CZ" sz="1800" b="1" dirty="0">
                <a:latin typeface="+mj-lt"/>
              </a:rPr>
              <a:t>)</a:t>
            </a:r>
          </a:p>
          <a:p>
            <a:pPr marL="1028700" lvl="1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sz="1800" dirty="0">
                <a:latin typeface="+mj-lt"/>
              </a:rPr>
              <a:t>na holeni</a:t>
            </a:r>
          </a:p>
          <a:p>
            <a:pPr marL="1028700" lvl="1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sz="1800" dirty="0">
                <a:latin typeface="+mj-lt"/>
              </a:rPr>
              <a:t>slouží ke sběru pylu, bahna a mízy stromů</a:t>
            </a:r>
          </a:p>
          <a:p>
            <a:pPr marL="1028700" lvl="1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endParaRPr lang="cs-CZ" altLang="cs-CZ" sz="2200" dirty="0">
              <a:latin typeface="+mj-lt"/>
            </a:endParaRPr>
          </a:p>
          <a:p>
            <a:pPr marL="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endParaRPr lang="cs-CZ" altLang="cs-CZ" sz="2200" dirty="0">
              <a:latin typeface="+mj-lt"/>
            </a:endParaRPr>
          </a:p>
        </p:txBody>
      </p:sp>
      <p:pic>
        <p:nvPicPr>
          <p:cNvPr id="52229" name="Picture 5" descr="corbiculate_trees">
            <a:extLst>
              <a:ext uri="{FF2B5EF4-FFF2-40B4-BE49-F238E27FC236}">
                <a16:creationId xmlns:a16="http://schemas.microsoft.com/office/drawing/2014/main" id="{C965CCCF-ECA4-411E-9E18-A6A0F0770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6663"/>
            <a:ext cx="38877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7" descr="leg_bee">
            <a:extLst>
              <a:ext uri="{FF2B5EF4-FFF2-40B4-BE49-F238E27FC236}">
                <a16:creationId xmlns:a16="http://schemas.microsoft.com/office/drawing/2014/main" id="{C3C06548-6975-4879-964F-AB696EEFA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141413"/>
            <a:ext cx="2209801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8" descr="knee%20outside%20small">
            <a:extLst>
              <a:ext uri="{FF2B5EF4-FFF2-40B4-BE49-F238E27FC236}">
                <a16:creationId xmlns:a16="http://schemas.microsoft.com/office/drawing/2014/main" id="{350317A4-89FF-428D-A36C-E0FE5BC81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1141413"/>
            <a:ext cx="1838325" cy="250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3" name="Text Box 9">
            <a:extLst>
              <a:ext uri="{FF2B5EF4-FFF2-40B4-BE49-F238E27FC236}">
                <a16:creationId xmlns:a16="http://schemas.microsoft.com/office/drawing/2014/main" id="{73914F40-A884-498A-8F62-549E8C93A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9563" y="1555750"/>
            <a:ext cx="1492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latin typeface="+mj-lt"/>
              </a:rPr>
              <a:t>košíček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latin typeface="+mj-lt"/>
              </a:rPr>
              <a:t>(Corbiculum)</a:t>
            </a:r>
          </a:p>
        </p:txBody>
      </p:sp>
      <p:sp>
        <p:nvSpPr>
          <p:cNvPr id="52235" name="Line 11">
            <a:extLst>
              <a:ext uri="{FF2B5EF4-FFF2-40B4-BE49-F238E27FC236}">
                <a16:creationId xmlns:a16="http://schemas.microsoft.com/office/drawing/2014/main" id="{EF2D6CF5-2AB0-498D-A154-F2161BABB7A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32138" y="1773238"/>
            <a:ext cx="1008062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>
              <a:latin typeface="+mj-lt"/>
            </a:endParaRPr>
          </a:p>
        </p:txBody>
      </p:sp>
      <p:sp>
        <p:nvSpPr>
          <p:cNvPr id="52236" name="Line 12">
            <a:extLst>
              <a:ext uri="{FF2B5EF4-FFF2-40B4-BE49-F238E27FC236}">
                <a16:creationId xmlns:a16="http://schemas.microsoft.com/office/drawing/2014/main" id="{47711A8F-0F46-4665-8D40-5FC319C8869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47813" y="1989138"/>
            <a:ext cx="25193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>
              <a:latin typeface="+mj-lt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28904D1-443C-4295-844C-5AEA2E27F217}"/>
              </a:ext>
            </a:extLst>
          </p:cNvPr>
          <p:cNvSpPr txBox="1"/>
          <p:nvPr/>
        </p:nvSpPr>
        <p:spPr>
          <a:xfrm flipH="1">
            <a:off x="61084" y="669901"/>
            <a:ext cx="6731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Přes existenci některých samotářských skupin, vývoj pravé sociality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9FC5346-38EC-4063-9616-1F7EC22546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225" y="4059496"/>
            <a:ext cx="2238355" cy="279850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C93C195-7047-4C92-B8B0-FA6F76EB1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580" y="4752416"/>
            <a:ext cx="2911420" cy="151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06741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>
            <a:extLst>
              <a:ext uri="{FF2B5EF4-FFF2-40B4-BE49-F238E27FC236}">
                <a16:creationId xmlns:a16="http://schemas.microsoft.com/office/drawing/2014/main" id="{BF92E75A-3C86-4DBA-920D-CB18AC35D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3175"/>
            <a:ext cx="8382000" cy="6413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3600" dirty="0">
                <a:solidFill>
                  <a:srgbClr val="993300"/>
                </a:solidFill>
                <a:latin typeface="+mj-lt"/>
              </a:rPr>
              <a:t>Čmeláci (</a:t>
            </a:r>
            <a:r>
              <a:rPr lang="cs-CZ" altLang="cs-CZ" sz="3600" dirty="0" err="1">
                <a:solidFill>
                  <a:srgbClr val="993300"/>
                </a:solidFill>
                <a:latin typeface="+mj-lt"/>
              </a:rPr>
              <a:t>Bombini</a:t>
            </a:r>
            <a:r>
              <a:rPr lang="cs-CZ" altLang="cs-CZ" sz="3600" dirty="0">
                <a:solidFill>
                  <a:srgbClr val="993300"/>
                </a:solidFill>
                <a:latin typeface="+mj-lt"/>
              </a:rPr>
              <a:t>)</a:t>
            </a:r>
          </a:p>
        </p:txBody>
      </p:sp>
      <p:sp>
        <p:nvSpPr>
          <p:cNvPr id="53251" name="Text Box 3">
            <a:extLst>
              <a:ext uri="{FF2B5EF4-FFF2-40B4-BE49-F238E27FC236}">
                <a16:creationId xmlns:a16="http://schemas.microsoft.com/office/drawing/2014/main" id="{1127FD1C-77E5-4CC5-BB3D-45B4AF8A5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836712"/>
            <a:ext cx="3672409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+mj-lt"/>
              </a:rPr>
              <a:t>kolem 250 druhů – </a:t>
            </a:r>
            <a:r>
              <a:rPr lang="cs-CZ" altLang="cs-CZ" dirty="0" err="1">
                <a:latin typeface="+mj-lt"/>
              </a:rPr>
              <a:t>Holoarktická</a:t>
            </a:r>
            <a:r>
              <a:rPr lang="cs-CZ" altLang="cs-CZ" dirty="0">
                <a:latin typeface="+mj-lt"/>
              </a:rPr>
              <a:t>, Nearktická a Orientální oblast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+mj-lt"/>
              </a:rPr>
              <a:t>primitivně </a:t>
            </a:r>
            <a:r>
              <a:rPr lang="cs-CZ" altLang="cs-CZ" dirty="0" err="1">
                <a:latin typeface="+mj-lt"/>
              </a:rPr>
              <a:t>eusociální</a:t>
            </a:r>
            <a:r>
              <a:rPr lang="cs-CZ" altLang="cs-CZ" dirty="0">
                <a:latin typeface="+mj-lt"/>
              </a:rPr>
              <a:t> druhy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+mj-lt"/>
              </a:rPr>
              <a:t>adaptace k chladnému klimatu – boreální zóny i Alpinské hole (až 5600 m) </a:t>
            </a:r>
            <a:r>
              <a:rPr lang="cs-CZ" altLang="cs-CZ" dirty="0">
                <a:latin typeface="+mj-lt"/>
                <a:cs typeface="Times New Roman" panose="02020603050405020304" pitchFamily="18" charset="0"/>
              </a:rPr>
              <a:t>→</a:t>
            </a:r>
            <a:r>
              <a:rPr lang="cs-CZ" altLang="cs-CZ" dirty="0">
                <a:latin typeface="+mj-lt"/>
              </a:rPr>
              <a:t> v tropech žijí vzácně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+mj-lt"/>
              </a:rPr>
              <a:t>med vyrábějí, ale nedělají velké zásoby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DDC726EA-C040-4043-B859-F1BFA8A96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9952" y="120264"/>
            <a:ext cx="490599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Jednoletý životní cyklus: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přezimující oplozené královny vyletují od II. do V.)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staví hnízda v opuštěných hnízdech a peleších obratlovců (dutiny, nory i na povrchu) – staví ze suché trávy, chlupů, peří atp.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královna sama staví první konstrukční výbavu hnízda – zásobárna nektaru a ochranný „obal“ na larvy  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sama zásobuje první larvy 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samice zahřívá vajíčka a larvy na 30-32°C (♀ má 37-39°C)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vylíhnutí dělnic dále zůstává v hnízdě a ven nelétá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až mnoho generací dělnic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konci sezóny produkce pohlavních jedinců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přezimují jen oplodněné samice, samci a staré dělnice umírají  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8462BD9-D7EA-4779-9D34-A8288471F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" y="4700527"/>
            <a:ext cx="3239373" cy="215747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E69E9A8-D976-499E-9DC1-A546C8F4E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703" y="4700527"/>
            <a:ext cx="2398498" cy="215747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69F5577-0E39-433B-9AA1-81EBEF3DC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275" y="4067481"/>
            <a:ext cx="3833725" cy="2787344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E211186-E1CF-4855-BE06-D27E6AFA7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8" y="17512"/>
            <a:ext cx="4614180" cy="314687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DC69354-D02B-483A-93E2-61B9428513B3}"/>
              </a:ext>
            </a:extLst>
          </p:cNvPr>
          <p:cNvSpPr txBox="1"/>
          <p:nvPr/>
        </p:nvSpPr>
        <p:spPr>
          <a:xfrm flipH="1">
            <a:off x="75397" y="2812563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Čmelák zemní (</a:t>
            </a:r>
            <a:r>
              <a:rPr lang="cs-CZ" dirty="0" err="1"/>
              <a:t>Bombus</a:t>
            </a:r>
            <a:r>
              <a:rPr lang="cs-CZ" dirty="0"/>
              <a:t> </a:t>
            </a:r>
            <a:r>
              <a:rPr lang="cs-CZ" dirty="0" err="1"/>
              <a:t>terrestris</a:t>
            </a:r>
            <a:r>
              <a:rPr lang="cs-CZ" dirty="0"/>
              <a:t>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26F1F84-AA28-43F1-9629-341190E64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938" y="0"/>
            <a:ext cx="4586062" cy="316438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C998D20-F748-4309-8C0E-DBCC392D33F4}"/>
              </a:ext>
            </a:extLst>
          </p:cNvPr>
          <p:cNvSpPr txBox="1"/>
          <p:nvPr/>
        </p:nvSpPr>
        <p:spPr>
          <a:xfrm flipH="1">
            <a:off x="4557938" y="2793910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Čmelák skalní (</a:t>
            </a:r>
            <a:r>
              <a:rPr lang="cs-CZ" dirty="0" err="1"/>
              <a:t>Bombus</a:t>
            </a:r>
            <a:r>
              <a:rPr lang="cs-CZ" dirty="0"/>
              <a:t> </a:t>
            </a:r>
            <a:r>
              <a:rPr lang="cs-CZ" dirty="0" err="1"/>
              <a:t>lapidarius</a:t>
            </a:r>
            <a:r>
              <a:rPr lang="cs-CZ" dirty="0"/>
              <a:t>)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FEC66AE-82F7-4544-84CD-DFCACC495A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141765"/>
            <a:ext cx="4572000" cy="3335603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7012736F-B7E4-4001-B758-D976A90E3CB1}"/>
              </a:ext>
            </a:extLst>
          </p:cNvPr>
          <p:cNvSpPr txBox="1"/>
          <p:nvPr/>
        </p:nvSpPr>
        <p:spPr>
          <a:xfrm flipH="1">
            <a:off x="2962537" y="327061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Pačmelák cizopasný (</a:t>
            </a:r>
            <a:r>
              <a:rPr lang="cs-CZ" dirty="0" err="1"/>
              <a:t>Bombus</a:t>
            </a:r>
            <a:r>
              <a:rPr lang="cs-CZ" dirty="0"/>
              <a:t> </a:t>
            </a:r>
            <a:r>
              <a:rPr lang="cs-CZ" dirty="0" err="1"/>
              <a:t>rupestris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56824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obsah 2">
            <a:extLst>
              <a:ext uri="{FF2B5EF4-FFF2-40B4-BE49-F238E27FC236}">
                <a16:creationId xmlns:a16="http://schemas.microsoft.com/office/drawing/2014/main" id="{F6229B10-C4F9-4FB6-8CA1-916B596082ED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96850" y="231775"/>
            <a:ext cx="3322638" cy="6337300"/>
          </a:xfrm>
        </p:spPr>
        <p:txBody>
          <a:bodyPr/>
          <a:lstStyle/>
          <a:p>
            <a:pPr marL="0" indent="0">
              <a:buNone/>
            </a:pPr>
            <a:r>
              <a:rPr lang="cs-CZ" altLang="cs-CZ" b="1" dirty="0"/>
              <a:t>Larva:</a:t>
            </a:r>
          </a:p>
          <a:p>
            <a:r>
              <a:rPr lang="cs-CZ" altLang="cs-CZ" dirty="0"/>
              <a:t>nemá vnější základy křídel a pohlavních orgánů</a:t>
            </a:r>
          </a:p>
          <a:p>
            <a:r>
              <a:rPr lang="cs-CZ" altLang="cs-CZ" dirty="0"/>
              <a:t>morfologicky odlišná od dospělce</a:t>
            </a:r>
          </a:p>
          <a:p>
            <a:r>
              <a:rPr lang="cs-CZ" altLang="cs-CZ" dirty="0"/>
              <a:t>chybí pravé </a:t>
            </a:r>
            <a:r>
              <a:rPr lang="cs-CZ" altLang="cs-CZ" err="1"/>
              <a:t>ocelli</a:t>
            </a:r>
            <a:r>
              <a:rPr lang="cs-CZ" altLang="cs-CZ"/>
              <a:t> - </a:t>
            </a:r>
            <a:r>
              <a:rPr lang="cs-CZ" altLang="cs-CZ" dirty="0"/>
              <a:t>místo nich </a:t>
            </a:r>
            <a:r>
              <a:rPr lang="cs-CZ" altLang="cs-CZ" b="1" dirty="0" err="1"/>
              <a:t>stemmata</a:t>
            </a:r>
            <a:r>
              <a:rPr lang="cs-CZ" altLang="cs-CZ" dirty="0"/>
              <a:t> (primitivní izolovaná  </a:t>
            </a:r>
            <a:r>
              <a:rPr lang="cs-CZ" altLang="cs-CZ" dirty="0" err="1"/>
              <a:t>ommatidia</a:t>
            </a:r>
            <a:r>
              <a:rPr lang="cs-CZ" altLang="cs-CZ" dirty="0"/>
              <a:t>); jejich počet se během larválního vývoje nezvyšuje </a:t>
            </a:r>
          </a:p>
          <a:p>
            <a:r>
              <a:rPr lang="cs-CZ" altLang="cs-CZ" dirty="0"/>
              <a:t>oči imag vznikají de novo (</a:t>
            </a:r>
            <a:r>
              <a:rPr lang="cs-CZ" altLang="cs-CZ" dirty="0" err="1"/>
              <a:t>stemmata</a:t>
            </a:r>
            <a:r>
              <a:rPr lang="cs-CZ" altLang="cs-CZ" dirty="0"/>
              <a:t> jsou při tvorbě kukly dezintegrována)</a:t>
            </a:r>
          </a:p>
          <a:p>
            <a:pPr algn="ctr"/>
            <a:endParaRPr lang="cs-CZ" altLang="cs-CZ" dirty="0"/>
          </a:p>
        </p:txBody>
      </p:sp>
      <p:pic>
        <p:nvPicPr>
          <p:cNvPr id="18435" name="Picture 8" descr="stemmataocelli002">
            <a:extLst>
              <a:ext uri="{FF2B5EF4-FFF2-40B4-BE49-F238E27FC236}">
                <a16:creationId xmlns:a16="http://schemas.microsoft.com/office/drawing/2014/main" id="{C33390B3-B097-4749-A962-335F50C6D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01638"/>
            <a:ext cx="2160588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9" descr="stemmataocelli002">
            <a:extLst>
              <a:ext uri="{FF2B5EF4-FFF2-40B4-BE49-F238E27FC236}">
                <a16:creationId xmlns:a16="http://schemas.microsoft.com/office/drawing/2014/main" id="{38478CBC-BFC3-47DE-B808-DD5832882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427038"/>
            <a:ext cx="2051050" cy="17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10">
            <a:extLst>
              <a:ext uri="{FF2B5EF4-FFF2-40B4-BE49-F238E27FC236}">
                <a16:creationId xmlns:a16="http://schemas.microsoft.com/office/drawing/2014/main" id="{34AD4E6F-76BA-4CCE-9237-C96C6F5DA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2328863"/>
            <a:ext cx="16557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stemma (housenka motýla)</a:t>
            </a:r>
            <a:endParaRPr lang="en-US" altLang="cs-CZ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8" name="Text Box 11">
            <a:extLst>
              <a:ext uri="{FF2B5EF4-FFF2-40B4-BE49-F238E27FC236}">
                <a16:creationId xmlns:a16="http://schemas.microsoft.com/office/drawing/2014/main" id="{72129BEA-3604-44F7-8D3C-3D0B51BCC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2436813"/>
            <a:ext cx="16557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ocellus (saranče)</a:t>
            </a:r>
            <a:endParaRPr lang="en-US" altLang="cs-CZ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439" name="Skupina 2">
            <a:extLst>
              <a:ext uri="{FF2B5EF4-FFF2-40B4-BE49-F238E27FC236}">
                <a16:creationId xmlns:a16="http://schemas.microsoft.com/office/drawing/2014/main" id="{D65491A8-12D6-42E6-94F8-412CF65C9349}"/>
              </a:ext>
            </a:extLst>
          </p:cNvPr>
          <p:cNvGrpSpPr>
            <a:grpSpLocks/>
          </p:cNvGrpSpPr>
          <p:nvPr/>
        </p:nvGrpSpPr>
        <p:grpSpPr bwMode="auto">
          <a:xfrm>
            <a:off x="6645275" y="3016250"/>
            <a:ext cx="1814513" cy="2587625"/>
            <a:chOff x="7092950" y="3933825"/>
            <a:chExt cx="1854200" cy="2663825"/>
          </a:xfrm>
        </p:grpSpPr>
        <p:pic>
          <p:nvPicPr>
            <p:cNvPr id="18443" name="Picture 13">
              <a:extLst>
                <a:ext uri="{FF2B5EF4-FFF2-40B4-BE49-F238E27FC236}">
                  <a16:creationId xmlns:a16="http://schemas.microsoft.com/office/drawing/2014/main" id="{69F41E68-A4E9-4EB1-A3B0-743DCAEBE1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950" y="3933825"/>
              <a:ext cx="1854200" cy="266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4" name="Line 16">
              <a:extLst>
                <a:ext uri="{FF2B5EF4-FFF2-40B4-BE49-F238E27FC236}">
                  <a16:creationId xmlns:a16="http://schemas.microsoft.com/office/drawing/2014/main" id="{F3CF97DF-5856-4AC6-A659-4DFFD2906F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174038" y="5086350"/>
              <a:ext cx="431800" cy="503238"/>
            </a:xfrm>
            <a:prstGeom prst="line">
              <a:avLst/>
            </a:prstGeom>
            <a:noFill/>
            <a:ln w="57150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8440" name="Skupina 1">
            <a:extLst>
              <a:ext uri="{FF2B5EF4-FFF2-40B4-BE49-F238E27FC236}">
                <a16:creationId xmlns:a16="http://schemas.microsoft.com/office/drawing/2014/main" id="{DC8024CC-53FF-430B-96E3-520194A3DDCA}"/>
              </a:ext>
            </a:extLst>
          </p:cNvPr>
          <p:cNvGrpSpPr>
            <a:grpSpLocks/>
          </p:cNvGrpSpPr>
          <p:nvPr/>
        </p:nvGrpSpPr>
        <p:grpSpPr bwMode="auto">
          <a:xfrm>
            <a:off x="3946525" y="3009900"/>
            <a:ext cx="2114550" cy="2593975"/>
            <a:chOff x="4716463" y="4005263"/>
            <a:chExt cx="2114550" cy="2593975"/>
          </a:xfrm>
        </p:grpSpPr>
        <p:pic>
          <p:nvPicPr>
            <p:cNvPr id="18441" name="Picture 12" descr="Kat2_Sipek-Actias-selene">
              <a:extLst>
                <a:ext uri="{FF2B5EF4-FFF2-40B4-BE49-F238E27FC236}">
                  <a16:creationId xmlns:a16="http://schemas.microsoft.com/office/drawing/2014/main" id="{BC6C75F9-DDD2-4C78-8FBA-563496C899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463" y="4005263"/>
              <a:ext cx="2114550" cy="2593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2" name="Line 16">
              <a:extLst>
                <a:ext uri="{FF2B5EF4-FFF2-40B4-BE49-F238E27FC236}">
                  <a16:creationId xmlns:a16="http://schemas.microsoft.com/office/drawing/2014/main" id="{12C9AD95-0B88-4F6D-B9EF-3BB135F189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229350" y="5013325"/>
              <a:ext cx="431800" cy="503238"/>
            </a:xfrm>
            <a:prstGeom prst="line">
              <a:avLst/>
            </a:prstGeom>
            <a:noFill/>
            <a:ln w="57150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DF675CAC-DADC-4CA5-9F6B-352FC078DA5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1607" y="223838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>
                <a:solidFill>
                  <a:srgbClr val="993300"/>
                </a:solidFill>
              </a:rPr>
              <a:t>Střechatky (</a:t>
            </a:r>
            <a:r>
              <a:rPr lang="cs-CZ" altLang="cs-CZ" dirty="0" err="1">
                <a:solidFill>
                  <a:srgbClr val="993300"/>
                </a:solidFill>
              </a:rPr>
              <a:t>Megaloptera</a:t>
            </a:r>
            <a:r>
              <a:rPr lang="cs-CZ" altLang="cs-CZ" dirty="0">
                <a:solidFill>
                  <a:srgbClr val="993300"/>
                </a:solidFill>
              </a:rPr>
              <a:t>)</a:t>
            </a:r>
          </a:p>
        </p:txBody>
      </p:sp>
      <p:pic>
        <p:nvPicPr>
          <p:cNvPr id="66564" name="Picture 8" descr="Sialis">
            <a:extLst>
              <a:ext uri="{FF2B5EF4-FFF2-40B4-BE49-F238E27FC236}">
                <a16:creationId xmlns:a16="http://schemas.microsoft.com/office/drawing/2014/main" id="{CC2A849E-0C6D-4271-BF28-39AC2EED8D11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60800"/>
            <a:ext cx="1993900" cy="2997200"/>
          </a:xfrm>
          <a:noFill/>
        </p:spPr>
      </p:pic>
      <p:pic>
        <p:nvPicPr>
          <p:cNvPr id="66565" name="Picture 11" descr=" Sialis lutaria  Sialidae">
            <a:extLst>
              <a:ext uri="{FF2B5EF4-FFF2-40B4-BE49-F238E27FC236}">
                <a16:creationId xmlns:a16="http://schemas.microsoft.com/office/drawing/2014/main" id="{FFA7F643-C7BA-4336-A62E-5EB3978AD794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95415" y="3860800"/>
            <a:ext cx="4251112" cy="3068638"/>
          </a:xfrm>
          <a:noFill/>
        </p:spPr>
      </p:pic>
      <p:sp>
        <p:nvSpPr>
          <p:cNvPr id="66566" name="Text Box 13">
            <a:extLst>
              <a:ext uri="{FF2B5EF4-FFF2-40B4-BE49-F238E27FC236}">
                <a16:creationId xmlns:a16="http://schemas.microsoft.com/office/drawing/2014/main" id="{80754680-7F8F-4ADB-91F4-3612371E9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607" y="1196752"/>
            <a:ext cx="780476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hlava </a:t>
            </a:r>
            <a:r>
              <a:rPr lang="cs-CZ" alt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prognátní</a:t>
            </a:r>
            <a:endParaRPr lang="cs-CZ" alt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ústní ústrojí kousací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předohruď obdélníková až čtvercovitá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tykadla dlouhá, </a:t>
            </a:r>
            <a:r>
              <a:rPr lang="cs-CZ" alt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mnohočlánková</a:t>
            </a:r>
            <a:endParaRPr lang="cs-CZ" alt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křídla v klidu střechovitě složená, jen s malou plamkou 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 mnoha zástupců přítomné </a:t>
            </a:r>
            <a:r>
              <a:rPr lang="cs-CZ" alt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cerky</a:t>
            </a:r>
            <a:endParaRPr lang="cs-CZ" alt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 nás 4 druhy, z toho 2 v ČS – ohroženy ztrátou biotopů</a:t>
            </a:r>
          </a:p>
        </p:txBody>
      </p:sp>
      <p:pic>
        <p:nvPicPr>
          <p:cNvPr id="66568" name="Picture 21" descr="corydalus">
            <a:extLst>
              <a:ext uri="{FF2B5EF4-FFF2-40B4-BE49-F238E27FC236}">
                <a16:creationId xmlns:a16="http://schemas.microsoft.com/office/drawing/2014/main" id="{25702E03-9B40-4FD1-9BE5-02AA2A995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3860800"/>
            <a:ext cx="1709738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ialis_sp">
            <a:extLst>
              <a:ext uri="{FF2B5EF4-FFF2-40B4-BE49-F238E27FC236}">
                <a16:creationId xmlns:a16="http://schemas.microsoft.com/office/drawing/2014/main" id="{12D6D3F2-22B5-462C-8B85-3FBBA0C3E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11038"/>
            <a:ext cx="3990975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8" descr="neuropteroidea5">
            <a:extLst>
              <a:ext uri="{FF2B5EF4-FFF2-40B4-BE49-F238E27FC236}">
                <a16:creationId xmlns:a16="http://schemas.microsoft.com/office/drawing/2014/main" id="{BBEE2EC6-56D1-4B83-BEE4-2B494B7CA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408" y="1981642"/>
            <a:ext cx="1979712" cy="3748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DE3B70C-5326-4AB6-9045-57AC7E49CC71}"/>
              </a:ext>
            </a:extLst>
          </p:cNvPr>
          <p:cNvSpPr txBox="1"/>
          <p:nvPr/>
        </p:nvSpPr>
        <p:spPr>
          <a:xfrm>
            <a:off x="179512" y="629300"/>
            <a:ext cx="38884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2000" b="1" dirty="0">
                <a:cs typeface="Arial" panose="020B0604020202020204" pitchFamily="34" charset="0"/>
              </a:rPr>
              <a:t>larva vodní: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2000" dirty="0" err="1">
                <a:cs typeface="Arial" panose="020B0604020202020204" pitchFamily="34" charset="0"/>
              </a:rPr>
              <a:t>polypodní</a:t>
            </a:r>
            <a:r>
              <a:rPr lang="cs-CZ" altLang="cs-CZ" sz="2000" dirty="0">
                <a:cs typeface="Arial" panose="020B0604020202020204" pitchFamily="34" charset="0"/>
              </a:rPr>
              <a:t>, s abdominálními tracheálními žábrami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2000" dirty="0">
                <a:cs typeface="Arial" panose="020B0604020202020204" pitchFamily="34" charset="0"/>
              </a:rPr>
              <a:t>čtvercová hlava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2000" dirty="0">
                <a:cs typeface="Arial" panose="020B0604020202020204" pitchFamily="34" charset="0"/>
              </a:rPr>
              <a:t>na konci zadečku nepárový štět</a:t>
            </a:r>
          </a:p>
          <a:p>
            <a:endParaRPr lang="cs-CZ" sz="20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44A3045-0589-4D2F-B2D7-7E6E039D9D01}"/>
              </a:ext>
            </a:extLst>
          </p:cNvPr>
          <p:cNvSpPr txBox="1"/>
          <p:nvPr/>
        </p:nvSpPr>
        <p:spPr>
          <a:xfrm flipH="1">
            <a:off x="179512" y="2506279"/>
            <a:ext cx="30243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r>
              <a:rPr lang="cs-CZ" sz="2000" dirty="0" err="1">
                <a:solidFill>
                  <a:srgbClr val="993300"/>
                </a:solidFill>
              </a:rPr>
              <a:t>Sialidae</a:t>
            </a:r>
            <a:endParaRPr lang="cs-CZ" sz="2000" dirty="0">
              <a:solidFill>
                <a:srgbClr val="993300"/>
              </a:solidFill>
            </a:endParaRPr>
          </a:p>
          <a:p>
            <a:r>
              <a:rPr lang="cs-CZ" dirty="0"/>
              <a:t>Naši zástupci – rod </a:t>
            </a:r>
            <a:r>
              <a:rPr lang="cs-CZ" dirty="0" err="1"/>
              <a:t>Sialis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4B46E7A-F76A-42A8-9037-7C110705B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15" y="3295025"/>
            <a:ext cx="3592083" cy="269406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9218C758-CA31-4C68-838B-6E122F2E2200}"/>
              </a:ext>
            </a:extLst>
          </p:cNvPr>
          <p:cNvSpPr txBox="1"/>
          <p:nvPr/>
        </p:nvSpPr>
        <p:spPr>
          <a:xfrm flipH="1">
            <a:off x="3581071" y="5584368"/>
            <a:ext cx="4738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Střechatka obecná (</a:t>
            </a:r>
            <a:r>
              <a:rPr lang="cs-CZ" i="1" dirty="0" err="1"/>
              <a:t>Sialis</a:t>
            </a:r>
            <a:r>
              <a:rPr lang="cs-CZ" i="1" dirty="0"/>
              <a:t> </a:t>
            </a:r>
            <a:r>
              <a:rPr lang="cs-CZ" i="1" dirty="0" err="1"/>
              <a:t>lutaria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652944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21E021B1-9783-4641-8920-9538AA41B86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7504" y="483394"/>
            <a:ext cx="6572250" cy="104933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 err="1">
                <a:solidFill>
                  <a:srgbClr val="993300"/>
                </a:solidFill>
              </a:rPr>
              <a:t>Dlouhošíjky</a:t>
            </a:r>
            <a:r>
              <a:rPr lang="cs-CZ" altLang="cs-CZ" dirty="0">
                <a:solidFill>
                  <a:srgbClr val="993300"/>
                </a:solidFill>
              </a:rPr>
              <a:t> (</a:t>
            </a:r>
            <a:r>
              <a:rPr lang="cs-CZ" altLang="cs-CZ" dirty="0" err="1">
                <a:solidFill>
                  <a:srgbClr val="993300"/>
                </a:solidFill>
              </a:rPr>
              <a:t>Raphidioptera</a:t>
            </a:r>
            <a:r>
              <a:rPr lang="cs-CZ" altLang="cs-CZ" dirty="0">
                <a:solidFill>
                  <a:srgbClr val="993300"/>
                </a:solidFill>
              </a:rPr>
              <a:t>)</a:t>
            </a:r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D5190B56-8535-4977-818B-0601A8075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381" y="1181132"/>
            <a:ext cx="421196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Arial" charset="0"/>
              </a:rPr>
              <a:t>v ČR 10 druhů, z toho 2 v ČS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Arial" charset="0"/>
              </a:rPr>
              <a:t>hlava  </a:t>
            </a:r>
            <a:r>
              <a:rPr lang="cs-CZ" dirty="0" err="1">
                <a:latin typeface="Arial" charset="0"/>
              </a:rPr>
              <a:t>prognátní</a:t>
            </a:r>
            <a:r>
              <a:rPr lang="cs-CZ" dirty="0">
                <a:latin typeface="Arial" charset="0"/>
              </a:rPr>
              <a:t> shora zploštělá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Arial" charset="0"/>
              </a:rPr>
              <a:t>ústní ústrojí kousací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 err="1">
                <a:latin typeface="Arial" charset="0"/>
              </a:rPr>
              <a:t>mnohočlánková</a:t>
            </a:r>
            <a:r>
              <a:rPr lang="cs-CZ" dirty="0">
                <a:latin typeface="Arial" charset="0"/>
              </a:rPr>
              <a:t> tykadla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b="1" dirty="0">
                <a:latin typeface="Arial" charset="0"/>
              </a:rPr>
              <a:t>předohruď nápadně prodloužená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Arial" charset="0"/>
              </a:rPr>
              <a:t>křídla blanitá a nezakalená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Arial" charset="0"/>
              </a:rPr>
              <a:t>plamka nápadná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Arial" charset="0"/>
              </a:rPr>
              <a:t>u samic nápadné kladélko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B41EE51-456D-4C0D-B919-C7FC649B3FA0}"/>
              </a:ext>
            </a:extLst>
          </p:cNvPr>
          <p:cNvSpPr txBox="1"/>
          <p:nvPr/>
        </p:nvSpPr>
        <p:spPr>
          <a:xfrm flipH="1">
            <a:off x="296380" y="3396571"/>
            <a:ext cx="37715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rial" charset="0"/>
              </a:rPr>
              <a:t>larva: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Arial" charset="0"/>
              </a:rPr>
              <a:t>suchozemská – v půdě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 err="1">
                <a:latin typeface="Arial" charset="0"/>
              </a:rPr>
              <a:t>oligopodní</a:t>
            </a:r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5ADA743-938A-4D3B-844F-E0D73C0CD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660" y="3194974"/>
            <a:ext cx="4508340" cy="366302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606A73B-AF5A-43C4-9875-EEDE0F1FD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9737" y="1848198"/>
            <a:ext cx="3194263" cy="202443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79C2BB2-E2D8-4743-B443-3D51BC2214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7" y="4403522"/>
            <a:ext cx="3253369" cy="244181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50916B81-F1E2-4565-8DEA-E26619A9F6B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131738"/>
            <a:ext cx="5529808" cy="69269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>
                <a:solidFill>
                  <a:srgbClr val="993300"/>
                </a:solidFill>
              </a:rPr>
              <a:t>Síťokřídlí (</a:t>
            </a:r>
            <a:r>
              <a:rPr lang="cs-CZ" altLang="cs-CZ" dirty="0" err="1">
                <a:solidFill>
                  <a:srgbClr val="993300"/>
                </a:solidFill>
              </a:rPr>
              <a:t>Neuroptera</a:t>
            </a:r>
            <a:r>
              <a:rPr lang="cs-CZ" altLang="cs-CZ" dirty="0">
                <a:solidFill>
                  <a:srgbClr val="993300"/>
                </a:solidFill>
              </a:rPr>
              <a:t>)</a:t>
            </a:r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C56064C4-E284-4CBE-9B72-CD858FBEA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000" y="673837"/>
            <a:ext cx="465750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ČR 84 druhů, z toho 25 v ČS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hlava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hypognátní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tykadla mnohočlenná (často s paličkou)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ústní ústrojí kousací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křídla většinou stejnocenná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nápadné množství podélných a příčných          žilek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draví, krátký život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těžkopádný let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022599E-54AD-464E-B908-4AA4AA34CDA8}"/>
              </a:ext>
            </a:extLst>
          </p:cNvPr>
          <p:cNvSpPr txBox="1"/>
          <p:nvPr/>
        </p:nvSpPr>
        <p:spPr>
          <a:xfrm flipH="1">
            <a:off x="4691088" y="3599609"/>
            <a:ext cx="437305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larva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terrestrická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vzácně vodní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oligopodní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hlava dorzoventrálně zploštělá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nápadná kusadla, často modifikovaná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vajíčka často na dlouhých stopkách –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parazitace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různými parazitickými vosičkami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A8339C3-399F-4F6D-B845-0DD739D26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4" y="3536159"/>
            <a:ext cx="4567411" cy="322038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20D18A49-02BC-4757-95BA-632D2F27CA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502" y="673837"/>
            <a:ext cx="4248472" cy="283231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0E003586-99EC-48FC-A4D8-AE806F467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44824"/>
            <a:ext cx="4075963" cy="295847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D5130B6-2A51-499F-8B7C-786894E7F300}"/>
              </a:ext>
            </a:extLst>
          </p:cNvPr>
          <p:cNvSpPr txBox="1"/>
          <p:nvPr/>
        </p:nvSpPr>
        <p:spPr>
          <a:xfrm>
            <a:off x="185511" y="260648"/>
            <a:ext cx="48965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>
                <a:solidFill>
                  <a:srgbClr val="993300"/>
                </a:solidFill>
              </a:rPr>
              <a:t>Pakudlankovití</a:t>
            </a:r>
            <a:r>
              <a:rPr lang="cs-CZ" sz="2400" dirty="0">
                <a:solidFill>
                  <a:srgbClr val="993300"/>
                </a:solidFill>
              </a:rPr>
              <a:t> (</a:t>
            </a:r>
            <a:r>
              <a:rPr lang="cs-CZ" sz="2400" dirty="0" err="1">
                <a:solidFill>
                  <a:srgbClr val="993300"/>
                </a:solidFill>
              </a:rPr>
              <a:t>Mantispidae</a:t>
            </a:r>
            <a:r>
              <a:rPr lang="cs-CZ" sz="2400" dirty="0">
                <a:solidFill>
                  <a:srgbClr val="993300"/>
                </a:solidFill>
              </a:rPr>
              <a:t>)</a:t>
            </a:r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prodloužený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prothorax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loupeživé přední nohy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redukovaná křídelní žilnatina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vajíčka na krátkých stopkách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larva parazituje v kokonech pavouků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ČR jediný druh </a:t>
            </a:r>
            <a:r>
              <a:rPr lang="cs-CZ" sz="20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Mantispa</a:t>
            </a:r>
            <a:r>
              <a:rPr lang="cs-CZ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styriaca</a:t>
            </a:r>
            <a:endParaRPr lang="cs-CZ" sz="20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6FAE9C8-B250-4A36-AB9B-BD2D87059CB7}"/>
              </a:ext>
            </a:extLst>
          </p:cNvPr>
          <p:cNvSpPr txBox="1"/>
          <p:nvPr/>
        </p:nvSpPr>
        <p:spPr>
          <a:xfrm>
            <a:off x="4788024" y="5013176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pakudlanka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jižní (</a:t>
            </a:r>
            <a:r>
              <a:rPr lang="cs-CZ" sz="20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Mantispa</a:t>
            </a:r>
            <a:r>
              <a:rPr lang="cs-CZ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styriaca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279373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DDDA251B-F632-4BBD-B174-125DEEA4D569}"/>
              </a:ext>
            </a:extLst>
          </p:cNvPr>
          <p:cNvSpPr txBox="1"/>
          <p:nvPr/>
        </p:nvSpPr>
        <p:spPr>
          <a:xfrm>
            <a:off x="192841" y="117693"/>
            <a:ext cx="387510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>
                <a:solidFill>
                  <a:srgbClr val="993300"/>
                </a:solidFill>
              </a:rPr>
              <a:t>Zlatoočkovití</a:t>
            </a:r>
            <a:r>
              <a:rPr lang="cs-CZ" sz="2400" dirty="0">
                <a:solidFill>
                  <a:srgbClr val="993300"/>
                </a:solidFill>
              </a:rPr>
              <a:t> (</a:t>
            </a:r>
            <a:r>
              <a:rPr lang="cs-CZ" sz="2400" dirty="0" err="1">
                <a:solidFill>
                  <a:srgbClr val="993300"/>
                </a:solidFill>
              </a:rPr>
              <a:t>Chrysopidae</a:t>
            </a:r>
            <a:r>
              <a:rPr lang="cs-CZ" sz="2400" dirty="0">
                <a:solidFill>
                  <a:srgbClr val="993300"/>
                </a:solidFill>
              </a:rPr>
              <a:t>)</a:t>
            </a:r>
          </a:p>
          <a:p>
            <a:endParaRPr lang="cs-CZ" sz="2000" dirty="0">
              <a:solidFill>
                <a:srgbClr val="9933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dlouhá tykadla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lesklá křídla s bohatou žilnatinou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předohruď se zápašnými žlázami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nápadně hrbaté larvy – mšice, roztoči - lepí na sebe kožky kořisti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vajíčka na stopkách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ČR cca 20 druhů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8DBB8B3B-13DF-4AA7-8309-B81530D7A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818852"/>
            <a:ext cx="4230638" cy="282042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BF36788-EE3A-4AE7-BC89-21F166985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877" y="-45244"/>
            <a:ext cx="2808123" cy="210609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DDC09A1-9EAD-4A38-96C7-902AC6624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3921" y="-63872"/>
            <a:ext cx="2750595" cy="1836688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201A120-00DF-4EB8-8E00-293444AB5D70}"/>
              </a:ext>
            </a:extLst>
          </p:cNvPr>
          <p:cNvSpPr txBox="1"/>
          <p:nvPr/>
        </p:nvSpPr>
        <p:spPr>
          <a:xfrm>
            <a:off x="107504" y="3257014"/>
            <a:ext cx="4896544" cy="3046988"/>
          </a:xfrm>
          <a:prstGeom prst="rect">
            <a:avLst/>
          </a:prstGeom>
          <a:solidFill>
            <a:srgbClr val="DED9D4"/>
          </a:solidFill>
        </p:spPr>
        <p:txBody>
          <a:bodyPr wrap="square" rtlCol="0">
            <a:spAutoFit/>
          </a:bodyPr>
          <a:lstStyle/>
          <a:p>
            <a:r>
              <a:rPr lang="cs-CZ" sz="2400" dirty="0" err="1">
                <a:solidFill>
                  <a:srgbClr val="993300"/>
                </a:solidFill>
              </a:rPr>
              <a:t>Mravkolvovití</a:t>
            </a:r>
            <a:r>
              <a:rPr lang="cs-CZ" sz="2400" dirty="0">
                <a:solidFill>
                  <a:srgbClr val="993300"/>
                </a:solidFill>
              </a:rPr>
              <a:t> (</a:t>
            </a:r>
            <a:r>
              <a:rPr lang="cs-CZ" sz="2400" dirty="0" err="1">
                <a:solidFill>
                  <a:srgbClr val="993300"/>
                </a:solidFill>
              </a:rPr>
              <a:t>Myrmeleontidae</a:t>
            </a:r>
            <a:r>
              <a:rPr lang="cs-CZ" sz="2400" dirty="0">
                <a:solidFill>
                  <a:srgbClr val="993300"/>
                </a:solidFill>
              </a:rPr>
              <a:t>)</a:t>
            </a:r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krátká kyjovitá tykadla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larva: vývoj 2-3 roky</a:t>
            </a:r>
          </a:p>
          <a:p>
            <a:pPr lvl="1"/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trapézovitá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hlava,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oligopodní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mohutné mandibuly</a:t>
            </a:r>
          </a:p>
          <a:p>
            <a:pPr lvl="1"/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prodloužený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prothorax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některé druhy zemní pasti – </a:t>
            </a:r>
            <a:r>
              <a:rPr lang="cs-CZ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Myrmeleon</a:t>
            </a:r>
            <a:endParaRPr lang="cs-CZ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ČR 4 druhy</a:t>
            </a:r>
          </a:p>
          <a:p>
            <a:endParaRPr lang="cs-CZ" dirty="0"/>
          </a:p>
        </p:txBody>
      </p:sp>
      <p:pic>
        <p:nvPicPr>
          <p:cNvPr id="98306" name="Picture 2" descr="Myrmeleon inconspicuus">
            <a:extLst>
              <a:ext uri="{FF2B5EF4-FFF2-40B4-BE49-F238E27FC236}">
                <a16:creationId xmlns:a16="http://schemas.microsoft.com/office/drawing/2014/main" id="{78C6F754-EB51-448A-B263-2FAFFD52C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667" y="3642361"/>
            <a:ext cx="4291333" cy="321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D89911F-C3B3-4055-AED6-B9C8C0A4C0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656814"/>
            <a:ext cx="2619375" cy="174307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0C861F7F-CCF2-46DE-A21B-B8D2B552B12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732" t="10169" r="41125" b="17255"/>
          <a:stretch/>
        </p:blipFill>
        <p:spPr>
          <a:xfrm>
            <a:off x="4385138" y="4855507"/>
            <a:ext cx="1716880" cy="192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642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DF92356-8E6F-4221-83B0-C8B80A962CF1}"/>
              </a:ext>
            </a:extLst>
          </p:cNvPr>
          <p:cNvSpPr txBox="1"/>
          <p:nvPr/>
        </p:nvSpPr>
        <p:spPr>
          <a:xfrm>
            <a:off x="467544" y="404664"/>
            <a:ext cx="446449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>
                <a:solidFill>
                  <a:srgbClr val="993300"/>
                </a:solidFill>
              </a:rPr>
              <a:t>Ploskorohovití</a:t>
            </a:r>
            <a:r>
              <a:rPr lang="cs-CZ" sz="2400" dirty="0">
                <a:solidFill>
                  <a:srgbClr val="993300"/>
                </a:solidFill>
              </a:rPr>
              <a:t> (</a:t>
            </a:r>
            <a:r>
              <a:rPr lang="cs-CZ" sz="2400" dirty="0" err="1">
                <a:solidFill>
                  <a:srgbClr val="993300"/>
                </a:solidFill>
              </a:rPr>
              <a:t>Askalaphidae</a:t>
            </a:r>
            <a:r>
              <a:rPr lang="cs-CZ" sz="2400" dirty="0">
                <a:solidFill>
                  <a:srgbClr val="993300"/>
                </a:solidFill>
              </a:rPr>
              <a:t>)</a:t>
            </a:r>
          </a:p>
          <a:p>
            <a:endParaRPr lang="cs-CZ" sz="2400" dirty="0">
              <a:solidFill>
                <a:srgbClr val="9933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tykadla se zřetelnou paličkou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nápadně široká křídla, často barevná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dobří letci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larvy - čtvercovitá hlava, podobné mravkolvům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dlouhá, na konci zahnutá kusadla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 kameny, v detritu, maskují se kamínky, kožkami kořisti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ČR 2 druhy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244B719-52FC-4E0A-863E-4CFDBC7FB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7864" y="1124744"/>
            <a:ext cx="4146727" cy="275895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E420F45-5EBA-4645-A6CC-3DA96E04D80D}"/>
              </a:ext>
            </a:extLst>
          </p:cNvPr>
          <p:cNvSpPr txBox="1"/>
          <p:nvPr/>
        </p:nvSpPr>
        <p:spPr>
          <a:xfrm>
            <a:off x="4961983" y="580038"/>
            <a:ext cx="4133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Ploskoroh pestrý (</a:t>
            </a:r>
            <a:r>
              <a:rPr lang="cs-CZ" i="1" dirty="0" err="1"/>
              <a:t>Libelloides</a:t>
            </a:r>
            <a:r>
              <a:rPr lang="cs-CZ" i="1" dirty="0"/>
              <a:t> </a:t>
            </a:r>
            <a:r>
              <a:rPr lang="cs-CZ" i="1" dirty="0" err="1"/>
              <a:t>macaronius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185373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1875634D-236F-45E3-8919-EC983650722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9066" y="196762"/>
            <a:ext cx="7251104" cy="67313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>
                <a:solidFill>
                  <a:srgbClr val="993300"/>
                </a:solidFill>
              </a:rPr>
              <a:t>Brouci (</a:t>
            </a:r>
            <a:r>
              <a:rPr lang="cs-CZ" altLang="cs-CZ" dirty="0" err="1">
                <a:solidFill>
                  <a:srgbClr val="993300"/>
                </a:solidFill>
              </a:rPr>
              <a:t>Coleoptera</a:t>
            </a:r>
            <a:r>
              <a:rPr lang="cs-CZ" altLang="cs-CZ" dirty="0">
                <a:solidFill>
                  <a:srgbClr val="993300"/>
                </a:solidFill>
              </a:rPr>
              <a:t>)</a:t>
            </a:r>
          </a:p>
        </p:txBody>
      </p:sp>
      <p:sp>
        <p:nvSpPr>
          <p:cNvPr id="72707" name="Rectangle 4">
            <a:extLst>
              <a:ext uri="{FF2B5EF4-FFF2-40B4-BE49-F238E27FC236}">
                <a16:creationId xmlns:a16="http://schemas.microsoft.com/office/drawing/2014/main" id="{63DB2EAB-24D5-43AC-A70F-78F36A017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116" y="856357"/>
            <a:ext cx="4248472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hlava </a:t>
            </a:r>
            <a:r>
              <a:rPr lang="cs-CZ" altLang="cs-CZ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prognátní</a:t>
            </a:r>
            <a:r>
              <a:rPr lang="cs-CZ" alt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nebo </a:t>
            </a:r>
            <a:r>
              <a:rPr lang="cs-CZ" altLang="cs-CZ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hypognátní</a:t>
            </a:r>
            <a:endParaRPr lang="cs-CZ" altLang="cs-CZ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ústní ústrojí kousací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pronotum</a:t>
            </a:r>
            <a:r>
              <a:rPr lang="cs-CZ" alt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(štít) dobře vyvinutý volný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přední křídla = KROVKY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zadní křídla </a:t>
            </a:r>
            <a:r>
              <a:rPr lang="cs-CZ" altLang="cs-CZ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membranózní</a:t>
            </a:r>
            <a:r>
              <a:rPr lang="cs-CZ" alt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složená pod krovkami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larva s vyvinutou hlavou, jinak velmi variabilní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cs-CZ" alt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Nejpočetnější řád hmyzu: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350 tisíc recentních druhů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přes 7 tisíc ve střední Evropě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endParaRPr lang="cs-CZ" altLang="cs-CZ" sz="2400" dirty="0">
              <a:latin typeface="+mj-lt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sz="2400" dirty="0">
              <a:latin typeface="+mj-lt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305BADA-6D68-4D03-B419-7B3E60274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086"/>
            <a:ext cx="457458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Zástupný symbol pro obsah 2">
            <a:extLst>
              <a:ext uri="{FF2B5EF4-FFF2-40B4-BE49-F238E27FC236}">
                <a16:creationId xmlns:a16="http://schemas.microsoft.com/office/drawing/2014/main" id="{80CBA797-67C5-44BD-BA73-D9A3D32BE11C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79512" y="322703"/>
            <a:ext cx="8229600" cy="461963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2800" cap="all" dirty="0" err="1">
                <a:solidFill>
                  <a:srgbClr val="993300"/>
                </a:solidFill>
              </a:rPr>
              <a:t>Adephaga</a:t>
            </a:r>
            <a:r>
              <a:rPr lang="cs-CZ" altLang="cs-CZ" sz="2800" cap="all" dirty="0">
                <a:solidFill>
                  <a:srgbClr val="993300"/>
                </a:solidFill>
              </a:rPr>
              <a:t> (masožraví)</a:t>
            </a:r>
          </a:p>
        </p:txBody>
      </p:sp>
      <p:sp>
        <p:nvSpPr>
          <p:cNvPr id="74759" name="TextovéPole 3">
            <a:extLst>
              <a:ext uri="{FF2B5EF4-FFF2-40B4-BE49-F238E27FC236}">
                <a16:creationId xmlns:a16="http://schemas.microsoft.com/office/drawing/2014/main" id="{1BA6060C-8BB8-4E3E-90DD-957752A3E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194" y="1962979"/>
            <a:ext cx="4079072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Střevlíkovití (</a:t>
            </a:r>
            <a:r>
              <a:rPr lang="cs-CZ" altLang="cs-CZ" dirty="0" err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Carabidae</a:t>
            </a:r>
            <a:r>
              <a:rPr lang="cs-CZ" altLang="cs-CZ" dirty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nohy silné, kráčivé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ústní ústrojí vyčnívá z obrysu hlavy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často velké druhy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u nás 518 druhů a poddruhů, z toho 174 v ČS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významná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bioindikační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skupina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5C5D98F-D4F3-4201-9357-F9843A9F56C9}"/>
              </a:ext>
            </a:extLst>
          </p:cNvPr>
          <p:cNvSpPr txBox="1"/>
          <p:nvPr/>
        </p:nvSpPr>
        <p:spPr>
          <a:xfrm>
            <a:off x="172463" y="932527"/>
            <a:ext cx="4967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dirty="0">
                <a:cs typeface="Arial" panose="020B0604020202020204" pitchFamily="34" charset="0"/>
              </a:rPr>
              <a:t>v ČR 6 čeledí a cca 800 druhů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cs typeface="Arial" panose="020B0604020202020204" pitchFamily="34" charset="0"/>
              </a:rPr>
              <a:t>imaga i larvy obvykle dravé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6D21C9C-B7FE-46A9-8519-9D521ECAE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739622"/>
            <a:ext cx="4644008" cy="309600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09271E6-B29F-443B-B28A-45A466DBAD82}"/>
              </a:ext>
            </a:extLst>
          </p:cNvPr>
          <p:cNvSpPr txBox="1"/>
          <p:nvPr/>
        </p:nvSpPr>
        <p:spPr>
          <a:xfrm flipH="1">
            <a:off x="4919476" y="3578207"/>
            <a:ext cx="4104456" cy="369332"/>
          </a:xfrm>
          <a:prstGeom prst="rect">
            <a:avLst/>
          </a:prstGeom>
          <a:solidFill>
            <a:srgbClr val="DFDBD5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Střevlík vrásčitý (</a:t>
            </a:r>
            <a:r>
              <a:rPr lang="cs-CZ" i="1" dirty="0" err="1"/>
              <a:t>Carabus</a:t>
            </a:r>
            <a:r>
              <a:rPr lang="cs-CZ" i="1" dirty="0"/>
              <a:t> </a:t>
            </a:r>
            <a:r>
              <a:rPr lang="cs-CZ" i="1" dirty="0" err="1"/>
              <a:t>intricatus</a:t>
            </a:r>
            <a:r>
              <a:rPr lang="cs-CZ" dirty="0"/>
              <a:t>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D2533FB-F828-48D3-A55E-F76E8E652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073" y="0"/>
            <a:ext cx="2324993" cy="150988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1D83277-3226-4F0B-ADFA-CDBE5B1F38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0" y="3947539"/>
            <a:ext cx="3718782" cy="2962630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47F62A98-8EC3-406E-B812-0ED1ABB8E4CA}"/>
              </a:ext>
            </a:extLst>
          </p:cNvPr>
          <p:cNvSpPr txBox="1"/>
          <p:nvPr/>
        </p:nvSpPr>
        <p:spPr>
          <a:xfrm flipH="1">
            <a:off x="61130" y="6540837"/>
            <a:ext cx="3358742" cy="369332"/>
          </a:xfrm>
          <a:prstGeom prst="rect">
            <a:avLst/>
          </a:prstGeom>
          <a:solidFill>
            <a:srgbClr val="DFDBD5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Svižník polní (</a:t>
            </a:r>
            <a:r>
              <a:rPr lang="cs-CZ" i="1" dirty="0" err="1"/>
              <a:t>Cicindela</a:t>
            </a:r>
            <a:r>
              <a:rPr lang="cs-CZ" i="1" dirty="0"/>
              <a:t> </a:t>
            </a:r>
            <a:r>
              <a:rPr lang="cs-CZ" i="1" dirty="0" err="1"/>
              <a:t>campestris</a:t>
            </a:r>
            <a:r>
              <a:rPr lang="cs-CZ" i="1" dirty="0"/>
              <a:t>)</a:t>
            </a:r>
            <a:endParaRPr lang="cs-CZ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F0BFAE05-1A88-4610-A9DB-7072BECEE3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430" y="3947539"/>
            <a:ext cx="4413682" cy="2935098"/>
          </a:xfrm>
          <a:prstGeom prst="rect">
            <a:avLst/>
          </a:prstGeom>
        </p:spPr>
      </p:pic>
      <p:sp>
        <p:nvSpPr>
          <p:cNvPr id="26" name="TextovéPole 25">
            <a:extLst>
              <a:ext uri="{FF2B5EF4-FFF2-40B4-BE49-F238E27FC236}">
                <a16:creationId xmlns:a16="http://schemas.microsoft.com/office/drawing/2014/main" id="{A566C4B3-0DDA-4D8B-B4E5-138EEA60249D}"/>
              </a:ext>
            </a:extLst>
          </p:cNvPr>
          <p:cNvSpPr txBox="1"/>
          <p:nvPr/>
        </p:nvSpPr>
        <p:spPr>
          <a:xfrm flipH="1">
            <a:off x="4199140" y="6445568"/>
            <a:ext cx="4209971" cy="369332"/>
          </a:xfrm>
          <a:prstGeom prst="rect">
            <a:avLst/>
          </a:prstGeom>
          <a:solidFill>
            <a:srgbClr val="DFDBD5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Krajník pižmový (</a:t>
            </a:r>
            <a:r>
              <a:rPr lang="cs-CZ" i="1" dirty="0" err="1"/>
              <a:t>Calosoma</a:t>
            </a:r>
            <a:r>
              <a:rPr lang="cs-CZ" i="1" dirty="0"/>
              <a:t> </a:t>
            </a:r>
            <a:r>
              <a:rPr lang="cs-CZ" i="1" dirty="0" err="1"/>
              <a:t>sycophanta</a:t>
            </a:r>
            <a:r>
              <a:rPr lang="cs-CZ" i="1" dirty="0"/>
              <a:t>)</a:t>
            </a:r>
            <a:endParaRPr lang="cs-CZ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CB0CC21-1E0A-4D9A-B6FF-E2AAA77AB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119" y="2993161"/>
            <a:ext cx="2918881" cy="3888385"/>
          </a:xfrm>
          <a:prstGeom prst="rect">
            <a:avLst/>
          </a:prstGeom>
        </p:spPr>
      </p:pic>
      <p:sp>
        <p:nvSpPr>
          <p:cNvPr id="74760" name="TextovéPole 4">
            <a:extLst>
              <a:ext uri="{FF2B5EF4-FFF2-40B4-BE49-F238E27FC236}">
                <a16:creationId xmlns:a16="http://schemas.microsoft.com/office/drawing/2014/main" id="{CB90427B-A63F-4889-9E48-4802E414F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476672"/>
            <a:ext cx="41110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 err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Potápníkovití</a:t>
            </a:r>
            <a:r>
              <a:rPr lang="cs-CZ" altLang="cs-CZ" sz="2400" dirty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400" dirty="0" err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Dytiscidae</a:t>
            </a:r>
            <a:r>
              <a:rPr lang="cs-CZ" altLang="cs-CZ" sz="2400" dirty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19C8031-3DC8-43F8-806C-27F43F7F8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010440" y="678083"/>
            <a:ext cx="3966710" cy="241176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73B6F3B-8D67-45B0-971F-6555886AF9B9}"/>
              </a:ext>
            </a:extLst>
          </p:cNvPr>
          <p:cNvSpPr txBox="1"/>
          <p:nvPr/>
        </p:nvSpPr>
        <p:spPr>
          <a:xfrm flipH="1">
            <a:off x="4787915" y="3807336"/>
            <a:ext cx="4130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potápník vroubený </a:t>
            </a:r>
          </a:p>
          <a:p>
            <a:r>
              <a:rPr lang="cs-CZ" dirty="0"/>
              <a:t>(</a:t>
            </a:r>
            <a:r>
              <a:rPr lang="cs-CZ" i="1" dirty="0" err="1"/>
              <a:t>Dytiscus</a:t>
            </a:r>
            <a:r>
              <a:rPr lang="cs-CZ" i="1" dirty="0"/>
              <a:t> </a:t>
            </a:r>
            <a:r>
              <a:rPr lang="cs-CZ" i="1" dirty="0" err="1"/>
              <a:t>marginalis</a:t>
            </a:r>
            <a:r>
              <a:rPr lang="cs-CZ" dirty="0"/>
              <a:t>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2A9160D-6DB0-4216-AEF0-087D39AFED61}"/>
              </a:ext>
            </a:extLst>
          </p:cNvPr>
          <p:cNvSpPr txBox="1"/>
          <p:nvPr/>
        </p:nvSpPr>
        <p:spPr>
          <a:xfrm>
            <a:off x="398602" y="1052736"/>
            <a:ext cx="43894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Imaga: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vodní, dravá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tvar těla člunkovitý = hydrodynamický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zadní nohy zploštělé,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pádlovité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 nás 120 druhů, 46 z nich v ČS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bioindikační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skupina</a:t>
            </a:r>
          </a:p>
          <a:p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Larvy: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vodní, dravé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dobře vyvinuté plovací nohy,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extraintestinální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trávení - mandibuly nasávají potravu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 konci zadečku 2-3 sifonovité přívěsky (dýchání)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urogomphi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obvykle dlouhé</a:t>
            </a:r>
          </a:p>
          <a:p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0970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0BD9843-596A-422F-9AEE-A5DBAAAEBE25}"/>
              </a:ext>
            </a:extLst>
          </p:cNvPr>
          <p:cNvSpPr txBox="1"/>
          <p:nvPr/>
        </p:nvSpPr>
        <p:spPr>
          <a:xfrm flipH="1">
            <a:off x="1547664" y="935009"/>
            <a:ext cx="362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Typ larev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12AC40C-1210-4E04-B373-18F1995EC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04664"/>
            <a:ext cx="8718035" cy="63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33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EC0E98B7-4FC4-49D0-90A7-855B828E462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1682" y="184156"/>
            <a:ext cx="6572250" cy="61719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 err="1">
                <a:solidFill>
                  <a:srgbClr val="993300"/>
                </a:solidFill>
              </a:rPr>
              <a:t>Polyphaga</a:t>
            </a:r>
            <a:endParaRPr lang="en-US" altLang="cs-CZ" dirty="0">
              <a:solidFill>
                <a:srgbClr val="993300"/>
              </a:solidFill>
            </a:endParaRPr>
          </a:p>
        </p:txBody>
      </p:sp>
      <p:sp>
        <p:nvSpPr>
          <p:cNvPr id="75783" name="TextovéPole 3">
            <a:extLst>
              <a:ext uri="{FF2B5EF4-FFF2-40B4-BE49-F238E27FC236}">
                <a16:creationId xmlns:a16="http://schemas.microsoft.com/office/drawing/2014/main" id="{B8CB1F6E-DD12-4F61-9740-FEB72F939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728" y="986012"/>
            <a:ext cx="429384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 err="1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Drabčíkovití</a:t>
            </a:r>
            <a:r>
              <a:rPr lang="cs-CZ" altLang="cs-CZ" sz="2400" dirty="0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 (</a:t>
            </a:r>
            <a:r>
              <a:rPr lang="cs-CZ" altLang="cs-CZ" sz="2400" dirty="0" err="1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Staphilinidae</a:t>
            </a:r>
            <a:r>
              <a:rPr lang="cs-CZ" altLang="cs-CZ" sz="2400" dirty="0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)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velmi početná čeleď, draví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drobní, protáhlé tělo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zkrácené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polokrovky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min 1/2 zadečku nezakrytá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redukovaná žilnatina zadních křídel, 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larvy dravé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často v hnízdech sociálního hmyzu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 nás 1406 druhů, 560 v ČS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významná </a:t>
            </a:r>
            <a:r>
              <a:rPr lang="cs-CZ" alt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bioindikační</a:t>
            </a: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skupina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endParaRPr lang="cs-CZ" alt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513E307-0AA3-47B8-B102-CA74B77EF522}"/>
              </a:ext>
            </a:extLst>
          </p:cNvPr>
          <p:cNvSpPr txBox="1"/>
          <p:nvPr/>
        </p:nvSpPr>
        <p:spPr>
          <a:xfrm>
            <a:off x="256539" y="616680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+mj-lt"/>
              </a:rPr>
              <a:t>u nás 110 čeledí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B476C1D-6210-417C-8D0F-678006752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988" y="492751"/>
            <a:ext cx="3749402" cy="262458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967BDA6-647A-420B-B953-6440AD1771E6}"/>
              </a:ext>
            </a:extLst>
          </p:cNvPr>
          <p:cNvSpPr txBox="1"/>
          <p:nvPr/>
        </p:nvSpPr>
        <p:spPr>
          <a:xfrm flipH="1">
            <a:off x="4937059" y="2782960"/>
            <a:ext cx="3275857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400" dirty="0"/>
              <a:t>Drabčík </a:t>
            </a:r>
            <a:r>
              <a:rPr lang="cs-CZ" sz="1400" dirty="0" err="1"/>
              <a:t>cisařský</a:t>
            </a:r>
            <a:r>
              <a:rPr lang="cs-CZ" sz="1400" dirty="0"/>
              <a:t> (</a:t>
            </a:r>
            <a:r>
              <a:rPr lang="cs-CZ" sz="1400" dirty="0" err="1"/>
              <a:t>Staphylinus</a:t>
            </a:r>
            <a:r>
              <a:rPr lang="cs-CZ" sz="1400" dirty="0"/>
              <a:t> </a:t>
            </a:r>
            <a:r>
              <a:rPr lang="cs-CZ" sz="1400" dirty="0" err="1"/>
              <a:t>cesaureus</a:t>
            </a:r>
            <a:r>
              <a:rPr lang="cs-CZ" sz="1400" dirty="0"/>
              <a:t>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riungulin - BugGuide.Net">
            <a:extLst>
              <a:ext uri="{FF2B5EF4-FFF2-40B4-BE49-F238E27FC236}">
                <a16:creationId xmlns:a16="http://schemas.microsoft.com/office/drawing/2014/main" id="{2888F44A-332F-4546-B62F-1308B8FF7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685" y="4097948"/>
            <a:ext cx="3257526" cy="278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9" name="Text Box 47">
            <a:extLst>
              <a:ext uri="{FF2B5EF4-FFF2-40B4-BE49-F238E27FC236}">
                <a16:creationId xmlns:a16="http://schemas.microsoft.com/office/drawing/2014/main" id="{FD50A928-60CD-4364-B0CA-C6886BA39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0" y="0"/>
            <a:ext cx="484483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Majkovití (</a:t>
            </a:r>
            <a:r>
              <a:rPr lang="cs-CZ" altLang="cs-CZ" sz="2400" dirty="0" err="1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Meloidae</a:t>
            </a:r>
            <a:r>
              <a:rPr lang="cs-CZ" altLang="cs-CZ" sz="2400" dirty="0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)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měkké tělo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často silně zkrácené krovky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fytofágní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larvy - parazité hmyzu, hlavně </a:t>
            </a:r>
            <a:r>
              <a:rPr lang="cs-CZ" alt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Hymenoptera</a:t>
            </a: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či </a:t>
            </a:r>
            <a:r>
              <a:rPr lang="cs-CZ" alt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Orthoptera</a:t>
            </a: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alt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triungulini</a:t>
            </a: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alt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foretické</a:t>
            </a: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stádium)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hypermetamorfóza</a:t>
            </a: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jedno klidové stádium navíc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ČR známo 21 druhů, ale z toho 10 vymizelých, zbylých 11 také v ČS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endParaRPr lang="cs-CZ" alt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endParaRPr lang="cs-CZ" alt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>
              <a:latin typeface="+mj-lt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4632487-F313-4957-953E-23B636F69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87985"/>
            <a:ext cx="3851920" cy="256281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B8C3DF92-1E5D-4BA2-8D86-8F93C705B3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650796"/>
            <a:ext cx="2280659" cy="1729203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FDC9E47E-0347-4DA5-9C82-224A135E7C23}"/>
              </a:ext>
            </a:extLst>
          </p:cNvPr>
          <p:cNvSpPr txBox="1"/>
          <p:nvPr/>
        </p:nvSpPr>
        <p:spPr>
          <a:xfrm>
            <a:off x="2771800" y="3689706"/>
            <a:ext cx="5132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Majka obecná (</a:t>
            </a:r>
            <a:r>
              <a:rPr lang="cs-CZ" i="1" dirty="0" err="1"/>
              <a:t>Meloe</a:t>
            </a:r>
            <a:r>
              <a:rPr lang="cs-CZ" i="1" dirty="0"/>
              <a:t> </a:t>
            </a:r>
            <a:r>
              <a:rPr lang="cs-CZ" i="1" dirty="0" err="1"/>
              <a:t>proscarabaeus</a:t>
            </a:r>
            <a:r>
              <a:rPr lang="cs-CZ" dirty="0"/>
              <a:t>)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D52B075-8AFE-4A2F-9E00-DC2E0D8B18D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90456" y="185567"/>
            <a:ext cx="8458008" cy="1905793"/>
          </a:xfrm>
        </p:spPr>
        <p:txBody>
          <a:bodyPr>
            <a:noAutofit/>
          </a:bodyPr>
          <a:lstStyle/>
          <a:p>
            <a:r>
              <a:rPr lang="cs-CZ" sz="2800" cap="none" dirty="0" err="1">
                <a:solidFill>
                  <a:srgbClr val="993300"/>
                </a:solidFill>
              </a:rPr>
              <a:t>Listorozí</a:t>
            </a:r>
            <a:r>
              <a:rPr lang="cs-CZ" sz="2800" cap="none" dirty="0">
                <a:solidFill>
                  <a:srgbClr val="993300"/>
                </a:solidFill>
              </a:rPr>
              <a:t> brouci</a:t>
            </a:r>
            <a:br>
              <a:rPr lang="cs-CZ" sz="2800" cap="none" dirty="0">
                <a:solidFill>
                  <a:srgbClr val="993300"/>
                </a:solidFill>
              </a:rPr>
            </a:br>
            <a:r>
              <a:rPr lang="cs-CZ" sz="2000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až 11 článková tykadla – koncové segmenty rozšířené a listovitě uspořádané</a:t>
            </a:r>
            <a:br>
              <a:rPr lang="cs-CZ" sz="2000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000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často nápadná kusadla, velké </a:t>
            </a:r>
            <a:r>
              <a:rPr lang="cs-CZ" sz="2000" cap="none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pronotum</a:t>
            </a:r>
            <a:r>
              <a:rPr lang="cs-CZ" sz="2000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cs-CZ" sz="2000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000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koncové segmenty zadečku obvykle nezakryté = pygidium</a:t>
            </a:r>
            <a:br>
              <a:rPr lang="cs-CZ" sz="2000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000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často sexuální dimorfismus</a:t>
            </a:r>
            <a:br>
              <a:rPr lang="cs-CZ" sz="2000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000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larvy - typu ponrava, tvaru C, </a:t>
            </a:r>
            <a:r>
              <a:rPr lang="cs-CZ" sz="2000" cap="none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oligopdní</a:t>
            </a:r>
            <a:r>
              <a:rPr lang="cs-CZ" sz="2000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000" cap="none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urogomphy</a:t>
            </a:r>
            <a:r>
              <a:rPr lang="cs-CZ" sz="2000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nevyvinuty</a:t>
            </a:r>
            <a:br>
              <a:rPr lang="cs-CZ" sz="2000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000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 nás 175 druhů, 108 v ČS</a:t>
            </a:r>
            <a:br>
              <a:rPr lang="cs-CZ" sz="2000" cap="non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cs-CZ" sz="2000" cap="non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815" name="TextovéPole 2">
            <a:extLst>
              <a:ext uri="{FF2B5EF4-FFF2-40B4-BE49-F238E27FC236}">
                <a16:creationId xmlns:a16="http://schemas.microsoft.com/office/drawing/2014/main" id="{E5760FD6-0BCA-4EAB-8001-C0E8D57C2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456" y="2348880"/>
            <a:ext cx="352839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 err="1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Roháčovití</a:t>
            </a:r>
            <a:r>
              <a:rPr lang="cs-CZ" altLang="cs-CZ" sz="2400" dirty="0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 (</a:t>
            </a:r>
            <a:r>
              <a:rPr lang="cs-CZ" altLang="cs-CZ" sz="2400" dirty="0" err="1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Lucanidae</a:t>
            </a:r>
            <a:r>
              <a:rPr lang="cs-CZ" altLang="cs-CZ" sz="2400" dirty="0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)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+mj-lt"/>
                <a:cs typeface="Arial" panose="020B0604020202020204" pitchFamily="34" charset="0"/>
              </a:rPr>
              <a:t>samci nápadné mandibuly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+mj-lt"/>
                <a:cs typeface="Arial" panose="020B0604020202020204" pitchFamily="34" charset="0"/>
              </a:rPr>
              <a:t>larvy ve dřevě listnáčů</a:t>
            </a:r>
          </a:p>
        </p:txBody>
      </p:sp>
      <p:pic>
        <p:nvPicPr>
          <p:cNvPr id="2050" name="Picture 2" descr="Roháč obecný (Lucanus cervus)">
            <a:extLst>
              <a:ext uri="{FF2B5EF4-FFF2-40B4-BE49-F238E27FC236}">
                <a16:creationId xmlns:a16="http://schemas.microsoft.com/office/drawing/2014/main" id="{61EE4EDC-D348-4940-AA5A-85F006739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96" y="3490524"/>
            <a:ext cx="4006771" cy="288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36FD011-1A1E-4E97-AE17-C84D4089E2B8}"/>
              </a:ext>
            </a:extLst>
          </p:cNvPr>
          <p:cNvSpPr txBox="1"/>
          <p:nvPr/>
        </p:nvSpPr>
        <p:spPr>
          <a:xfrm>
            <a:off x="4043301" y="5782780"/>
            <a:ext cx="3793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Roháč obecný (</a:t>
            </a:r>
            <a:r>
              <a:rPr lang="cs-CZ" i="1" dirty="0" err="1"/>
              <a:t>Lucanus</a:t>
            </a:r>
            <a:r>
              <a:rPr lang="cs-CZ" i="1" dirty="0"/>
              <a:t> </a:t>
            </a:r>
            <a:r>
              <a:rPr lang="cs-CZ" i="1" dirty="0" err="1"/>
              <a:t>cervus</a:t>
            </a:r>
            <a:r>
              <a:rPr lang="cs-CZ" dirty="0"/>
              <a:t>)</a:t>
            </a:r>
          </a:p>
          <a:p>
            <a:endParaRPr lang="cs-CZ" dirty="0"/>
          </a:p>
        </p:txBody>
      </p:sp>
      <p:pic>
        <p:nvPicPr>
          <p:cNvPr id="3074" name="Picture 2" descr="Stag Beetle Larva - Lucanus - BugGuide.Net">
            <a:extLst>
              <a:ext uri="{FF2B5EF4-FFF2-40B4-BE49-F238E27FC236}">
                <a16:creationId xmlns:a16="http://schemas.microsoft.com/office/drawing/2014/main" id="{6006A361-D617-4479-B0BC-D7947B38F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064" y="2780928"/>
            <a:ext cx="3672989" cy="293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500A0106-F9D1-4942-A03D-ADA065D46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1650" y="1084893"/>
            <a:ext cx="17240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064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7" name="Text Box 41">
            <a:extLst>
              <a:ext uri="{FF2B5EF4-FFF2-40B4-BE49-F238E27FC236}">
                <a16:creationId xmlns:a16="http://schemas.microsoft.com/office/drawing/2014/main" id="{EAB126C8-4AC9-4F24-A433-33B13D951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188640"/>
            <a:ext cx="379370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Vrubounovití (</a:t>
            </a:r>
            <a:r>
              <a:rPr lang="cs-CZ" altLang="cs-CZ" sz="2400" dirty="0" err="1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Scarabaeidae</a:t>
            </a:r>
            <a:r>
              <a:rPr lang="cs-CZ" altLang="cs-CZ" sz="2400" dirty="0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)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tvarově různorodí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atraktivní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velké druhy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47F759D-7131-4ABA-941F-0D31C3C0C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5" y="1988840"/>
            <a:ext cx="4504316" cy="318117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C70DF50-E8FF-4D35-BA66-D8521E55772A}"/>
              </a:ext>
            </a:extLst>
          </p:cNvPr>
          <p:cNvSpPr txBox="1"/>
          <p:nvPr/>
        </p:nvSpPr>
        <p:spPr>
          <a:xfrm>
            <a:off x="308472" y="5275947"/>
            <a:ext cx="37937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Chrobák lesní (</a:t>
            </a:r>
            <a:r>
              <a:rPr lang="cs-CZ" sz="1600" i="1" dirty="0" err="1"/>
              <a:t>Anoplotrupes</a:t>
            </a:r>
            <a:r>
              <a:rPr lang="cs-CZ" sz="1600" i="1" dirty="0"/>
              <a:t> </a:t>
            </a:r>
            <a:r>
              <a:rPr lang="cs-CZ" sz="1600" i="1" dirty="0" err="1"/>
              <a:t>stercorosus</a:t>
            </a:r>
            <a:r>
              <a:rPr lang="cs-CZ" sz="1600" dirty="0"/>
              <a:t>)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325C4539-0E31-4253-AC6E-25C688149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827" y="2143318"/>
            <a:ext cx="3817409" cy="3181174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BB36E431-B2A8-46A3-8996-9205D342C512}"/>
              </a:ext>
            </a:extLst>
          </p:cNvPr>
          <p:cNvSpPr txBox="1"/>
          <p:nvPr/>
        </p:nvSpPr>
        <p:spPr>
          <a:xfrm>
            <a:off x="5436096" y="5517232"/>
            <a:ext cx="37937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Zlatohlávek zlatý (</a:t>
            </a:r>
            <a:r>
              <a:rPr lang="cs-CZ" sz="1600" i="1" dirty="0" err="1"/>
              <a:t>Cetonia</a:t>
            </a:r>
            <a:r>
              <a:rPr lang="cs-CZ" sz="1600" i="1" dirty="0"/>
              <a:t> </a:t>
            </a:r>
            <a:r>
              <a:rPr lang="cs-CZ" sz="1600" i="1" dirty="0" err="1"/>
              <a:t>aurata</a:t>
            </a:r>
            <a:r>
              <a:rPr lang="cs-CZ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480640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23">
            <a:extLst>
              <a:ext uri="{FF2B5EF4-FFF2-40B4-BE49-F238E27FC236}">
                <a16:creationId xmlns:a16="http://schemas.microsoft.com/office/drawing/2014/main" id="{8409076B-2F07-4B7B-8912-5FB981069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02" y="147096"/>
            <a:ext cx="8085930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 err="1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Mandelinkovití</a:t>
            </a:r>
            <a:r>
              <a:rPr lang="cs-CZ" altLang="cs-CZ" sz="2400" dirty="0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 (</a:t>
            </a:r>
            <a:r>
              <a:rPr lang="cs-CZ" altLang="cs-CZ" sz="2400" dirty="0" err="1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Chrysomelidae</a:t>
            </a:r>
            <a:r>
              <a:rPr lang="cs-CZ" altLang="cs-CZ" sz="2400" dirty="0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)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malé až středně velké druhy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variabilní tvar i zbarvení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často nápadně klenuté tělo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fytofágní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larvy - tvarově variabilní podle podčeledi, nikdy není silně </a:t>
            </a:r>
            <a:r>
              <a:rPr lang="cs-CZ" alt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sklerotizované</a:t>
            </a: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celé tělo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 nás 521 druhů, v ČS 242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5F586290-33F8-40D3-A723-AB4941FBC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312" y="2968334"/>
            <a:ext cx="3381896" cy="2252940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CCA5A713-C376-49BB-BC13-F2AAF985466E}"/>
              </a:ext>
            </a:extLst>
          </p:cNvPr>
          <p:cNvSpPr txBox="1"/>
          <p:nvPr/>
        </p:nvSpPr>
        <p:spPr>
          <a:xfrm>
            <a:off x="3492216" y="5431693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Štítonoš zelený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48D81F20-E7CD-420C-BF04-C8F364865A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3" t="9938" r="20252" b="7012"/>
          <a:stretch/>
        </p:blipFill>
        <p:spPr>
          <a:xfrm>
            <a:off x="575009" y="2924840"/>
            <a:ext cx="1979711" cy="1958037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9F475339-0CE7-41E1-9322-B4191BC991A9}"/>
              </a:ext>
            </a:extLst>
          </p:cNvPr>
          <p:cNvSpPr txBox="1"/>
          <p:nvPr/>
        </p:nvSpPr>
        <p:spPr>
          <a:xfrm>
            <a:off x="755576" y="4814619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Bázlivec olšový</a:t>
            </a:r>
          </a:p>
        </p:txBody>
      </p:sp>
      <p:pic>
        <p:nvPicPr>
          <p:cNvPr id="4098" name="Picture 2" descr="Donacia clavipes (Donacia clavipes) - Naturbasen">
            <a:extLst>
              <a:ext uri="{FF2B5EF4-FFF2-40B4-BE49-F238E27FC236}">
                <a16:creationId xmlns:a16="http://schemas.microsoft.com/office/drawing/2014/main" id="{4BF839E5-B467-42A8-A237-FC3E69D35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800" y="2356322"/>
            <a:ext cx="2122144" cy="282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EFEC0A6C-2AD9-4119-922B-D23E49601823}"/>
              </a:ext>
            </a:extLst>
          </p:cNvPr>
          <p:cNvSpPr txBox="1"/>
          <p:nvPr/>
        </p:nvSpPr>
        <p:spPr>
          <a:xfrm>
            <a:off x="6628800" y="5389088"/>
            <a:ext cx="1812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rákoníček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00123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9" name="Text Box 12">
            <a:extLst>
              <a:ext uri="{FF2B5EF4-FFF2-40B4-BE49-F238E27FC236}">
                <a16:creationId xmlns:a16="http://schemas.microsoft.com/office/drawing/2014/main" id="{A75DC12F-0914-4971-BC93-141F42CE6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404664"/>
            <a:ext cx="864095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 err="1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Tesaříkovití</a:t>
            </a:r>
            <a:r>
              <a:rPr lang="cs-CZ" altLang="cs-CZ" sz="2400" dirty="0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 (</a:t>
            </a:r>
            <a:r>
              <a:rPr lang="cs-CZ" altLang="cs-CZ" sz="2400" dirty="0" err="1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Cerambicidae</a:t>
            </a:r>
            <a:r>
              <a:rPr lang="cs-CZ" altLang="cs-CZ" sz="2400" dirty="0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)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protáhlé tělo, tykadla většinou dlouhá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larvy - válcovité až </a:t>
            </a:r>
            <a:r>
              <a:rPr lang="cs-CZ" alt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zloštělé</a:t>
            </a: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slabě </a:t>
            </a:r>
            <a:r>
              <a:rPr lang="cs-CZ" alt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sklerotizované</a:t>
            </a: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redukované nohy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fytofágní – škůdci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sběratelsky atraktivní, dobře známá ekologie, 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 nás 209 druhů, z toho v ČS 63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endParaRPr lang="cs-CZ" alt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F16D336-C4D0-483C-A1C9-1421586D7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3491526"/>
            <a:ext cx="3808581" cy="253905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34ABE17-24CD-4479-9271-98D143B467EB}"/>
              </a:ext>
            </a:extLst>
          </p:cNvPr>
          <p:cNvSpPr txBox="1"/>
          <p:nvPr/>
        </p:nvSpPr>
        <p:spPr>
          <a:xfrm>
            <a:off x="134283" y="292494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tesařík obrovský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8ABB27F-126F-4F10-9CBB-75991B311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880" y="4436007"/>
            <a:ext cx="3784527" cy="245048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36FF937-1E93-4C70-86E9-CAFF14AD2FAD}"/>
              </a:ext>
            </a:extLst>
          </p:cNvPr>
          <p:cNvSpPr txBox="1"/>
          <p:nvPr/>
        </p:nvSpPr>
        <p:spPr>
          <a:xfrm>
            <a:off x="4259299" y="4066675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kozlíček smrkový</a:t>
            </a:r>
          </a:p>
        </p:txBody>
      </p:sp>
      <p:pic>
        <p:nvPicPr>
          <p:cNvPr id="5122" name="Picture 2" descr="Rosalia alpina alpina">
            <a:extLst>
              <a:ext uri="{FF2B5EF4-FFF2-40B4-BE49-F238E27FC236}">
                <a16:creationId xmlns:a16="http://schemas.microsoft.com/office/drawing/2014/main" id="{BE6C3AD8-CA3F-4A87-992E-C11C1C4BE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93695" y="1619984"/>
            <a:ext cx="2942456" cy="268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991D2987-2E27-4693-8EE9-471CBB346D75}"/>
              </a:ext>
            </a:extLst>
          </p:cNvPr>
          <p:cNvSpPr txBox="1"/>
          <p:nvPr/>
        </p:nvSpPr>
        <p:spPr>
          <a:xfrm>
            <a:off x="4716016" y="297000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tesařík alpský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D1169E11-DCB8-4A55-9F90-0119BA728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050016"/>
            <a:ext cx="3194641" cy="2393851"/>
          </a:xfrm>
          <a:prstGeom prst="rect">
            <a:avLst/>
          </a:prstGeom>
        </p:spPr>
      </p:pic>
      <p:sp>
        <p:nvSpPr>
          <p:cNvPr id="77833" name="Text Box 27">
            <a:extLst>
              <a:ext uri="{FF2B5EF4-FFF2-40B4-BE49-F238E27FC236}">
                <a16:creationId xmlns:a16="http://schemas.microsoft.com/office/drawing/2014/main" id="{3153CF06-7F07-4975-B95E-BEB516579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260648"/>
            <a:ext cx="6336704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Nosatcovití (</a:t>
            </a:r>
            <a:r>
              <a:rPr lang="cs-CZ" altLang="cs-CZ" sz="2400" dirty="0" err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Curculionidae</a:t>
            </a:r>
            <a:r>
              <a:rPr lang="cs-CZ" altLang="cs-CZ" sz="2400" dirty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hlava </a:t>
            </a:r>
            <a:r>
              <a:rPr lang="cs-CZ" alt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prognátní</a:t>
            </a: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většinou protažena v rostrum - na konci kousací ústní ústrojí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tykadla s paličkou, lomená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tělo velmi silně </a:t>
            </a:r>
            <a:r>
              <a:rPr lang="cs-CZ" alt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sklerotizované</a:t>
            </a: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často pokryté šupinkami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fytofágní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larvy – tvaru C, </a:t>
            </a:r>
            <a:r>
              <a:rPr lang="cs-CZ" alt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apodní</a:t>
            </a: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urogomphi</a:t>
            </a: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nevyvinuty, fytofágní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 nás 916 druhů, z toho 365 v ČS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B36D4CB-E1B3-4835-BB08-91B90ABB1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55" y="3221389"/>
            <a:ext cx="3765738" cy="240065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9799AF4-7170-4764-B5D6-898ADA3E2F18}"/>
              </a:ext>
            </a:extLst>
          </p:cNvPr>
          <p:cNvSpPr txBox="1"/>
          <p:nvPr/>
        </p:nvSpPr>
        <p:spPr>
          <a:xfrm flipH="1">
            <a:off x="824155" y="3244334"/>
            <a:ext cx="2834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Nosatec lískový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0619600-2D92-4CDF-92E0-634B402B8BFC}"/>
              </a:ext>
            </a:extLst>
          </p:cNvPr>
          <p:cNvSpPr txBox="1"/>
          <p:nvPr/>
        </p:nvSpPr>
        <p:spPr>
          <a:xfrm flipH="1">
            <a:off x="6309399" y="4052386"/>
            <a:ext cx="2834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Klikoroh borový</a:t>
            </a:r>
          </a:p>
        </p:txBody>
      </p:sp>
    </p:spTree>
    <p:extLst>
      <p:ext uri="{BB962C8B-B14F-4D97-AF65-F5344CB8AC3E}">
        <p14:creationId xmlns:p14="http://schemas.microsoft.com/office/powerpoint/2010/main" val="5488279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EE9E361B-5D64-4B6E-9119-3F32988B950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84285" y="116633"/>
            <a:ext cx="8229600" cy="576064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sz="3600" dirty="0">
                <a:solidFill>
                  <a:srgbClr val="993300"/>
                </a:solidFill>
              </a:rPr>
              <a:t>Motýli (</a:t>
            </a:r>
            <a:r>
              <a:rPr lang="cs-CZ" altLang="cs-CZ" sz="3600" dirty="0" err="1">
                <a:solidFill>
                  <a:srgbClr val="993300"/>
                </a:solidFill>
              </a:rPr>
              <a:t>Lepidoptera</a:t>
            </a:r>
            <a:r>
              <a:rPr lang="cs-CZ" altLang="cs-CZ" sz="3600" dirty="0">
                <a:solidFill>
                  <a:srgbClr val="993300"/>
                </a:solidFill>
              </a:rPr>
              <a:t>)</a:t>
            </a:r>
          </a:p>
        </p:txBody>
      </p:sp>
      <p:sp>
        <p:nvSpPr>
          <p:cNvPr id="17414" name="Rectangle 6">
            <a:extLst>
              <a:ext uri="{FF2B5EF4-FFF2-40B4-BE49-F238E27FC236}">
                <a16:creationId xmlns:a16="http://schemas.microsoft.com/office/drawing/2014/main" id="{CCD332BB-CA81-436C-BD8D-D3B5F9BE5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284" y="692697"/>
            <a:ext cx="4891771" cy="470898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velmi bohatá skupina – v ČR 3372 druhů, z toho 337 v ČS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sací ústní ústrojí – zatočený sosák, kusadla redukovaná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dva páry výrazných blanitých křídel s redukovanou žilnatinou, pokryté šupinkami a </a:t>
            </a:r>
            <a:r>
              <a:rPr lang="cs-CZ" alt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sétami</a:t>
            </a: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(primitivní skupiny), spojení křídel pomocí </a:t>
            </a:r>
            <a:r>
              <a:rPr lang="cs-CZ" alt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retinakula</a:t>
            </a:r>
            <a:endParaRPr lang="cs-CZ" alt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často nápadní zbarvení – fyzikální i chemické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larvy</a:t>
            </a:r>
            <a:r>
              <a:rPr lang="cs-CZ" altLang="cs-CZ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eruciformní</a:t>
            </a: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polypodní</a:t>
            </a: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(3 páry na hrudi + 5 párů panožek na zadečku), hlava jasně patrná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kousací ústní ústrojí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většinou suchozemské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5BD5DC8-B96A-43CF-B2D2-2A8C983C3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020" y="692697"/>
            <a:ext cx="4079980" cy="616530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2075A82-C4CF-4F1B-B750-7FCB2F402D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019" y="3827584"/>
            <a:ext cx="4079979" cy="3059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4C43131-7B39-48F5-8462-F89FF4C00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252" y="0"/>
            <a:ext cx="5416748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708E312E-F7A6-4689-98AF-DD854C8BA7B2}"/>
              </a:ext>
            </a:extLst>
          </p:cNvPr>
          <p:cNvSpPr/>
          <p:nvPr/>
        </p:nvSpPr>
        <p:spPr>
          <a:xfrm>
            <a:off x="-33797" y="5454412"/>
            <a:ext cx="3744416" cy="1384995"/>
          </a:xfrm>
          <a:prstGeom prst="rect">
            <a:avLst/>
          </a:prstGeom>
          <a:solidFill>
            <a:srgbClr val="DEDBD4"/>
          </a:solidFill>
        </p:spPr>
        <p:txBody>
          <a:bodyPr wrap="square">
            <a:spAutoFit/>
          </a:bodyPr>
          <a:lstStyle/>
          <a:p>
            <a:r>
              <a:rPr lang="cs-CZ" sz="1050" dirty="0" err="1"/>
              <a:t>Kawahara</a:t>
            </a:r>
            <a:r>
              <a:rPr lang="cs-CZ" sz="1050" dirty="0"/>
              <a:t>, A.Y., </a:t>
            </a:r>
            <a:r>
              <a:rPr lang="cs-CZ" sz="1050" dirty="0" err="1"/>
              <a:t>Plotkin</a:t>
            </a:r>
            <a:r>
              <a:rPr lang="cs-CZ" sz="1050" dirty="0"/>
              <a:t>, D., </a:t>
            </a:r>
            <a:r>
              <a:rPr lang="cs-CZ" sz="1050" dirty="0" err="1"/>
              <a:t>Espeland</a:t>
            </a:r>
            <a:r>
              <a:rPr lang="cs-CZ" sz="1050" dirty="0"/>
              <a:t>, M., </a:t>
            </a:r>
            <a:r>
              <a:rPr lang="cs-CZ" sz="1050" dirty="0" err="1"/>
              <a:t>Meusemann</a:t>
            </a:r>
            <a:r>
              <a:rPr lang="cs-CZ" sz="1050" dirty="0"/>
              <a:t>, K., </a:t>
            </a:r>
            <a:r>
              <a:rPr lang="cs-CZ" sz="1050" dirty="0" err="1"/>
              <a:t>Toussaint</a:t>
            </a:r>
            <a:r>
              <a:rPr lang="cs-CZ" sz="1050" dirty="0"/>
              <a:t>, E.F.A., </a:t>
            </a:r>
            <a:r>
              <a:rPr lang="cs-CZ" sz="1050" dirty="0" err="1"/>
              <a:t>Donath</a:t>
            </a:r>
            <a:r>
              <a:rPr lang="cs-CZ" sz="1050" dirty="0"/>
              <a:t>, A., </a:t>
            </a:r>
            <a:r>
              <a:rPr lang="cs-CZ" sz="1050" dirty="0" err="1"/>
              <a:t>Gimnich</a:t>
            </a:r>
            <a:r>
              <a:rPr lang="cs-CZ" sz="1050" dirty="0"/>
              <a:t>, F., </a:t>
            </a:r>
            <a:r>
              <a:rPr lang="cs-CZ" sz="1050" dirty="0" err="1"/>
              <a:t>Frandsen</a:t>
            </a:r>
            <a:r>
              <a:rPr lang="cs-CZ" sz="1050" dirty="0"/>
              <a:t>, P.B., </a:t>
            </a:r>
            <a:r>
              <a:rPr lang="cs-CZ" sz="1050" dirty="0" err="1"/>
              <a:t>Zwick</a:t>
            </a:r>
            <a:r>
              <a:rPr lang="cs-CZ" sz="1050" dirty="0"/>
              <a:t>, A., </a:t>
            </a:r>
            <a:r>
              <a:rPr lang="cs-CZ" sz="1050" dirty="0" err="1"/>
              <a:t>dos</a:t>
            </a:r>
            <a:r>
              <a:rPr lang="cs-CZ" sz="1050" dirty="0"/>
              <a:t> </a:t>
            </a:r>
            <a:r>
              <a:rPr lang="cs-CZ" sz="1050" dirty="0" err="1"/>
              <a:t>Reis</a:t>
            </a:r>
            <a:r>
              <a:rPr lang="cs-CZ" sz="1050" dirty="0"/>
              <a:t>, M., </a:t>
            </a:r>
            <a:r>
              <a:rPr lang="cs-CZ" sz="1050" dirty="0" err="1"/>
              <a:t>Barber</a:t>
            </a:r>
            <a:r>
              <a:rPr lang="cs-CZ" sz="1050" dirty="0"/>
              <a:t>, J.R., </a:t>
            </a:r>
            <a:r>
              <a:rPr lang="cs-CZ" sz="1050" dirty="0" err="1"/>
              <a:t>Peters</a:t>
            </a:r>
            <a:r>
              <a:rPr lang="cs-CZ" sz="1050" dirty="0"/>
              <a:t>, R.S., </a:t>
            </a:r>
            <a:r>
              <a:rPr lang="cs-CZ" sz="1050" dirty="0" err="1"/>
              <a:t>Liu</a:t>
            </a:r>
            <a:r>
              <a:rPr lang="cs-CZ" sz="1050" dirty="0"/>
              <a:t>, S., </a:t>
            </a:r>
            <a:r>
              <a:rPr lang="cs-CZ" sz="1050" dirty="0" err="1"/>
              <a:t>Zhou</a:t>
            </a:r>
            <a:r>
              <a:rPr lang="cs-CZ" sz="1050" dirty="0"/>
              <a:t>, X., Mayer, C., </a:t>
            </a:r>
            <a:r>
              <a:rPr lang="cs-CZ" sz="1050" dirty="0" err="1"/>
              <a:t>Podsiadlowski</a:t>
            </a:r>
            <a:r>
              <a:rPr lang="cs-CZ" sz="1050" dirty="0"/>
              <a:t>, L., </a:t>
            </a:r>
            <a:r>
              <a:rPr lang="cs-CZ" sz="1050" dirty="0" err="1"/>
              <a:t>Storer</a:t>
            </a:r>
            <a:r>
              <a:rPr lang="cs-CZ" sz="1050" dirty="0"/>
              <a:t>, C., </a:t>
            </a:r>
            <a:r>
              <a:rPr lang="cs-CZ" sz="1050" dirty="0" err="1"/>
              <a:t>Yack</a:t>
            </a:r>
            <a:r>
              <a:rPr lang="cs-CZ" sz="1050" dirty="0"/>
              <a:t>, J.E., </a:t>
            </a:r>
            <a:r>
              <a:rPr lang="cs-CZ" sz="1050" dirty="0" err="1"/>
              <a:t>Misof</a:t>
            </a:r>
            <a:r>
              <a:rPr lang="cs-CZ" sz="1050" dirty="0"/>
              <a:t>, B., </a:t>
            </a:r>
            <a:r>
              <a:rPr lang="cs-CZ" sz="1050" dirty="0" err="1"/>
              <a:t>Breinholt</a:t>
            </a:r>
            <a:r>
              <a:rPr lang="cs-CZ" sz="1050" dirty="0"/>
              <a:t>, J.W., 2019. </a:t>
            </a:r>
            <a:r>
              <a:rPr lang="cs-CZ" sz="1050" dirty="0" err="1"/>
              <a:t>Phylogenomics</a:t>
            </a:r>
            <a:r>
              <a:rPr lang="cs-CZ" sz="1050" dirty="0"/>
              <a:t> </a:t>
            </a:r>
            <a:r>
              <a:rPr lang="cs-CZ" sz="1050" dirty="0" err="1"/>
              <a:t>reveals</a:t>
            </a:r>
            <a:r>
              <a:rPr lang="cs-CZ" sz="1050" dirty="0"/>
              <a:t> </a:t>
            </a:r>
            <a:r>
              <a:rPr lang="cs-CZ" sz="1050" dirty="0" err="1"/>
              <a:t>the</a:t>
            </a:r>
            <a:r>
              <a:rPr lang="cs-CZ" sz="1050" dirty="0"/>
              <a:t> </a:t>
            </a:r>
            <a:r>
              <a:rPr lang="cs-CZ" sz="1050" dirty="0" err="1"/>
              <a:t>evolutionary</a:t>
            </a:r>
            <a:r>
              <a:rPr lang="cs-CZ" sz="1050" dirty="0"/>
              <a:t> </a:t>
            </a:r>
            <a:r>
              <a:rPr lang="cs-CZ" sz="1050" dirty="0" err="1"/>
              <a:t>timing</a:t>
            </a:r>
            <a:r>
              <a:rPr lang="cs-CZ" sz="1050" dirty="0"/>
              <a:t> and </a:t>
            </a:r>
            <a:r>
              <a:rPr lang="cs-CZ" sz="1050" dirty="0" err="1"/>
              <a:t>pattern</a:t>
            </a:r>
            <a:r>
              <a:rPr lang="cs-CZ" sz="1050" dirty="0"/>
              <a:t> </a:t>
            </a:r>
            <a:r>
              <a:rPr lang="cs-CZ" sz="1050" dirty="0" err="1"/>
              <a:t>of</a:t>
            </a:r>
            <a:r>
              <a:rPr lang="cs-CZ" sz="1050" dirty="0"/>
              <a:t> </a:t>
            </a:r>
            <a:r>
              <a:rPr lang="cs-CZ" sz="1050" dirty="0" err="1"/>
              <a:t>butterflies</a:t>
            </a:r>
            <a:r>
              <a:rPr lang="cs-CZ" sz="1050" dirty="0"/>
              <a:t> and </a:t>
            </a:r>
            <a:r>
              <a:rPr lang="cs-CZ" sz="1050" dirty="0" err="1"/>
              <a:t>moths</a:t>
            </a:r>
            <a:r>
              <a:rPr lang="cs-CZ" sz="1050" dirty="0"/>
              <a:t>. </a:t>
            </a:r>
            <a:r>
              <a:rPr lang="cs-CZ" sz="1050" dirty="0" err="1"/>
              <a:t>Proceedings</a:t>
            </a:r>
            <a:r>
              <a:rPr lang="cs-CZ" sz="1050" dirty="0"/>
              <a:t> </a:t>
            </a:r>
            <a:r>
              <a:rPr lang="cs-CZ" sz="1050" dirty="0" err="1"/>
              <a:t>of</a:t>
            </a:r>
            <a:r>
              <a:rPr lang="cs-CZ" sz="1050" dirty="0"/>
              <a:t> </a:t>
            </a:r>
            <a:r>
              <a:rPr lang="cs-CZ" sz="1050" dirty="0" err="1"/>
              <a:t>the</a:t>
            </a:r>
            <a:r>
              <a:rPr lang="cs-CZ" sz="1050" dirty="0"/>
              <a:t> </a:t>
            </a:r>
            <a:r>
              <a:rPr lang="cs-CZ" sz="1050" dirty="0" err="1"/>
              <a:t>National</a:t>
            </a:r>
            <a:r>
              <a:rPr lang="cs-CZ" sz="1050" dirty="0"/>
              <a:t> </a:t>
            </a:r>
            <a:r>
              <a:rPr lang="cs-CZ" sz="1050" dirty="0" err="1"/>
              <a:t>Academy</a:t>
            </a:r>
            <a:r>
              <a:rPr lang="cs-CZ" sz="1050" dirty="0"/>
              <a:t> </a:t>
            </a:r>
            <a:r>
              <a:rPr lang="cs-CZ" sz="1050" dirty="0" err="1"/>
              <a:t>of</a:t>
            </a:r>
            <a:r>
              <a:rPr lang="cs-CZ" sz="1050" dirty="0"/>
              <a:t> </a:t>
            </a:r>
            <a:r>
              <a:rPr lang="cs-CZ" sz="1050" dirty="0" err="1"/>
              <a:t>Sciences</a:t>
            </a:r>
            <a:r>
              <a:rPr lang="cs-CZ" sz="1050" dirty="0"/>
              <a:t> 116, 22657–22663. </a:t>
            </a:r>
            <a:r>
              <a:rPr lang="cs-CZ" sz="1050" dirty="0">
                <a:hlinkClick r:id="rId3"/>
              </a:rPr>
              <a:t>https://doi.org/10.1073/pnas.1907847116</a:t>
            </a:r>
            <a:endParaRPr lang="cs-CZ" sz="1050" dirty="0">
              <a:effectLst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0CEE45F-3A8C-4B9A-B56B-214937831573}"/>
              </a:ext>
            </a:extLst>
          </p:cNvPr>
          <p:cNvSpPr txBox="1"/>
          <p:nvPr/>
        </p:nvSpPr>
        <p:spPr>
          <a:xfrm>
            <a:off x="251520" y="1124744"/>
            <a:ext cx="32736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Systém je složitý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denní motýli (</a:t>
            </a:r>
            <a:r>
              <a:rPr lang="cs-CZ" sz="2000" dirty="0" err="1"/>
              <a:t>Papilionoidea</a:t>
            </a:r>
            <a:r>
              <a:rPr lang="cs-CZ" sz="2000" dirty="0"/>
              <a:t>) i noční motýli (</a:t>
            </a:r>
            <a:r>
              <a:rPr lang="cs-CZ" sz="2000" dirty="0" err="1"/>
              <a:t>Macroheterocera</a:t>
            </a:r>
            <a:r>
              <a:rPr lang="cs-CZ" sz="2000" dirty="0"/>
              <a:t>) představují monofyletické skupiny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většina diversity je však představována drobnými nenápadnými druhy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0928D9B1-877B-4998-87BE-F813CCA5DA0E}"/>
              </a:ext>
            </a:extLst>
          </p:cNvPr>
          <p:cNvSpPr/>
          <p:nvPr/>
        </p:nvSpPr>
        <p:spPr>
          <a:xfrm>
            <a:off x="5580112" y="2204864"/>
            <a:ext cx="1224136" cy="1008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DC8FDA61-8CAB-43E1-94C4-6D286C1CBEBA}"/>
              </a:ext>
            </a:extLst>
          </p:cNvPr>
          <p:cNvSpPr/>
          <p:nvPr/>
        </p:nvSpPr>
        <p:spPr>
          <a:xfrm>
            <a:off x="5587320" y="4221088"/>
            <a:ext cx="1224136" cy="23762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95344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54FA91CB-2E57-4F2E-AE3C-D924CDBD7EC3}"/>
              </a:ext>
            </a:extLst>
          </p:cNvPr>
          <p:cNvSpPr/>
          <p:nvPr/>
        </p:nvSpPr>
        <p:spPr>
          <a:xfrm>
            <a:off x="265110" y="171916"/>
            <a:ext cx="4882954" cy="2439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lang="cs-CZ" sz="2000" spc="-10" dirty="0" err="1">
                <a:solidFill>
                  <a:srgbClr val="993300"/>
                </a:solidFill>
                <a:latin typeface="+mj-lt"/>
                <a:cs typeface="Arial"/>
              </a:rPr>
              <a:t>Vřetenuškovití</a:t>
            </a:r>
            <a:r>
              <a:rPr lang="cs-CZ" sz="2000" spc="-10" dirty="0">
                <a:solidFill>
                  <a:srgbClr val="993300"/>
                </a:solidFill>
                <a:latin typeface="+mj-lt"/>
                <a:cs typeface="Arial"/>
              </a:rPr>
              <a:t> (ZYGAENIDAE)</a:t>
            </a:r>
            <a:endParaRPr lang="cs-CZ" sz="2000" dirty="0">
              <a:solidFill>
                <a:srgbClr val="993300"/>
              </a:solidFill>
              <a:latin typeface="+mj-lt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335"/>
              </a:spcBef>
              <a:buFont typeface="Arial" panose="020B0604020202020204" pitchFamily="34" charset="0"/>
              <a:buChar char="•"/>
              <a:tabLst>
                <a:tab pos="120014" algn="l"/>
              </a:tabLs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nápadně</a:t>
            </a:r>
            <a:r>
              <a:rPr lang="cs-CZ" sz="2000" spc="-2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zavalité, denní, pestře zbarvené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97815" marR="86360" indent="-285750">
              <a:lnSpc>
                <a:spcPct val="100000"/>
              </a:lnSpc>
              <a:spcBef>
                <a:spcPts val="330"/>
              </a:spcBef>
              <a:buFont typeface="Arial" panose="020B0604020202020204" pitchFamily="34" charset="0"/>
              <a:buChar char="•"/>
              <a:tabLst>
                <a:tab pos="12700" algn="l"/>
                <a:tab pos="119380" algn="l"/>
              </a:tabLs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tykadla</a:t>
            </a:r>
            <a:r>
              <a:rPr lang="cs-CZ" sz="2000" spc="-3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zakončena</a:t>
            </a:r>
            <a:r>
              <a:rPr lang="cs-CZ" sz="2000" spc="-3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tenkou</a:t>
            </a:r>
            <a:r>
              <a:rPr lang="cs-CZ" sz="2000" spc="-3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paličkou</a:t>
            </a:r>
            <a:r>
              <a:rPr lang="cs-CZ" sz="2000" spc="-3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nebo</a:t>
            </a:r>
            <a:r>
              <a:rPr lang="cs-CZ" sz="2000" spc="-3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hřebenitá</a:t>
            </a:r>
          </a:p>
          <a:p>
            <a:pPr marL="297815" marR="86360" indent="-285750">
              <a:lnSpc>
                <a:spcPct val="100000"/>
              </a:lnSpc>
              <a:spcBef>
                <a:spcPts val="330"/>
              </a:spcBef>
              <a:buFont typeface="Arial" panose="020B0604020202020204" pitchFamily="34" charset="0"/>
              <a:buChar char="•"/>
              <a:tabLst>
                <a:tab pos="12700" algn="l"/>
                <a:tab pos="119380" algn="l"/>
              </a:tabLs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křídla v</a:t>
            </a:r>
            <a:r>
              <a:rPr lang="cs-CZ" sz="2000" spc="-4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klidu</a:t>
            </a:r>
            <a:r>
              <a:rPr lang="cs-CZ" sz="2000" spc="-4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střechovitě</a:t>
            </a:r>
            <a:r>
              <a:rPr lang="cs-CZ" sz="2000" spc="-4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složená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98450" indent="-285750">
              <a:lnSpc>
                <a:spcPct val="100000"/>
              </a:lnSpc>
              <a:spcBef>
                <a:spcPts val="330"/>
              </a:spcBef>
              <a:buFont typeface="Arial" panose="020B0604020202020204" pitchFamily="34" charset="0"/>
              <a:buChar char="•"/>
              <a:tabLst>
                <a:tab pos="120014" algn="l"/>
              </a:tabLs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larvy</a:t>
            </a:r>
            <a:r>
              <a:rPr lang="cs-CZ" sz="2000" spc="-4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krátce</a:t>
            </a:r>
            <a:r>
              <a:rPr lang="cs-CZ" sz="2000" spc="-3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chlupaté,</a:t>
            </a:r>
            <a:r>
              <a:rPr lang="cs-CZ" sz="2000" spc="-3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kukly</a:t>
            </a:r>
            <a:r>
              <a:rPr lang="cs-CZ" sz="2000" spc="-4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vřetenovité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98450" indent="-285750">
              <a:lnSpc>
                <a:spcPct val="100000"/>
              </a:lnSpc>
              <a:spcBef>
                <a:spcPts val="330"/>
              </a:spcBef>
              <a:buFont typeface="Arial" panose="020B0604020202020204" pitchFamily="34" charset="0"/>
              <a:buChar char="•"/>
              <a:tabLst>
                <a:tab pos="120014" algn="l"/>
              </a:tabLst>
            </a:pPr>
            <a:r>
              <a:rPr lang="cs-CZ" sz="2000" spc="-2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ČR 22 druhů, z toho 8 v ČS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B6AF9FF1-E62F-47D7-9120-F49C49190286}"/>
              </a:ext>
            </a:extLst>
          </p:cNvPr>
          <p:cNvSpPr/>
          <p:nvPr/>
        </p:nvSpPr>
        <p:spPr>
          <a:xfrm>
            <a:off x="225525" y="3514320"/>
            <a:ext cx="506655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cs-CZ" sz="2000" dirty="0">
                <a:solidFill>
                  <a:srgbClr val="993300"/>
                </a:solidFill>
                <a:latin typeface="+mj-lt"/>
                <a:cs typeface="Arial"/>
              </a:rPr>
              <a:t>Můrovití (NOCTUIDAE)</a:t>
            </a:r>
          </a:p>
          <a:p>
            <a:pPr marL="299086" indent="-285750">
              <a:lnSpc>
                <a:spcPct val="100000"/>
              </a:lnSpc>
              <a:spcBef>
                <a:spcPts val="335"/>
              </a:spcBef>
              <a:buFont typeface="Arial" panose="020B0604020202020204" pitchFamily="34" charset="0"/>
              <a:buChar char="•"/>
              <a:tabLst>
                <a:tab pos="120650" algn="l"/>
              </a:tabLs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předními</a:t>
            </a:r>
            <a:r>
              <a:rPr lang="cs-CZ" sz="2000" spc="-2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křídla</a:t>
            </a:r>
            <a:r>
              <a:rPr lang="cs-CZ" sz="2000" spc="-4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krypticky</a:t>
            </a:r>
            <a:r>
              <a:rPr lang="cs-CZ" sz="2000" spc="-3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zbarvená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99086" indent="-285750">
              <a:lnSpc>
                <a:spcPct val="100000"/>
              </a:lnSpc>
              <a:spcBef>
                <a:spcPts val="340"/>
              </a:spcBef>
              <a:buFont typeface="Arial" panose="020B0604020202020204" pitchFamily="34" charset="0"/>
              <a:buChar char="•"/>
              <a:tabLst>
                <a:tab pos="120650" algn="l"/>
              </a:tabLs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zpravidla noční</a:t>
            </a:r>
            <a:r>
              <a:rPr lang="cs-CZ" sz="2000" spc="-1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aktivita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99086" indent="-285750">
              <a:lnSpc>
                <a:spcPct val="100000"/>
              </a:lnSpc>
              <a:spcBef>
                <a:spcPts val="325"/>
              </a:spcBef>
              <a:buFont typeface="Arial" panose="020B0604020202020204" pitchFamily="34" charset="0"/>
              <a:buChar char="•"/>
              <a:tabLst>
                <a:tab pos="120650" algn="l"/>
              </a:tabLs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larvy</a:t>
            </a:r>
            <a:r>
              <a:rPr lang="cs-CZ" sz="2000" spc="-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zpravidla</a:t>
            </a:r>
            <a:r>
              <a:rPr lang="cs-CZ" sz="2000" spc="-3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lysé,</a:t>
            </a:r>
            <a:r>
              <a:rPr lang="cs-CZ" sz="2000" spc="-3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válcovité,</a:t>
            </a:r>
            <a:r>
              <a:rPr lang="cs-CZ" sz="2000" spc="-3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tmavě zbarvené</a:t>
            </a:r>
          </a:p>
          <a:p>
            <a:pPr marL="299086" indent="-285750">
              <a:lnSpc>
                <a:spcPct val="100000"/>
              </a:lnSpc>
              <a:spcBef>
                <a:spcPts val="325"/>
              </a:spcBef>
              <a:buFont typeface="Arial" panose="020B0604020202020204" pitchFamily="34" charset="0"/>
              <a:buChar char="•"/>
              <a:tabLst>
                <a:tab pos="120650" algn="l"/>
              </a:tabLst>
            </a:pPr>
            <a:r>
              <a:rPr lang="cs-CZ" sz="2000" spc="-3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ČR 475 druhů, z toho v ČS 64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BDE1C65-8E72-40AE-8F8A-DE2C36D4F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606" y="144396"/>
            <a:ext cx="3723753" cy="279281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99D5A78-7A8A-4EB3-BA1D-586332BA7D55}"/>
              </a:ext>
            </a:extLst>
          </p:cNvPr>
          <p:cNvSpPr txBox="1"/>
          <p:nvPr/>
        </p:nvSpPr>
        <p:spPr>
          <a:xfrm>
            <a:off x="5292079" y="171916"/>
            <a:ext cx="305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Vřetenuška obecná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121F6D87-BE15-42BE-8928-461B8E5D65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606" y="2979757"/>
            <a:ext cx="3723754" cy="2484276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A08181E6-E8D2-46B2-A4A6-A554B7424B24}"/>
              </a:ext>
            </a:extLst>
          </p:cNvPr>
          <p:cNvSpPr txBox="1"/>
          <p:nvPr/>
        </p:nvSpPr>
        <p:spPr>
          <a:xfrm>
            <a:off x="5627348" y="5506579"/>
            <a:ext cx="2715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Kovolesklec</a:t>
            </a:r>
            <a:r>
              <a:rPr lang="cs-CZ" dirty="0"/>
              <a:t> (můra) gama</a:t>
            </a:r>
          </a:p>
        </p:txBody>
      </p:sp>
    </p:spTree>
    <p:extLst>
      <p:ext uri="{BB962C8B-B14F-4D97-AF65-F5344CB8AC3E}">
        <p14:creationId xmlns:p14="http://schemas.microsoft.com/office/powerpoint/2010/main" val="3558651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obsah 2">
            <a:extLst>
              <a:ext uri="{FF2B5EF4-FFF2-40B4-BE49-F238E27FC236}">
                <a16:creationId xmlns:a16="http://schemas.microsoft.com/office/drawing/2014/main" id="{9AA9A96A-335F-4377-8130-AF1747AEE6D2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80222" y="332656"/>
            <a:ext cx="3600400" cy="4525962"/>
          </a:xfrm>
        </p:spPr>
        <p:txBody>
          <a:bodyPr/>
          <a:lstStyle/>
          <a:p>
            <a:pPr marL="0" indent="0">
              <a:buNone/>
            </a:pPr>
            <a:r>
              <a:rPr lang="cs-CZ" altLang="cs-CZ" b="1" dirty="0"/>
              <a:t>Kukla:</a:t>
            </a:r>
          </a:p>
          <a:p>
            <a:r>
              <a:rPr lang="cs-CZ" altLang="cs-CZ" dirty="0"/>
              <a:t>neaktivní a nepřijímá potravu</a:t>
            </a:r>
          </a:p>
          <a:p>
            <a:r>
              <a:rPr lang="cs-CZ" altLang="cs-CZ" dirty="0"/>
              <a:t>klíčová evoluční novinka</a:t>
            </a:r>
            <a:endParaRPr lang="cs-CZ" altLang="cs-CZ" sz="4000" b="1" dirty="0"/>
          </a:p>
          <a:p>
            <a:pPr>
              <a:lnSpc>
                <a:spcPct val="100000"/>
              </a:lnSpc>
            </a:pPr>
            <a:r>
              <a:rPr lang="cs-CZ" altLang="cs-CZ" dirty="0"/>
              <a:t>orgánové soustavy a smyslové orgány dospělce zakládány ve stádiu kukly </a:t>
            </a:r>
            <a:r>
              <a:rPr lang="cs-CZ" altLang="cs-CZ" i="1" dirty="0"/>
              <a:t>de novo</a:t>
            </a:r>
          </a:p>
          <a:p>
            <a:r>
              <a:rPr lang="cs-CZ" altLang="cs-CZ" dirty="0"/>
              <a:t>umožňuje larvě obsadit jinou ekologickou niku než dospělec – </a:t>
            </a:r>
            <a:r>
              <a:rPr lang="cs-CZ" altLang="cs-CZ" b="1" dirty="0"/>
              <a:t>hlavní důvod úspěchu </a:t>
            </a:r>
            <a:r>
              <a:rPr lang="cs-CZ" altLang="cs-CZ" b="1" dirty="0" err="1"/>
              <a:t>holometabol</a:t>
            </a:r>
            <a:endParaRPr lang="cs-CZ" altLang="cs-CZ" b="1" dirty="0"/>
          </a:p>
          <a:p>
            <a:endParaRPr lang="en-US" alt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F5C03A1-C7DF-4821-A099-D3E37075C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622" y="188640"/>
            <a:ext cx="5363378" cy="446948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1847928-FCC0-48DC-AC4B-B5B796553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1" y="4645310"/>
            <a:ext cx="5829300" cy="25527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A2421D23-26F0-49FB-9F14-CA9C958D60C2}"/>
              </a:ext>
            </a:extLst>
          </p:cNvPr>
          <p:cNvSpPr/>
          <p:nvPr/>
        </p:nvSpPr>
        <p:spPr>
          <a:xfrm>
            <a:off x="179512" y="97319"/>
            <a:ext cx="727280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">
              <a:lnSpc>
                <a:spcPct val="100000"/>
              </a:lnSpc>
              <a:spcBef>
                <a:spcPts val="335"/>
              </a:spcBef>
            </a:pPr>
            <a:r>
              <a:rPr lang="cs-CZ" sz="2000" dirty="0">
                <a:solidFill>
                  <a:srgbClr val="993300"/>
                </a:solidFill>
                <a:latin typeface="+mj-lt"/>
                <a:cs typeface="Arial"/>
              </a:rPr>
              <a:t>Martináčovití (SATURNIIDAE)</a:t>
            </a:r>
          </a:p>
          <a:p>
            <a:pPr marL="299721" indent="-285750">
              <a:lnSpc>
                <a:spcPct val="100000"/>
              </a:lnSpc>
              <a:spcBef>
                <a:spcPts val="330"/>
              </a:spcBef>
              <a:buFont typeface="Arial" panose="020B0604020202020204" pitchFamily="34" charset="0"/>
              <a:buChar char="•"/>
              <a:tabLst>
                <a:tab pos="121285" algn="l"/>
              </a:tabLs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velké</a:t>
            </a:r>
            <a:r>
              <a:rPr lang="cs-CZ" sz="2000" spc="-2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nápadné</a:t>
            </a:r>
            <a:r>
              <a:rPr lang="cs-CZ" sz="2000" spc="-2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formy,</a:t>
            </a:r>
            <a:r>
              <a:rPr lang="cs-CZ" sz="2000" spc="-3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cs-CZ" sz="2000" spc="-1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křídlech</a:t>
            </a:r>
            <a:r>
              <a:rPr lang="cs-CZ" sz="2000" spc="-3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kresba</a:t>
            </a:r>
            <a:r>
              <a:rPr lang="cs-CZ" sz="2000" spc="-2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očí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99721" indent="-285750">
              <a:lnSpc>
                <a:spcPct val="100000"/>
              </a:lnSpc>
              <a:spcBef>
                <a:spcPts val="335"/>
              </a:spcBef>
              <a:buFont typeface="Arial" panose="020B0604020202020204" pitchFamily="34" charset="0"/>
              <a:buChar char="•"/>
              <a:tabLst>
                <a:tab pos="121285" algn="l"/>
              </a:tabLs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hřebenitá</a:t>
            </a:r>
            <a:r>
              <a:rPr lang="cs-CZ" sz="2000" spc="-4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tykadla – výborní čich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99086" indent="-285750">
              <a:lnSpc>
                <a:spcPct val="100000"/>
              </a:lnSpc>
              <a:spcBef>
                <a:spcPts val="330"/>
              </a:spcBef>
              <a:buFont typeface="Arial" panose="020B0604020202020204" pitchFamily="34" charset="0"/>
              <a:buChar char="•"/>
              <a:tabLst>
                <a:tab pos="120650" algn="l"/>
              </a:tabLs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larvy</a:t>
            </a:r>
            <a:r>
              <a:rPr lang="cs-CZ" sz="2000" spc="-4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lysé,</a:t>
            </a:r>
            <a:r>
              <a:rPr lang="cs-CZ" sz="2000" spc="-2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nebo</a:t>
            </a:r>
            <a:r>
              <a:rPr lang="cs-CZ" sz="2000" spc="-2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příčné</a:t>
            </a:r>
            <a:r>
              <a:rPr lang="cs-CZ" sz="20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řady</a:t>
            </a:r>
            <a:r>
              <a:rPr lang="cs-CZ" sz="2000" spc="-4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bradavek</a:t>
            </a:r>
            <a:r>
              <a:rPr lang="cs-CZ" sz="2000" spc="-2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</a:t>
            </a:r>
            <a:r>
              <a:rPr lang="cs-CZ" sz="2000" spc="-2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setami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cs-CZ" sz="2000" spc="-2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cs-CZ" sz="2000" spc="-2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dřevinách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98450" marR="240029" indent="-285750" algn="just">
              <a:lnSpc>
                <a:spcPct val="100000"/>
              </a:lnSpc>
              <a:spcBef>
                <a:spcPts val="335"/>
              </a:spcBef>
              <a:buFont typeface="Arial" panose="020B0604020202020204" pitchFamily="34" charset="0"/>
              <a:buChar char="•"/>
              <a:tabLst>
                <a:tab pos="120650" algn="l"/>
              </a:tabLst>
            </a:pPr>
            <a:r>
              <a:rPr lang="cs-CZ" sz="2000" spc="-1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ČR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cs-CZ" sz="2000" spc="-1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druhy, 1 vymizelý, ze 3 je 1 v ČS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56ADFD9-AC03-4F9F-958A-87A94ED8E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9276"/>
            <a:ext cx="3865612" cy="289920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0660BEE-FC3D-44CA-90CF-A189999061C1}"/>
              </a:ext>
            </a:extLst>
          </p:cNvPr>
          <p:cNvSpPr txBox="1"/>
          <p:nvPr/>
        </p:nvSpPr>
        <p:spPr>
          <a:xfrm>
            <a:off x="683568" y="501317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Martináč hrušňový</a:t>
            </a:r>
          </a:p>
        </p:txBody>
      </p:sp>
      <p:pic>
        <p:nvPicPr>
          <p:cNvPr id="6146" name="Picture 2" descr="Martináček bukový | Naturfoto.cz">
            <a:extLst>
              <a:ext uri="{FF2B5EF4-FFF2-40B4-BE49-F238E27FC236}">
                <a16:creationId xmlns:a16="http://schemas.microsoft.com/office/drawing/2014/main" id="{55960B8C-2C0D-4700-9F9B-EBCA0634A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28800"/>
            <a:ext cx="3865612" cy="257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A28C608D-3BE1-480B-B9AF-B9D49F4D2530}"/>
              </a:ext>
            </a:extLst>
          </p:cNvPr>
          <p:cNvSpPr txBox="1"/>
          <p:nvPr/>
        </p:nvSpPr>
        <p:spPr>
          <a:xfrm>
            <a:off x="5352678" y="443711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Martináček</a:t>
            </a:r>
            <a:r>
              <a:rPr lang="cs-CZ" dirty="0"/>
              <a:t> bukový</a:t>
            </a:r>
          </a:p>
        </p:txBody>
      </p:sp>
    </p:spTree>
    <p:extLst>
      <p:ext uri="{BB962C8B-B14F-4D97-AF65-F5344CB8AC3E}">
        <p14:creationId xmlns:p14="http://schemas.microsoft.com/office/powerpoint/2010/main" val="37816874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05F581ED-80D2-46A2-93F4-94B96775DC05}"/>
              </a:ext>
            </a:extLst>
          </p:cNvPr>
          <p:cNvSpPr/>
          <p:nvPr/>
        </p:nvSpPr>
        <p:spPr>
          <a:xfrm>
            <a:off x="215685" y="188640"/>
            <a:ext cx="6390456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">
              <a:lnSpc>
                <a:spcPct val="100000"/>
              </a:lnSpc>
              <a:spcBef>
                <a:spcPts val="335"/>
              </a:spcBef>
            </a:pPr>
            <a:r>
              <a:rPr lang="cs-CZ" sz="2000" dirty="0">
                <a:solidFill>
                  <a:srgbClr val="993300"/>
                </a:solidFill>
                <a:latin typeface="+mj-lt"/>
                <a:cs typeface="Arial"/>
              </a:rPr>
              <a:t>Lišajovití (SPHINGIDAE)</a:t>
            </a:r>
          </a:p>
          <a:p>
            <a:pPr marL="299086" indent="-285750">
              <a:lnSpc>
                <a:spcPct val="100000"/>
              </a:lnSpc>
              <a:spcBef>
                <a:spcPts val="330"/>
              </a:spcBef>
              <a:buFont typeface="Arial" panose="020B0604020202020204" pitchFamily="34" charset="0"/>
              <a:buChar char="•"/>
              <a:tabLst>
                <a:tab pos="120650" algn="l"/>
              </a:tabLs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robustní tělo, nápadně dlouhý sosák</a:t>
            </a:r>
          </a:p>
          <a:p>
            <a:pPr marL="299086" indent="-285750">
              <a:lnSpc>
                <a:spcPct val="100000"/>
              </a:lnSpc>
              <a:spcBef>
                <a:spcPts val="330"/>
              </a:spcBef>
              <a:buFont typeface="Arial" panose="020B0604020202020204" pitchFamily="34" charset="0"/>
              <a:buChar char="•"/>
              <a:tabLst>
                <a:tab pos="120650" algn="l"/>
              </a:tabLs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úzká křídla, výborní letci</a:t>
            </a:r>
          </a:p>
          <a:p>
            <a:pPr marL="299086" indent="-285750">
              <a:lnSpc>
                <a:spcPct val="100000"/>
              </a:lnSpc>
              <a:spcBef>
                <a:spcPts val="330"/>
              </a:spcBef>
              <a:buFont typeface="Arial" panose="020B0604020202020204" pitchFamily="34" charset="0"/>
              <a:buChar char="•"/>
              <a:tabLst>
                <a:tab pos="120650" algn="l"/>
              </a:tabLs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zpravidla</a:t>
            </a:r>
            <a:r>
              <a:rPr lang="cs-CZ" sz="2000" spc="-3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noční,</a:t>
            </a:r>
            <a:r>
              <a:rPr lang="cs-CZ" sz="2000" spc="-3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některé</a:t>
            </a:r>
            <a:r>
              <a:rPr lang="cs-CZ" sz="2000" spc="-3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tažné</a:t>
            </a:r>
            <a:r>
              <a:rPr lang="cs-CZ" sz="2000" spc="-3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druhy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99721" indent="-285750">
              <a:lnSpc>
                <a:spcPct val="100000"/>
              </a:lnSpc>
              <a:spcBef>
                <a:spcPts val="335"/>
              </a:spcBef>
              <a:buFont typeface="Arial" panose="020B0604020202020204" pitchFamily="34" charset="0"/>
              <a:buChar char="•"/>
              <a:tabLst>
                <a:tab pos="121285" algn="l"/>
              </a:tabLs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larvy</a:t>
            </a:r>
            <a:r>
              <a:rPr lang="cs-CZ" sz="2000" spc="-3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lysé,</a:t>
            </a:r>
            <a:r>
              <a:rPr lang="cs-CZ" sz="2000" spc="-2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často</a:t>
            </a:r>
            <a:r>
              <a:rPr lang="cs-CZ" sz="2000" spc="-2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pestře</a:t>
            </a:r>
            <a:r>
              <a:rPr lang="cs-CZ" sz="2000" spc="-2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zbarvené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99721" indent="-285750">
              <a:lnSpc>
                <a:spcPct val="100000"/>
              </a:lnSpc>
              <a:spcBef>
                <a:spcPts val="330"/>
              </a:spcBef>
              <a:buFont typeface="Arial" panose="020B0604020202020204" pitchFamily="34" charset="0"/>
              <a:buChar char="•"/>
              <a:tabLst>
                <a:tab pos="121285" algn="l"/>
              </a:tabLs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konci zadečku nápadný osten</a:t>
            </a:r>
          </a:p>
          <a:p>
            <a:pPr marL="298450" marR="379730" indent="-285750">
              <a:lnSpc>
                <a:spcPct val="100000"/>
              </a:lnSpc>
              <a:spcBef>
                <a:spcPts val="335"/>
              </a:spcBef>
              <a:buFont typeface="Arial" panose="020B0604020202020204" pitchFamily="34" charset="0"/>
              <a:buChar char="•"/>
              <a:tabLst>
                <a:tab pos="121285" algn="l"/>
              </a:tabLst>
            </a:pPr>
            <a:r>
              <a:rPr lang="cs-CZ" sz="2000" spc="-2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ČR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cs-CZ" sz="2000" spc="-2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druhů, 6 v ČS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EB70839-CE98-4CBD-BE7B-4DF598F7F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0253" y="730683"/>
            <a:ext cx="4026157" cy="2682428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2E358A38-CDD7-49CC-AEA2-434D06B752C4}"/>
              </a:ext>
            </a:extLst>
          </p:cNvPr>
          <p:cNvSpPr txBox="1"/>
          <p:nvPr/>
        </p:nvSpPr>
        <p:spPr>
          <a:xfrm>
            <a:off x="5382005" y="3043779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Lyšaj</a:t>
            </a:r>
            <a:r>
              <a:rPr lang="cs-CZ" dirty="0">
                <a:solidFill>
                  <a:schemeClr val="bg1"/>
                </a:solidFill>
              </a:rPr>
              <a:t> smrtihlav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AF293FB9-CFCA-4920-9F3B-F30A7D4D8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645024"/>
            <a:ext cx="4247265" cy="2229814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84E8BC9E-BD78-4F4B-9B11-0A4C5C64E569}"/>
              </a:ext>
            </a:extLst>
          </p:cNvPr>
          <p:cNvSpPr txBox="1"/>
          <p:nvPr/>
        </p:nvSpPr>
        <p:spPr>
          <a:xfrm>
            <a:off x="5039448" y="551408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Dlouhozobka</a:t>
            </a:r>
            <a:r>
              <a:rPr lang="cs-CZ" dirty="0">
                <a:solidFill>
                  <a:schemeClr val="bg1"/>
                </a:solidFill>
              </a:rPr>
              <a:t> svízelová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25B2679-FBDE-4FFE-B085-2C313D7BD4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043779"/>
            <a:ext cx="3652602" cy="182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965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6ECED565-363B-487E-8C19-7AB9B2B0A26B}"/>
              </a:ext>
            </a:extLst>
          </p:cNvPr>
          <p:cNvSpPr/>
          <p:nvPr/>
        </p:nvSpPr>
        <p:spPr>
          <a:xfrm>
            <a:off x="107504" y="1175090"/>
            <a:ext cx="439248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">
              <a:lnSpc>
                <a:spcPct val="100000"/>
              </a:lnSpc>
              <a:tabLst>
                <a:tab pos="280035" algn="l"/>
              </a:tabLst>
            </a:pPr>
            <a:r>
              <a:rPr lang="cs-CZ" sz="2000" spc="-10" dirty="0" err="1">
                <a:solidFill>
                  <a:srgbClr val="993300"/>
                </a:solidFill>
                <a:cs typeface="Arial"/>
              </a:rPr>
              <a:t>Otakárkovití</a:t>
            </a:r>
            <a:r>
              <a:rPr lang="cs-CZ" sz="2000" spc="-10" dirty="0">
                <a:solidFill>
                  <a:srgbClr val="993300"/>
                </a:solidFill>
                <a:cs typeface="Arial"/>
              </a:rPr>
              <a:t> (PAPILIONIDAE)</a:t>
            </a:r>
            <a:endParaRPr lang="cs-CZ" sz="2000" dirty="0">
              <a:solidFill>
                <a:srgbClr val="993300"/>
              </a:solidFill>
              <a:cs typeface="Arial"/>
            </a:endParaRPr>
          </a:p>
          <a:p>
            <a:pPr marL="300356" lvl="1" indent="-285750">
              <a:lnSpc>
                <a:spcPct val="100000"/>
              </a:lnSpc>
              <a:spcBef>
                <a:spcPts val="335"/>
              </a:spcBef>
              <a:buFont typeface="Arial" panose="020B0604020202020204" pitchFamily="34" charset="0"/>
              <a:buChar char="•"/>
              <a:tabLst>
                <a:tab pos="121920" algn="l"/>
              </a:tabLs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nápadně zbarvené druhy, ochlupené labiální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palpy</a:t>
            </a:r>
            <a:endParaRPr lang="cs-CZ" sz="20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00356" lvl="1" indent="-285750">
              <a:lnSpc>
                <a:spcPct val="100000"/>
              </a:lnSpc>
              <a:spcBef>
                <a:spcPts val="335"/>
              </a:spcBef>
              <a:buFont typeface="Arial" panose="020B0604020202020204" pitchFamily="34" charset="0"/>
              <a:buChar char="•"/>
              <a:tabLst>
                <a:tab pos="121920" algn="l"/>
              </a:tabLs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štíhlá</a:t>
            </a:r>
            <a:r>
              <a:rPr lang="cs-CZ" sz="2000" spc="-4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paličkovitá</a:t>
            </a:r>
            <a:r>
              <a:rPr lang="cs-CZ" sz="2000" spc="-3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tykadla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00356" lvl="1" indent="-285750">
              <a:lnSpc>
                <a:spcPct val="100000"/>
              </a:lnSpc>
              <a:spcBef>
                <a:spcPts val="330"/>
              </a:spcBef>
              <a:buFont typeface="Arial" panose="020B0604020202020204" pitchFamily="34" charset="0"/>
              <a:buChar char="•"/>
              <a:tabLst>
                <a:tab pos="121920" algn="l"/>
              </a:tabLs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larvy</a:t>
            </a:r>
            <a:r>
              <a:rPr lang="cs-CZ" sz="2000" spc="-3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spc="-2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lysé -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cs-CZ" sz="2000" spc="-4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prothoraxu</a:t>
            </a:r>
            <a:r>
              <a:rPr lang="cs-CZ" sz="2000" spc="-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osmeterium</a:t>
            </a:r>
            <a:r>
              <a:rPr lang="cs-CZ" sz="2000" spc="-3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(vychlípitelný</a:t>
            </a:r>
            <a:r>
              <a:rPr lang="cs-CZ" sz="2000" spc="-4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žláznatý</a:t>
            </a:r>
            <a:r>
              <a:rPr lang="cs-CZ" sz="2000" spc="-4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útvar)</a:t>
            </a:r>
          </a:p>
          <a:p>
            <a:pPr marL="299085" marR="1576070" lvl="1" indent="-285750">
              <a:lnSpc>
                <a:spcPct val="100000"/>
              </a:lnSpc>
              <a:spcBef>
                <a:spcPts val="330"/>
              </a:spcBef>
              <a:buFont typeface="Arial" panose="020B0604020202020204" pitchFamily="34" charset="0"/>
              <a:buChar char="•"/>
              <a:tabLst>
                <a:tab pos="121285" algn="l"/>
              </a:tabLst>
            </a:pPr>
            <a:r>
              <a:rPr lang="cs-CZ" sz="20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ČR</a:t>
            </a:r>
            <a:r>
              <a:rPr lang="cs-CZ" sz="2000" spc="-2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cs-CZ" sz="2000" spc="-2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druhů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4123CCC7-3ACF-426A-BB5C-94CBAD88238F}"/>
              </a:ext>
            </a:extLst>
          </p:cNvPr>
          <p:cNvSpPr/>
          <p:nvPr/>
        </p:nvSpPr>
        <p:spPr>
          <a:xfrm>
            <a:off x="297680" y="3747642"/>
            <a:ext cx="5434832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35">
              <a:lnSpc>
                <a:spcPct val="100000"/>
              </a:lnSpc>
              <a:spcBef>
                <a:spcPts val="5"/>
              </a:spcBef>
            </a:pPr>
            <a:r>
              <a:rPr lang="cs-CZ" sz="2000" dirty="0" err="1">
                <a:solidFill>
                  <a:srgbClr val="993300"/>
                </a:solidFill>
                <a:cs typeface="Arial"/>
              </a:rPr>
              <a:t>Běláskovití</a:t>
            </a:r>
            <a:r>
              <a:rPr lang="cs-CZ" sz="2000" dirty="0">
                <a:solidFill>
                  <a:srgbClr val="993300"/>
                </a:solidFill>
                <a:cs typeface="Arial"/>
              </a:rPr>
              <a:t> (PIERIDAE)</a:t>
            </a:r>
          </a:p>
          <a:p>
            <a:pPr marL="298450" indent="-285750">
              <a:lnSpc>
                <a:spcPct val="100000"/>
              </a:lnSpc>
              <a:spcBef>
                <a:spcPts val="330"/>
              </a:spcBef>
              <a:buFont typeface="Arial" panose="020B0604020202020204" pitchFamily="34" charset="0"/>
              <a:buChar char="•"/>
              <a:tabLst>
                <a:tab pos="120014" algn="l"/>
              </a:tabLs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bílá</a:t>
            </a:r>
            <a:r>
              <a:rPr lang="cs-CZ" sz="2000" spc="-2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nebo</a:t>
            </a:r>
            <a:r>
              <a:rPr lang="cs-CZ" sz="2000" spc="-2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žlutá</a:t>
            </a:r>
            <a:r>
              <a:rPr lang="cs-CZ" sz="2000" spc="-1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křídla,</a:t>
            </a:r>
            <a:r>
              <a:rPr lang="cs-CZ" sz="2000" spc="-2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často</a:t>
            </a:r>
            <a:r>
              <a:rPr lang="cs-CZ" sz="2000" spc="-2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cs-CZ" sz="2000" spc="-3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černou</a:t>
            </a:r>
            <a:r>
              <a:rPr lang="cs-CZ" sz="2000" spc="-2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kresbou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98450" indent="-285750">
              <a:lnSpc>
                <a:spcPct val="100000"/>
              </a:lnSpc>
              <a:spcBef>
                <a:spcPts val="335"/>
              </a:spcBef>
              <a:buFont typeface="Arial" panose="020B0604020202020204" pitchFamily="34" charset="0"/>
              <a:buChar char="•"/>
              <a:tabLst>
                <a:tab pos="120014" algn="l"/>
              </a:tabLs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larvy</a:t>
            </a:r>
            <a:r>
              <a:rPr lang="cs-CZ" sz="2000" spc="-6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štíhlé,</a:t>
            </a:r>
            <a:r>
              <a:rPr lang="cs-CZ" sz="2000" spc="-3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většinou</a:t>
            </a:r>
            <a:r>
              <a:rPr lang="cs-CZ" sz="2000" spc="-3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zelené,</a:t>
            </a:r>
            <a:r>
              <a:rPr lang="cs-CZ" sz="2000" spc="-3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pokryté</a:t>
            </a:r>
            <a:r>
              <a:rPr lang="cs-CZ" sz="2000" spc="-3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krátkými</a:t>
            </a:r>
            <a:r>
              <a:rPr lang="cs-CZ" sz="2000" spc="-4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spc="-1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setami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0EA8650-B0D2-429C-8A9C-B84217CFC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144" y="32515"/>
            <a:ext cx="3851919" cy="255915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7A17229-16D7-4960-A56A-69535827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293828"/>
            <a:ext cx="2713571" cy="1809409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3E909395-80AF-47BC-8B19-F3B5171B3E44}"/>
              </a:ext>
            </a:extLst>
          </p:cNvPr>
          <p:cNvSpPr txBox="1"/>
          <p:nvPr/>
        </p:nvSpPr>
        <p:spPr>
          <a:xfrm>
            <a:off x="5732512" y="210247"/>
            <a:ext cx="2421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Otakárek fenyklový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2CE74AD-647B-42E1-953C-9D0D2386BA63}"/>
              </a:ext>
            </a:extLst>
          </p:cNvPr>
          <p:cNvSpPr txBox="1"/>
          <p:nvPr/>
        </p:nvSpPr>
        <p:spPr>
          <a:xfrm>
            <a:off x="6286743" y="6243034"/>
            <a:ext cx="2421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Bělásek řeřichový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F1A4F35-40C4-4993-8AF5-BA68E1A71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325091" y="2107159"/>
            <a:ext cx="1658808" cy="219532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D6576CB-6CD4-4163-B5EC-5DF43F7F4F25}"/>
              </a:ext>
            </a:extLst>
          </p:cNvPr>
          <p:cNvSpPr txBox="1"/>
          <p:nvPr/>
        </p:nvSpPr>
        <p:spPr>
          <a:xfrm>
            <a:off x="179512" y="200714"/>
            <a:ext cx="4248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Denní motýli:</a:t>
            </a:r>
          </a:p>
          <a:p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 nás 161 druhů, z toho 93 v ČS</a:t>
            </a:r>
          </a:p>
        </p:txBody>
      </p:sp>
    </p:spTree>
    <p:extLst>
      <p:ext uri="{BB962C8B-B14F-4D97-AF65-F5344CB8AC3E}">
        <p14:creationId xmlns:p14="http://schemas.microsoft.com/office/powerpoint/2010/main" val="1358869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9E2E7EA2-31B8-4F50-AB03-EB77B2B10897}"/>
              </a:ext>
            </a:extLst>
          </p:cNvPr>
          <p:cNvSpPr/>
          <p:nvPr/>
        </p:nvSpPr>
        <p:spPr>
          <a:xfrm>
            <a:off x="379505" y="78160"/>
            <a:ext cx="8152935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">
              <a:lnSpc>
                <a:spcPct val="100000"/>
              </a:lnSpc>
              <a:tabLst>
                <a:tab pos="280035" algn="l"/>
              </a:tabLst>
            </a:pPr>
            <a:endParaRPr lang="cs-CZ" sz="1400" dirty="0">
              <a:latin typeface="+mj-lt"/>
              <a:cs typeface="Arial"/>
            </a:endParaRPr>
          </a:p>
          <a:p>
            <a:pPr marL="13335">
              <a:lnSpc>
                <a:spcPct val="100000"/>
              </a:lnSpc>
              <a:spcBef>
                <a:spcPts val="5"/>
              </a:spcBef>
            </a:pPr>
            <a:r>
              <a:rPr lang="cs-CZ" sz="2000" spc="-10" dirty="0" err="1">
                <a:solidFill>
                  <a:srgbClr val="993300"/>
                </a:solidFill>
                <a:latin typeface="+mj-lt"/>
                <a:cs typeface="Arial"/>
              </a:rPr>
              <a:t>Babočkovití</a:t>
            </a:r>
            <a:r>
              <a:rPr lang="cs-CZ" sz="2000" spc="-10" dirty="0">
                <a:solidFill>
                  <a:srgbClr val="993300"/>
                </a:solidFill>
                <a:latin typeface="+mj-lt"/>
                <a:cs typeface="Arial"/>
              </a:rPr>
              <a:t> (NYMPHALIDAE)</a:t>
            </a:r>
            <a:endParaRPr lang="cs-CZ" sz="2000" dirty="0">
              <a:solidFill>
                <a:srgbClr val="993300"/>
              </a:solidFill>
              <a:latin typeface="+mj-lt"/>
              <a:cs typeface="Arial"/>
            </a:endParaRPr>
          </a:p>
          <a:p>
            <a:pPr marL="300991" indent="-285750">
              <a:lnSpc>
                <a:spcPct val="100000"/>
              </a:lnSpc>
              <a:spcBef>
                <a:spcPts val="335"/>
              </a:spcBef>
              <a:buFont typeface="Arial" panose="020B0604020202020204" pitchFamily="34" charset="0"/>
              <a:buChar char="•"/>
              <a:tabLst>
                <a:tab pos="122555" algn="l"/>
              </a:tabLs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zkrácený</a:t>
            </a:r>
            <a:r>
              <a:rPr lang="cs-CZ" sz="2000" spc="-2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přední</a:t>
            </a:r>
            <a:r>
              <a:rPr lang="cs-CZ" sz="2000" spc="-2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pár</a:t>
            </a:r>
            <a:r>
              <a:rPr lang="cs-CZ" sz="2000" spc="-2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nohou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00991" indent="-285750">
              <a:lnSpc>
                <a:spcPct val="100000"/>
              </a:lnSpc>
              <a:spcBef>
                <a:spcPts val="330"/>
              </a:spcBef>
              <a:buFont typeface="Arial" panose="020B0604020202020204" pitchFamily="34" charset="0"/>
              <a:buChar char="•"/>
              <a:tabLst>
                <a:tab pos="122555" algn="l"/>
              </a:tabLs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zimují</a:t>
            </a:r>
            <a:r>
              <a:rPr lang="cs-CZ" sz="2000" spc="-4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jako</a:t>
            </a:r>
            <a:r>
              <a:rPr lang="cs-CZ" sz="2000" spc="-4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dospělci, mají</a:t>
            </a:r>
            <a:r>
              <a:rPr lang="cs-CZ" sz="2000" spc="-4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závěsnou</a:t>
            </a:r>
            <a:r>
              <a:rPr lang="cs-CZ" sz="2000" spc="-4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kuklu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00991" indent="-285750">
              <a:lnSpc>
                <a:spcPct val="100000"/>
              </a:lnSpc>
              <a:spcBef>
                <a:spcPts val="335"/>
              </a:spcBef>
              <a:buFont typeface="Arial" panose="020B0604020202020204" pitchFamily="34" charset="0"/>
              <a:buChar char="•"/>
              <a:tabLst>
                <a:tab pos="122555" algn="l"/>
              </a:tabLs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larvy</a:t>
            </a:r>
            <a:r>
              <a:rPr lang="cs-CZ" sz="2000" spc="-4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válcovité</a:t>
            </a:r>
            <a:r>
              <a:rPr lang="cs-CZ" sz="2000" spc="-3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tělo</a:t>
            </a:r>
            <a:r>
              <a:rPr lang="cs-CZ" sz="2000" spc="-3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trnovitými</a:t>
            </a:r>
            <a:r>
              <a:rPr lang="cs-CZ" sz="2000" spc="-3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rozvětvenými</a:t>
            </a:r>
            <a:r>
              <a:rPr lang="cs-CZ" sz="2000" spc="-3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spc="-1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setami</a:t>
            </a:r>
            <a:endParaRPr lang="cs-CZ" sz="20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00991" indent="-285750">
              <a:lnSpc>
                <a:spcPct val="100000"/>
              </a:lnSpc>
              <a:spcBef>
                <a:spcPts val="335"/>
              </a:spcBef>
              <a:buFont typeface="Arial" panose="020B0604020202020204" pitchFamily="34" charset="0"/>
              <a:buChar char="•"/>
              <a:tabLst>
                <a:tab pos="122555" algn="l"/>
              </a:tabLst>
            </a:pP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1AADD62B-CD96-40BC-89FB-79D27F3D7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32" y="3060796"/>
            <a:ext cx="3286132" cy="2464599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9EA0D386-9D65-4A3A-AD2C-F1B22E0C8ADE}"/>
              </a:ext>
            </a:extLst>
          </p:cNvPr>
          <p:cNvSpPr txBox="1"/>
          <p:nvPr/>
        </p:nvSpPr>
        <p:spPr>
          <a:xfrm>
            <a:off x="683568" y="3060796"/>
            <a:ext cx="2421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Babočka bodláková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F1D7C5A-C086-4822-9C40-64AC193E14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1" t="16892" r="7201" b="8169"/>
          <a:stretch/>
        </p:blipFill>
        <p:spPr>
          <a:xfrm>
            <a:off x="3648614" y="4293096"/>
            <a:ext cx="2723585" cy="189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084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73803226-6462-4342-85F7-D4A834158EE5}"/>
              </a:ext>
            </a:extLst>
          </p:cNvPr>
          <p:cNvSpPr/>
          <p:nvPr/>
        </p:nvSpPr>
        <p:spPr>
          <a:xfrm>
            <a:off x="189485" y="2255604"/>
            <a:ext cx="4454523" cy="205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cs-CZ" sz="2000" spc="-20" dirty="0">
                <a:solidFill>
                  <a:srgbClr val="993300"/>
                </a:solidFill>
                <a:latin typeface="+mj-lt"/>
                <a:cs typeface="Arial"/>
              </a:rPr>
              <a:t> Modráskovití (</a:t>
            </a:r>
            <a:r>
              <a:rPr lang="cs-CZ" sz="2000" spc="-10" dirty="0">
                <a:solidFill>
                  <a:srgbClr val="993300"/>
                </a:solidFill>
                <a:latin typeface="+mj-lt"/>
                <a:cs typeface="Arial"/>
              </a:rPr>
              <a:t>LYCAENIDAE)</a:t>
            </a:r>
            <a:endParaRPr lang="cs-CZ" sz="2000" dirty="0">
              <a:solidFill>
                <a:srgbClr val="993300"/>
              </a:solidFill>
              <a:latin typeface="+mj-lt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330"/>
              </a:spcBef>
              <a:buFont typeface="Arial" panose="020B0604020202020204" pitchFamily="34" charset="0"/>
              <a:buChar char="•"/>
              <a:tabLst>
                <a:tab pos="120014" algn="l"/>
              </a:tabLs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drobnější druhy</a:t>
            </a:r>
          </a:p>
          <a:p>
            <a:pPr marL="298450" indent="-285750">
              <a:lnSpc>
                <a:spcPct val="100000"/>
              </a:lnSpc>
              <a:spcBef>
                <a:spcPts val="335"/>
              </a:spcBef>
              <a:buFont typeface="Arial" panose="020B0604020202020204" pitchFamily="34" charset="0"/>
              <a:buChar char="•"/>
              <a:tabLst>
                <a:tab pos="120650" algn="l"/>
              </a:tabLs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modrá</a:t>
            </a:r>
            <a:r>
              <a:rPr lang="cs-CZ" sz="2000" spc="-4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nebo</a:t>
            </a:r>
            <a:r>
              <a:rPr lang="cs-CZ" sz="2000" spc="-3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oranžová</a:t>
            </a:r>
            <a:r>
              <a:rPr lang="cs-CZ" sz="2000" spc="-3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až</a:t>
            </a:r>
            <a:r>
              <a:rPr lang="cs-CZ" sz="2000" spc="-4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ohnivá</a:t>
            </a:r>
            <a:r>
              <a:rPr lang="cs-CZ" sz="2000" spc="-3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barva</a:t>
            </a:r>
            <a:r>
              <a:rPr lang="cs-CZ" sz="2000" spc="-3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křídel – pohlavní dvojtvárnost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98450" indent="-285750">
              <a:lnSpc>
                <a:spcPct val="100000"/>
              </a:lnSpc>
              <a:spcBef>
                <a:spcPts val="330"/>
              </a:spcBef>
              <a:buFont typeface="Arial" panose="020B0604020202020204" pitchFamily="34" charset="0"/>
              <a:buChar char="•"/>
              <a:tabLst>
                <a:tab pos="120014" algn="l"/>
              </a:tabLs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larvy - </a:t>
            </a:r>
            <a:r>
              <a:rPr lang="cs-CZ" sz="20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symbióza s mravenci rodu </a:t>
            </a:r>
            <a:r>
              <a:rPr lang="cs-CZ" sz="2000" i="1" spc="-1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Myrmica</a:t>
            </a:r>
            <a:r>
              <a:rPr lang="cs-CZ" sz="20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rod </a:t>
            </a:r>
            <a:r>
              <a:rPr lang="cs-CZ" sz="2000" i="1" spc="-1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Maculinea</a:t>
            </a:r>
            <a:endParaRPr lang="cs-CZ" sz="20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E9D62602-EDA1-4A0E-B7A7-94D76DC346C1}"/>
              </a:ext>
            </a:extLst>
          </p:cNvPr>
          <p:cNvSpPr/>
          <p:nvPr/>
        </p:nvSpPr>
        <p:spPr>
          <a:xfrm>
            <a:off x="189485" y="192208"/>
            <a:ext cx="4572000" cy="21005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3335">
              <a:lnSpc>
                <a:spcPct val="100000"/>
              </a:lnSpc>
              <a:spcBef>
                <a:spcPts val="434"/>
              </a:spcBef>
            </a:pPr>
            <a:r>
              <a:rPr lang="cs-CZ" sz="2000" spc="-10" dirty="0" err="1">
                <a:solidFill>
                  <a:srgbClr val="993300"/>
                </a:solidFill>
                <a:cs typeface="Arial"/>
              </a:rPr>
              <a:t>Okáčovití</a:t>
            </a:r>
            <a:r>
              <a:rPr lang="cs-CZ" sz="2000" spc="-10" dirty="0">
                <a:solidFill>
                  <a:srgbClr val="993300"/>
                </a:solidFill>
                <a:cs typeface="Arial"/>
              </a:rPr>
              <a:t> (SATYRIDAE)</a:t>
            </a:r>
            <a:endParaRPr lang="cs-CZ" sz="2000" dirty="0">
              <a:solidFill>
                <a:srgbClr val="993300"/>
              </a:solidFill>
              <a:cs typeface="Arial"/>
            </a:endParaRPr>
          </a:p>
          <a:p>
            <a:pPr marL="299086" indent="-285750">
              <a:lnSpc>
                <a:spcPct val="100000"/>
              </a:lnSpc>
              <a:spcBef>
                <a:spcPts val="335"/>
              </a:spcBef>
              <a:buFont typeface="Arial" panose="020B0604020202020204" pitchFamily="34" charset="0"/>
              <a:buChar char="•"/>
              <a:tabLst>
                <a:tab pos="120650" algn="l"/>
              </a:tabLs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téměř</a:t>
            </a:r>
            <a:r>
              <a:rPr lang="cs-CZ" sz="2000" spc="-3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zcela</a:t>
            </a:r>
            <a:r>
              <a:rPr lang="cs-CZ" sz="2000" spc="-2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zakrnělé</a:t>
            </a:r>
            <a:r>
              <a:rPr lang="cs-CZ" sz="2000" spc="-3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přední</a:t>
            </a:r>
            <a:r>
              <a:rPr lang="cs-CZ" sz="2000" spc="-2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spc="-2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nohy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99086" indent="-285750">
              <a:lnSpc>
                <a:spcPct val="100000"/>
              </a:lnSpc>
              <a:spcBef>
                <a:spcPts val="330"/>
              </a:spcBef>
              <a:buFont typeface="Arial" panose="020B0604020202020204" pitchFamily="34" charset="0"/>
              <a:buChar char="•"/>
              <a:tabLst>
                <a:tab pos="120650" algn="l"/>
              </a:tabLs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zpravidla</a:t>
            </a:r>
            <a:r>
              <a:rPr lang="cs-CZ" sz="2000" spc="-3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oválné</a:t>
            </a:r>
            <a:r>
              <a:rPr lang="cs-CZ" sz="2000" spc="-3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skvrny</a:t>
            </a:r>
            <a:r>
              <a:rPr lang="cs-CZ" sz="2000" spc="-4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cs-CZ" sz="2000" spc="-3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křídlech</a:t>
            </a:r>
          </a:p>
          <a:p>
            <a:pPr marL="299086" indent="-285750">
              <a:lnSpc>
                <a:spcPct val="100000"/>
              </a:lnSpc>
              <a:spcBef>
                <a:spcPts val="330"/>
              </a:spcBef>
              <a:buFont typeface="Arial" panose="020B0604020202020204" pitchFamily="34" charset="0"/>
              <a:buChar char="•"/>
              <a:tabLst>
                <a:tab pos="120650" algn="l"/>
              </a:tabLs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larvy</a:t>
            </a:r>
            <a:r>
              <a:rPr lang="cs-CZ" sz="2000" spc="-4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lysé se zúženým koncem</a:t>
            </a:r>
          </a:p>
          <a:p>
            <a:pPr marL="299086" indent="-285750">
              <a:lnSpc>
                <a:spcPct val="100000"/>
              </a:lnSpc>
              <a:spcBef>
                <a:spcPts val="330"/>
              </a:spcBef>
              <a:buFont typeface="Arial" panose="020B0604020202020204" pitchFamily="34" charset="0"/>
              <a:buChar char="•"/>
              <a:tabLst>
                <a:tab pos="120650" algn="l"/>
              </a:tabLs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ČR více než 30 druhů</a:t>
            </a:r>
          </a:p>
          <a:p>
            <a:pPr marL="13336">
              <a:lnSpc>
                <a:spcPct val="100000"/>
              </a:lnSpc>
              <a:spcBef>
                <a:spcPts val="330"/>
              </a:spcBef>
              <a:tabLst>
                <a:tab pos="120650" algn="l"/>
              </a:tabLst>
            </a:pPr>
            <a:endParaRPr lang="cs-CZ" dirty="0">
              <a:cs typeface="Arial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3081F36-E656-4981-A3E6-E842EDE0E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422" y="-128537"/>
            <a:ext cx="4211960" cy="315897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8D74910-8912-4E47-A0DA-EDB9EE81BC1D}"/>
              </a:ext>
            </a:extLst>
          </p:cNvPr>
          <p:cNvSpPr txBox="1"/>
          <p:nvPr/>
        </p:nvSpPr>
        <p:spPr>
          <a:xfrm>
            <a:off x="4132502" y="2672281"/>
            <a:ext cx="1421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Okáč luční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28F7508-7FF8-4F47-B546-1C972FB47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4647889"/>
            <a:ext cx="3466840" cy="221011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5B9F292-29CA-4575-A0B7-F202A55233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8677" r="27951" b="22844"/>
          <a:stretch/>
        </p:blipFill>
        <p:spPr>
          <a:xfrm rot="10800000">
            <a:off x="4860032" y="3827567"/>
            <a:ext cx="4283968" cy="3067533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A8D8F1F9-E38A-46C0-8587-3E66D2701764}"/>
              </a:ext>
            </a:extLst>
          </p:cNvPr>
          <p:cNvSpPr txBox="1"/>
          <p:nvPr/>
        </p:nvSpPr>
        <p:spPr>
          <a:xfrm>
            <a:off x="4883752" y="3884879"/>
            <a:ext cx="3790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Modrásek rodu </a:t>
            </a:r>
            <a:r>
              <a:rPr lang="cs-CZ" dirty="0" err="1">
                <a:solidFill>
                  <a:schemeClr val="bg1"/>
                </a:solidFill>
              </a:rPr>
              <a:t>Maculinea</a:t>
            </a:r>
            <a:r>
              <a:rPr lang="cs-CZ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EFA48CC9-7FEE-43E1-8BDA-A7943B4DB3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381" y="1663996"/>
            <a:ext cx="2636619" cy="1977464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343FEE3D-9E6E-4E2B-9FAC-BBFFEE1E4C49}"/>
              </a:ext>
            </a:extLst>
          </p:cNvPr>
          <p:cNvSpPr txBox="1"/>
          <p:nvPr/>
        </p:nvSpPr>
        <p:spPr>
          <a:xfrm>
            <a:off x="6507380" y="1663996"/>
            <a:ext cx="2241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Okáč bojínkový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CD92879A-4934-439B-8240-A9F45F7FBB3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332656"/>
            <a:ext cx="8229600" cy="836613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sz="3600" dirty="0">
                <a:solidFill>
                  <a:srgbClr val="993300"/>
                </a:solidFill>
              </a:rPr>
              <a:t>Chrostíci (</a:t>
            </a:r>
            <a:r>
              <a:rPr lang="cs-CZ" altLang="cs-CZ" sz="3600" dirty="0" err="1">
                <a:solidFill>
                  <a:srgbClr val="993300"/>
                </a:solidFill>
              </a:rPr>
              <a:t>Trichoptera</a:t>
            </a:r>
            <a:r>
              <a:rPr lang="cs-CZ" altLang="cs-CZ" sz="3600" dirty="0">
                <a:solidFill>
                  <a:srgbClr val="993300"/>
                </a:solidFill>
              </a:rPr>
              <a:t>)</a:t>
            </a:r>
          </a:p>
        </p:txBody>
      </p:sp>
      <p:sp>
        <p:nvSpPr>
          <p:cNvPr id="88067" name="Text Box 4">
            <a:extLst>
              <a:ext uri="{FF2B5EF4-FFF2-40B4-BE49-F238E27FC236}">
                <a16:creationId xmlns:a16="http://schemas.microsoft.com/office/drawing/2014/main" id="{E18BA746-A5AF-4E0E-980E-746C6E7EC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268760"/>
            <a:ext cx="514806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kousací ústní ústrojí (často zakrnělé)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dlouhá nitkovitá tykadla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křídla posetá </a:t>
            </a:r>
            <a:r>
              <a:rPr lang="cs-CZ" alt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setami</a:t>
            </a: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neprůhledná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zpravidla noční aktivita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dospělci pijí pouze vodu či nektar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ČR 252 druhů, z toho 75 v ČS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B952F93-D8E1-4CD3-B051-BDF6427CA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946416"/>
            <a:ext cx="4572000" cy="273748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5DFFE9C-4A9E-4BEF-A121-66C2FDA0F0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84984"/>
            <a:ext cx="4143375" cy="31242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54CF574-9D77-42E9-BD66-1E408B98C1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12" y="1269017"/>
            <a:ext cx="3447800" cy="2300175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74071604-4E23-49B3-8C40-57BC6F72083C}"/>
              </a:ext>
            </a:extLst>
          </p:cNvPr>
          <p:cNvSpPr/>
          <p:nvPr/>
        </p:nvSpPr>
        <p:spPr>
          <a:xfrm>
            <a:off x="107504" y="332656"/>
            <a:ext cx="39604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larvy vodní – </a:t>
            </a:r>
            <a:r>
              <a:rPr lang="cs-CZ" alt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eruciformní</a:t>
            </a:r>
            <a:r>
              <a:rPr lang="cs-CZ" alt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(ve schránkách) či </a:t>
            </a:r>
            <a:r>
              <a:rPr lang="cs-CZ" alt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kapodeoidní</a:t>
            </a:r>
            <a:r>
              <a:rPr lang="cs-CZ" alt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(bez schránek) - </a:t>
            </a:r>
            <a:r>
              <a:rPr lang="cs-CZ" alt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oligopodní</a:t>
            </a:r>
            <a:endParaRPr lang="cs-CZ" alt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vláknitá tracheální žábra na zadečku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stavba schránek – druhově specifické, některé druhy bez schránek (loví do sítí)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kousací ústní ústrojí – herbivorní i karnivorní druhy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kukly se líhne na hladině či na vegetaci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F3083A6-555A-43EA-A53F-2A23260BB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47957"/>
            <a:ext cx="4572000" cy="305288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FBE461A-B909-4CCB-9262-0F57684BD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383" y="2777188"/>
            <a:ext cx="3185160" cy="268224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E6D310F-7178-4B1F-87F5-8DB041025E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57" y="4248488"/>
            <a:ext cx="4572000" cy="227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529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A22FF9C4-570A-4798-B53A-632FF17E3EE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476211"/>
            <a:ext cx="8229600" cy="7651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auto">
              <a:spcAft>
                <a:spcPts val="0"/>
              </a:spcAft>
            </a:pPr>
            <a:r>
              <a:rPr lang="cs-CZ" altLang="cs-CZ" sz="3600" dirty="0">
                <a:solidFill>
                  <a:srgbClr val="993300"/>
                </a:solidFill>
              </a:rPr>
              <a:t>Srpice (</a:t>
            </a:r>
            <a:r>
              <a:rPr lang="cs-CZ" altLang="cs-CZ" sz="3600" dirty="0" err="1">
                <a:solidFill>
                  <a:srgbClr val="993300"/>
                </a:solidFill>
              </a:rPr>
              <a:t>Mecoptera</a:t>
            </a:r>
            <a:r>
              <a:rPr lang="cs-CZ" altLang="cs-CZ" sz="3600" dirty="0">
                <a:solidFill>
                  <a:srgbClr val="993300"/>
                </a:solidFill>
              </a:rPr>
              <a:t>)</a:t>
            </a:r>
          </a:p>
        </p:txBody>
      </p:sp>
      <p:sp>
        <p:nvSpPr>
          <p:cNvPr id="79875" name="Rectangle 4">
            <a:extLst>
              <a:ext uri="{FF2B5EF4-FFF2-40B4-BE49-F238E27FC236}">
                <a16:creationId xmlns:a16="http://schemas.microsoft.com/office/drawing/2014/main" id="{28CCD5C0-DD6B-4600-AEC1-D462B2E56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96" y="1351507"/>
            <a:ext cx="5234284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sesterská skupina blech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hlava </a:t>
            </a:r>
            <a:r>
              <a:rPr lang="cs-CZ" altLang="cs-CZ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ortognátní</a:t>
            </a:r>
            <a:r>
              <a:rPr lang="cs-CZ" altLang="cs-CZ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protažena v nápadný nosec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kousací ústní ústrojí na konci rostra </a:t>
            </a:r>
            <a:r>
              <a:rPr lang="cs-CZ" altLang="cs-CZ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herbivorní i karnivorní, saprofágní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dva páry blanitých křídel s komplikovanou žilnatinou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některé druhy – </a:t>
            </a:r>
            <a:r>
              <a:rPr lang="cs-CZ" altLang="cs-CZ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bulbus a klíšťky </a:t>
            </a:r>
            <a:r>
              <a:rPr lang="cs-CZ" altLang="cs-CZ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konci zadečku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klíšťkovité </a:t>
            </a:r>
            <a:r>
              <a:rPr lang="cs-CZ" altLang="cs-CZ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gonopody</a:t>
            </a:r>
            <a:r>
              <a:rPr lang="cs-CZ" altLang="cs-CZ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samců – často složité epigamní chování – svatební tance, </a:t>
            </a:r>
            <a:r>
              <a:rPr lang="cs-CZ" altLang="cs-CZ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prekopulační</a:t>
            </a:r>
            <a:r>
              <a:rPr lang="cs-CZ" altLang="cs-CZ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dary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 nás 10 druhů, z toho 3 v ČS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7640D54-FEB6-471B-A49F-64C3C923E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425" y="476211"/>
            <a:ext cx="3014078" cy="187694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A34C270-5EC7-4B3F-ACF4-5F608DD21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416" y="3945372"/>
            <a:ext cx="3719565" cy="279548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430B67B-ECC5-421B-AE7D-A94D699B07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9263" y="2487100"/>
            <a:ext cx="3014078" cy="188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384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4">
            <a:extLst>
              <a:ext uri="{FF2B5EF4-FFF2-40B4-BE49-F238E27FC236}">
                <a16:creationId xmlns:a16="http://schemas.microsoft.com/office/drawing/2014/main" id="{28CCD5C0-DD6B-4600-AEC1-D462B2E56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0" y="332656"/>
            <a:ext cx="48709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larvy </a:t>
            </a:r>
            <a:r>
              <a:rPr lang="cs-CZ" alt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eruciformní</a:t>
            </a: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oligopodní</a:t>
            </a: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či </a:t>
            </a:r>
            <a:r>
              <a:rPr lang="cs-CZ" alt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polypodní</a:t>
            </a:r>
            <a:endParaRPr lang="cs-CZ" alt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žije v půdě, mrtví bezobratlí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4644923-56D5-46C4-BDCB-E9360928A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35895"/>
            <a:ext cx="3937620" cy="2625080"/>
          </a:xfrm>
          <a:prstGeom prst="rect">
            <a:avLst/>
          </a:prstGeom>
        </p:spPr>
      </p:pic>
      <p:sp>
        <p:nvSpPr>
          <p:cNvPr id="79879" name="Text Box 8">
            <a:extLst>
              <a:ext uri="{FF2B5EF4-FFF2-40B4-BE49-F238E27FC236}">
                <a16:creationId xmlns:a16="http://schemas.microsoft.com/office/drawing/2014/main" id="{D4A40E98-23D9-4193-82B3-F9DC9D203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492" y="3781474"/>
            <a:ext cx="20867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latin typeface="+mj-lt"/>
                <a:cs typeface="Arial" panose="020B0604020202020204" pitchFamily="34" charset="0"/>
              </a:rPr>
              <a:t>Sněžnice (</a:t>
            </a:r>
            <a:r>
              <a:rPr lang="cs-CZ" altLang="cs-CZ" sz="1800" i="1" dirty="0" err="1">
                <a:latin typeface="+mj-lt"/>
                <a:cs typeface="Arial" panose="020B0604020202020204" pitchFamily="34" charset="0"/>
              </a:rPr>
              <a:t>Boreus</a:t>
            </a:r>
            <a:r>
              <a:rPr lang="cs-CZ" altLang="cs-CZ" sz="18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cs-CZ" altLang="cs-CZ" sz="1800" i="1" dirty="0" err="1">
                <a:latin typeface="+mj-lt"/>
                <a:cs typeface="Arial" panose="020B0604020202020204" pitchFamily="34" charset="0"/>
              </a:rPr>
              <a:t>sp</a:t>
            </a:r>
            <a:r>
              <a:rPr lang="cs-CZ" altLang="cs-CZ" sz="1800" i="1" dirty="0">
                <a:latin typeface="+mj-lt"/>
                <a:cs typeface="Arial" panose="020B0604020202020204" pitchFamily="34" charset="0"/>
              </a:rPr>
              <a:t>.)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AD9AED0-A3B0-4EDA-A3CD-5CD43CB54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623" y="1140533"/>
            <a:ext cx="3851920" cy="288894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57F7B73-C395-423D-8CDC-BFAB34575E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623" y="4034475"/>
            <a:ext cx="3851920" cy="2567947"/>
          </a:xfrm>
          <a:prstGeom prst="rect">
            <a:avLst/>
          </a:prstGeom>
        </p:spPr>
      </p:pic>
      <p:sp>
        <p:nvSpPr>
          <p:cNvPr id="13" name="Text Box 8">
            <a:extLst>
              <a:ext uri="{FF2B5EF4-FFF2-40B4-BE49-F238E27FC236}">
                <a16:creationId xmlns:a16="http://schemas.microsoft.com/office/drawing/2014/main" id="{655A4C5E-0268-456D-8235-D9E1293EA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8623" y="3591383"/>
            <a:ext cx="32175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latin typeface="+mj-lt"/>
                <a:cs typeface="Arial" panose="020B0604020202020204" pitchFamily="34" charset="0"/>
              </a:rPr>
              <a:t>Srpice obecná (</a:t>
            </a:r>
            <a:r>
              <a:rPr lang="cs-CZ" altLang="cs-CZ" sz="1800" i="1" dirty="0" err="1">
                <a:latin typeface="+mj-lt"/>
                <a:cs typeface="Arial" panose="020B0604020202020204" pitchFamily="34" charset="0"/>
              </a:rPr>
              <a:t>Panorpa</a:t>
            </a:r>
            <a:r>
              <a:rPr lang="cs-CZ" altLang="cs-CZ" sz="18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cs-CZ" altLang="cs-CZ" sz="1800" i="1" dirty="0" err="1">
                <a:latin typeface="+mj-lt"/>
                <a:cs typeface="Arial" panose="020B0604020202020204" pitchFamily="34" charset="0"/>
              </a:rPr>
              <a:t>vulgaris</a:t>
            </a:r>
            <a:r>
              <a:rPr lang="cs-CZ" altLang="cs-CZ" sz="1800" i="1" dirty="0">
                <a:latin typeface="+mj-lt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B8EA316-6302-4578-8F55-A0972606AB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30" y="1394527"/>
            <a:ext cx="4006860" cy="1717225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>
            <a:extLst>
              <a:ext uri="{FF2B5EF4-FFF2-40B4-BE49-F238E27FC236}">
                <a16:creationId xmlns:a16="http://schemas.microsoft.com/office/drawing/2014/main" id="{4B568980-6A15-4F37-A374-03A5C0CA5836}"/>
              </a:ext>
            </a:extLst>
          </p:cNvPr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217959" y="119185"/>
            <a:ext cx="822960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sz="3600" dirty="0">
                <a:solidFill>
                  <a:srgbClr val="993300"/>
                </a:solidFill>
              </a:rPr>
              <a:t>Dvoukřídlí (</a:t>
            </a:r>
            <a:r>
              <a:rPr lang="cs-CZ" altLang="cs-CZ" sz="3600" dirty="0" err="1">
                <a:solidFill>
                  <a:srgbClr val="993300"/>
                </a:solidFill>
              </a:rPr>
              <a:t>Diptera</a:t>
            </a:r>
            <a:r>
              <a:rPr lang="cs-CZ" altLang="cs-CZ" sz="3600" dirty="0">
                <a:solidFill>
                  <a:srgbClr val="993300"/>
                </a:solidFill>
              </a:rPr>
              <a:t>)</a:t>
            </a:r>
          </a:p>
        </p:txBody>
      </p:sp>
      <p:pic>
        <p:nvPicPr>
          <p:cNvPr id="83972" name="Picture 9" descr="ustni_ustroji_Diptera">
            <a:extLst>
              <a:ext uri="{FF2B5EF4-FFF2-40B4-BE49-F238E27FC236}">
                <a16:creationId xmlns:a16="http://schemas.microsoft.com/office/drawing/2014/main" id="{7311A418-94A2-4790-8125-599EF0635A77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8833" y="755931"/>
            <a:ext cx="2376488" cy="3500437"/>
          </a:xfrm>
          <a:noFill/>
        </p:spPr>
      </p:pic>
      <p:pic>
        <p:nvPicPr>
          <p:cNvPr id="83973" name="Picture 11" descr="ustni_ustroji_Diptera_legenda">
            <a:extLst>
              <a:ext uri="{FF2B5EF4-FFF2-40B4-BE49-F238E27FC236}">
                <a16:creationId xmlns:a16="http://schemas.microsoft.com/office/drawing/2014/main" id="{A690B6A8-21DD-4BF4-B7C9-6B697BE8BCC2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63433" y="4198775"/>
            <a:ext cx="1131888" cy="1511300"/>
          </a:xfrm>
          <a:noFill/>
        </p:spPr>
      </p:pic>
      <p:pic>
        <p:nvPicPr>
          <p:cNvPr id="83974" name="Picture 15" descr="komár">
            <a:extLst>
              <a:ext uri="{FF2B5EF4-FFF2-40B4-BE49-F238E27FC236}">
                <a16:creationId xmlns:a16="http://schemas.microsoft.com/office/drawing/2014/main" id="{6FB384A9-0DBA-4ABF-AAB4-B8F361467F73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60232" y="801376"/>
            <a:ext cx="1820863" cy="2592387"/>
          </a:xfrm>
          <a:noFill/>
        </p:spPr>
      </p:pic>
      <p:sp>
        <p:nvSpPr>
          <p:cNvPr id="83975" name="Rectangle 17">
            <a:extLst>
              <a:ext uri="{FF2B5EF4-FFF2-40B4-BE49-F238E27FC236}">
                <a16:creationId xmlns:a16="http://schemas.microsoft.com/office/drawing/2014/main" id="{37EBF119-CDA8-4B58-9291-E49E29A38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423" y="721184"/>
            <a:ext cx="4033837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hlava dospělců dobře pohyblivá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křídla – redukce 2. páru křídel v kyvadélka (</a:t>
            </a:r>
            <a:r>
              <a:rPr lang="cs-CZ" alt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haltery</a:t>
            </a: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s řídkou, ale dobře vyvinutou žilnatinou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úú</a:t>
            </a: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lízací</a:t>
            </a: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(moucha) nebo bodavě savé (komár, ovád)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larvy beznohé, slabě </a:t>
            </a:r>
            <a:r>
              <a:rPr lang="cs-CZ" alt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sklerotizované</a:t>
            </a:r>
            <a:endParaRPr lang="cs-CZ" alt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ČR cca 8000 druhů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řada druhů ekonomický či epidemiologický význam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endParaRPr lang="cs-CZ" altLang="cs-CZ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83976" name="Picture 18" descr="Moucha">
            <a:extLst>
              <a:ext uri="{FF2B5EF4-FFF2-40B4-BE49-F238E27FC236}">
                <a16:creationId xmlns:a16="http://schemas.microsoft.com/office/drawing/2014/main" id="{5DE872B7-D616-4CCD-BE0A-14FFC6A1E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563775"/>
            <a:ext cx="1935162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5AEAD822-DA24-4320-8C37-9F0A1858AF29}"/>
              </a:ext>
            </a:extLst>
          </p:cNvPr>
          <p:cNvSpPr/>
          <p:nvPr/>
        </p:nvSpPr>
        <p:spPr>
          <a:xfrm>
            <a:off x="1187624" y="4256368"/>
            <a:ext cx="4572000" cy="1631216"/>
          </a:xfrm>
          <a:prstGeom prst="rect">
            <a:avLst/>
          </a:prstGeom>
          <a:solidFill>
            <a:srgbClr val="DFDBD4"/>
          </a:solidFill>
        </p:spPr>
        <p:txBody>
          <a:bodyPr>
            <a:spAutoFit/>
          </a:bodyPr>
          <a:lstStyle/>
          <a:p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Larvy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apodní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acephalní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parazitický způsob života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fytofágní či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mycetofágní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znehodnocující potraviny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Zástupný symbol pro obsah 2">
            <a:extLst>
              <a:ext uri="{FF2B5EF4-FFF2-40B4-BE49-F238E27FC236}">
                <a16:creationId xmlns:a16="http://schemas.microsoft.com/office/drawing/2014/main" id="{6527142F-8F06-49DC-B1D3-271351E8150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7950" y="549275"/>
            <a:ext cx="3743325" cy="5039965"/>
          </a:xfrm>
        </p:spPr>
        <p:txBody>
          <a:bodyPr rtlCol="0">
            <a:normAutofit fontScale="85000" lnSpcReduction="1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altLang="cs-CZ" sz="4200" dirty="0">
                <a:solidFill>
                  <a:srgbClr val="993300"/>
                </a:solidFill>
                <a:latin typeface="+mj-lt"/>
              </a:rPr>
              <a:t>Systém </a:t>
            </a:r>
            <a:r>
              <a:rPr lang="cs-CZ" altLang="cs-CZ" sz="4200" dirty="0" err="1">
                <a:solidFill>
                  <a:srgbClr val="993300"/>
                </a:solidFill>
                <a:latin typeface="+mj-lt"/>
              </a:rPr>
              <a:t>Holometabola</a:t>
            </a:r>
            <a:r>
              <a:rPr lang="cs-CZ" altLang="cs-CZ" sz="4200" dirty="0">
                <a:solidFill>
                  <a:srgbClr val="993300"/>
                </a:solidFill>
                <a:latin typeface="+mj-lt"/>
              </a:rPr>
              <a:t>: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sz="2100" b="1" dirty="0" err="1"/>
              <a:t>Hymenopteroidea</a:t>
            </a:r>
            <a:r>
              <a:rPr lang="cs-CZ" altLang="cs-CZ" sz="2100" dirty="0"/>
              <a:t>: </a:t>
            </a:r>
            <a:r>
              <a:rPr lang="cs-CZ" altLang="cs-CZ" sz="2100" dirty="0" err="1"/>
              <a:t>Hymenoptera</a:t>
            </a:r>
            <a:r>
              <a:rPr lang="cs-CZ" altLang="cs-CZ" sz="2100" dirty="0"/>
              <a:t> (blanokřídlí) (basální skupina)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sz="2100" b="1" dirty="0" err="1"/>
              <a:t>Neuropteroidea</a:t>
            </a:r>
            <a:r>
              <a:rPr lang="cs-CZ" altLang="cs-CZ" sz="2100" dirty="0"/>
              <a:t>: </a:t>
            </a:r>
            <a:r>
              <a:rPr lang="cs-CZ" altLang="cs-CZ" sz="2100" dirty="0" err="1"/>
              <a:t>Neuroptera</a:t>
            </a:r>
            <a:r>
              <a:rPr lang="cs-CZ" altLang="cs-CZ" sz="2100" dirty="0"/>
              <a:t> (síťokřídlí), </a:t>
            </a:r>
            <a:r>
              <a:rPr lang="cs-CZ" altLang="cs-CZ" sz="2100" dirty="0" err="1"/>
              <a:t>Megaloptera</a:t>
            </a:r>
            <a:r>
              <a:rPr lang="cs-CZ" altLang="cs-CZ" sz="2100" dirty="0"/>
              <a:t> (střechatky), </a:t>
            </a:r>
            <a:r>
              <a:rPr lang="cs-CZ" altLang="cs-CZ" sz="2100" dirty="0" err="1"/>
              <a:t>Raphidioptera</a:t>
            </a:r>
            <a:r>
              <a:rPr lang="cs-CZ" altLang="cs-CZ" sz="2100" dirty="0"/>
              <a:t> (</a:t>
            </a:r>
            <a:r>
              <a:rPr lang="cs-CZ" altLang="cs-CZ" sz="2100" dirty="0" err="1"/>
              <a:t>dlouhošíjky</a:t>
            </a:r>
            <a:r>
              <a:rPr lang="cs-CZ" altLang="cs-CZ" sz="2100" dirty="0"/>
              <a:t>) + </a:t>
            </a:r>
            <a:r>
              <a:rPr lang="cs-CZ" altLang="cs-CZ" sz="2100" dirty="0" err="1"/>
              <a:t>Coleoptera</a:t>
            </a:r>
            <a:r>
              <a:rPr lang="cs-CZ" altLang="cs-CZ" sz="2100" dirty="0"/>
              <a:t> (brouci) a </a:t>
            </a:r>
            <a:r>
              <a:rPr lang="cs-CZ" altLang="cs-CZ" sz="2100" dirty="0" err="1"/>
              <a:t>Strepsiptera</a:t>
            </a:r>
            <a:r>
              <a:rPr lang="cs-CZ" altLang="cs-CZ" sz="2100" dirty="0"/>
              <a:t> (</a:t>
            </a:r>
            <a:r>
              <a:rPr lang="cs-CZ" altLang="cs-CZ" sz="2100" dirty="0" err="1"/>
              <a:t>řasníci</a:t>
            </a:r>
            <a:r>
              <a:rPr lang="cs-CZ" altLang="cs-CZ" sz="2100" dirty="0"/>
              <a:t>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sz="2100" b="1" dirty="0" err="1"/>
              <a:t>Mecopteroidea</a:t>
            </a:r>
            <a:r>
              <a:rPr lang="cs-CZ" altLang="cs-CZ" sz="2100" dirty="0"/>
              <a:t>: </a:t>
            </a:r>
            <a:r>
              <a:rPr lang="cs-CZ" altLang="cs-CZ" sz="2100" dirty="0" err="1"/>
              <a:t>Mecoptera</a:t>
            </a:r>
            <a:r>
              <a:rPr lang="cs-CZ" altLang="cs-CZ" sz="2100" dirty="0"/>
              <a:t> (srpice), </a:t>
            </a:r>
            <a:r>
              <a:rPr lang="cs-CZ" altLang="cs-CZ" sz="2100" dirty="0" err="1"/>
              <a:t>Siphonaptera</a:t>
            </a:r>
            <a:r>
              <a:rPr lang="cs-CZ" altLang="cs-CZ" sz="2100" dirty="0"/>
              <a:t> (blechy), </a:t>
            </a:r>
            <a:r>
              <a:rPr lang="cs-CZ" altLang="cs-CZ" sz="2100" dirty="0" err="1"/>
              <a:t>Diptera</a:t>
            </a:r>
            <a:r>
              <a:rPr lang="cs-CZ" altLang="cs-CZ" sz="2100" dirty="0"/>
              <a:t> (dvoukřídlí) + </a:t>
            </a:r>
            <a:r>
              <a:rPr lang="cs-CZ" altLang="cs-CZ" sz="2100" dirty="0" err="1"/>
              <a:t>Trichoptera</a:t>
            </a:r>
            <a:r>
              <a:rPr lang="cs-CZ" altLang="cs-CZ" sz="2100" dirty="0"/>
              <a:t> (chrostíci) a </a:t>
            </a:r>
            <a:r>
              <a:rPr lang="cs-CZ" altLang="cs-CZ" sz="2100" dirty="0" err="1"/>
              <a:t>Lepidoptera</a:t>
            </a:r>
            <a:r>
              <a:rPr lang="cs-CZ" altLang="cs-CZ" sz="2100" dirty="0"/>
              <a:t> (motýli)</a:t>
            </a:r>
          </a:p>
        </p:txBody>
      </p:sp>
      <p:grpSp>
        <p:nvGrpSpPr>
          <p:cNvPr id="19459" name="Skupina 9">
            <a:extLst>
              <a:ext uri="{FF2B5EF4-FFF2-40B4-BE49-F238E27FC236}">
                <a16:creationId xmlns:a16="http://schemas.microsoft.com/office/drawing/2014/main" id="{5A29DFC3-63EA-4EA5-A177-199E86CC1D7F}"/>
              </a:ext>
            </a:extLst>
          </p:cNvPr>
          <p:cNvGrpSpPr>
            <a:grpSpLocks/>
          </p:cNvGrpSpPr>
          <p:nvPr/>
        </p:nvGrpSpPr>
        <p:grpSpPr bwMode="auto">
          <a:xfrm>
            <a:off x="4098925" y="233363"/>
            <a:ext cx="4937125" cy="3095625"/>
            <a:chOff x="4098274" y="657901"/>
            <a:chExt cx="4938222" cy="3096344"/>
          </a:xfrm>
        </p:grpSpPr>
        <p:pic>
          <p:nvPicPr>
            <p:cNvPr id="19465" name="Obrázek 1">
              <a:extLst>
                <a:ext uri="{FF2B5EF4-FFF2-40B4-BE49-F238E27FC236}">
                  <a16:creationId xmlns:a16="http://schemas.microsoft.com/office/drawing/2014/main" id="{FD1107A0-9B86-46C9-A701-1806263911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8274" y="657901"/>
              <a:ext cx="4938222" cy="3096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Obdélník: se zakulacenými rohy 2">
              <a:extLst>
                <a:ext uri="{FF2B5EF4-FFF2-40B4-BE49-F238E27FC236}">
                  <a16:creationId xmlns:a16="http://schemas.microsoft.com/office/drawing/2014/main" id="{18CF1CA3-982A-4105-81F0-7CAC8F5EBBC2}"/>
                </a:ext>
              </a:extLst>
            </p:cNvPr>
            <p:cNvSpPr/>
            <p:nvPr/>
          </p:nvSpPr>
          <p:spPr>
            <a:xfrm>
              <a:off x="4715949" y="667428"/>
              <a:ext cx="2161067" cy="215950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7" name="Obdélník: se zakulacenými rohy 6">
              <a:extLst>
                <a:ext uri="{FF2B5EF4-FFF2-40B4-BE49-F238E27FC236}">
                  <a16:creationId xmlns:a16="http://schemas.microsoft.com/office/drawing/2014/main" id="{FA49EB97-9ECE-4C56-9B8E-AE7E77A7B7D0}"/>
                </a:ext>
              </a:extLst>
            </p:cNvPr>
            <p:cNvSpPr/>
            <p:nvPr/>
          </p:nvSpPr>
          <p:spPr>
            <a:xfrm>
              <a:off x="4715949" y="972299"/>
              <a:ext cx="2161067" cy="1351276"/>
            </a:xfrm>
            <a:prstGeom prst="roundRect">
              <a:avLst/>
            </a:prstGeom>
            <a:noFill/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8" name="Obdélník: se zakulacenými rohy 7">
              <a:extLst>
                <a:ext uri="{FF2B5EF4-FFF2-40B4-BE49-F238E27FC236}">
                  <a16:creationId xmlns:a16="http://schemas.microsoft.com/office/drawing/2014/main" id="{5D3056A2-8A9C-49C2-9436-04B6974E68B1}"/>
                </a:ext>
              </a:extLst>
            </p:cNvPr>
            <p:cNvSpPr/>
            <p:nvPr/>
          </p:nvSpPr>
          <p:spPr>
            <a:xfrm>
              <a:off x="4720712" y="2393441"/>
              <a:ext cx="2159480" cy="1351277"/>
            </a:xfrm>
            <a:prstGeom prst="roundRect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E84BEE55-3DEF-4A80-9036-FF5D9F5BD263}"/>
              </a:ext>
            </a:extLst>
          </p:cNvPr>
          <p:cNvCxnSpPr>
            <a:cxnSpLocks/>
          </p:cNvCxnSpPr>
          <p:nvPr/>
        </p:nvCxnSpPr>
        <p:spPr>
          <a:xfrm>
            <a:off x="395536" y="2204864"/>
            <a:ext cx="201612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5A8EF1E9-D626-42B5-801A-8129F7082D2D}"/>
              </a:ext>
            </a:extLst>
          </p:cNvPr>
          <p:cNvCxnSpPr>
            <a:cxnSpLocks/>
          </p:cNvCxnSpPr>
          <p:nvPr/>
        </p:nvCxnSpPr>
        <p:spPr>
          <a:xfrm>
            <a:off x="468313" y="2924944"/>
            <a:ext cx="165576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CC738762-1424-4CB1-88CF-DA94C80E4564}"/>
              </a:ext>
            </a:extLst>
          </p:cNvPr>
          <p:cNvCxnSpPr>
            <a:cxnSpLocks/>
          </p:cNvCxnSpPr>
          <p:nvPr/>
        </p:nvCxnSpPr>
        <p:spPr>
          <a:xfrm>
            <a:off x="395536" y="4581128"/>
            <a:ext cx="1656184" cy="0"/>
          </a:xfrm>
          <a:prstGeom prst="line">
            <a:avLst/>
          </a:prstGeom>
          <a:ln w="349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3" name="TextovéPole 8">
            <a:extLst>
              <a:ext uri="{FF2B5EF4-FFF2-40B4-BE49-F238E27FC236}">
                <a16:creationId xmlns:a16="http://schemas.microsoft.com/office/drawing/2014/main" id="{5E0310B1-B95B-45DD-AAAC-66C877BE6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638" y="5365750"/>
            <a:ext cx="1690687" cy="1200150"/>
          </a:xfrm>
          <a:prstGeom prst="rect">
            <a:avLst/>
          </a:prstGeom>
          <a:solidFill>
            <a:srgbClr val="DFDB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/>
            <a:r>
              <a:rPr lang="cs-CZ" altLang="cs-CZ" dirty="0"/>
              <a:t>Obrovská </a:t>
            </a:r>
            <a:r>
              <a:rPr lang="cs-CZ" altLang="cs-CZ"/>
              <a:t>diverzita - </a:t>
            </a:r>
            <a:r>
              <a:rPr lang="cs-CZ" altLang="cs-CZ" dirty="0"/>
              <a:t>málo řádů, ale mnoho druhů!</a:t>
            </a:r>
          </a:p>
        </p:txBody>
      </p:sp>
      <p:pic>
        <p:nvPicPr>
          <p:cNvPr id="19464" name="Picture 24" descr="pocetdruhuKolac">
            <a:extLst>
              <a:ext uri="{FF2B5EF4-FFF2-40B4-BE49-F238E27FC236}">
                <a16:creationId xmlns:a16="http://schemas.microsoft.com/office/drawing/2014/main" id="{E1155780-710D-4069-BA86-93A39B560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163" y="3500438"/>
            <a:ext cx="3017837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4">
            <a:extLst>
              <a:ext uri="{FF2B5EF4-FFF2-40B4-BE49-F238E27FC236}">
                <a16:creationId xmlns:a16="http://schemas.microsoft.com/office/drawing/2014/main" id="{6107AEC4-59EC-4415-BE92-6455A86B4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105" y="127085"/>
            <a:ext cx="3888432" cy="16927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rgbClr val="993300"/>
                </a:solidFill>
                <a:latin typeface="+mn-lt"/>
                <a:cs typeface="Arial" panose="020B0604020202020204" pitchFamily="34" charset="0"/>
              </a:rPr>
              <a:t>Dlouhorozí (</a:t>
            </a:r>
            <a:r>
              <a:rPr lang="cs-CZ" altLang="cs-CZ" sz="2400" dirty="0" err="1">
                <a:solidFill>
                  <a:srgbClr val="993300"/>
                </a:solidFill>
                <a:latin typeface="+mn-lt"/>
                <a:cs typeface="Arial" panose="020B0604020202020204" pitchFamily="34" charset="0"/>
              </a:rPr>
              <a:t>Nematocera</a:t>
            </a:r>
            <a:r>
              <a:rPr lang="cs-CZ" altLang="cs-CZ" sz="2400" dirty="0">
                <a:solidFill>
                  <a:srgbClr val="993300"/>
                </a:solidFill>
                <a:latin typeface="+mn-lt"/>
                <a:cs typeface="Arial" panose="020B0604020202020204" pitchFamily="34" charset="0"/>
              </a:rPr>
              <a:t>)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dlouhá </a:t>
            </a:r>
            <a:r>
              <a:rPr lang="cs-CZ" alt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mnohočlánková</a:t>
            </a: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tykadla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larvy </a:t>
            </a:r>
            <a:r>
              <a:rPr lang="cs-CZ" alt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eucephalní</a:t>
            </a: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 kousacím </a:t>
            </a:r>
            <a:r>
              <a:rPr lang="cs-CZ" alt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úú</a:t>
            </a:r>
            <a:endParaRPr lang="cs-CZ" alt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většinou štíhlí dvoukřídlí 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neredukovaná žilnatina</a:t>
            </a:r>
            <a:endParaRPr lang="cs-CZ" alt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A9973F3-FC71-4946-BEF3-DE3D3E9315B8}"/>
              </a:ext>
            </a:extLst>
          </p:cNvPr>
          <p:cNvSpPr txBox="1"/>
          <p:nvPr/>
        </p:nvSpPr>
        <p:spPr>
          <a:xfrm>
            <a:off x="4749092" y="58047"/>
            <a:ext cx="439490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2000" dirty="0" err="1">
                <a:solidFill>
                  <a:srgbClr val="993300"/>
                </a:solidFill>
                <a:latin typeface="+mn-lt"/>
                <a:cs typeface="Arial" panose="020B0604020202020204" pitchFamily="34" charset="0"/>
              </a:rPr>
              <a:t>Tiplicovití</a:t>
            </a:r>
            <a:r>
              <a:rPr lang="cs-CZ" altLang="cs-CZ" sz="2000" dirty="0">
                <a:solidFill>
                  <a:srgbClr val="993300"/>
                </a:solidFill>
                <a:latin typeface="+mn-lt"/>
                <a:cs typeface="Arial" panose="020B0604020202020204" pitchFamily="34" charset="0"/>
              </a:rPr>
              <a:t> (</a:t>
            </a:r>
            <a:r>
              <a:rPr lang="cs-CZ" altLang="cs-CZ" sz="2000" dirty="0" err="1">
                <a:solidFill>
                  <a:srgbClr val="993300"/>
                </a:solidFill>
                <a:latin typeface="+mn-lt"/>
                <a:cs typeface="Arial" panose="020B0604020202020204" pitchFamily="34" charset="0"/>
              </a:rPr>
              <a:t>Tipulidae</a:t>
            </a:r>
            <a:r>
              <a:rPr lang="cs-CZ" altLang="cs-CZ" sz="2000" dirty="0">
                <a:solidFill>
                  <a:srgbClr val="993300"/>
                </a:solidFill>
                <a:latin typeface="+mn-lt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štíhlé tělo i křídla, dlouhé nohy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tykadla dlouhá, štětinovitá, pilovitá nebo hřebenitá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ústní ústrojí k olizování tekutin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larvy se vyvíjejí ve vlhké půdě, bahně nebo hnijícím dřevě, některé ožírají kořeny a části rostlin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ČR 123 druhů, z toho 8 v ČS</a:t>
            </a:r>
          </a:p>
          <a:p>
            <a:endParaRPr lang="cs-CZ" dirty="0">
              <a:latin typeface="+mn-lt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F0ECC961-A004-4670-86AE-89A808D4CC81}"/>
              </a:ext>
            </a:extLst>
          </p:cNvPr>
          <p:cNvSpPr/>
          <p:nvPr/>
        </p:nvSpPr>
        <p:spPr>
          <a:xfrm>
            <a:off x="155514" y="1916832"/>
            <a:ext cx="459233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err="1">
                <a:solidFill>
                  <a:srgbClr val="993300"/>
                </a:solidFill>
                <a:latin typeface="+mn-lt"/>
              </a:rPr>
              <a:t>Komárovití</a:t>
            </a:r>
            <a:r>
              <a:rPr lang="cs-CZ" sz="2000" dirty="0">
                <a:solidFill>
                  <a:srgbClr val="993300"/>
                </a:solidFill>
                <a:latin typeface="+mn-lt"/>
              </a:rPr>
              <a:t> (</a:t>
            </a:r>
            <a:r>
              <a:rPr lang="cs-CZ" sz="2000" dirty="0" err="1">
                <a:solidFill>
                  <a:srgbClr val="993300"/>
                </a:solidFill>
                <a:latin typeface="+mn-lt"/>
              </a:rPr>
              <a:t>Culicidae</a:t>
            </a:r>
            <a:r>
              <a:rPr lang="cs-CZ" sz="2000" dirty="0">
                <a:solidFill>
                  <a:srgbClr val="993300"/>
                </a:solidFill>
                <a:latin typeface="+mn-lt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prodloužený sosák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samice většiny druhů sají krev, samci přijímají nektar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tykadla samců jsou hustá,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peříčkovitá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larvy ve stojaté či mírně tekoucí vodě, živí se organickými částečkami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ektoparazité člověka, savců a ptáků, přenašeči vážných nemocí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ČR více než 43 druhů, v ČS 7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9C2576E-1EE3-448E-B35F-4CDC58166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3" y="3123048"/>
            <a:ext cx="3857445" cy="253819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DFD7C83-1765-4102-BFC2-A81AFA197467}"/>
              </a:ext>
            </a:extLst>
          </p:cNvPr>
          <p:cNvSpPr txBox="1"/>
          <p:nvPr/>
        </p:nvSpPr>
        <p:spPr>
          <a:xfrm>
            <a:off x="6084168" y="5639543"/>
            <a:ext cx="2244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Tiplice </a:t>
            </a:r>
            <a:r>
              <a:rPr lang="cs-CZ" dirty="0" err="1"/>
              <a:t>spp</a:t>
            </a:r>
            <a:r>
              <a:rPr lang="cs-CZ" dirty="0"/>
              <a:t>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A1360F9-10A8-4634-968F-AA616AADC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02" y="5041711"/>
            <a:ext cx="4656244" cy="184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608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676DC536-0195-4BD1-A133-E507A62E96F4}"/>
              </a:ext>
            </a:extLst>
          </p:cNvPr>
          <p:cNvSpPr/>
          <p:nvPr/>
        </p:nvSpPr>
        <p:spPr>
          <a:xfrm>
            <a:off x="163102" y="233986"/>
            <a:ext cx="414242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err="1">
                <a:solidFill>
                  <a:srgbClr val="993300"/>
                </a:solidFill>
              </a:rPr>
              <a:t>Ovádovití</a:t>
            </a:r>
            <a:r>
              <a:rPr lang="cs-CZ" sz="2000" dirty="0">
                <a:solidFill>
                  <a:srgbClr val="993300"/>
                </a:solidFill>
              </a:rPr>
              <a:t> (</a:t>
            </a:r>
            <a:r>
              <a:rPr lang="cs-CZ" sz="2000" dirty="0" err="1">
                <a:solidFill>
                  <a:srgbClr val="993300"/>
                </a:solidFill>
              </a:rPr>
              <a:t>Tabanidae</a:t>
            </a:r>
            <a:r>
              <a:rPr lang="cs-CZ" sz="2000" dirty="0">
                <a:solidFill>
                  <a:srgbClr val="99330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střední a větší druhy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samice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hemofágní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bodnutí bolestivé, do rány vniká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antikoagulin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samci na květech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larvy dravé, vodní, vlhké zemi u vod, výjimečně na suchých stanovištích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ČR 56 druhů, v ČS 16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AB85D8DA-19F4-459F-A20D-1C4796F42DA9}"/>
              </a:ext>
            </a:extLst>
          </p:cNvPr>
          <p:cNvSpPr/>
          <p:nvPr/>
        </p:nvSpPr>
        <p:spPr>
          <a:xfrm>
            <a:off x="4571891" y="2852936"/>
            <a:ext cx="414242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err="1">
                <a:solidFill>
                  <a:srgbClr val="993300"/>
                </a:solidFill>
              </a:rPr>
              <a:t>Dlouhososkovití</a:t>
            </a:r>
            <a:r>
              <a:rPr lang="cs-CZ" sz="2000" dirty="0">
                <a:solidFill>
                  <a:srgbClr val="993300"/>
                </a:solidFill>
              </a:rPr>
              <a:t> (</a:t>
            </a:r>
            <a:r>
              <a:rPr lang="cs-CZ" sz="2000" dirty="0" err="1">
                <a:solidFill>
                  <a:srgbClr val="993300"/>
                </a:solidFill>
              </a:rPr>
              <a:t>Bombyliidae</a:t>
            </a:r>
            <a:r>
              <a:rPr lang="cs-CZ" sz="2000" dirty="0">
                <a:solidFill>
                  <a:srgbClr val="99330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zavalité tělo, dlouhý sosák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dospělci sají nektar, někteří za letu, vznášejí se na místě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larvy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ekto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a endoparazité hmyzu, některé dravé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ČR 50 druhů, v ČS 9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BB3C746-3A89-4404-89C9-9593503E6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16632"/>
            <a:ext cx="3018300" cy="201622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9A0E31E-2F6E-45C8-9815-CB385C640D7A}"/>
              </a:ext>
            </a:extLst>
          </p:cNvPr>
          <p:cNvSpPr txBox="1"/>
          <p:nvPr/>
        </p:nvSpPr>
        <p:spPr>
          <a:xfrm>
            <a:off x="4139952" y="179778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Ovád hovězí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AA1F4FB-DF0E-4AAA-A85B-4FA3F44C4D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764" y="82372"/>
            <a:ext cx="2132236" cy="160067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E7077B7-6CAE-4D50-8C7B-08DA5DC9214F}"/>
              </a:ext>
            </a:extLst>
          </p:cNvPr>
          <p:cNvSpPr txBox="1"/>
          <p:nvPr/>
        </p:nvSpPr>
        <p:spPr>
          <a:xfrm>
            <a:off x="7094322" y="131371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Bzikavka dešťová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05799EFD-4746-4433-A9A4-D76E4BC9F1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976393"/>
            <a:ext cx="3170068" cy="2377551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F1A8943D-2297-4DDC-8939-7034EFF8286A}"/>
              </a:ext>
            </a:extLst>
          </p:cNvPr>
          <p:cNvSpPr txBox="1"/>
          <p:nvPr/>
        </p:nvSpPr>
        <p:spPr>
          <a:xfrm flipH="1">
            <a:off x="1813047" y="6386110"/>
            <a:ext cx="2101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Dlouhososka velká</a:t>
            </a:r>
          </a:p>
        </p:txBody>
      </p:sp>
    </p:spTree>
    <p:extLst>
      <p:ext uri="{BB962C8B-B14F-4D97-AF65-F5344CB8AC3E}">
        <p14:creationId xmlns:p14="http://schemas.microsoft.com/office/powerpoint/2010/main" val="3524562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EB062043-5BE1-4EEF-B386-530F65201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065" y="4572982"/>
            <a:ext cx="3782376" cy="2343428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11CE82DB-26C1-4541-AB11-E7A3D5539DBE}"/>
              </a:ext>
            </a:extLst>
          </p:cNvPr>
          <p:cNvSpPr/>
          <p:nvPr/>
        </p:nvSpPr>
        <p:spPr>
          <a:xfrm>
            <a:off x="107504" y="114517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000" dirty="0" err="1">
                <a:solidFill>
                  <a:srgbClr val="993300"/>
                </a:solidFill>
              </a:rPr>
              <a:t>Pestřenkovití</a:t>
            </a:r>
            <a:r>
              <a:rPr lang="cs-CZ" sz="2000" dirty="0">
                <a:solidFill>
                  <a:srgbClr val="993300"/>
                </a:solidFill>
              </a:rPr>
              <a:t> (</a:t>
            </a:r>
            <a:r>
              <a:rPr lang="cs-CZ" sz="2000" dirty="0" err="1">
                <a:solidFill>
                  <a:srgbClr val="993300"/>
                </a:solidFill>
              </a:rPr>
              <a:t>Syrphidae</a:t>
            </a:r>
            <a:r>
              <a:rPr lang="cs-CZ" sz="2000" dirty="0">
                <a:solidFill>
                  <a:srgbClr val="99330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pestře zbarvení - častá mimeze vos, čmeláků a jiných blanokřídlých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 letu se vznášejí na místě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opylovači květů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larvy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afidofágní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fytofágní (v cibulích), saprofágní (v organické hmotě), myrmekofilní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ČR 401 druhů, z toho 113 v ČS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BDEE8CED-1455-4E4B-B5B3-C88F23B30EA0}"/>
              </a:ext>
            </a:extLst>
          </p:cNvPr>
          <p:cNvSpPr/>
          <p:nvPr/>
        </p:nvSpPr>
        <p:spPr>
          <a:xfrm>
            <a:off x="118586" y="3284984"/>
            <a:ext cx="4021365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>
                <a:solidFill>
                  <a:srgbClr val="993300"/>
                </a:solidFill>
              </a:rPr>
              <a:t>Mouchovití</a:t>
            </a:r>
            <a:r>
              <a:rPr lang="cs-CZ" dirty="0">
                <a:solidFill>
                  <a:srgbClr val="993300"/>
                </a:solidFill>
              </a:rPr>
              <a:t> (</a:t>
            </a:r>
            <a:r>
              <a:rPr lang="cs-CZ" dirty="0" err="1">
                <a:solidFill>
                  <a:srgbClr val="993300"/>
                </a:solidFill>
              </a:rPr>
              <a:t>Muscidae</a:t>
            </a:r>
            <a:r>
              <a:rPr lang="cs-CZ" dirty="0">
                <a:solidFill>
                  <a:srgbClr val="99330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odlišnosti v postavení štětin a žilnatině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dospělci sají nektar či saprofilní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larvy saprofágní, koprofágní, někdy dravě, vzácně jsou fytofágní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hospodářsky, hygienicky a epidemiologicky významné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ČR 289 druhů, 24 v ČS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0C900B7-80BA-4C77-8844-E8573D926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090" y="-27022"/>
            <a:ext cx="3487820" cy="261819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4E40003-C75C-4612-9061-8CDFEB4D0059}"/>
              </a:ext>
            </a:extLst>
          </p:cNvPr>
          <p:cNvSpPr txBox="1"/>
          <p:nvPr/>
        </p:nvSpPr>
        <p:spPr>
          <a:xfrm>
            <a:off x="5114090" y="-70149"/>
            <a:ext cx="2071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Pestřenka sršňová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434291E-6867-45F1-AE77-BFCDE1E334E1}"/>
              </a:ext>
            </a:extLst>
          </p:cNvPr>
          <p:cNvSpPr txBox="1"/>
          <p:nvPr/>
        </p:nvSpPr>
        <p:spPr>
          <a:xfrm>
            <a:off x="3900963" y="6488668"/>
            <a:ext cx="2071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Moucha domácí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E6F881EE-1FAC-408E-BF1E-8314E33F82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6" t="7732"/>
          <a:stretch/>
        </p:blipFill>
        <p:spPr>
          <a:xfrm>
            <a:off x="6444208" y="2741267"/>
            <a:ext cx="2443431" cy="2013096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7F4EE87C-4C0E-4FE1-A620-6CF445F3BD46}"/>
              </a:ext>
            </a:extLst>
          </p:cNvPr>
          <p:cNvSpPr txBox="1"/>
          <p:nvPr/>
        </p:nvSpPr>
        <p:spPr>
          <a:xfrm>
            <a:off x="7452320" y="4719796"/>
            <a:ext cx="2071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Bodalka stájová</a:t>
            </a:r>
          </a:p>
        </p:txBody>
      </p:sp>
    </p:spTree>
    <p:extLst>
      <p:ext uri="{BB962C8B-B14F-4D97-AF65-F5344CB8AC3E}">
        <p14:creationId xmlns:p14="http://schemas.microsoft.com/office/powerpoint/2010/main" val="1411558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35862389-ED6F-4210-9BE8-6F6A56E5055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392635"/>
            <a:ext cx="8229600" cy="590931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defTabSz="457200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altLang="cs-CZ" sz="3600" dirty="0">
                <a:solidFill>
                  <a:srgbClr val="993300"/>
                </a:solidFill>
                <a:ea typeface="+mn-ea"/>
                <a:cs typeface="+mn-cs"/>
              </a:rPr>
              <a:t>Blanokřídlí (</a:t>
            </a:r>
            <a:r>
              <a:rPr lang="cs-CZ" altLang="cs-CZ" sz="3600" dirty="0" err="1">
                <a:solidFill>
                  <a:srgbClr val="993300"/>
                </a:solidFill>
                <a:ea typeface="+mn-ea"/>
                <a:cs typeface="+mn-cs"/>
              </a:rPr>
              <a:t>Hymenoptera</a:t>
            </a:r>
            <a:r>
              <a:rPr lang="cs-CZ" altLang="cs-CZ" sz="3600" dirty="0">
                <a:solidFill>
                  <a:srgbClr val="993300"/>
                </a:solidFill>
                <a:ea typeface="+mn-ea"/>
                <a:cs typeface="+mn-cs"/>
              </a:rPr>
              <a:t>)</a:t>
            </a:r>
          </a:p>
        </p:txBody>
      </p:sp>
      <p:sp>
        <p:nvSpPr>
          <p:cNvPr id="18442" name="Rectangle 21">
            <a:extLst>
              <a:ext uri="{FF2B5EF4-FFF2-40B4-BE49-F238E27FC236}">
                <a16:creationId xmlns:a16="http://schemas.microsoft.com/office/drawing/2014/main" id="{B2B6E4A8-3E81-4324-96A2-7B4817F43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120775"/>
            <a:ext cx="3779837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dirty="0">
                <a:latin typeface="+mj-lt"/>
              </a:rPr>
              <a:t>2 páry blanitých křídel s charakteristicky redukovanou žilnatinou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dirty="0">
                <a:latin typeface="+mj-lt"/>
              </a:rPr>
              <a:t>druhý pár zřetelně menší, spojení obou křídel pomocí háčků na zadním křídle (</a:t>
            </a:r>
            <a:r>
              <a:rPr lang="cs-CZ" altLang="cs-CZ" dirty="0" err="1">
                <a:latin typeface="+mj-lt"/>
              </a:rPr>
              <a:t>retinaculum</a:t>
            </a:r>
            <a:r>
              <a:rPr lang="cs-CZ" altLang="cs-CZ" dirty="0">
                <a:latin typeface="+mj-lt"/>
              </a:rPr>
              <a:t>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cs-CZ" altLang="cs-CZ" dirty="0">
              <a:latin typeface="+mj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cs-CZ" altLang="cs-CZ" dirty="0">
              <a:latin typeface="+mj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cs-CZ" altLang="cs-CZ" dirty="0">
              <a:latin typeface="+mj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cs-CZ" altLang="cs-CZ" dirty="0">
              <a:latin typeface="+mj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cs-CZ" altLang="cs-CZ" dirty="0">
              <a:latin typeface="+mj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dirty="0" err="1">
                <a:latin typeface="+mj-lt"/>
              </a:rPr>
              <a:t>Úú</a:t>
            </a:r>
            <a:r>
              <a:rPr lang="cs-CZ" altLang="cs-CZ" dirty="0">
                <a:latin typeface="+mj-lt"/>
              </a:rPr>
              <a:t> kousací popřípadě </a:t>
            </a:r>
            <a:r>
              <a:rPr lang="cs-CZ" altLang="cs-CZ" dirty="0" err="1">
                <a:latin typeface="+mj-lt"/>
              </a:rPr>
              <a:t>lízací</a:t>
            </a:r>
            <a:endParaRPr lang="cs-CZ" altLang="cs-CZ" dirty="0">
              <a:latin typeface="+mj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dirty="0">
                <a:latin typeface="+mj-lt"/>
              </a:rPr>
              <a:t>larvy </a:t>
            </a:r>
            <a:r>
              <a:rPr lang="cs-CZ" altLang="cs-CZ" dirty="0" err="1">
                <a:latin typeface="+mj-lt"/>
              </a:rPr>
              <a:t>polypodní</a:t>
            </a:r>
            <a:r>
              <a:rPr lang="cs-CZ" altLang="cs-CZ" dirty="0">
                <a:latin typeface="+mj-lt"/>
              </a:rPr>
              <a:t>, </a:t>
            </a:r>
            <a:r>
              <a:rPr lang="cs-CZ" altLang="cs-CZ" dirty="0" err="1">
                <a:latin typeface="+mj-lt"/>
              </a:rPr>
              <a:t>oligopodní</a:t>
            </a:r>
            <a:r>
              <a:rPr lang="cs-CZ" altLang="cs-CZ" dirty="0">
                <a:latin typeface="+mj-lt"/>
              </a:rPr>
              <a:t> až </a:t>
            </a:r>
            <a:r>
              <a:rPr lang="cs-CZ" altLang="cs-CZ" dirty="0" err="1">
                <a:latin typeface="+mj-lt"/>
              </a:rPr>
              <a:t>apodní</a:t>
            </a:r>
            <a:endParaRPr lang="cs-CZ" altLang="cs-CZ" dirty="0">
              <a:latin typeface="+mj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dirty="0">
                <a:latin typeface="+mj-lt"/>
              </a:rPr>
              <a:t>postupná přeměna kladélka v žihadlo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dirty="0">
                <a:latin typeface="+mj-lt"/>
              </a:rPr>
              <a:t>nápadně veliké složené oči</a:t>
            </a:r>
          </a:p>
        </p:txBody>
      </p:sp>
      <p:graphicFrame>
        <p:nvGraphicFramePr>
          <p:cNvPr id="20484" name="Object 25">
            <a:extLst>
              <a:ext uri="{FF2B5EF4-FFF2-40B4-BE49-F238E27FC236}">
                <a16:creationId xmlns:a16="http://schemas.microsoft.com/office/drawing/2014/main" id="{EB7C8E3F-7884-4251-8B3F-D061EDF2FE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16463" y="3429000"/>
          <a:ext cx="2501900" cy="328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Image" r:id="rId4" imgW="9892063" imgH="13003175" progId="Photoshop.Image.8">
                  <p:embed/>
                </p:oleObj>
              </mc:Choice>
              <mc:Fallback>
                <p:oleObj name="Image" r:id="rId4" imgW="9892063" imgH="13003175" progId="Photoshop.Image.8">
                  <p:embed/>
                  <p:pic>
                    <p:nvPicPr>
                      <p:cNvPr id="20484" name="Object 25">
                        <a:extLst>
                          <a:ext uri="{FF2B5EF4-FFF2-40B4-BE49-F238E27FC236}">
                            <a16:creationId xmlns:a16="http://schemas.microsoft.com/office/drawing/2014/main" id="{EB7C8E3F-7884-4251-8B3F-D061EDF2FE4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3429000"/>
                        <a:ext cx="2501900" cy="328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5" name="Object 21">
            <a:extLst>
              <a:ext uri="{FF2B5EF4-FFF2-40B4-BE49-F238E27FC236}">
                <a16:creationId xmlns:a16="http://schemas.microsoft.com/office/drawing/2014/main" id="{FE2C6ADB-DBC5-4A1C-8FE8-AF945AC4522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03825" y="1052513"/>
          <a:ext cx="3471863" cy="3205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Image" r:id="rId6" imgW="2372722" imgH="2189853" progId="Photoshop.Image.8">
                  <p:embed/>
                </p:oleObj>
              </mc:Choice>
              <mc:Fallback>
                <p:oleObj name="Image" r:id="rId6" imgW="2372722" imgH="2189853" progId="Photoshop.Image.8">
                  <p:embed/>
                  <p:pic>
                    <p:nvPicPr>
                      <p:cNvPr id="20485" name="Object 21">
                        <a:extLst>
                          <a:ext uri="{FF2B5EF4-FFF2-40B4-BE49-F238E27FC236}">
                            <a16:creationId xmlns:a16="http://schemas.microsoft.com/office/drawing/2014/main" id="{FE2C6ADB-DBC5-4A1C-8FE8-AF945AC4522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3825" y="1052513"/>
                        <a:ext cx="3471863" cy="3205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ovéPole 1">
            <a:extLst>
              <a:ext uri="{FF2B5EF4-FFF2-40B4-BE49-F238E27FC236}">
                <a16:creationId xmlns:a16="http://schemas.microsoft.com/office/drawing/2014/main" id="{8BAB430D-88A3-48B1-B44E-BFD0810C2552}"/>
              </a:ext>
            </a:extLst>
          </p:cNvPr>
          <p:cNvSpPr txBox="1"/>
          <p:nvPr/>
        </p:nvSpPr>
        <p:spPr>
          <a:xfrm>
            <a:off x="5967413" y="7725"/>
            <a:ext cx="3862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Hymenopteroidea</a:t>
            </a:r>
            <a:r>
              <a:rPr lang="cs-CZ" dirty="0"/>
              <a:t>: </a:t>
            </a:r>
            <a:r>
              <a:rPr lang="cs-CZ" dirty="0" err="1"/>
              <a:t>Hymenoptera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5C8BD3C-AD79-4C15-B319-AE97E60EDA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21273"/>
            <a:ext cx="3810532" cy="120031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35862389-ED6F-4210-9BE8-6F6A56E5055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83661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 anchor="t">
            <a:spAutoFit/>
          </a:bodyPr>
          <a:lstStyle/>
          <a:p>
            <a:pPr marL="342900" indent="-342900" defTabSz="457200" fontAlgn="auto">
              <a:spcBef>
                <a:spcPct val="20000"/>
              </a:spcBef>
              <a:spcAft>
                <a:spcPts val="0"/>
              </a:spcAft>
            </a:pPr>
            <a:r>
              <a:rPr lang="cs-CZ" altLang="cs-CZ" sz="4400" cap="none" dirty="0">
                <a:solidFill>
                  <a:srgbClr val="993300"/>
                </a:solidFill>
                <a:ea typeface="+mn-ea"/>
                <a:cs typeface="+mn-cs"/>
              </a:rPr>
              <a:t>Blanokřídlí (</a:t>
            </a:r>
            <a:r>
              <a:rPr lang="cs-CZ" altLang="cs-CZ" sz="4400" cap="none" dirty="0" err="1">
                <a:solidFill>
                  <a:srgbClr val="993300"/>
                </a:solidFill>
                <a:ea typeface="+mn-ea"/>
                <a:cs typeface="+mn-cs"/>
              </a:rPr>
              <a:t>Hymenoptera</a:t>
            </a:r>
            <a:r>
              <a:rPr lang="cs-CZ" altLang="cs-CZ" sz="4400" cap="none" dirty="0">
                <a:solidFill>
                  <a:srgbClr val="993300"/>
                </a:solidFill>
                <a:ea typeface="+mn-ea"/>
                <a:cs typeface="+mn-cs"/>
              </a:rPr>
              <a:t>)</a:t>
            </a:r>
          </a:p>
        </p:txBody>
      </p:sp>
      <p:pic>
        <p:nvPicPr>
          <p:cNvPr id="22532" name="Picture 9" descr="knuijapa">
            <a:extLst>
              <a:ext uri="{FF2B5EF4-FFF2-40B4-BE49-F238E27FC236}">
                <a16:creationId xmlns:a16="http://schemas.microsoft.com/office/drawing/2014/main" id="{0A8BE6E4-80F9-4D39-A1FA-B28CA327F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688" y="727935"/>
            <a:ext cx="2549433" cy="2009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10">
            <a:extLst>
              <a:ext uri="{FF2B5EF4-FFF2-40B4-BE49-F238E27FC236}">
                <a16:creationId xmlns:a16="http://schemas.microsoft.com/office/drawing/2014/main" id="{8E358920-3488-4B3B-9E59-81EFEB7B6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242" y="1654938"/>
            <a:ext cx="24160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 err="1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Širopasí</a:t>
            </a:r>
            <a:r>
              <a:rPr lang="cs-CZ" altLang="cs-CZ" sz="1800" b="1" dirty="0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 (</a:t>
            </a:r>
            <a:r>
              <a:rPr lang="cs-CZ" altLang="cs-CZ" sz="1800" b="1" dirty="0" err="1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Symphyta</a:t>
            </a:r>
            <a:r>
              <a:rPr lang="cs-CZ" altLang="cs-CZ" sz="1800" b="1" dirty="0">
                <a:solidFill>
                  <a:srgbClr val="993300"/>
                </a:solidFill>
                <a:latin typeface="+mj-lt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CED0AFF-DE74-423A-912D-B9D76B111D29}"/>
              </a:ext>
            </a:extLst>
          </p:cNvPr>
          <p:cNvSpPr txBox="1"/>
          <p:nvPr/>
        </p:nvSpPr>
        <p:spPr>
          <a:xfrm>
            <a:off x="183530" y="2031812"/>
            <a:ext cx="35341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latin typeface="+mj-lt"/>
              </a:rPr>
              <a:t>zadeček není zřetelně oddělen od hrudi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latin typeface="+mj-lt"/>
              </a:rPr>
              <a:t>larva housenice (</a:t>
            </a:r>
            <a:r>
              <a:rPr lang="cs-CZ" sz="1800" dirty="0" err="1">
                <a:latin typeface="+mj-lt"/>
              </a:rPr>
              <a:t>polypodní</a:t>
            </a:r>
            <a:r>
              <a:rPr lang="cs-CZ" sz="1800" dirty="0">
                <a:latin typeface="+mj-lt"/>
              </a:rPr>
              <a:t>)</a:t>
            </a:r>
          </a:p>
          <a:p>
            <a:endParaRPr lang="cs-CZ" dirty="0">
              <a:latin typeface="+mj-lt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30FD83D-7BC9-47DB-A1DB-A1599079BC29}"/>
              </a:ext>
            </a:extLst>
          </p:cNvPr>
          <p:cNvSpPr txBox="1"/>
          <p:nvPr/>
        </p:nvSpPr>
        <p:spPr>
          <a:xfrm>
            <a:off x="213242" y="3104585"/>
            <a:ext cx="54649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latin typeface="+mj-lt"/>
              </a:rPr>
              <a:t> </a:t>
            </a:r>
            <a:r>
              <a:rPr lang="cs-CZ" b="1" dirty="0" err="1">
                <a:solidFill>
                  <a:srgbClr val="993300"/>
                </a:solidFill>
                <a:latin typeface="+mj-lt"/>
              </a:rPr>
              <a:t>Štíhlopasí</a:t>
            </a:r>
            <a:r>
              <a:rPr lang="cs-CZ" b="1" dirty="0">
                <a:solidFill>
                  <a:srgbClr val="993300"/>
                </a:solidFill>
                <a:latin typeface="+mj-lt"/>
              </a:rPr>
              <a:t> (</a:t>
            </a:r>
            <a:r>
              <a:rPr lang="cs-CZ" b="1" dirty="0" err="1">
                <a:solidFill>
                  <a:srgbClr val="993300"/>
                </a:solidFill>
                <a:latin typeface="+mj-lt"/>
              </a:rPr>
              <a:t>Apocrita</a:t>
            </a:r>
            <a:r>
              <a:rPr lang="cs-CZ" b="1" dirty="0">
                <a:solidFill>
                  <a:srgbClr val="993300"/>
                </a:solidFill>
                <a:latin typeface="+mj-lt"/>
              </a:rPr>
              <a:t>)</a:t>
            </a:r>
            <a:r>
              <a:rPr lang="cs-CZ" dirty="0">
                <a:solidFill>
                  <a:srgbClr val="993300"/>
                </a:solidFill>
                <a:latin typeface="+mj-lt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latin typeface="+mj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+mj-lt"/>
              </a:rPr>
              <a:t>většina zadečku oddělena od zbytku těla stopkou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+mj-lt"/>
              </a:rPr>
              <a:t>obvykle struskovitá larva (slepé, </a:t>
            </a:r>
            <a:r>
              <a:rPr lang="cs-CZ" dirty="0" err="1">
                <a:latin typeface="+mj-lt"/>
              </a:rPr>
              <a:t>eucefalní</a:t>
            </a:r>
            <a:r>
              <a:rPr lang="cs-CZ" dirty="0">
                <a:latin typeface="+mj-lt"/>
              </a:rPr>
              <a:t>, </a:t>
            </a:r>
            <a:r>
              <a:rPr lang="cs-CZ" dirty="0" err="1">
                <a:latin typeface="+mj-lt"/>
              </a:rPr>
              <a:t>apodní</a:t>
            </a:r>
            <a:r>
              <a:rPr lang="cs-CZ" dirty="0">
                <a:latin typeface="+mj-lt"/>
              </a:rPr>
              <a:t>)</a:t>
            </a:r>
          </a:p>
          <a:p>
            <a:endParaRPr lang="cs-CZ" dirty="0">
              <a:latin typeface="+mj-lt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3F7837F-1759-459D-905B-8BB3E47B25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439" y="718743"/>
            <a:ext cx="3033561" cy="201900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5EFCBD2-09A0-4FD4-A54A-5CA8D50A09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291" y="4560025"/>
            <a:ext cx="3395418" cy="226361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BE0482A-CA8D-4AE8-8A60-DBF3DC2188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121" y="2856249"/>
            <a:ext cx="2912018" cy="194134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ACA8C53-5016-4C69-B5F3-5B2C686B81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6680" y="4560024"/>
            <a:ext cx="3337021" cy="2263612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77A3FB5-8AD8-451A-B27B-9799BF395845}"/>
              </a:ext>
            </a:extLst>
          </p:cNvPr>
          <p:cNvSpPr txBox="1"/>
          <p:nvPr/>
        </p:nvSpPr>
        <p:spPr>
          <a:xfrm>
            <a:off x="183530" y="718742"/>
            <a:ext cx="366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+mj-lt"/>
              </a:rPr>
              <a:t>Velice bohatá skupina – 8% známých druhů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Zástupný symbol pro obsah 2">
            <a:extLst>
              <a:ext uri="{FF2B5EF4-FFF2-40B4-BE49-F238E27FC236}">
                <a16:creationId xmlns:a16="http://schemas.microsoft.com/office/drawing/2014/main" id="{8A4FC157-F46B-4CDB-B989-F4D3D91F808D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25294" y="505175"/>
            <a:ext cx="8213090" cy="590931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 anchor="t">
            <a:spAutoFit/>
          </a:bodyPr>
          <a:lstStyle/>
          <a:p>
            <a:pPr marL="0" indent="0" defTabSz="4572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None/>
            </a:pPr>
            <a:r>
              <a:rPr lang="cs-CZ" altLang="cs-CZ" sz="3600" dirty="0" err="1">
                <a:solidFill>
                  <a:srgbClr val="993300"/>
                </a:solidFill>
                <a:latin typeface="+mj-lt"/>
              </a:rPr>
              <a:t>Širopasí</a:t>
            </a:r>
            <a:r>
              <a:rPr lang="cs-CZ" altLang="cs-CZ" sz="3600" dirty="0">
                <a:solidFill>
                  <a:srgbClr val="993300"/>
                </a:solidFill>
                <a:latin typeface="+mj-lt"/>
              </a:rPr>
              <a:t> (</a:t>
            </a:r>
            <a:r>
              <a:rPr lang="cs-CZ" altLang="cs-CZ" sz="3600" dirty="0" err="1">
                <a:solidFill>
                  <a:srgbClr val="993300"/>
                </a:solidFill>
                <a:latin typeface="+mj-lt"/>
              </a:rPr>
              <a:t>Symphyta</a:t>
            </a:r>
            <a:r>
              <a:rPr lang="cs-CZ" altLang="cs-CZ" sz="3600" dirty="0">
                <a:solidFill>
                  <a:srgbClr val="993300"/>
                </a:solidFill>
                <a:latin typeface="+mj-lt"/>
              </a:rPr>
              <a:t>)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EF758AC-6168-43CA-BAB0-3B62FB081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8230" y="1283627"/>
            <a:ext cx="3785770" cy="2903456"/>
          </a:xfrm>
          <a:prstGeom prst="rect">
            <a:avLst/>
          </a:prstGeom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5CF5D66E-ADB4-4E08-9BB5-228FAB7918E1}"/>
              </a:ext>
            </a:extLst>
          </p:cNvPr>
          <p:cNvCxnSpPr/>
          <p:nvPr/>
        </p:nvCxnSpPr>
        <p:spPr>
          <a:xfrm>
            <a:off x="7723804" y="2060848"/>
            <a:ext cx="115212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1645F3F6-951E-4C8C-8F6E-7180DA6FA66F}"/>
              </a:ext>
            </a:extLst>
          </p:cNvPr>
          <p:cNvCxnSpPr>
            <a:cxnSpLocks/>
          </p:cNvCxnSpPr>
          <p:nvPr/>
        </p:nvCxnSpPr>
        <p:spPr>
          <a:xfrm>
            <a:off x="7812360" y="3356992"/>
            <a:ext cx="61413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66A9FF6-609F-4838-9BF2-6495B808B2FF}"/>
              </a:ext>
            </a:extLst>
          </p:cNvPr>
          <p:cNvSpPr txBox="1"/>
          <p:nvPr/>
        </p:nvSpPr>
        <p:spPr>
          <a:xfrm>
            <a:off x="323528" y="1412776"/>
            <a:ext cx="576064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parafyletická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skupina</a:t>
            </a:r>
          </a:p>
          <a:p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celosvětově 14 čeledí, u nás 12</a:t>
            </a:r>
          </a:p>
          <a:p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u nás cca 600 druhů, 111 v ČS</a:t>
            </a:r>
          </a:p>
          <a:p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dospělci krátkověcí - často nepřijímají potravu</a:t>
            </a:r>
          </a:p>
          <a:p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larvy na listech (někdy hálky v nich, v plodech, dřevu atd.)</a:t>
            </a:r>
          </a:p>
          <a:p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někdy vázané na určité hostitelské rostliny</a:t>
            </a:r>
          </a:p>
          <a:p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alerie">
  <a:themeElements>
    <a:clrScheme name="Galerie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e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e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C50B1AC58D72942886E2AEEBCB18841" ma:contentTypeVersion="16" ma:contentTypeDescription="Vytvoří nový dokument" ma:contentTypeScope="" ma:versionID="a2f42a5f98d23a9bf898f4ad20b369e9">
  <xsd:schema xmlns:xsd="http://www.w3.org/2001/XMLSchema" xmlns:xs="http://www.w3.org/2001/XMLSchema" xmlns:p="http://schemas.microsoft.com/office/2006/metadata/properties" xmlns:ns3="3095fe31-240e-4f5a-8fb4-25eff5fe37b0" xmlns:ns4="47a530f4-b7ad-48c6-b628-b7fea3878510" targetNamespace="http://schemas.microsoft.com/office/2006/metadata/properties" ma:root="true" ma:fieldsID="650d98ac368390b590bae0ad1bd6c628" ns3:_="" ns4:_="">
    <xsd:import namespace="3095fe31-240e-4f5a-8fb4-25eff5fe37b0"/>
    <xsd:import namespace="47a530f4-b7ad-48c6-b628-b7fea387851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95fe31-240e-4f5a-8fb4-25eff5fe37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a530f4-b7ad-48c6-b628-b7fea387851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4AEA218-9FC4-491C-8663-1F294FCDEF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095fe31-240e-4f5a-8fb4-25eff5fe37b0"/>
    <ds:schemaRef ds:uri="47a530f4-b7ad-48c6-b628-b7fea38785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1373507-8527-493D-979F-8E3F63C0C5E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B9FBF8-B95E-4C7F-A520-6116811251F1}">
  <ds:schemaRefs>
    <ds:schemaRef ds:uri="3095fe31-240e-4f5a-8fb4-25eff5fe37b0"/>
    <ds:schemaRef ds:uri="http://www.w3.org/XML/1998/namespace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47a530f4-b7ad-48c6-b628-b7fea3878510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6132</TotalTime>
  <Words>3562</Words>
  <Application>Microsoft Office PowerPoint</Application>
  <PresentationFormat>Předvádění na obrazovce (4:3)</PresentationFormat>
  <Paragraphs>619</Paragraphs>
  <Slides>62</Slides>
  <Notes>15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62</vt:i4>
      </vt:variant>
    </vt:vector>
  </HeadingPairs>
  <TitlesOfParts>
    <vt:vector size="68" baseType="lpstr">
      <vt:lpstr>Arial</vt:lpstr>
      <vt:lpstr>Calibri</vt:lpstr>
      <vt:lpstr>Gill Sans MT</vt:lpstr>
      <vt:lpstr>Times New Roman</vt:lpstr>
      <vt:lpstr>Galerie</vt:lpstr>
      <vt:lpstr>Image</vt:lpstr>
      <vt:lpstr>Šestinozí (hexapoda) holometabola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Blanokřídlí (Hymenoptera)</vt:lpstr>
      <vt:lpstr>Blanokřídlí (Hymenoptera)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Střechatky (Megaloptera)</vt:lpstr>
      <vt:lpstr>Prezentace aplikace PowerPoint</vt:lpstr>
      <vt:lpstr>Dlouhošíjky (Raphidioptera)</vt:lpstr>
      <vt:lpstr>Síťokřídlí (Neuroptera)</vt:lpstr>
      <vt:lpstr>Prezentace aplikace PowerPoint</vt:lpstr>
      <vt:lpstr>Prezentace aplikace PowerPoint</vt:lpstr>
      <vt:lpstr>Prezentace aplikace PowerPoint</vt:lpstr>
      <vt:lpstr>Brouci (Coleoptera)</vt:lpstr>
      <vt:lpstr>Prezentace aplikace PowerPoint</vt:lpstr>
      <vt:lpstr>Prezentace aplikace PowerPoint</vt:lpstr>
      <vt:lpstr>Polyphaga</vt:lpstr>
      <vt:lpstr>Prezentace aplikace PowerPoint</vt:lpstr>
      <vt:lpstr>Listorozí brouci 7 až 11 článková tykadla – koncové segmenty rozšířené a listovitě uspořádané často nápadná kusadla, velké pronotum,  koncové segmenty zadečku obvykle nezakryté = pygidium často sexuální dimorfismus larvy - typu ponrava, tvaru C, oligopdní, urogomphy nevyvinuty u nás 175 druhů, 108 v ČS </vt:lpstr>
      <vt:lpstr>Prezentace aplikace PowerPoint</vt:lpstr>
      <vt:lpstr>Prezentace aplikace PowerPoint</vt:lpstr>
      <vt:lpstr>Prezentace aplikace PowerPoint</vt:lpstr>
      <vt:lpstr>Prezentace aplikace PowerPoint</vt:lpstr>
      <vt:lpstr>Motýli (Lepidoptera)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Chrostíci (Trichoptera)</vt:lpstr>
      <vt:lpstr>Prezentace aplikace PowerPoint</vt:lpstr>
      <vt:lpstr>Srpice (Mecoptera)</vt:lpstr>
      <vt:lpstr>Prezentace aplikace PowerPoint</vt:lpstr>
      <vt:lpstr>Dvoukřídlí (Diptera)</vt:lpstr>
      <vt:lpstr>Prezentace aplikace PowerPoint</vt:lpstr>
      <vt:lpstr>Prezentace aplikace PowerPoint</vt:lpstr>
      <vt:lpstr>Prezentace aplikace PowerPoint</vt:lpstr>
    </vt:vector>
  </TitlesOfParts>
  <Company>Entomologie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Holometabola</dc:title>
  <dc:creator>Entomolog</dc:creator>
  <cp:lastModifiedBy>Martin Pudil</cp:lastModifiedBy>
  <cp:revision>195</cp:revision>
  <dcterms:created xsi:type="dcterms:W3CDTF">2006-10-11T11:12:41Z</dcterms:created>
  <dcterms:modified xsi:type="dcterms:W3CDTF">2024-03-20T11:01:56Z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0x010100EC50B1AC58D72942886E2AEEBCB18841</vt:lpwstr>
  </property>
</Properties>
</file>