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2" r:id="rId4"/>
    <p:sldId id="263" r:id="rId5"/>
    <p:sldId id="264" r:id="rId6"/>
    <p:sldId id="261" r:id="rId7"/>
    <p:sldId id="258" r:id="rId8"/>
    <p:sldId id="25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2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8A3-F109-4FE7-8168-B8346F608C18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B0F-E106-4F7E-8AE0-39E1E4C533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8A3-F109-4FE7-8168-B8346F608C18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B0F-E106-4F7E-8AE0-39E1E4C533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8A3-F109-4FE7-8168-B8346F608C18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B0F-E106-4F7E-8AE0-39E1E4C533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8A3-F109-4FE7-8168-B8346F608C18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B0F-E106-4F7E-8AE0-39E1E4C533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8A3-F109-4FE7-8168-B8346F608C18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B0F-E106-4F7E-8AE0-39E1E4C533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8A3-F109-4FE7-8168-B8346F608C18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B0F-E106-4F7E-8AE0-39E1E4C533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8A3-F109-4FE7-8168-B8346F608C18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B0F-E106-4F7E-8AE0-39E1E4C533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8A3-F109-4FE7-8168-B8346F608C18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B0F-E106-4F7E-8AE0-39E1E4C533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8A3-F109-4FE7-8168-B8346F608C18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B0F-E106-4F7E-8AE0-39E1E4C533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8A3-F109-4FE7-8168-B8346F608C18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B0F-E106-4F7E-8AE0-39E1E4C533B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8A3-F109-4FE7-8168-B8346F608C18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485B0F-E106-4F7E-8AE0-39E1E4C533B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7485B0F-E106-4F7E-8AE0-39E1E4C533B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91B88A3-F109-4FE7-8168-B8346F608C18}" type="datetimeFigureOut">
              <a:rPr lang="cs-CZ" smtClean="0"/>
              <a:t>28.03.2024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uters.com/world/asia-pacific/number-births-japan-hits-record-low-2023-2024-02-27/" TargetMode="External"/><Relationship Id="rId2" Type="http://schemas.openxmlformats.org/officeDocument/2006/relationships/hyperlink" Target="https://www.seznamzpravy.cz/clanek/zahranicni-v-japonsku-se-loni-narodilo-rekordne-malo-deti-demograficka-krize-narusta-2467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vlajky.eu/vlajka-Japonsko/" TargetMode="External"/><Relationship Id="rId5" Type="http://schemas.openxmlformats.org/officeDocument/2006/relationships/hyperlink" Target="https://data.worldbank.org/indicator/SP.DYN.TFRT.IN?end=2021&amp;locations=JP&amp;start=1990" TargetMode="External"/><Relationship Id="rId4" Type="http://schemas.openxmlformats.org/officeDocument/2006/relationships/hyperlink" Target="https://www.irozhlas.cz/zivotni-styl/spolecnost/japonsko-porodnost-deti_2308310728_zuj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952836"/>
            <a:ext cx="4283968" cy="2952328"/>
          </a:xfrm>
        </p:spPr>
        <p:txBody>
          <a:bodyPr/>
          <a:lstStyle/>
          <a:p>
            <a:r>
              <a:rPr lang="cs-CZ" dirty="0"/>
              <a:t>Klesající porodnost v Japonsku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6093621"/>
            <a:ext cx="6444208" cy="734144"/>
          </a:xfrm>
        </p:spPr>
        <p:txBody>
          <a:bodyPr>
            <a:normAutofit/>
          </a:bodyPr>
          <a:lstStyle/>
          <a:p>
            <a:r>
              <a:rPr lang="cs-CZ" sz="2400" dirty="0"/>
              <a:t>Lucie Benešová, Anna Marie Folprechtová</a:t>
            </a:r>
          </a:p>
        </p:txBody>
      </p:sp>
      <p:pic>
        <p:nvPicPr>
          <p:cNvPr id="4" name="Picture 2" descr="Vlajka Japonsko | Vlajky.EU">
            <a:extLst>
              <a:ext uri="{FF2B5EF4-FFF2-40B4-BE49-F238E27FC236}">
                <a16:creationId xmlns:a16="http://schemas.microsoft.com/office/drawing/2014/main" id="{D8E78107-3BE0-495B-C53B-661805063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931" y="2375874"/>
            <a:ext cx="3158554" cy="210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55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/>
          </a:p>
          <a:p>
            <a:r>
              <a:rPr lang="cs-CZ" sz="2800" dirty="0"/>
              <a:t>2023 rekordní minimum v porodnosti</a:t>
            </a:r>
          </a:p>
          <a:p>
            <a:endParaRPr lang="cs-CZ" sz="2800" dirty="0"/>
          </a:p>
          <a:p>
            <a:r>
              <a:rPr lang="cs-CZ" sz="2800" dirty="0"/>
              <a:t>Narůstá demografická krize </a:t>
            </a:r>
          </a:p>
          <a:p>
            <a:endParaRPr lang="cs-CZ" sz="2800" dirty="0"/>
          </a:p>
          <a:p>
            <a:r>
              <a:rPr lang="cs-CZ" sz="2800" dirty="0"/>
              <a:t>Do roku 2070 se pravděpodobně sníží počet obyvatel o 30%</a:t>
            </a:r>
          </a:p>
        </p:txBody>
      </p:sp>
    </p:spTree>
    <p:extLst>
      <p:ext uri="{BB962C8B-B14F-4D97-AF65-F5344CB8AC3E}">
        <p14:creationId xmlns:p14="http://schemas.microsoft.com/office/powerpoint/2010/main" val="127609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O 5,1% pokles narozených dětí oproti předchozímu roku       (na 758 631)  </a:t>
            </a:r>
          </a:p>
          <a:p>
            <a:endParaRPr lang="cs-CZ" dirty="0"/>
          </a:p>
          <a:p>
            <a:r>
              <a:rPr lang="cs-CZ" dirty="0"/>
              <a:t>5,9% pokles sňatků (nemanželské porody jsou zde vzácné)</a:t>
            </a:r>
          </a:p>
        </p:txBody>
      </p:sp>
    </p:spTree>
    <p:extLst>
      <p:ext uri="{BB962C8B-B14F-4D97-AF65-F5344CB8AC3E}">
        <p14:creationId xmlns:p14="http://schemas.microsoft.com/office/powerpoint/2010/main" val="95447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96752"/>
            <a:ext cx="6243389" cy="5474458"/>
          </a:xfrm>
        </p:spPr>
      </p:pic>
    </p:spTree>
    <p:extLst>
      <p:ext uri="{BB962C8B-B14F-4D97-AF65-F5344CB8AC3E}">
        <p14:creationId xmlns:p14="http://schemas.microsoft.com/office/powerpoint/2010/main" val="1460528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4B4B4-DFB8-3649-19ED-67B41BB66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Porodnost</a:t>
            </a:r>
          </a:p>
        </p:txBody>
      </p:sp>
      <p:pic>
        <p:nvPicPr>
          <p:cNvPr id="5" name="Zástupný obsah 4" descr="Obsah obrázku text, snímek obrazovky, Vykreslený graf, řada/pruh&#10;&#10;Popis byl vytvořen automaticky">
            <a:extLst>
              <a:ext uri="{FF2B5EF4-FFF2-40B4-BE49-F238E27FC236}">
                <a16:creationId xmlns:a16="http://schemas.microsoft.com/office/drawing/2014/main" id="{627ED557-50AF-0EB1-E078-BCDF653E85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66266"/>
            <a:ext cx="7620000" cy="4068467"/>
          </a:xfrm>
        </p:spPr>
      </p:pic>
    </p:spTree>
    <p:extLst>
      <p:ext uri="{BB962C8B-B14F-4D97-AF65-F5344CB8AC3E}">
        <p14:creationId xmlns:p14="http://schemas.microsoft.com/office/powerpoint/2010/main" val="370208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Bezprecedentní kroky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800" dirty="0"/>
              <a:t>Rozšíření péče o děti</a:t>
            </a:r>
          </a:p>
          <a:p>
            <a:endParaRPr lang="cs-CZ" sz="2800" dirty="0"/>
          </a:p>
          <a:p>
            <a:r>
              <a:rPr lang="cs-CZ" sz="2800" dirty="0"/>
              <a:t>Podpora zvýšení mezd mladších pracovníků</a:t>
            </a:r>
          </a:p>
          <a:p>
            <a:endParaRPr lang="cs-CZ" sz="2800" dirty="0"/>
          </a:p>
          <a:p>
            <a:r>
              <a:rPr lang="cs-CZ" sz="2800" dirty="0" err="1"/>
              <a:t>Fumio</a:t>
            </a:r>
            <a:r>
              <a:rPr lang="cs-CZ" sz="2800" dirty="0"/>
              <a:t> </a:t>
            </a:r>
            <a:r>
              <a:rPr lang="cs-CZ" sz="2800" dirty="0" err="1"/>
              <a:t>Kišida</a:t>
            </a:r>
            <a:r>
              <a:rPr lang="cs-CZ" sz="2800" dirty="0"/>
              <a:t> – představil řadu opatření</a:t>
            </a:r>
          </a:p>
        </p:txBody>
      </p:sp>
    </p:spTree>
    <p:extLst>
      <p:ext uri="{BB962C8B-B14F-4D97-AF65-F5344CB8AC3E}">
        <p14:creationId xmlns:p14="http://schemas.microsoft.com/office/powerpoint/2010/main" val="1470119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53136"/>
          </a:xfrm>
        </p:spPr>
        <p:txBody>
          <a:bodyPr/>
          <a:lstStyle/>
          <a:p>
            <a:endParaRPr lang="cs-CZ" dirty="0"/>
          </a:p>
          <a:p>
            <a:r>
              <a:rPr lang="cs-CZ" sz="1400" dirty="0">
                <a:hlinkClick r:id="rId2"/>
              </a:rPr>
              <a:t>https://www.seznamzpravy.cz/clanek/zahranicni-v-japonsku-se-loni-narodilo-rekordne-malo-deti-demograficka-krize-narusta-246716</a:t>
            </a:r>
            <a:endParaRPr lang="cs-CZ" sz="1400" dirty="0"/>
          </a:p>
          <a:p>
            <a:r>
              <a:rPr lang="cs-CZ" sz="1400" dirty="0">
                <a:hlinkClick r:id="rId3"/>
              </a:rPr>
              <a:t>https://www.reuters.com/world/asia-pacific/number-births-japan-hits-record-low-2023-2024-02-27/</a:t>
            </a:r>
            <a:endParaRPr lang="cs-CZ" sz="1400" dirty="0"/>
          </a:p>
          <a:p>
            <a:r>
              <a:rPr lang="cs-CZ" sz="1400" dirty="0">
                <a:hlinkClick r:id="rId4"/>
              </a:rPr>
              <a:t>https://www.irozhlas.cz/zivotni-styl/spolecnost/japonsko-porodnost-deti_2308310728_zuj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>
                <a:hlinkClick r:id="rId5"/>
              </a:rPr>
              <a:t>https://data.worldbank.org/indicator/SP.DYN.TFRT.IN?end=2021&amp;locations=JP&amp;start=1990</a:t>
            </a:r>
            <a:endParaRPr lang="cs-CZ" sz="1400" dirty="0"/>
          </a:p>
          <a:p>
            <a:endParaRPr lang="cs-CZ" sz="1400" dirty="0">
              <a:hlinkClick r:id="rId6"/>
            </a:endParaRPr>
          </a:p>
          <a:p>
            <a:r>
              <a:rPr lang="cs-CZ" sz="1400" dirty="0">
                <a:hlinkClick r:id="rId6"/>
              </a:rPr>
              <a:t>https://www.vlajky.eu/vlajka-Japonsko/</a:t>
            </a:r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dirty="0"/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173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7620000" cy="1143000"/>
          </a:xfrm>
        </p:spPr>
        <p:txBody>
          <a:bodyPr/>
          <a:lstStyle/>
          <a:p>
            <a:pPr algn="ctr"/>
            <a:r>
              <a:rPr lang="cs-CZ" dirty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1300387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79</TotalTime>
  <Words>94</Words>
  <Application>Microsoft Office PowerPoint</Application>
  <PresentationFormat>Předvádění na obrazovce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Sousedství</vt:lpstr>
      <vt:lpstr>Klesající porodnost v Japonsku</vt:lpstr>
      <vt:lpstr>Prezentace aplikace PowerPoint</vt:lpstr>
      <vt:lpstr>Prezentace aplikace PowerPoint</vt:lpstr>
      <vt:lpstr>Graf </vt:lpstr>
      <vt:lpstr>Porodnost</vt:lpstr>
      <vt:lpstr>Bezprecedentní kroky</vt:lpstr>
      <vt:lpstr>Zdroje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Marketa Benesova</dc:creator>
  <cp:lastModifiedBy>Spravce</cp:lastModifiedBy>
  <cp:revision>9</cp:revision>
  <dcterms:created xsi:type="dcterms:W3CDTF">2024-02-21T12:04:47Z</dcterms:created>
  <dcterms:modified xsi:type="dcterms:W3CDTF">2024-03-28T11:23:41Z</dcterms:modified>
</cp:coreProperties>
</file>