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59" r:id="rId8"/>
    <p:sldId id="260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8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42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72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04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4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28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5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83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0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5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4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8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43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5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C227-BDDC-4E8B-9A76-11E24B2F9621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E323-E12E-4954-92F1-73000122A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5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832-B7AA-43F6-AB34-A71F470B0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5707"/>
          </a:xfrm>
        </p:spPr>
        <p:txBody>
          <a:bodyPr/>
          <a:lstStyle/>
          <a:p>
            <a:r>
              <a:rPr lang="en-US" dirty="0"/>
              <a:t>LT1SS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33ECB5-1B2D-4F83-8750-0F15D8A72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3443"/>
            <a:ext cx="9144000" cy="3032194"/>
          </a:xfrm>
        </p:spPr>
        <p:txBody>
          <a:bodyPr>
            <a:normAutofit/>
          </a:bodyPr>
          <a:lstStyle/>
          <a:p>
            <a:r>
              <a:rPr lang="en-US" sz="2800" dirty="0"/>
              <a:t>Imperial literature</a:t>
            </a:r>
          </a:p>
          <a:p>
            <a:r>
              <a:rPr lang="en-US" sz="2800" dirty="0"/>
              <a:t>Personification of colonial efforts</a:t>
            </a:r>
          </a:p>
          <a:p>
            <a:endParaRPr lang="en-US" sz="2800" dirty="0"/>
          </a:p>
          <a:p>
            <a:r>
              <a:rPr lang="en-US" sz="2800" dirty="0"/>
              <a:t>Fall of the Empire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448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32DEF-A921-4D62-BB24-002FFD62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Rule, </a:t>
            </a:r>
            <a:r>
              <a:rPr lang="cs-CZ" dirty="0" err="1"/>
              <a:t>Britannia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F443F4-38DF-41B8-B82E-7DB13873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133575"/>
          </a:xfrm>
        </p:spPr>
        <p:txBody>
          <a:bodyPr>
            <a:normAutofit/>
          </a:bodyPr>
          <a:lstStyle/>
          <a:p>
            <a:r>
              <a:rPr lang="en-US" sz="2400" dirty="0"/>
              <a:t>In 1836, Richard Wagner wrote a concert overture based on ‘Rule, Britannia!’.</a:t>
            </a:r>
          </a:p>
          <a:p>
            <a:r>
              <a:rPr lang="en-US" sz="2400" dirty="0"/>
              <a:t>Arthur Sullivan, who wrote comedy operas in Victorian times, quoted from the song too.</a:t>
            </a:r>
          </a:p>
          <a:p>
            <a:r>
              <a:rPr lang="en-US" sz="2400" dirty="0"/>
              <a:t>‘Rule, Britannia!’ became the Regimental March of the Royal Norfolk Regiment in 1881, and even today, some Royal Navy vessels are called HMS Britannia.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402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6D6E0-BE9A-41A3-8201-1F1DF0DF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14400"/>
          </a:xfrm>
        </p:spPr>
        <p:txBody>
          <a:bodyPr/>
          <a:lstStyle/>
          <a:p>
            <a:r>
              <a:rPr lang="en-US" dirty="0"/>
              <a:t>Jingoism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99745D-D939-4D60-A39A-10A766C1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4001"/>
            <a:ext cx="10353762" cy="4267199"/>
          </a:xfrm>
        </p:spPr>
        <p:txBody>
          <a:bodyPr>
            <a:normAutofit/>
          </a:bodyPr>
          <a:lstStyle/>
          <a:p>
            <a:r>
              <a:rPr lang="en-US" sz="2400" dirty="0"/>
              <a:t>Conventionally, jingoism as a mode of thinking or feeling is understood as nation-obsessed, closed-minded, xenophobic, and inward-looking.</a:t>
            </a:r>
          </a:p>
          <a:p>
            <a:r>
              <a:rPr lang="en-US" sz="2400" dirty="0"/>
              <a:t>The OED definition of the ‘jingo’, which emerges in this period, denotes a ‘blustering patriot’ and is associated with war-mongering rhetoric.</a:t>
            </a:r>
          </a:p>
          <a:p>
            <a:endParaRPr lang="en-US" sz="2400" dirty="0"/>
          </a:p>
          <a:p>
            <a:r>
              <a:rPr lang="en-US" sz="2400" dirty="0"/>
              <a:t>Land of hope and glory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139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2CF7E-718D-4B3F-8B43-14ECDA36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74643"/>
          </a:xfrm>
        </p:spPr>
        <p:txBody>
          <a:bodyPr/>
          <a:lstStyle/>
          <a:p>
            <a:r>
              <a:rPr lang="cs-CZ" dirty="0"/>
              <a:t>‘</a:t>
            </a:r>
            <a:r>
              <a:rPr lang="cs-CZ" dirty="0" err="1"/>
              <a:t>Cool</a:t>
            </a:r>
            <a:r>
              <a:rPr lang="cs-CZ" dirty="0"/>
              <a:t> </a:t>
            </a:r>
            <a:r>
              <a:rPr lang="cs-CZ" dirty="0" err="1"/>
              <a:t>Britannia</a:t>
            </a:r>
            <a:r>
              <a:rPr lang="cs-CZ" dirty="0"/>
              <a:t>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3033F2-B72E-4525-9053-2C27D002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4243"/>
            <a:ext cx="10353762" cy="4306957"/>
          </a:xfrm>
        </p:spPr>
        <p:txBody>
          <a:bodyPr/>
          <a:lstStyle/>
          <a:p>
            <a:r>
              <a:rPr lang="en-US" dirty="0"/>
              <a:t>a period of increased pride in the culture of the United Kingdom throughout most of the 1990s, inspired by 1960s pop culture</a:t>
            </a:r>
          </a:p>
          <a:p>
            <a:r>
              <a:rPr lang="en-US" dirty="0"/>
              <a:t>Tony Blair's </a:t>
            </a:r>
            <a:r>
              <a:rPr lang="en-US" dirty="0" err="1"/>
              <a:t>Labour</a:t>
            </a:r>
            <a:r>
              <a:rPr lang="en-US" dirty="0"/>
              <a:t> government in 1997, seen by some as young, cool and very appealing, received quite a lot of reflected glory of the feeling of euphoria and optimism.</a:t>
            </a:r>
          </a:p>
          <a:p>
            <a:endParaRPr lang="en-US" dirty="0"/>
          </a:p>
          <a:p>
            <a:r>
              <a:rPr lang="en-US" dirty="0"/>
              <a:t>“Our fashion, music and culture are the envy of our European </a:t>
            </a:r>
            <a:r>
              <a:rPr lang="en-US" dirty="0" err="1"/>
              <a:t>neighbours</a:t>
            </a:r>
            <a:r>
              <a:rPr lang="en-US" dirty="0"/>
              <a:t>. This abundance of talent, together with our rich heritage, makes 'Cool Britannia' an obvious choice for visitors from all over the world.” (J. Major)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58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FEC40-03E5-4B16-9ADA-5B64BB13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Imperialism x colonialism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D5E0A-7514-4293-AEB0-7DB0BB2B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Imperialism: a policy of extending a country's power and influence through colonization, use of military force, or other means</a:t>
            </a:r>
          </a:p>
          <a:p>
            <a:endParaRPr lang="en-US" sz="2400" dirty="0"/>
          </a:p>
          <a:p>
            <a:r>
              <a:rPr lang="en-US" sz="2400" dirty="0"/>
              <a:t>Colonialism: “control by one power over a dependent area or people”</a:t>
            </a:r>
          </a:p>
          <a:p>
            <a:pPr lvl="1"/>
            <a:r>
              <a:rPr lang="en-US" sz="2000" dirty="0"/>
              <a:t>It occurs when one nation subjugates another, conquering its population and exploiting it, often while forcing its own language and cultural values upon its people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2018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699FA-C7F9-4187-B2D3-33A4C24B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50575"/>
            <a:ext cx="10353761" cy="768626"/>
          </a:xfrm>
        </p:spPr>
        <p:txBody>
          <a:bodyPr/>
          <a:lstStyle/>
          <a:p>
            <a:r>
              <a:rPr lang="cs-CZ" dirty="0" err="1"/>
              <a:t>Britannia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5336A7-E29C-4C38-96E8-D374B7B6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9201"/>
            <a:ext cx="10353762" cy="5049077"/>
          </a:xfrm>
        </p:spPr>
        <p:txBody>
          <a:bodyPr/>
          <a:lstStyle/>
          <a:p>
            <a:r>
              <a:rPr lang="en-US" dirty="0"/>
              <a:t>The word ‘Britannia’ is derived from ‘</a:t>
            </a:r>
            <a:r>
              <a:rPr lang="en-US" dirty="0" err="1"/>
              <a:t>Pretannia</a:t>
            </a:r>
            <a:r>
              <a:rPr lang="en-US" dirty="0"/>
              <a:t>’, from the term that the Greek historian </a:t>
            </a:r>
            <a:r>
              <a:rPr lang="en-US" dirty="0" err="1"/>
              <a:t>Diodorus</a:t>
            </a:r>
            <a:r>
              <a:rPr lang="en-US" dirty="0"/>
              <a:t> Siculus (1BC) used for the </a:t>
            </a:r>
            <a:r>
              <a:rPr lang="en-US" dirty="0" err="1"/>
              <a:t>Pretani</a:t>
            </a:r>
            <a:r>
              <a:rPr lang="en-US" dirty="0"/>
              <a:t> people, who the Greeks believed lived in Britain</a:t>
            </a:r>
          </a:p>
          <a:p>
            <a:endParaRPr lang="en-US" dirty="0"/>
          </a:p>
          <a:p>
            <a:r>
              <a:rPr lang="en-US" dirty="0"/>
              <a:t>by the time of Queen Victoria, Britannia had been renewed:</a:t>
            </a:r>
          </a:p>
          <a:p>
            <a:pPr lvl="1"/>
            <a:r>
              <a:rPr lang="en-US" dirty="0"/>
              <a:t>Britannia was then "rooted in the rise of nationalism as people's sense of national identity emerged" (Matthews)</a:t>
            </a:r>
          </a:p>
          <a:p>
            <a:pPr lvl="1"/>
            <a:r>
              <a:rPr lang="en-US" dirty="0"/>
              <a:t>"she played a role in the transitional stages leading to nationalism and the transformation of a state into a nation-state and a nation-state into an Empire“</a:t>
            </a:r>
          </a:p>
          <a:p>
            <a:pPr lvl="1"/>
            <a:r>
              <a:rPr lang="en-US" dirty="0"/>
              <a:t>"Britannia represented no longer the English nation-state but the British national character"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25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EE0D6-D17E-4326-B722-AFE8A142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64434"/>
            <a:ext cx="10353761" cy="583096"/>
          </a:xfrm>
        </p:spPr>
        <p:txBody>
          <a:bodyPr/>
          <a:lstStyle/>
          <a:p>
            <a:r>
              <a:rPr lang="cs-CZ" dirty="0" err="1"/>
              <a:t>Britannia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D28E7F-B4A6-4348-AB73-210FDC46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1278833"/>
            <a:ext cx="4333460" cy="4770783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1AC9CFD-A493-41F6-BA21-B3425A162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08" y="1278834"/>
            <a:ext cx="2771775" cy="4770782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510BE1-EE4C-4367-8B7A-5BABC7677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278834"/>
            <a:ext cx="3158949" cy="4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BBED8-DF63-46AE-8D3B-480D3EC0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84922"/>
            <a:ext cx="10353761" cy="781878"/>
          </a:xfrm>
        </p:spPr>
        <p:txBody>
          <a:bodyPr/>
          <a:lstStyle/>
          <a:p>
            <a:r>
              <a:rPr lang="cs-CZ" dirty="0" err="1"/>
              <a:t>Britannia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E02DE0-AE58-46B4-8868-A8400B6F3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1154112"/>
            <a:ext cx="3962400" cy="5080000"/>
          </a:xfrm>
        </p:spPr>
      </p:pic>
    </p:spTree>
    <p:extLst>
      <p:ext uri="{BB962C8B-B14F-4D97-AF65-F5344CB8AC3E}">
        <p14:creationId xmlns:p14="http://schemas.microsoft.com/office/powerpoint/2010/main" val="188442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6D183-B56D-4F2B-87A7-53EAF020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63826"/>
            <a:ext cx="10353761" cy="583096"/>
          </a:xfrm>
        </p:spPr>
        <p:txBody>
          <a:bodyPr/>
          <a:lstStyle/>
          <a:p>
            <a:r>
              <a:rPr lang="en-US" dirty="0"/>
              <a:t>Britannia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08C44E2-D9E6-4778-9893-F17843369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046923"/>
            <a:ext cx="9992139" cy="5459894"/>
          </a:xfrm>
        </p:spPr>
      </p:pic>
    </p:spTree>
    <p:extLst>
      <p:ext uri="{BB962C8B-B14F-4D97-AF65-F5344CB8AC3E}">
        <p14:creationId xmlns:p14="http://schemas.microsoft.com/office/powerpoint/2010/main" val="182902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E0478-5E3E-4F7D-B27F-543E6D10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1913"/>
            <a:ext cx="10353761" cy="583096"/>
          </a:xfrm>
        </p:spPr>
        <p:txBody>
          <a:bodyPr/>
          <a:lstStyle/>
          <a:p>
            <a:r>
              <a:rPr lang="cs-CZ" dirty="0" err="1"/>
              <a:t>Britannia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E02FE1-93FE-47AD-B1DD-ABAAC1CE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815009"/>
            <a:ext cx="10225958" cy="5718313"/>
          </a:xfrm>
        </p:spPr>
      </p:pic>
    </p:spTree>
    <p:extLst>
      <p:ext uri="{BB962C8B-B14F-4D97-AF65-F5344CB8AC3E}">
        <p14:creationId xmlns:p14="http://schemas.microsoft.com/office/powerpoint/2010/main" val="153767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2408-BD8A-418A-8885-3481FBA3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284923"/>
            <a:ext cx="10353761" cy="775252"/>
          </a:xfrm>
        </p:spPr>
        <p:txBody>
          <a:bodyPr/>
          <a:lstStyle/>
          <a:p>
            <a:r>
              <a:rPr lang="cs-CZ" dirty="0" err="1"/>
              <a:t>Britannia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802A2E-98B4-4251-AD81-9B8E8A78C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1060175"/>
            <a:ext cx="9342783" cy="5367129"/>
          </a:xfrm>
        </p:spPr>
      </p:pic>
    </p:spTree>
    <p:extLst>
      <p:ext uri="{BB962C8B-B14F-4D97-AF65-F5344CB8AC3E}">
        <p14:creationId xmlns:p14="http://schemas.microsoft.com/office/powerpoint/2010/main" val="158199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A0546-66FA-44D7-BA34-EEFEF33F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07165"/>
          </a:xfrm>
        </p:spPr>
        <p:txBody>
          <a:bodyPr/>
          <a:lstStyle/>
          <a:p>
            <a:r>
              <a:rPr lang="en-US" dirty="0"/>
              <a:t>Rule, Britannia!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CA069D-61FE-4DC8-9E3C-5D5F74B2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16765"/>
            <a:ext cx="10353762" cy="4631635"/>
          </a:xfrm>
        </p:spPr>
        <p:txBody>
          <a:bodyPr/>
          <a:lstStyle/>
          <a:p>
            <a:r>
              <a:rPr lang="en-US" sz="2400" dirty="0"/>
              <a:t>Rule, Britannia! / Rule Britannia – a poem by JAMES THOMSON</a:t>
            </a:r>
          </a:p>
          <a:p>
            <a:pPr lvl="1" algn="just"/>
            <a:r>
              <a:rPr lang="en-US" sz="2000" dirty="0"/>
              <a:t>The author had an interest in helping foster a British identity, including and transcending the older English, Irish, Welsh and Scottish identities.</a:t>
            </a:r>
          </a:p>
          <a:p>
            <a:pPr lvl="1" algn="just"/>
            <a:r>
              <a:rPr lang="en-US" sz="2000" dirty="0"/>
              <a:t>The poem was set to music; the first public performance of ‘Rule, Britannia!’ was in London in 1745, and it instantly became very popular.</a:t>
            </a:r>
          </a:p>
          <a:p>
            <a:endParaRPr lang="en-US" dirty="0"/>
          </a:p>
          <a:p>
            <a:r>
              <a:rPr lang="en-US" dirty="0"/>
              <a:t>The patriotic song ‘Rule, Britannia!, Britannia rule the waves’, is traditionally performed at the ‘Last Night of the Proms’ which takes place each year at the Royal Albert Hall.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136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111</TotalTime>
  <Words>531</Words>
  <Application>Microsoft Office PowerPoint</Application>
  <PresentationFormat>Širokoúhlá obrazovka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LT1SS</vt:lpstr>
      <vt:lpstr>Imperialism x colonialism</vt:lpstr>
      <vt:lpstr>Britannia</vt:lpstr>
      <vt:lpstr>Britannia</vt:lpstr>
      <vt:lpstr>Britannia</vt:lpstr>
      <vt:lpstr>Britannia</vt:lpstr>
      <vt:lpstr>Britannia</vt:lpstr>
      <vt:lpstr>Britannia</vt:lpstr>
      <vt:lpstr>Rule, Britannia!</vt:lpstr>
      <vt:lpstr>Rule, Britannia!</vt:lpstr>
      <vt:lpstr>Jingoism</vt:lpstr>
      <vt:lpstr>‘Cool Britannia’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LT1SS</dc:title>
  <dc:creator>Michaela Marková</dc:creator>
  <cp:lastModifiedBy>Michaela Marková</cp:lastModifiedBy>
  <cp:revision>12</cp:revision>
  <dcterms:created xsi:type="dcterms:W3CDTF">2021-03-04T21:35:32Z</dcterms:created>
  <dcterms:modified xsi:type="dcterms:W3CDTF">2023-03-22T09:39:37Z</dcterms:modified>
</cp:coreProperties>
</file>