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3.jpg" ContentType="image/jpeg"/>
  <Override PartName="/ppt/media/image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4" r:id="rId7"/>
    <p:sldId id="260" r:id="rId8"/>
    <p:sldId id="261" r:id="rId9"/>
    <p:sldId id="265" r:id="rId10"/>
    <p:sldId id="266" r:id="rId11"/>
    <p:sldId id="267" r:id="rId12"/>
    <p:sldId id="268" r:id="rId13"/>
    <p:sldId id="269"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5438237-9915-4B19-A6B6-767420B24C6A}" type="datetimeFigureOut">
              <a:rPr lang="cs-CZ" smtClean="0"/>
              <a:t>05.04.2024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353076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cs-CZ"/>
              <a:t>Kliknutím lze upravit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B5438237-9915-4B19-A6B6-767420B24C6A}" type="datetimeFigureOut">
              <a:rPr lang="cs-CZ" smtClean="0"/>
              <a:t>05.04.2024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72350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B5438237-9915-4B19-A6B6-767420B24C6A}" type="datetimeFigureOut">
              <a:rPr lang="cs-CZ" smtClean="0"/>
              <a:t>05.04.2024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499514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B5438237-9915-4B19-A6B6-767420B24C6A}" type="datetimeFigureOut">
              <a:rPr lang="cs-CZ" smtClean="0"/>
              <a:t>05.04.2024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1323952-C279-4CDC-8DBC-D05AC29C0241}" type="slidenum">
              <a:rPr lang="cs-CZ" smtClean="0"/>
              <a:t>‹#›</a:t>
            </a:fld>
            <a:endParaRPr lang="cs-CZ"/>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20960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B5438237-9915-4B19-A6B6-767420B24C6A}" type="datetimeFigureOut">
              <a:rPr lang="cs-CZ" smtClean="0"/>
              <a:t>05.04.2024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200014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cs-CZ"/>
              <a:t>Kliknutím lze upravit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B5438237-9915-4B19-A6B6-767420B24C6A}" type="datetimeFigureOut">
              <a:rPr lang="cs-CZ" smtClean="0"/>
              <a:t>05.04.2024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4125679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cs-CZ"/>
              <a:t>Kliknutím lze upravit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B5438237-9915-4B19-A6B6-767420B24C6A}" type="datetimeFigureOut">
              <a:rPr lang="cs-CZ" smtClean="0"/>
              <a:t>05.04.2024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3779402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5438237-9915-4B19-A6B6-767420B24C6A}" type="datetimeFigureOut">
              <a:rPr lang="cs-CZ" smtClean="0"/>
              <a:t>05.04.2024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221045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5438237-9915-4B19-A6B6-767420B24C6A}" type="datetimeFigureOut">
              <a:rPr lang="cs-CZ" smtClean="0"/>
              <a:t>05.04.2024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157967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5438237-9915-4B19-A6B6-767420B24C6A}" type="datetimeFigureOut">
              <a:rPr lang="cs-CZ" smtClean="0"/>
              <a:t>05.04.2024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128002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cs-CZ"/>
              <a:t>Kliknutím lze upravit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5438237-9915-4B19-A6B6-767420B24C6A}" type="datetimeFigureOut">
              <a:rPr lang="cs-CZ" smtClean="0"/>
              <a:t>05.04.2024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135106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cs-CZ"/>
              <a:t>Kliknutím lze upravit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5438237-9915-4B19-A6B6-767420B24C6A}" type="datetimeFigureOut">
              <a:rPr lang="cs-CZ" smtClean="0"/>
              <a:t>05.04.2024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352818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913795" y="2912232"/>
            <a:ext cx="5107208" cy="287896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912232"/>
            <a:ext cx="5095357" cy="287896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5438237-9915-4B19-A6B6-767420B24C6A}" type="datetimeFigureOut">
              <a:rPr lang="cs-CZ" smtClean="0"/>
              <a:t>05.04.2024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273074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5438237-9915-4B19-A6B6-767420B24C6A}" type="datetimeFigureOut">
              <a:rPr lang="cs-CZ" smtClean="0"/>
              <a:t>05.04.2024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330225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38237-9915-4B19-A6B6-767420B24C6A}" type="datetimeFigureOut">
              <a:rPr lang="cs-CZ" smtClean="0"/>
              <a:t>05.04.2024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409532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cs-CZ"/>
              <a:t>Kliknutím lze upravit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B5438237-9915-4B19-A6B6-767420B24C6A}" type="datetimeFigureOut">
              <a:rPr lang="cs-CZ" smtClean="0"/>
              <a:t>05.04.2024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365940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B5438237-9915-4B19-A6B6-767420B24C6A}" type="datetimeFigureOut">
              <a:rPr lang="cs-CZ" smtClean="0"/>
              <a:t>05.04.2024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1323952-C279-4CDC-8DBC-D05AC29C0241}" type="slidenum">
              <a:rPr lang="cs-CZ" smtClean="0"/>
              <a:t>‹#›</a:t>
            </a:fld>
            <a:endParaRPr lang="cs-CZ"/>
          </a:p>
        </p:txBody>
      </p:sp>
    </p:spTree>
    <p:extLst>
      <p:ext uri="{BB962C8B-B14F-4D97-AF65-F5344CB8AC3E}">
        <p14:creationId xmlns:p14="http://schemas.microsoft.com/office/powerpoint/2010/main" val="717281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438237-9915-4B19-A6B6-767420B24C6A}" type="datetimeFigureOut">
              <a:rPr lang="cs-CZ" smtClean="0"/>
              <a:t>05.04.2024</a:t>
            </a:fld>
            <a:endParaRPr lang="cs-CZ"/>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1323952-C279-4CDC-8DBC-D05AC29C0241}" type="slidenum">
              <a:rPr lang="cs-CZ" smtClean="0"/>
              <a:t>‹#›</a:t>
            </a:fld>
            <a:endParaRPr lang="cs-CZ"/>
          </a:p>
        </p:txBody>
      </p:sp>
    </p:spTree>
    <p:extLst>
      <p:ext uri="{BB962C8B-B14F-4D97-AF65-F5344CB8AC3E}">
        <p14:creationId xmlns:p14="http://schemas.microsoft.com/office/powerpoint/2010/main" val="6242395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323C96-C9E9-4628-9B8D-7782F8216BB6}"/>
              </a:ext>
            </a:extLst>
          </p:cNvPr>
          <p:cNvSpPr>
            <a:spLocks noGrp="1"/>
          </p:cNvSpPr>
          <p:nvPr>
            <p:ph type="ctrTitle"/>
          </p:nvPr>
        </p:nvSpPr>
        <p:spPr/>
        <p:txBody>
          <a:bodyPr/>
          <a:lstStyle/>
          <a:p>
            <a:r>
              <a:rPr lang="cs-CZ" dirty="0"/>
              <a:t>LT1SS</a:t>
            </a:r>
          </a:p>
        </p:txBody>
      </p:sp>
      <p:sp>
        <p:nvSpPr>
          <p:cNvPr id="3" name="Podnadpis 2">
            <a:extLst>
              <a:ext uri="{FF2B5EF4-FFF2-40B4-BE49-F238E27FC236}">
                <a16:creationId xmlns:a16="http://schemas.microsoft.com/office/drawing/2014/main" id="{82B715C5-DADB-4725-9A09-3CEA08E816DE}"/>
              </a:ext>
            </a:extLst>
          </p:cNvPr>
          <p:cNvSpPr>
            <a:spLocks noGrp="1"/>
          </p:cNvSpPr>
          <p:nvPr>
            <p:ph type="subTitle" idx="1"/>
          </p:nvPr>
        </p:nvSpPr>
        <p:spPr/>
        <p:txBody>
          <a:bodyPr/>
          <a:lstStyle/>
          <a:p>
            <a:r>
              <a:rPr lang="en-US" dirty="0"/>
              <a:t>	</a:t>
            </a:r>
            <a:r>
              <a:rPr lang="en-US" sz="2800" dirty="0"/>
              <a:t>Literature 1: British and American Lit</a:t>
            </a:r>
            <a:r>
              <a:rPr lang="cs-CZ" sz="2800" dirty="0" err="1"/>
              <a:t>eratures</a:t>
            </a:r>
            <a:endParaRPr lang="cs-CZ" dirty="0"/>
          </a:p>
        </p:txBody>
      </p:sp>
    </p:spTree>
    <p:extLst>
      <p:ext uri="{BB962C8B-B14F-4D97-AF65-F5344CB8AC3E}">
        <p14:creationId xmlns:p14="http://schemas.microsoft.com/office/powerpoint/2010/main" val="273669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5B536A-D5AF-4696-8F43-DCC81E98E8D4}"/>
              </a:ext>
            </a:extLst>
          </p:cNvPr>
          <p:cNvSpPr>
            <a:spLocks noGrp="1"/>
          </p:cNvSpPr>
          <p:nvPr>
            <p:ph type="title"/>
          </p:nvPr>
        </p:nvSpPr>
        <p:spPr>
          <a:xfrm>
            <a:off x="913795" y="609601"/>
            <a:ext cx="10353761" cy="755374"/>
          </a:xfrm>
        </p:spPr>
        <p:txBody>
          <a:bodyPr/>
          <a:lstStyle/>
          <a:p>
            <a:r>
              <a:rPr lang="cs-CZ" dirty="0"/>
              <a:t>New </a:t>
            </a:r>
            <a:r>
              <a:rPr lang="cs-CZ" dirty="0" err="1"/>
              <a:t>acquisitions</a:t>
            </a:r>
            <a:endParaRPr lang="cs-CZ" dirty="0"/>
          </a:p>
        </p:txBody>
      </p:sp>
      <p:sp>
        <p:nvSpPr>
          <p:cNvPr id="3" name="Zástupný symbol pro obsah 2">
            <a:extLst>
              <a:ext uri="{FF2B5EF4-FFF2-40B4-BE49-F238E27FC236}">
                <a16:creationId xmlns:a16="http://schemas.microsoft.com/office/drawing/2014/main" id="{02CCCCA7-8D4D-444A-A4E3-46AA05359B0C}"/>
              </a:ext>
            </a:extLst>
          </p:cNvPr>
          <p:cNvSpPr>
            <a:spLocks noGrp="1"/>
          </p:cNvSpPr>
          <p:nvPr>
            <p:ph idx="1"/>
          </p:nvPr>
        </p:nvSpPr>
        <p:spPr>
          <a:xfrm>
            <a:off x="913794" y="1470991"/>
            <a:ext cx="10642101" cy="4777408"/>
          </a:xfrm>
        </p:spPr>
        <p:txBody>
          <a:bodyPr/>
          <a:lstStyle/>
          <a:p>
            <a:r>
              <a:rPr lang="cs-CZ" dirty="0" err="1"/>
              <a:t>the</a:t>
            </a:r>
            <a:r>
              <a:rPr lang="cs-CZ" dirty="0"/>
              <a:t> </a:t>
            </a:r>
            <a:r>
              <a:rPr lang="cs-CZ" dirty="0" err="1"/>
              <a:t>Colonial</a:t>
            </a:r>
            <a:r>
              <a:rPr lang="cs-CZ" dirty="0"/>
              <a:t> Office</a:t>
            </a:r>
          </a:p>
          <a:p>
            <a:r>
              <a:rPr lang="cs-CZ" dirty="0" err="1"/>
              <a:t>It</a:t>
            </a:r>
            <a:r>
              <a:rPr lang="cs-CZ" dirty="0"/>
              <a:t> </a:t>
            </a:r>
            <a:r>
              <a:rPr lang="en-US" dirty="0"/>
              <a:t>began in 1801, </a:t>
            </a:r>
            <a:r>
              <a:rPr lang="cs-CZ" dirty="0" err="1"/>
              <a:t>it</a:t>
            </a:r>
            <a:r>
              <a:rPr lang="en-US" dirty="0"/>
              <a:t> first an appendage of the Home Office and the Board of Trade, but by the 1850s it had become a separate department with a growing staff and a continuing policy</a:t>
            </a:r>
            <a:endParaRPr lang="cs-CZ" dirty="0"/>
          </a:p>
          <a:p>
            <a:endParaRPr lang="cs-CZ" dirty="0"/>
          </a:p>
          <a:p>
            <a:r>
              <a:rPr lang="cs-CZ" dirty="0" err="1"/>
              <a:t>Scramble</a:t>
            </a:r>
            <a:r>
              <a:rPr lang="cs-CZ" dirty="0"/>
              <a:t> </a:t>
            </a:r>
            <a:r>
              <a:rPr lang="cs-CZ" dirty="0" err="1"/>
              <a:t>for</a:t>
            </a:r>
            <a:r>
              <a:rPr lang="cs-CZ" dirty="0"/>
              <a:t> </a:t>
            </a:r>
            <a:r>
              <a:rPr lang="cs-CZ" dirty="0" err="1"/>
              <a:t>Africa</a:t>
            </a:r>
            <a:r>
              <a:rPr lang="cs-CZ" dirty="0"/>
              <a:t> - </a:t>
            </a:r>
            <a:r>
              <a:rPr lang="en-US" dirty="0"/>
              <a:t>Egypt, Kenya, Nigeria and large areas of southern Africa </a:t>
            </a:r>
            <a:r>
              <a:rPr lang="cs-CZ" dirty="0" err="1"/>
              <a:t>came</a:t>
            </a:r>
            <a:r>
              <a:rPr lang="cs-CZ" dirty="0"/>
              <a:t> </a:t>
            </a:r>
            <a:r>
              <a:rPr lang="cs-CZ" dirty="0" err="1"/>
              <a:t>under</a:t>
            </a:r>
            <a:r>
              <a:rPr lang="cs-CZ" dirty="0"/>
              <a:t> </a:t>
            </a:r>
            <a:r>
              <a:rPr lang="cs-CZ" dirty="0" err="1"/>
              <a:t>the</a:t>
            </a:r>
            <a:r>
              <a:rPr lang="cs-CZ" dirty="0"/>
              <a:t> </a:t>
            </a:r>
            <a:r>
              <a:rPr lang="cs-CZ" dirty="0" err="1"/>
              <a:t>British</a:t>
            </a:r>
            <a:r>
              <a:rPr lang="cs-CZ" dirty="0"/>
              <a:t> rule</a:t>
            </a:r>
          </a:p>
          <a:p>
            <a:endParaRPr lang="cs-CZ" dirty="0"/>
          </a:p>
          <a:p>
            <a:r>
              <a:rPr lang="en-US" dirty="0"/>
              <a:t>in 1877</a:t>
            </a:r>
            <a:r>
              <a:rPr lang="cs-CZ" dirty="0"/>
              <a:t>,</a:t>
            </a:r>
            <a:r>
              <a:rPr lang="en-US" dirty="0"/>
              <a:t> the British High Commission for the Western Pacific Islands was created</a:t>
            </a:r>
            <a:endParaRPr lang="cs-CZ" dirty="0"/>
          </a:p>
          <a:p>
            <a:endParaRPr lang="cs-CZ" dirty="0"/>
          </a:p>
        </p:txBody>
      </p:sp>
    </p:spTree>
    <p:extLst>
      <p:ext uri="{BB962C8B-B14F-4D97-AF65-F5344CB8AC3E}">
        <p14:creationId xmlns:p14="http://schemas.microsoft.com/office/powerpoint/2010/main" val="302612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A32C66-26E5-43ED-8486-C554E10DEECD}"/>
              </a:ext>
            </a:extLst>
          </p:cNvPr>
          <p:cNvSpPr>
            <a:spLocks noGrp="1"/>
          </p:cNvSpPr>
          <p:nvPr>
            <p:ph type="title"/>
          </p:nvPr>
        </p:nvSpPr>
        <p:spPr/>
        <p:txBody>
          <a:bodyPr/>
          <a:lstStyle/>
          <a:p>
            <a:r>
              <a:rPr lang="cs-CZ" dirty="0"/>
              <a:t>New </a:t>
            </a:r>
            <a:r>
              <a:rPr lang="cs-CZ" dirty="0" err="1"/>
              <a:t>acquisitions</a:t>
            </a:r>
            <a:endParaRPr lang="cs-CZ" dirty="0"/>
          </a:p>
        </p:txBody>
      </p:sp>
      <p:sp>
        <p:nvSpPr>
          <p:cNvPr id="3" name="Zástupný symbol pro obsah 2">
            <a:extLst>
              <a:ext uri="{FF2B5EF4-FFF2-40B4-BE49-F238E27FC236}">
                <a16:creationId xmlns:a16="http://schemas.microsoft.com/office/drawing/2014/main" id="{2B4F78B6-09E6-4CD8-A358-856FD66CE8AF}"/>
              </a:ext>
            </a:extLst>
          </p:cNvPr>
          <p:cNvSpPr>
            <a:spLocks noGrp="1"/>
          </p:cNvSpPr>
          <p:nvPr>
            <p:ph idx="1"/>
          </p:nvPr>
        </p:nvSpPr>
        <p:spPr/>
        <p:txBody>
          <a:bodyPr/>
          <a:lstStyle/>
          <a:p>
            <a:r>
              <a:rPr lang="en-US" sz="2400" dirty="0"/>
              <a:t>the British crown assumed the East India Company’s governmental authority in India</a:t>
            </a:r>
            <a:r>
              <a:rPr lang="cs-CZ" sz="2400" dirty="0"/>
              <a:t> </a:t>
            </a:r>
            <a:r>
              <a:rPr lang="cs-CZ" sz="2400" dirty="0" err="1"/>
              <a:t>after</a:t>
            </a:r>
            <a:r>
              <a:rPr lang="cs-CZ" sz="2400" dirty="0"/>
              <a:t> </a:t>
            </a:r>
            <a:r>
              <a:rPr lang="cs-CZ" sz="2400" dirty="0" err="1"/>
              <a:t>the</a:t>
            </a:r>
            <a:r>
              <a:rPr lang="cs-CZ" sz="2400" dirty="0"/>
              <a:t> </a:t>
            </a:r>
            <a:r>
              <a:rPr lang="cs-CZ" sz="2400" dirty="0" err="1"/>
              <a:t>mutiny</a:t>
            </a:r>
            <a:r>
              <a:rPr lang="cs-CZ" sz="2400" dirty="0"/>
              <a:t> </a:t>
            </a:r>
            <a:r>
              <a:rPr lang="cs-CZ" sz="2400" dirty="0" err="1" smtClean="0"/>
              <a:t>there</a:t>
            </a:r>
            <a:endParaRPr lang="cs-CZ" sz="2400" dirty="0" smtClean="0"/>
          </a:p>
          <a:p>
            <a:endParaRPr lang="cs-CZ" sz="2400" dirty="0"/>
          </a:p>
          <a:p>
            <a:r>
              <a:rPr lang="en-US" sz="2400" dirty="0"/>
              <a:t>Britain’s acquisition of Burma (Myanmar) was completed in 1886, while its conquest of the Punjab (1849) provided substantial new territory in the Indian subcontinent</a:t>
            </a:r>
            <a:endParaRPr lang="cs-CZ" sz="2400" dirty="0"/>
          </a:p>
          <a:p>
            <a:endParaRPr lang="cs-CZ" dirty="0"/>
          </a:p>
          <a:p>
            <a:endParaRPr lang="cs-CZ" dirty="0"/>
          </a:p>
        </p:txBody>
      </p:sp>
    </p:spTree>
    <p:extLst>
      <p:ext uri="{BB962C8B-B14F-4D97-AF65-F5344CB8AC3E}">
        <p14:creationId xmlns:p14="http://schemas.microsoft.com/office/powerpoint/2010/main" val="229037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E90655-9481-4C5A-A71C-6D93FF90BE50}"/>
              </a:ext>
            </a:extLst>
          </p:cNvPr>
          <p:cNvSpPr>
            <a:spLocks noGrp="1"/>
          </p:cNvSpPr>
          <p:nvPr>
            <p:ph type="title"/>
          </p:nvPr>
        </p:nvSpPr>
        <p:spPr/>
        <p:txBody>
          <a:bodyPr/>
          <a:lstStyle/>
          <a:p>
            <a:r>
              <a:rPr lang="cs-CZ" dirty="0"/>
              <a:t>“</a:t>
            </a:r>
            <a:r>
              <a:rPr lang="cs-CZ" dirty="0" err="1"/>
              <a:t>responsible</a:t>
            </a:r>
            <a:r>
              <a:rPr lang="cs-CZ" dirty="0"/>
              <a:t> </a:t>
            </a:r>
            <a:r>
              <a:rPr lang="cs-CZ" dirty="0" err="1"/>
              <a:t>self-government</a:t>
            </a:r>
            <a:r>
              <a:rPr lang="cs-CZ" dirty="0"/>
              <a:t>” ?</a:t>
            </a:r>
          </a:p>
        </p:txBody>
      </p:sp>
      <p:sp>
        <p:nvSpPr>
          <p:cNvPr id="3" name="Zástupný symbol pro obsah 2">
            <a:extLst>
              <a:ext uri="{FF2B5EF4-FFF2-40B4-BE49-F238E27FC236}">
                <a16:creationId xmlns:a16="http://schemas.microsoft.com/office/drawing/2014/main" id="{5B9D7247-9E79-4E73-ACCD-AB20EF60AE7E}"/>
              </a:ext>
            </a:extLst>
          </p:cNvPr>
          <p:cNvSpPr>
            <a:spLocks noGrp="1"/>
          </p:cNvSpPr>
          <p:nvPr>
            <p:ph idx="1"/>
          </p:nvPr>
        </p:nvSpPr>
        <p:spPr>
          <a:xfrm>
            <a:off x="913795" y="1789043"/>
            <a:ext cx="10353762" cy="4459357"/>
          </a:xfrm>
        </p:spPr>
        <p:txBody>
          <a:bodyPr/>
          <a:lstStyle/>
          <a:p>
            <a:r>
              <a:rPr lang="en-US" dirty="0"/>
              <a:t>The system whereby some colonies were allowed largely to manage their own affairs under governors appointed by the mother country spread rapidly</a:t>
            </a:r>
            <a:endParaRPr lang="cs-CZ" dirty="0"/>
          </a:p>
          <a:p>
            <a:endParaRPr lang="cs-CZ" dirty="0"/>
          </a:p>
          <a:p>
            <a:r>
              <a:rPr lang="en-US" dirty="0"/>
              <a:t>In 1847 it was put into effect in the colonies in Canada, and it was later extended to the Australian colonies, New Zealand, and to the Cape Colony and Natal in southern Africa</a:t>
            </a:r>
            <a:r>
              <a:rPr lang="cs-CZ" dirty="0"/>
              <a:t> – in </a:t>
            </a:r>
            <a:r>
              <a:rPr lang="en-US" dirty="0"/>
              <a:t>1907</a:t>
            </a:r>
            <a:r>
              <a:rPr lang="cs-CZ" dirty="0"/>
              <a:t>,</a:t>
            </a:r>
            <a:r>
              <a:rPr lang="en-US" dirty="0"/>
              <a:t> they were granted the new status of dominions</a:t>
            </a:r>
            <a:endParaRPr lang="cs-CZ" dirty="0"/>
          </a:p>
          <a:p>
            <a:r>
              <a:rPr lang="en-US" dirty="0"/>
              <a:t>In 1931</a:t>
            </a:r>
            <a:r>
              <a:rPr lang="cs-CZ" dirty="0"/>
              <a:t>,</a:t>
            </a:r>
            <a:r>
              <a:rPr lang="en-US" dirty="0"/>
              <a:t> the Statute of Westminster recognized them as independent countries “within the British Empire, equal in status” to the United Kingdom. The statute referred specifically to the “British Commonwealth of Nations.” When World War II broke out in 1939, the dominions made their own declarations of war.</a:t>
            </a:r>
            <a:endParaRPr lang="cs-CZ" dirty="0"/>
          </a:p>
          <a:p>
            <a:endParaRPr lang="cs-CZ" dirty="0"/>
          </a:p>
        </p:txBody>
      </p:sp>
    </p:spTree>
    <p:extLst>
      <p:ext uri="{BB962C8B-B14F-4D97-AF65-F5344CB8AC3E}">
        <p14:creationId xmlns:p14="http://schemas.microsoft.com/office/powerpoint/2010/main" val="286425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229322-8BA9-4E59-A9F6-4726E41AAA95}"/>
              </a:ext>
            </a:extLst>
          </p:cNvPr>
          <p:cNvSpPr>
            <a:spLocks noGrp="1"/>
          </p:cNvSpPr>
          <p:nvPr>
            <p:ph type="title"/>
          </p:nvPr>
        </p:nvSpPr>
        <p:spPr/>
        <p:txBody>
          <a:bodyPr/>
          <a:lstStyle/>
          <a:p>
            <a:r>
              <a:rPr lang="cs-CZ" dirty="0" err="1"/>
              <a:t>Nationalism</a:t>
            </a:r>
            <a:r>
              <a:rPr lang="cs-CZ" dirty="0"/>
              <a:t> And </a:t>
            </a:r>
            <a:r>
              <a:rPr lang="cs-CZ" dirty="0" err="1"/>
              <a:t>The</a:t>
            </a:r>
            <a:r>
              <a:rPr lang="cs-CZ" dirty="0"/>
              <a:t> </a:t>
            </a:r>
            <a:r>
              <a:rPr lang="cs-CZ" dirty="0" err="1"/>
              <a:t>Commonwealth</a:t>
            </a:r>
            <a:endParaRPr lang="cs-CZ" dirty="0"/>
          </a:p>
        </p:txBody>
      </p:sp>
      <p:sp>
        <p:nvSpPr>
          <p:cNvPr id="3" name="Zástupný symbol pro obsah 2">
            <a:extLst>
              <a:ext uri="{FF2B5EF4-FFF2-40B4-BE49-F238E27FC236}">
                <a16:creationId xmlns:a16="http://schemas.microsoft.com/office/drawing/2014/main" id="{37952C96-EA91-484E-83A3-5780B403CAC8}"/>
              </a:ext>
            </a:extLst>
          </p:cNvPr>
          <p:cNvSpPr>
            <a:spLocks noGrp="1"/>
          </p:cNvSpPr>
          <p:nvPr>
            <p:ph idx="1"/>
          </p:nvPr>
        </p:nvSpPr>
        <p:spPr/>
        <p:txBody>
          <a:bodyPr/>
          <a:lstStyle/>
          <a:p>
            <a:r>
              <a:rPr lang="en-US" dirty="0"/>
              <a:t>Nationalist sentiment developed rapidly in many of these areas after World War I and even more so after World War II, with the result that, beginning with India in 1947, independence was granted them, along with the option of retaining an association with Great Britain and other former dependencies in the Commonwealth of Nations</a:t>
            </a:r>
            <a:endParaRPr lang="cs-CZ" dirty="0"/>
          </a:p>
          <a:p>
            <a:endParaRPr lang="cs-CZ" dirty="0"/>
          </a:p>
          <a:p>
            <a:r>
              <a:rPr lang="en-US" dirty="0"/>
              <a:t>The last significant British colony, Hong Kong, was returned to Chinese sovereignty in 1997. By then, virtually nothing remained of the empire. </a:t>
            </a:r>
            <a:endParaRPr lang="cs-CZ" dirty="0"/>
          </a:p>
        </p:txBody>
      </p:sp>
    </p:spTree>
    <p:extLst>
      <p:ext uri="{BB962C8B-B14F-4D97-AF65-F5344CB8AC3E}">
        <p14:creationId xmlns:p14="http://schemas.microsoft.com/office/powerpoint/2010/main" val="1220714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FF49E100-E294-4921-9242-2B07CFC0E5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8139" y="768626"/>
            <a:ext cx="10469217" cy="5446644"/>
          </a:xfrm>
        </p:spPr>
      </p:pic>
    </p:spTree>
    <p:extLst>
      <p:ext uri="{BB962C8B-B14F-4D97-AF65-F5344CB8AC3E}">
        <p14:creationId xmlns:p14="http://schemas.microsoft.com/office/powerpoint/2010/main" val="140058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1DBE36-0F9D-4A0B-972D-64281C86508C}"/>
              </a:ext>
            </a:extLst>
          </p:cNvPr>
          <p:cNvSpPr>
            <a:spLocks noGrp="1"/>
          </p:cNvSpPr>
          <p:nvPr>
            <p:ph type="title"/>
          </p:nvPr>
        </p:nvSpPr>
        <p:spPr/>
        <p:txBody>
          <a:bodyPr/>
          <a:lstStyle/>
          <a:p>
            <a:r>
              <a:rPr lang="cs-CZ" dirty="0" err="1"/>
              <a:t>The</a:t>
            </a:r>
            <a:r>
              <a:rPr lang="cs-CZ" dirty="0"/>
              <a:t> </a:t>
            </a:r>
            <a:r>
              <a:rPr lang="cs-CZ" dirty="0" err="1"/>
              <a:t>British</a:t>
            </a:r>
            <a:r>
              <a:rPr lang="cs-CZ" dirty="0"/>
              <a:t> Empire – </a:t>
            </a:r>
            <a:r>
              <a:rPr lang="cs-CZ" dirty="0" err="1"/>
              <a:t>the</a:t>
            </a:r>
            <a:r>
              <a:rPr lang="cs-CZ" dirty="0"/>
              <a:t> early </a:t>
            </a:r>
            <a:r>
              <a:rPr lang="cs-CZ" dirty="0" err="1"/>
              <a:t>beginnings</a:t>
            </a:r>
            <a:endParaRPr lang="cs-CZ" dirty="0"/>
          </a:p>
        </p:txBody>
      </p:sp>
      <p:sp>
        <p:nvSpPr>
          <p:cNvPr id="3" name="Zástupný symbol pro obsah 2">
            <a:extLst>
              <a:ext uri="{FF2B5EF4-FFF2-40B4-BE49-F238E27FC236}">
                <a16:creationId xmlns:a16="http://schemas.microsoft.com/office/drawing/2014/main" id="{55B622B9-BE26-435D-BCE7-83004737BE81}"/>
              </a:ext>
            </a:extLst>
          </p:cNvPr>
          <p:cNvSpPr>
            <a:spLocks noGrp="1"/>
          </p:cNvSpPr>
          <p:nvPr>
            <p:ph idx="1"/>
          </p:nvPr>
        </p:nvSpPr>
        <p:spPr/>
        <p:txBody>
          <a:bodyPr>
            <a:normAutofit/>
          </a:bodyPr>
          <a:lstStyle/>
          <a:p>
            <a:r>
              <a:rPr lang="en-US" sz="2400" dirty="0"/>
              <a:t>What is an empire?</a:t>
            </a:r>
          </a:p>
          <a:p>
            <a:pPr lvl="1"/>
            <a:r>
              <a:rPr lang="en-US" sz="2400" dirty="0"/>
              <a:t>Empire is a term used to describe a group of territories ruled by one single ruler or state. Empires are built by countries that wish to control lands outside of their borders.</a:t>
            </a:r>
            <a:endParaRPr lang="cs-CZ" sz="2400" dirty="0"/>
          </a:p>
          <a:p>
            <a:pPr lvl="1"/>
            <a:endParaRPr lang="cs-CZ" sz="2400" dirty="0"/>
          </a:p>
          <a:p>
            <a:r>
              <a:rPr lang="en-US" sz="2400" dirty="0"/>
              <a:t>In the 16th Century, Britain began to spread the country’s rule and power beyond its borders</a:t>
            </a:r>
            <a:r>
              <a:rPr lang="cs-CZ" sz="2400" dirty="0"/>
              <a:t> in a </a:t>
            </a:r>
            <a:r>
              <a:rPr lang="cs-CZ" sz="2400" dirty="0" err="1"/>
              <a:t>focused</a:t>
            </a:r>
            <a:r>
              <a:rPr lang="cs-CZ" sz="2400" dirty="0"/>
              <a:t> </a:t>
            </a:r>
            <a:r>
              <a:rPr lang="cs-CZ" sz="2400" dirty="0" err="1"/>
              <a:t>manner</a:t>
            </a:r>
            <a:endParaRPr lang="cs-CZ" sz="2400" dirty="0"/>
          </a:p>
          <a:p>
            <a:endParaRPr lang="cs-CZ" sz="2400" dirty="0"/>
          </a:p>
        </p:txBody>
      </p:sp>
    </p:spTree>
    <p:extLst>
      <p:ext uri="{BB962C8B-B14F-4D97-AF65-F5344CB8AC3E}">
        <p14:creationId xmlns:p14="http://schemas.microsoft.com/office/powerpoint/2010/main" val="41160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95FA74-580B-423B-BC97-2467D5EF5AF5}"/>
              </a:ext>
            </a:extLst>
          </p:cNvPr>
          <p:cNvSpPr>
            <a:spLocks noGrp="1"/>
          </p:cNvSpPr>
          <p:nvPr>
            <p:ph type="title"/>
          </p:nvPr>
        </p:nvSpPr>
        <p:spPr/>
        <p:txBody>
          <a:bodyPr/>
          <a:lstStyle/>
          <a:p>
            <a:r>
              <a:rPr lang="en-US" dirty="0"/>
              <a:t>The British Empire – the early beginnings</a:t>
            </a:r>
            <a:endParaRPr lang="cs-CZ" dirty="0"/>
          </a:p>
        </p:txBody>
      </p:sp>
      <p:sp>
        <p:nvSpPr>
          <p:cNvPr id="3" name="Zástupný symbol pro obsah 2">
            <a:extLst>
              <a:ext uri="{FF2B5EF4-FFF2-40B4-BE49-F238E27FC236}">
                <a16:creationId xmlns:a16="http://schemas.microsoft.com/office/drawing/2014/main" id="{5255D5F0-40F8-48C3-9A88-097FB74BFE29}"/>
              </a:ext>
            </a:extLst>
          </p:cNvPr>
          <p:cNvSpPr>
            <a:spLocks noGrp="1"/>
          </p:cNvSpPr>
          <p:nvPr>
            <p:ph idx="1"/>
          </p:nvPr>
        </p:nvSpPr>
        <p:spPr/>
        <p:txBody>
          <a:bodyPr>
            <a:normAutofit/>
          </a:bodyPr>
          <a:lstStyle/>
          <a:p>
            <a:r>
              <a:rPr lang="en-US" sz="2400" dirty="0"/>
              <a:t>By 1670 there were British American colonies in New England, Virginia, and Maryland and settlements in the </a:t>
            </a:r>
            <a:r>
              <a:rPr lang="en-US" sz="2400" dirty="0" err="1"/>
              <a:t>Bermudas</a:t>
            </a:r>
            <a:r>
              <a:rPr lang="en-US" sz="2400" dirty="0"/>
              <a:t>, Honduras, Antigua, Barbados, and Nova Scotia.</a:t>
            </a:r>
            <a:endParaRPr lang="cs-CZ" sz="2400" dirty="0"/>
          </a:p>
          <a:p>
            <a:r>
              <a:rPr lang="en-US" sz="2400" dirty="0"/>
              <a:t>The East India Company began establishing trading posts in India in 1600, and the Straits Settlements (Penang, Singapore, Malacca, and Labuan) became British through an extension of that company’s activities.</a:t>
            </a:r>
            <a:endParaRPr lang="cs-CZ" sz="2400" dirty="0"/>
          </a:p>
        </p:txBody>
      </p:sp>
    </p:spTree>
    <p:extLst>
      <p:ext uri="{BB962C8B-B14F-4D97-AF65-F5344CB8AC3E}">
        <p14:creationId xmlns:p14="http://schemas.microsoft.com/office/powerpoint/2010/main" val="186171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F313E8-2705-4668-96EB-151C6305E438}"/>
              </a:ext>
            </a:extLst>
          </p:cNvPr>
          <p:cNvSpPr>
            <a:spLocks noGrp="1"/>
          </p:cNvSpPr>
          <p:nvPr>
            <p:ph type="title"/>
          </p:nvPr>
        </p:nvSpPr>
        <p:spPr/>
        <p:txBody>
          <a:bodyPr/>
          <a:lstStyle/>
          <a:p>
            <a:r>
              <a:rPr lang="en-US" dirty="0"/>
              <a:t>The British Empire – the early beginnings</a:t>
            </a:r>
            <a:endParaRPr lang="cs-CZ" dirty="0"/>
          </a:p>
        </p:txBody>
      </p:sp>
      <p:sp>
        <p:nvSpPr>
          <p:cNvPr id="3" name="Zástupný symbol pro obsah 2">
            <a:extLst>
              <a:ext uri="{FF2B5EF4-FFF2-40B4-BE49-F238E27FC236}">
                <a16:creationId xmlns:a16="http://schemas.microsoft.com/office/drawing/2014/main" id="{9A415CD2-3E92-4A4F-8A2C-6994CC80AE8A}"/>
              </a:ext>
            </a:extLst>
          </p:cNvPr>
          <p:cNvSpPr>
            <a:spLocks noGrp="1"/>
          </p:cNvSpPr>
          <p:nvPr>
            <p:ph idx="1"/>
          </p:nvPr>
        </p:nvSpPr>
        <p:spPr/>
        <p:txBody>
          <a:bodyPr/>
          <a:lstStyle/>
          <a:p>
            <a:r>
              <a:rPr lang="en-US" dirty="0"/>
              <a:t>Maritime expansion, driven by commercial ambitions and by competition with France, accelerated in the 17th century</a:t>
            </a:r>
            <a:endParaRPr lang="cs-CZ" dirty="0"/>
          </a:p>
          <a:p>
            <a:endParaRPr lang="cs-CZ" dirty="0"/>
          </a:p>
          <a:p>
            <a:r>
              <a:rPr lang="en-US" dirty="0"/>
              <a:t>James Island in the Gambia River </a:t>
            </a:r>
            <a:r>
              <a:rPr lang="cs-CZ" dirty="0"/>
              <a:t>– </a:t>
            </a:r>
            <a:r>
              <a:rPr lang="en-US" dirty="0"/>
              <a:t>1661</a:t>
            </a:r>
            <a:endParaRPr lang="cs-CZ" dirty="0"/>
          </a:p>
          <a:p>
            <a:r>
              <a:rPr lang="en-US" dirty="0"/>
              <a:t>Sierra Leone</a:t>
            </a:r>
            <a:r>
              <a:rPr lang="cs-CZ" dirty="0"/>
              <a:t> – </a:t>
            </a:r>
            <a:r>
              <a:rPr lang="en-US" dirty="0"/>
              <a:t>1787</a:t>
            </a:r>
            <a:endParaRPr lang="cs-CZ" dirty="0"/>
          </a:p>
          <a:p>
            <a:r>
              <a:rPr lang="en-US" dirty="0"/>
              <a:t>Cape of Good Hope (now in South Africa) </a:t>
            </a:r>
            <a:r>
              <a:rPr lang="cs-CZ" dirty="0"/>
              <a:t>–</a:t>
            </a:r>
            <a:r>
              <a:rPr lang="en-US" dirty="0"/>
              <a:t> 1806</a:t>
            </a:r>
            <a:endParaRPr lang="cs-CZ" dirty="0"/>
          </a:p>
          <a:p>
            <a:endParaRPr lang="cs-CZ" dirty="0"/>
          </a:p>
          <a:p>
            <a:endParaRPr lang="cs-CZ" dirty="0"/>
          </a:p>
        </p:txBody>
      </p:sp>
    </p:spTree>
    <p:extLst>
      <p:ext uri="{BB962C8B-B14F-4D97-AF65-F5344CB8AC3E}">
        <p14:creationId xmlns:p14="http://schemas.microsoft.com/office/powerpoint/2010/main" val="370233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8FBEE2-3BA5-48CE-8A4A-049493891494}"/>
              </a:ext>
            </a:extLst>
          </p:cNvPr>
          <p:cNvSpPr>
            <a:spLocks noGrp="1"/>
          </p:cNvSpPr>
          <p:nvPr>
            <p:ph type="title"/>
          </p:nvPr>
        </p:nvSpPr>
        <p:spPr/>
        <p:txBody>
          <a:bodyPr/>
          <a:lstStyle/>
          <a:p>
            <a:r>
              <a:rPr lang="en-US" dirty="0"/>
              <a:t>The British Empire – the early beginnings</a:t>
            </a:r>
            <a:endParaRPr lang="cs-CZ" dirty="0"/>
          </a:p>
        </p:txBody>
      </p:sp>
      <p:sp>
        <p:nvSpPr>
          <p:cNvPr id="3" name="Zástupný symbol pro obsah 2">
            <a:extLst>
              <a:ext uri="{FF2B5EF4-FFF2-40B4-BE49-F238E27FC236}">
                <a16:creationId xmlns:a16="http://schemas.microsoft.com/office/drawing/2014/main" id="{1123E3DD-8999-43FE-B71F-106B9A490738}"/>
              </a:ext>
            </a:extLst>
          </p:cNvPr>
          <p:cNvSpPr>
            <a:spLocks noGrp="1"/>
          </p:cNvSpPr>
          <p:nvPr>
            <p:ph idx="1"/>
          </p:nvPr>
        </p:nvSpPr>
        <p:spPr>
          <a:xfrm>
            <a:off x="913795" y="2096063"/>
            <a:ext cx="10708362" cy="4357745"/>
          </a:xfrm>
        </p:spPr>
        <p:txBody>
          <a:bodyPr>
            <a:normAutofit/>
          </a:bodyPr>
          <a:lstStyle/>
          <a:p>
            <a:r>
              <a:rPr lang="en-US" dirty="0"/>
              <a:t>In the 17th and 18th centuries, the crown exercised control over its colonies chiefly in the areas of trade and shipping.</a:t>
            </a:r>
            <a:endParaRPr lang="cs-CZ" dirty="0"/>
          </a:p>
          <a:p>
            <a:pPr lvl="1"/>
            <a:r>
              <a:rPr lang="en-US" sz="2000" dirty="0"/>
              <a:t>In accordance with the mercantilist philosophy of the time, the colonies were regarded as a source of necessary raw materials for England and were granted monopolies for their products, such as tobacco and sugar, in the British market.</a:t>
            </a:r>
            <a:endParaRPr lang="cs-CZ" sz="2000" dirty="0"/>
          </a:p>
          <a:p>
            <a:pPr lvl="1"/>
            <a:endParaRPr lang="cs-CZ" sz="2000" dirty="0"/>
          </a:p>
          <a:p>
            <a:r>
              <a:rPr lang="en-US" dirty="0"/>
              <a:t>The Navigation Act of 1651 and subsequent acts set up a closed economy between Britain and its colonies; all colonial exports had to be shipped on English ships to the British market, and all colonial imports had to come by way of England.</a:t>
            </a:r>
            <a:endParaRPr lang="cs-CZ" dirty="0"/>
          </a:p>
        </p:txBody>
      </p:sp>
    </p:spTree>
    <p:extLst>
      <p:ext uri="{BB962C8B-B14F-4D97-AF65-F5344CB8AC3E}">
        <p14:creationId xmlns:p14="http://schemas.microsoft.com/office/powerpoint/2010/main" val="76200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FBE233-8D9A-46AE-A930-0B18818398A4}"/>
              </a:ext>
            </a:extLst>
          </p:cNvPr>
          <p:cNvSpPr>
            <a:spLocks noGrp="1"/>
          </p:cNvSpPr>
          <p:nvPr>
            <p:ph type="title"/>
          </p:nvPr>
        </p:nvSpPr>
        <p:spPr/>
        <p:txBody>
          <a:bodyPr/>
          <a:lstStyle/>
          <a:p>
            <a:r>
              <a:rPr lang="en-US" dirty="0"/>
              <a:t>The British Empire – the </a:t>
            </a:r>
            <a:r>
              <a:rPr lang="cs-CZ" dirty="0"/>
              <a:t>end </a:t>
            </a:r>
            <a:r>
              <a:rPr lang="cs-CZ" dirty="0" err="1"/>
              <a:t>of</a:t>
            </a:r>
            <a:r>
              <a:rPr lang="cs-CZ" dirty="0"/>
              <a:t> </a:t>
            </a:r>
            <a:r>
              <a:rPr lang="cs-CZ" dirty="0" err="1"/>
              <a:t>the</a:t>
            </a:r>
            <a:r>
              <a:rPr lang="cs-CZ" dirty="0"/>
              <a:t> </a:t>
            </a:r>
            <a:r>
              <a:rPr lang="cs-CZ" dirty="0" err="1"/>
              <a:t>first</a:t>
            </a:r>
            <a:r>
              <a:rPr lang="cs-CZ" dirty="0"/>
              <a:t> empire</a:t>
            </a:r>
          </a:p>
        </p:txBody>
      </p:sp>
      <p:sp>
        <p:nvSpPr>
          <p:cNvPr id="3" name="Zástupný symbol pro obsah 2">
            <a:extLst>
              <a:ext uri="{FF2B5EF4-FFF2-40B4-BE49-F238E27FC236}">
                <a16:creationId xmlns:a16="http://schemas.microsoft.com/office/drawing/2014/main" id="{8EB61C68-390B-4177-8CF5-340DFAC0FA34}"/>
              </a:ext>
            </a:extLst>
          </p:cNvPr>
          <p:cNvSpPr>
            <a:spLocks noGrp="1"/>
          </p:cNvSpPr>
          <p:nvPr>
            <p:ph idx="1"/>
          </p:nvPr>
        </p:nvSpPr>
        <p:spPr/>
        <p:txBody>
          <a:bodyPr>
            <a:normAutofit/>
          </a:bodyPr>
          <a:lstStyle/>
          <a:p>
            <a:r>
              <a:rPr lang="en-US" sz="2400" dirty="0"/>
              <a:t>The years 1775-1783 were a turning point in British history, as the nation lost a huge part of its empire in the American War of Independence.</a:t>
            </a:r>
            <a:endParaRPr lang="cs-CZ" sz="2400" dirty="0"/>
          </a:p>
          <a:p>
            <a:r>
              <a:rPr lang="en-US" sz="2400" dirty="0"/>
              <a:t>Feeling ‘American’ rather than ‘British’, and resentful of sending money back to Britain, 13 colonies in North America united and fought to be free from British rule. </a:t>
            </a:r>
            <a:endParaRPr lang="cs-CZ" sz="2400" dirty="0"/>
          </a:p>
        </p:txBody>
      </p:sp>
    </p:spTree>
    <p:extLst>
      <p:ext uri="{BB962C8B-B14F-4D97-AF65-F5344CB8AC3E}">
        <p14:creationId xmlns:p14="http://schemas.microsoft.com/office/powerpoint/2010/main" val="399094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C1F93D17-7056-4860-9B90-22850384AF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636104"/>
            <a:ext cx="10353761" cy="5612296"/>
          </a:xfrm>
        </p:spPr>
      </p:pic>
    </p:spTree>
    <p:extLst>
      <p:ext uri="{BB962C8B-B14F-4D97-AF65-F5344CB8AC3E}">
        <p14:creationId xmlns:p14="http://schemas.microsoft.com/office/powerpoint/2010/main" val="39389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AAF4EE9C-E45B-4044-B0F2-A1429D4D0A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8383" y="530087"/>
            <a:ext cx="10561982" cy="5685183"/>
          </a:xfrm>
        </p:spPr>
      </p:pic>
    </p:spTree>
    <p:extLst>
      <p:ext uri="{BB962C8B-B14F-4D97-AF65-F5344CB8AC3E}">
        <p14:creationId xmlns:p14="http://schemas.microsoft.com/office/powerpoint/2010/main" val="233631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B17C91-C374-497F-B960-C18D656B3C2C}"/>
              </a:ext>
            </a:extLst>
          </p:cNvPr>
          <p:cNvSpPr>
            <a:spLocks noGrp="1"/>
          </p:cNvSpPr>
          <p:nvPr>
            <p:ph type="title"/>
          </p:nvPr>
        </p:nvSpPr>
        <p:spPr>
          <a:xfrm>
            <a:off x="924444" y="316950"/>
            <a:ext cx="10353761" cy="995016"/>
          </a:xfrm>
        </p:spPr>
        <p:txBody>
          <a:bodyPr/>
          <a:lstStyle/>
          <a:p>
            <a:r>
              <a:rPr lang="en-US" dirty="0"/>
              <a:t>New acquisitions</a:t>
            </a:r>
          </a:p>
        </p:txBody>
      </p:sp>
      <p:sp>
        <p:nvSpPr>
          <p:cNvPr id="3" name="Zástupný symbol pro obsah 2">
            <a:extLst>
              <a:ext uri="{FF2B5EF4-FFF2-40B4-BE49-F238E27FC236}">
                <a16:creationId xmlns:a16="http://schemas.microsoft.com/office/drawing/2014/main" id="{FA2C604F-28D4-404E-8000-94AE4156F64A}"/>
              </a:ext>
            </a:extLst>
          </p:cNvPr>
          <p:cNvSpPr>
            <a:spLocks noGrp="1"/>
          </p:cNvSpPr>
          <p:nvPr>
            <p:ph idx="1"/>
          </p:nvPr>
        </p:nvSpPr>
        <p:spPr>
          <a:xfrm>
            <a:off x="913795" y="1643270"/>
            <a:ext cx="10353762" cy="4147930"/>
          </a:xfrm>
        </p:spPr>
        <p:txBody>
          <a:bodyPr/>
          <a:lstStyle/>
          <a:p>
            <a:r>
              <a:rPr lang="en-US" dirty="0"/>
              <a:t>new settlements in Australia from 1788</a:t>
            </a:r>
            <a:endParaRPr lang="cs-CZ" dirty="0"/>
          </a:p>
          <a:p>
            <a:r>
              <a:rPr lang="en-US" dirty="0"/>
              <a:t>the spectacular growth of Upper Canada (now Ontario)</a:t>
            </a:r>
            <a:endParaRPr lang="cs-CZ" dirty="0"/>
          </a:p>
          <a:p>
            <a:r>
              <a:rPr lang="en-US" dirty="0"/>
              <a:t>the Treaty of Amiens (1802) made Trinidad and Ceylon (now Sri Lanka) officially British</a:t>
            </a:r>
            <a:endParaRPr lang="cs-CZ" dirty="0"/>
          </a:p>
          <a:p>
            <a:r>
              <a:rPr lang="en-US" dirty="0"/>
              <a:t>in the Treaty of Paris (1814) France ceded Tobago, Mauritius, Saint Lucia, and Malta.</a:t>
            </a:r>
            <a:endParaRPr lang="cs-CZ" dirty="0"/>
          </a:p>
          <a:p>
            <a:r>
              <a:rPr lang="en-US" dirty="0"/>
              <a:t>Malacca joined the empire in 1795, and Sir Stamford Raffles acquired Singapore in 1819</a:t>
            </a:r>
            <a:endParaRPr lang="cs-CZ" dirty="0"/>
          </a:p>
          <a:p>
            <a:r>
              <a:rPr lang="cs-CZ" dirty="0"/>
              <a:t>C</a:t>
            </a:r>
            <a:r>
              <a:rPr lang="en-US" dirty="0" err="1"/>
              <a:t>anadian</a:t>
            </a:r>
            <a:r>
              <a:rPr lang="en-US" dirty="0"/>
              <a:t> settlements in Alberta, Manitoba, and British Columbia extended British influence to the Pacific</a:t>
            </a:r>
            <a:endParaRPr lang="cs-CZ" dirty="0"/>
          </a:p>
        </p:txBody>
      </p:sp>
    </p:spTree>
    <p:extLst>
      <p:ext uri="{BB962C8B-B14F-4D97-AF65-F5344CB8AC3E}">
        <p14:creationId xmlns:p14="http://schemas.microsoft.com/office/powerpoint/2010/main" val="28946096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Damašek</Template>
  <TotalTime>281</TotalTime>
  <Words>822</Words>
  <Application>Microsoft Office PowerPoint</Application>
  <PresentationFormat>Širokoúhlá obrazovka</PresentationFormat>
  <Paragraphs>51</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Bookman Old Style</vt:lpstr>
      <vt:lpstr>Rockwell</vt:lpstr>
      <vt:lpstr>Damask</vt:lpstr>
      <vt:lpstr>LT1SS</vt:lpstr>
      <vt:lpstr>The British Empire – the early beginnings</vt:lpstr>
      <vt:lpstr>The British Empire – the early beginnings</vt:lpstr>
      <vt:lpstr>The British Empire – the early beginnings</vt:lpstr>
      <vt:lpstr>The British Empire – the early beginnings</vt:lpstr>
      <vt:lpstr>The British Empire – the end of the first empire</vt:lpstr>
      <vt:lpstr>Prezentace aplikace PowerPoint</vt:lpstr>
      <vt:lpstr>Prezentace aplikace PowerPoint</vt:lpstr>
      <vt:lpstr>New acquisitions</vt:lpstr>
      <vt:lpstr>New acquisitions</vt:lpstr>
      <vt:lpstr>New acquisitions</vt:lpstr>
      <vt:lpstr>“responsible self-government” ?</vt:lpstr>
      <vt:lpstr>Nationalism And The Commonwealth</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LT1SS</dc:title>
  <dc:creator>Michaela Marková</dc:creator>
  <cp:lastModifiedBy>Michaela Marková</cp:lastModifiedBy>
  <cp:revision>13</cp:revision>
  <dcterms:created xsi:type="dcterms:W3CDTF">2021-02-25T18:56:14Z</dcterms:created>
  <dcterms:modified xsi:type="dcterms:W3CDTF">2024-04-05T13:52:45Z</dcterms:modified>
</cp:coreProperties>
</file>