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95269" y="1122363"/>
            <a:ext cx="9001462"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800"/>
              <a:buFont typeface="Bookman Old Styl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95269" y="3602038"/>
            <a:ext cx="9001462" cy="1655762"/>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p:txBody>
      </p:sp>
      <p:sp>
        <p:nvSpPr>
          <p:cNvPr id="14" name="Google Shape;14;p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atický obrázek s popiskem">
  <p:cSld name="Panoramatický obrázek s popiskem">
    <p:spTree>
      <p:nvGrpSpPr>
        <p:cNvPr id="68" name="Shape 68"/>
        <p:cNvGrpSpPr/>
        <p:nvPr/>
      </p:nvGrpSpPr>
      <p:grpSpPr>
        <a:xfrm>
          <a:off x="0" y="0"/>
          <a:ext cx="0" cy="0"/>
          <a:chOff x="0" y="0"/>
          <a:chExt cx="0" cy="0"/>
        </a:xfrm>
      </p:grpSpPr>
      <p:sp>
        <p:nvSpPr>
          <p:cNvPr id="69" name="Google Shape;69;p11"/>
          <p:cNvSpPr txBox="1"/>
          <p:nvPr>
            <p:ph type="title"/>
          </p:nvPr>
        </p:nvSpPr>
        <p:spPr>
          <a:xfrm>
            <a:off x="913806" y="4289372"/>
            <a:ext cx="10367564" cy="81935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p:nvPr>
            <p:ph idx="2" type="pic"/>
          </p:nvPr>
        </p:nvSpPr>
        <p:spPr>
          <a:xfrm>
            <a:off x="913806" y="621321"/>
            <a:ext cx="10367564" cy="3379735"/>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71" name="Google Shape;71;p11"/>
          <p:cNvSpPr txBox="1"/>
          <p:nvPr>
            <p:ph idx="1" type="body"/>
          </p:nvPr>
        </p:nvSpPr>
        <p:spPr>
          <a:xfrm>
            <a:off x="913795" y="5108728"/>
            <a:ext cx="10365998"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800"/>
              <a:buNone/>
              <a:defRPr sz="18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72" name="Google Shape;72;p1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ázev a popisek">
  <p:cSld name="Název a popisek">
    <p:spTree>
      <p:nvGrpSpPr>
        <p:cNvPr id="75" name="Shape 75"/>
        <p:cNvGrpSpPr/>
        <p:nvPr/>
      </p:nvGrpSpPr>
      <p:grpSpPr>
        <a:xfrm>
          <a:off x="0" y="0"/>
          <a:ext cx="0" cy="0"/>
          <a:chOff x="0" y="0"/>
          <a:chExt cx="0" cy="0"/>
        </a:xfrm>
      </p:grpSpPr>
      <p:sp>
        <p:nvSpPr>
          <p:cNvPr id="76" name="Google Shape;76;p12"/>
          <p:cNvSpPr txBox="1"/>
          <p:nvPr>
            <p:ph type="title"/>
          </p:nvPr>
        </p:nvSpPr>
        <p:spPr>
          <a:xfrm>
            <a:off x="913795" y="609600"/>
            <a:ext cx="10353762" cy="342485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a:off x="913795" y="4204820"/>
            <a:ext cx="10353761" cy="1592186"/>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78" name="Google Shape;78;p1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ce s popiskem">
  <p:cSld name="Citace s popiskem">
    <p:spTree>
      <p:nvGrpSpPr>
        <p:cNvPr id="81" name="Shape 81"/>
        <p:cNvGrpSpPr/>
        <p:nvPr/>
      </p:nvGrpSpPr>
      <p:grpSpPr>
        <a:xfrm>
          <a:off x="0" y="0"/>
          <a:ext cx="0" cy="0"/>
          <a:chOff x="0" y="0"/>
          <a:chExt cx="0" cy="0"/>
        </a:xfrm>
      </p:grpSpPr>
      <p:sp>
        <p:nvSpPr>
          <p:cNvPr id="82" name="Google Shape;82;p13"/>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 type="body"/>
          </p:nvPr>
        </p:nvSpPr>
        <p:spPr>
          <a:xfrm>
            <a:off x="1720644" y="3610032"/>
            <a:ext cx="8752299" cy="426812"/>
          </a:xfrm>
          <a:prstGeom prst="rect">
            <a:avLst/>
          </a:prstGeom>
          <a:noFill/>
          <a:ln>
            <a:noFill/>
          </a:ln>
        </p:spPr>
        <p:txBody>
          <a:bodyPr anchorCtr="0" anchor="t" bIns="45700" lIns="91425" spcFirstLastPara="1" rIns="91425" wrap="square" tIns="45700">
            <a:normAutofit/>
          </a:bodyPr>
          <a:lstStyle>
            <a:lvl1pPr indent="-228600" lvl="0" marL="457200" algn="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84" name="Google Shape;84;p13"/>
          <p:cNvSpPr txBox="1"/>
          <p:nvPr>
            <p:ph idx="2" type="body"/>
          </p:nvPr>
        </p:nvSpPr>
        <p:spPr>
          <a:xfrm>
            <a:off x="913794" y="4204821"/>
            <a:ext cx="1035376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85" name="Google Shape;85;p1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13"/>
          <p:cNvSpPr txBox="1"/>
          <p:nvPr/>
        </p:nvSpPr>
        <p:spPr>
          <a:xfrm>
            <a:off x="836612" y="73524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Rockwell"/>
              <a:buNone/>
            </a:pPr>
            <a:r>
              <a:rPr b="0" i="0" lang="en-US" sz="8000" u="none" cap="none" strike="noStrike">
                <a:solidFill>
                  <a:schemeClr val="lt1"/>
                </a:solidFill>
                <a:latin typeface="Rockwell"/>
                <a:ea typeface="Rockwell"/>
                <a:cs typeface="Rockwell"/>
                <a:sym typeface="Rockwell"/>
              </a:rPr>
              <a:t>“</a:t>
            </a:r>
            <a:endParaRPr/>
          </a:p>
        </p:txBody>
      </p:sp>
      <p:sp>
        <p:nvSpPr>
          <p:cNvPr id="89" name="Google Shape;89;p13"/>
          <p:cNvSpPr txBox="1"/>
          <p:nvPr/>
        </p:nvSpPr>
        <p:spPr>
          <a:xfrm>
            <a:off x="10657956" y="2972093"/>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Rockwell"/>
              <a:buNone/>
            </a:pPr>
            <a:r>
              <a:rPr b="0" i="0" lang="en-US" sz="8000" u="none" cap="none" strike="noStrike">
                <a:solidFill>
                  <a:schemeClr val="lt1"/>
                </a:solidFill>
                <a:latin typeface="Rockwell"/>
                <a:ea typeface="Rockwell"/>
                <a:cs typeface="Rockwell"/>
                <a:sym typeface="Rockwel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menovka">
  <p:cSld name="Jmenovka">
    <p:spTree>
      <p:nvGrpSpPr>
        <p:cNvPr id="90" name="Shape 90"/>
        <p:cNvGrpSpPr/>
        <p:nvPr/>
      </p:nvGrpSpPr>
      <p:grpSpPr>
        <a:xfrm>
          <a:off x="0" y="0"/>
          <a:ext cx="0" cy="0"/>
          <a:chOff x="0" y="0"/>
          <a:chExt cx="0" cy="0"/>
        </a:xfrm>
      </p:grpSpPr>
      <p:sp>
        <p:nvSpPr>
          <p:cNvPr id="91" name="Google Shape;91;p14"/>
          <p:cNvSpPr txBox="1"/>
          <p:nvPr>
            <p:ph type="title"/>
          </p:nvPr>
        </p:nvSpPr>
        <p:spPr>
          <a:xfrm>
            <a:off x="913806" y="2126942"/>
            <a:ext cx="10355327"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
          <p:cNvSpPr txBox="1"/>
          <p:nvPr>
            <p:ph idx="1" type="body"/>
          </p:nvPr>
        </p:nvSpPr>
        <p:spPr>
          <a:xfrm>
            <a:off x="913794" y="4650556"/>
            <a:ext cx="10353763"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93" name="Google Shape;93;p1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loupce">
  <p:cSld name="3 sloupce">
    <p:spTree>
      <p:nvGrpSpPr>
        <p:cNvPr id="96" name="Shape 96"/>
        <p:cNvGrpSpPr/>
        <p:nvPr/>
      </p:nvGrpSpPr>
      <p:grpSpPr>
        <a:xfrm>
          <a:off x="0" y="0"/>
          <a:ext cx="0" cy="0"/>
          <a:chOff x="0" y="0"/>
          <a:chExt cx="0" cy="0"/>
        </a:xfrm>
      </p:grpSpPr>
      <p:sp>
        <p:nvSpPr>
          <p:cNvPr id="97" name="Google Shape;97;p15"/>
          <p:cNvSpPr txBox="1"/>
          <p:nvPr>
            <p:ph type="title"/>
          </p:nvPr>
        </p:nvSpPr>
        <p:spPr>
          <a:xfrm>
            <a:off x="913794" y="609600"/>
            <a:ext cx="10353762"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5"/>
          <p:cNvSpPr txBox="1"/>
          <p:nvPr>
            <p:ph idx="1" type="body"/>
          </p:nvPr>
        </p:nvSpPr>
        <p:spPr>
          <a:xfrm>
            <a:off x="913794" y="2088319"/>
            <a:ext cx="3298956" cy="823305"/>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400"/>
              <a:buNone/>
              <a:defRPr b="0" sz="24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99" name="Google Shape;99;p15"/>
          <p:cNvSpPr txBox="1"/>
          <p:nvPr>
            <p:ph idx="2" type="body"/>
          </p:nvPr>
        </p:nvSpPr>
        <p:spPr>
          <a:xfrm>
            <a:off x="913794" y="2911624"/>
            <a:ext cx="3298956"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00" name="Google Shape;100;p15"/>
          <p:cNvSpPr txBox="1"/>
          <p:nvPr>
            <p:ph idx="3" type="body"/>
          </p:nvPr>
        </p:nvSpPr>
        <p:spPr>
          <a:xfrm>
            <a:off x="4444878" y="2088320"/>
            <a:ext cx="3298558"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400"/>
              <a:buNone/>
              <a:defRPr b="0" sz="24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01" name="Google Shape;101;p15"/>
          <p:cNvSpPr txBox="1"/>
          <p:nvPr>
            <p:ph idx="4" type="body"/>
          </p:nvPr>
        </p:nvSpPr>
        <p:spPr>
          <a:xfrm>
            <a:off x="4444878" y="2911624"/>
            <a:ext cx="3299821"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02" name="Google Shape;102;p15"/>
          <p:cNvSpPr txBox="1"/>
          <p:nvPr>
            <p:ph idx="5" type="body"/>
          </p:nvPr>
        </p:nvSpPr>
        <p:spPr>
          <a:xfrm>
            <a:off x="7973298" y="2088320"/>
            <a:ext cx="3291211"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400"/>
              <a:buNone/>
              <a:defRPr b="0" sz="24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03" name="Google Shape;103;p15"/>
          <p:cNvSpPr txBox="1"/>
          <p:nvPr>
            <p:ph idx="6" type="body"/>
          </p:nvPr>
        </p:nvSpPr>
        <p:spPr>
          <a:xfrm>
            <a:off x="7976346" y="2911624"/>
            <a:ext cx="3291211"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04" name="Google Shape;104;p1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loupce s obrázky">
  <p:cSld name="3 sloupce s obrázky">
    <p:spTree>
      <p:nvGrpSpPr>
        <p:cNvPr id="107" name="Shape 107"/>
        <p:cNvGrpSpPr/>
        <p:nvPr/>
      </p:nvGrpSpPr>
      <p:grpSpPr>
        <a:xfrm>
          <a:off x="0" y="0"/>
          <a:ext cx="0" cy="0"/>
          <a:chOff x="0" y="0"/>
          <a:chExt cx="0" cy="0"/>
        </a:xfrm>
      </p:grpSpPr>
      <p:sp>
        <p:nvSpPr>
          <p:cNvPr id="108" name="Google Shape;108;p16"/>
          <p:cNvSpPr txBox="1"/>
          <p:nvPr>
            <p:ph type="title"/>
          </p:nvPr>
        </p:nvSpPr>
        <p:spPr>
          <a:xfrm>
            <a:off x="913795" y="609600"/>
            <a:ext cx="10353762"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6"/>
          <p:cNvSpPr txBox="1"/>
          <p:nvPr>
            <p:ph idx="1" type="body"/>
          </p:nvPr>
        </p:nvSpPr>
        <p:spPr>
          <a:xfrm>
            <a:off x="913795" y="4195899"/>
            <a:ext cx="3298955"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b="0" sz="20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10" name="Google Shape;110;p16"/>
          <p:cNvSpPr/>
          <p:nvPr>
            <p:ph idx="2" type="pic"/>
          </p:nvPr>
        </p:nvSpPr>
        <p:spPr>
          <a:xfrm>
            <a:off x="1092020" y="2298987"/>
            <a:ext cx="2940050"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111" name="Google Shape;111;p16"/>
          <p:cNvSpPr txBox="1"/>
          <p:nvPr>
            <p:ph idx="3" type="body"/>
          </p:nvPr>
        </p:nvSpPr>
        <p:spPr>
          <a:xfrm>
            <a:off x="913795" y="4772161"/>
            <a:ext cx="3298955" cy="101903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12" name="Google Shape;112;p16"/>
          <p:cNvSpPr txBox="1"/>
          <p:nvPr>
            <p:ph idx="4" type="body"/>
          </p:nvPr>
        </p:nvSpPr>
        <p:spPr>
          <a:xfrm>
            <a:off x="4442701" y="4195899"/>
            <a:ext cx="3298983"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b="0" sz="20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13" name="Google Shape;113;p16"/>
          <p:cNvSpPr/>
          <p:nvPr>
            <p:ph idx="5" type="pic"/>
          </p:nvPr>
        </p:nvSpPr>
        <p:spPr>
          <a:xfrm>
            <a:off x="4568996" y="2298987"/>
            <a:ext cx="2930525"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114" name="Google Shape;114;p16"/>
          <p:cNvSpPr txBox="1"/>
          <p:nvPr>
            <p:ph idx="6" type="body"/>
          </p:nvPr>
        </p:nvSpPr>
        <p:spPr>
          <a:xfrm>
            <a:off x="4441348" y="4772160"/>
            <a:ext cx="3300336" cy="101903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15" name="Google Shape;115;p16"/>
          <p:cNvSpPr txBox="1"/>
          <p:nvPr>
            <p:ph idx="7" type="body"/>
          </p:nvPr>
        </p:nvSpPr>
        <p:spPr>
          <a:xfrm>
            <a:off x="7973423" y="4195899"/>
            <a:ext cx="3289900"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b="0" sz="20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16" name="Google Shape;116;p16"/>
          <p:cNvSpPr/>
          <p:nvPr>
            <p:ph idx="8" type="pic"/>
          </p:nvPr>
        </p:nvSpPr>
        <p:spPr>
          <a:xfrm>
            <a:off x="8152803" y="2298987"/>
            <a:ext cx="2932113"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117" name="Google Shape;117;p16"/>
          <p:cNvSpPr txBox="1"/>
          <p:nvPr>
            <p:ph idx="9" type="body"/>
          </p:nvPr>
        </p:nvSpPr>
        <p:spPr>
          <a:xfrm>
            <a:off x="7973298" y="4772161"/>
            <a:ext cx="3294258" cy="101903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18" name="Google Shape;118;p1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121" name="Shape 121"/>
        <p:cNvGrpSpPr/>
        <p:nvPr/>
      </p:nvGrpSpPr>
      <p:grpSpPr>
        <a:xfrm>
          <a:off x="0" y="0"/>
          <a:ext cx="0" cy="0"/>
          <a:chOff x="0" y="0"/>
          <a:chExt cx="0" cy="0"/>
        </a:xfrm>
      </p:grpSpPr>
      <p:sp>
        <p:nvSpPr>
          <p:cNvPr id="122" name="Google Shape;122;p17"/>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17"/>
          <p:cNvSpPr txBox="1"/>
          <p:nvPr>
            <p:ph idx="1" type="body"/>
          </p:nvPr>
        </p:nvSpPr>
        <p:spPr>
          <a:xfrm rot="5400000">
            <a:off x="4243108" y="-1233249"/>
            <a:ext cx="3695136" cy="1035376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124" name="Google Shape;124;p1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127" name="Shape 127"/>
        <p:cNvGrpSpPr/>
        <p:nvPr/>
      </p:nvGrpSpPr>
      <p:grpSpPr>
        <a:xfrm>
          <a:off x="0" y="0"/>
          <a:ext cx="0" cy="0"/>
          <a:chOff x="0" y="0"/>
          <a:chExt cx="0" cy="0"/>
        </a:xfrm>
      </p:grpSpPr>
      <p:sp>
        <p:nvSpPr>
          <p:cNvPr id="128" name="Google Shape;128;p18"/>
          <p:cNvSpPr txBox="1"/>
          <p:nvPr>
            <p:ph type="title"/>
          </p:nvPr>
        </p:nvSpPr>
        <p:spPr>
          <a:xfrm rot="5400000">
            <a:off x="7405428" y="1929071"/>
            <a:ext cx="5181601" cy="254265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4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8"/>
          <p:cNvSpPr txBox="1"/>
          <p:nvPr>
            <p:ph idx="1" type="body"/>
          </p:nvPr>
        </p:nvSpPr>
        <p:spPr>
          <a:xfrm rot="5400000">
            <a:off x="2152346" y="-628953"/>
            <a:ext cx="5181601" cy="765870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130" name="Google Shape;130;p1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20" name="Google Shape;20;p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1229244" y="657226"/>
            <a:ext cx="9733512"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400"/>
              <a:buFont typeface="Bookman Old Style"/>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1229244" y="3602038"/>
            <a:ext cx="9733512" cy="150018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2400"/>
              <a:buNone/>
              <a:defRPr sz="2400">
                <a:solidFill>
                  <a:schemeClr val="lt1"/>
                </a:solidFill>
              </a:defRPr>
            </a:lvl1pPr>
            <a:lvl2pPr indent="-228600" lvl="1" marL="914400" algn="l">
              <a:lnSpc>
                <a:spcPct val="120000"/>
              </a:lnSpc>
              <a:spcBef>
                <a:spcPts val="500"/>
              </a:spcBef>
              <a:spcAft>
                <a:spcPts val="0"/>
              </a:spcAft>
              <a:buClr>
                <a:schemeClr val="lt1"/>
              </a:buClr>
              <a:buSzPts val="2000"/>
              <a:buNone/>
              <a:defRPr sz="2000">
                <a:solidFill>
                  <a:schemeClr val="lt1"/>
                </a:solidFill>
              </a:defRPr>
            </a:lvl2pPr>
            <a:lvl3pPr indent="-228600" lvl="2" marL="1371600" algn="l">
              <a:lnSpc>
                <a:spcPct val="120000"/>
              </a:lnSpc>
              <a:spcBef>
                <a:spcPts val="500"/>
              </a:spcBef>
              <a:spcAft>
                <a:spcPts val="0"/>
              </a:spcAft>
              <a:buClr>
                <a:schemeClr val="lt1"/>
              </a:buClr>
              <a:buSzPts val="1800"/>
              <a:buNone/>
              <a:defRPr sz="1800">
                <a:solidFill>
                  <a:schemeClr val="lt1"/>
                </a:solidFill>
              </a:defRPr>
            </a:lvl3pPr>
            <a:lvl4pPr indent="-228600" lvl="3" marL="1828800" algn="l">
              <a:lnSpc>
                <a:spcPct val="120000"/>
              </a:lnSpc>
              <a:spcBef>
                <a:spcPts val="500"/>
              </a:spcBef>
              <a:spcAft>
                <a:spcPts val="0"/>
              </a:spcAft>
              <a:buClr>
                <a:schemeClr val="lt1"/>
              </a:buClr>
              <a:buSzPts val="1600"/>
              <a:buNone/>
              <a:defRPr sz="1600">
                <a:solidFill>
                  <a:schemeClr val="lt1"/>
                </a:solidFill>
              </a:defRPr>
            </a:lvl4pPr>
            <a:lvl5pPr indent="-228600" lvl="4" marL="2286000" algn="l">
              <a:lnSpc>
                <a:spcPct val="120000"/>
              </a:lnSpc>
              <a:spcBef>
                <a:spcPts val="500"/>
              </a:spcBef>
              <a:spcAft>
                <a:spcPts val="0"/>
              </a:spcAft>
              <a:buClr>
                <a:schemeClr val="lt1"/>
              </a:buClr>
              <a:buSzPts val="1600"/>
              <a:buNone/>
              <a:defRPr sz="1600">
                <a:solidFill>
                  <a:schemeClr val="lt1"/>
                </a:solidFill>
              </a:defRPr>
            </a:lvl5pPr>
            <a:lvl6pPr indent="-228600" lvl="5" marL="2743200" algn="l">
              <a:lnSpc>
                <a:spcPct val="120000"/>
              </a:lnSpc>
              <a:spcBef>
                <a:spcPts val="500"/>
              </a:spcBef>
              <a:spcAft>
                <a:spcPts val="0"/>
              </a:spcAft>
              <a:buClr>
                <a:schemeClr val="lt1"/>
              </a:buClr>
              <a:buSzPts val="1600"/>
              <a:buNone/>
              <a:defRPr sz="1600">
                <a:solidFill>
                  <a:schemeClr val="lt1"/>
                </a:solidFill>
              </a:defRPr>
            </a:lvl6pPr>
            <a:lvl7pPr indent="-228600" lvl="6" marL="3200400" algn="l">
              <a:lnSpc>
                <a:spcPct val="120000"/>
              </a:lnSpc>
              <a:spcBef>
                <a:spcPts val="500"/>
              </a:spcBef>
              <a:spcAft>
                <a:spcPts val="0"/>
              </a:spcAft>
              <a:buClr>
                <a:schemeClr val="lt1"/>
              </a:buClr>
              <a:buSzPts val="1600"/>
              <a:buNone/>
              <a:defRPr sz="1600">
                <a:solidFill>
                  <a:schemeClr val="lt1"/>
                </a:solidFill>
              </a:defRPr>
            </a:lvl7pPr>
            <a:lvl8pPr indent="-228600" lvl="7" marL="3657600" algn="l">
              <a:lnSpc>
                <a:spcPct val="120000"/>
              </a:lnSpc>
              <a:spcBef>
                <a:spcPts val="500"/>
              </a:spcBef>
              <a:spcAft>
                <a:spcPts val="0"/>
              </a:spcAft>
              <a:buClr>
                <a:schemeClr val="lt1"/>
              </a:buClr>
              <a:buSzPts val="1600"/>
              <a:buNone/>
              <a:defRPr sz="1600">
                <a:solidFill>
                  <a:schemeClr val="lt1"/>
                </a:solidFill>
              </a:defRPr>
            </a:lvl8pPr>
            <a:lvl9pPr indent="-228600" lvl="8" marL="4114800" algn="l">
              <a:lnSpc>
                <a:spcPct val="120000"/>
              </a:lnSpc>
              <a:spcBef>
                <a:spcPts val="500"/>
              </a:spcBef>
              <a:spcAft>
                <a:spcPts val="0"/>
              </a:spcAft>
              <a:buClr>
                <a:schemeClr val="lt1"/>
              </a:buClr>
              <a:buSzPts val="1600"/>
              <a:buNone/>
              <a:defRPr sz="1600">
                <a:solidFill>
                  <a:schemeClr val="lt1"/>
                </a:solidFill>
              </a:defRPr>
            </a:lvl9pPr>
          </a:lstStyle>
          <a:p/>
        </p:txBody>
      </p:sp>
      <p:sp>
        <p:nvSpPr>
          <p:cNvPr id="26" name="Google Shape;26;p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913795" y="2088319"/>
            <a:ext cx="5106004" cy="370288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32" name="Google Shape;32;p5"/>
          <p:cNvSpPr txBox="1"/>
          <p:nvPr>
            <p:ph idx="2" type="body"/>
          </p:nvPr>
        </p:nvSpPr>
        <p:spPr>
          <a:xfrm>
            <a:off x="6173403" y="2088319"/>
            <a:ext cx="5094154" cy="370288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33" name="Google Shape;33;p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913795" y="609600"/>
            <a:ext cx="10353761"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1141804" y="2088320"/>
            <a:ext cx="487919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2400"/>
              <a:buNone/>
              <a:defRPr b="1" sz="2400"/>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39" name="Google Shape;39;p6"/>
          <p:cNvSpPr txBox="1"/>
          <p:nvPr>
            <p:ph idx="2" type="body"/>
          </p:nvPr>
        </p:nvSpPr>
        <p:spPr>
          <a:xfrm>
            <a:off x="913795" y="2912232"/>
            <a:ext cx="5107208" cy="287896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40" name="Google Shape;40;p6"/>
          <p:cNvSpPr txBox="1"/>
          <p:nvPr>
            <p:ph idx="3" type="body"/>
          </p:nvPr>
        </p:nvSpPr>
        <p:spPr>
          <a:xfrm>
            <a:off x="6402003" y="2088320"/>
            <a:ext cx="4865554"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2400"/>
              <a:buNone/>
              <a:defRPr b="1" sz="2400"/>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41" name="Google Shape;41;p6"/>
          <p:cNvSpPr txBox="1"/>
          <p:nvPr>
            <p:ph idx="4" type="body"/>
          </p:nvPr>
        </p:nvSpPr>
        <p:spPr>
          <a:xfrm>
            <a:off x="6172200" y="2912232"/>
            <a:ext cx="5095357" cy="287896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42" name="Google Shape;42;p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917228" y="609600"/>
            <a:ext cx="3932237" cy="2362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078064" y="609600"/>
            <a:ext cx="6189492" cy="5181600"/>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57" name="Google Shape;57;p9"/>
          <p:cNvSpPr txBox="1"/>
          <p:nvPr>
            <p:ph idx="2" type="body"/>
          </p:nvPr>
        </p:nvSpPr>
        <p:spPr>
          <a:xfrm>
            <a:off x="917228" y="2971800"/>
            <a:ext cx="3932237" cy="281939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58" name="Google Shape;58;p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917227" y="609600"/>
            <a:ext cx="5929773" cy="2362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7424804" y="758881"/>
            <a:ext cx="3255356" cy="4883038"/>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64" name="Google Shape;64;p10"/>
          <p:cNvSpPr txBox="1"/>
          <p:nvPr>
            <p:ph idx="1" type="body"/>
          </p:nvPr>
        </p:nvSpPr>
        <p:spPr>
          <a:xfrm>
            <a:off x="913794" y="2971800"/>
            <a:ext cx="5934950" cy="2819400"/>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800"/>
              <a:buNone/>
              <a:defRPr sz="18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65" name="Google Shape;65;p1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9pPr>
          </a:lstStyle>
          <a:p/>
        </p:txBody>
      </p:sp>
      <p:sp>
        <p:nvSpPr>
          <p:cNvPr id="8" name="Google Shape;8;p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9" name="Google Shape;9;p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0" name="Google Shape;10;p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Rockwell"/>
                <a:ea typeface="Rockwell"/>
                <a:cs typeface="Rockwell"/>
                <a:sym typeface="Rockwell"/>
              </a:defRPr>
            </a:lvl1pPr>
            <a:lvl2pPr indent="0" lvl="1" marL="0" marR="0" rtl="0" algn="r">
              <a:spcBef>
                <a:spcPts val="0"/>
              </a:spcBef>
              <a:buNone/>
              <a:defRPr b="0" i="0" sz="1000" u="none" cap="none" strike="noStrike">
                <a:solidFill>
                  <a:schemeClr val="lt1"/>
                </a:solidFill>
                <a:latin typeface="Rockwell"/>
                <a:ea typeface="Rockwell"/>
                <a:cs typeface="Rockwell"/>
                <a:sym typeface="Rockwell"/>
              </a:defRPr>
            </a:lvl2pPr>
            <a:lvl3pPr indent="0" lvl="2" marL="0" marR="0" rtl="0" algn="r">
              <a:spcBef>
                <a:spcPts val="0"/>
              </a:spcBef>
              <a:buNone/>
              <a:defRPr b="0" i="0" sz="1000" u="none" cap="none" strike="noStrike">
                <a:solidFill>
                  <a:schemeClr val="lt1"/>
                </a:solidFill>
                <a:latin typeface="Rockwell"/>
                <a:ea typeface="Rockwell"/>
                <a:cs typeface="Rockwell"/>
                <a:sym typeface="Rockwell"/>
              </a:defRPr>
            </a:lvl3pPr>
            <a:lvl4pPr indent="0" lvl="3" marL="0" marR="0" rtl="0" algn="r">
              <a:spcBef>
                <a:spcPts val="0"/>
              </a:spcBef>
              <a:buNone/>
              <a:defRPr b="0" i="0" sz="1000" u="none" cap="none" strike="noStrike">
                <a:solidFill>
                  <a:schemeClr val="lt1"/>
                </a:solidFill>
                <a:latin typeface="Rockwell"/>
                <a:ea typeface="Rockwell"/>
                <a:cs typeface="Rockwell"/>
                <a:sym typeface="Rockwell"/>
              </a:defRPr>
            </a:lvl4pPr>
            <a:lvl5pPr indent="0" lvl="4" marL="0" marR="0" rtl="0" algn="r">
              <a:spcBef>
                <a:spcPts val="0"/>
              </a:spcBef>
              <a:buNone/>
              <a:defRPr b="0" i="0" sz="1000" u="none" cap="none" strike="noStrike">
                <a:solidFill>
                  <a:schemeClr val="lt1"/>
                </a:solidFill>
                <a:latin typeface="Rockwell"/>
                <a:ea typeface="Rockwell"/>
                <a:cs typeface="Rockwell"/>
                <a:sym typeface="Rockwell"/>
              </a:defRPr>
            </a:lvl5pPr>
            <a:lvl6pPr indent="0" lvl="5" marL="0" marR="0" rtl="0" algn="r">
              <a:spcBef>
                <a:spcPts val="0"/>
              </a:spcBef>
              <a:buNone/>
              <a:defRPr b="0" i="0" sz="1000" u="none" cap="none" strike="noStrike">
                <a:solidFill>
                  <a:schemeClr val="lt1"/>
                </a:solidFill>
                <a:latin typeface="Rockwell"/>
                <a:ea typeface="Rockwell"/>
                <a:cs typeface="Rockwell"/>
                <a:sym typeface="Rockwell"/>
              </a:defRPr>
            </a:lvl6pPr>
            <a:lvl7pPr indent="0" lvl="6" marL="0" marR="0" rtl="0" algn="r">
              <a:spcBef>
                <a:spcPts val="0"/>
              </a:spcBef>
              <a:buNone/>
              <a:defRPr b="0" i="0" sz="1000" u="none" cap="none" strike="noStrike">
                <a:solidFill>
                  <a:schemeClr val="lt1"/>
                </a:solidFill>
                <a:latin typeface="Rockwell"/>
                <a:ea typeface="Rockwell"/>
                <a:cs typeface="Rockwell"/>
                <a:sym typeface="Rockwell"/>
              </a:defRPr>
            </a:lvl7pPr>
            <a:lvl8pPr indent="0" lvl="7" marL="0" marR="0" rtl="0" algn="r">
              <a:spcBef>
                <a:spcPts val="0"/>
              </a:spcBef>
              <a:buNone/>
              <a:defRPr b="0" i="0" sz="1000" u="none" cap="none" strike="noStrike">
                <a:solidFill>
                  <a:schemeClr val="lt1"/>
                </a:solidFill>
                <a:latin typeface="Rockwell"/>
                <a:ea typeface="Rockwell"/>
                <a:cs typeface="Rockwell"/>
                <a:sym typeface="Rockwell"/>
              </a:defRPr>
            </a:lvl8pPr>
            <a:lvl9pPr indent="0" lvl="8" marL="0" marR="0" rtl="0" algn="r">
              <a:spcBef>
                <a:spcPts val="0"/>
              </a:spcBef>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youtube.com/watch?v=fHMf_MbHLhI&amp;ab_channel=ahmo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ctrTitle"/>
          </p:nvPr>
        </p:nvSpPr>
        <p:spPr>
          <a:xfrm>
            <a:off x="1595269" y="1122363"/>
            <a:ext cx="9001462"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Bookman Old Style"/>
              <a:buNone/>
            </a:pPr>
            <a:r>
              <a:rPr lang="en-US"/>
              <a:t>KU2BE</a:t>
            </a:r>
            <a:br>
              <a:rPr lang="en-US"/>
            </a:br>
            <a:r>
              <a:rPr lang="en-US"/>
              <a:t>MODERN NOVEL</a:t>
            </a:r>
            <a:br>
              <a:rPr lang="en-US"/>
            </a:br>
            <a:endParaRPr/>
          </a:p>
        </p:txBody>
      </p:sp>
      <p:sp>
        <p:nvSpPr>
          <p:cNvPr id="138" name="Google Shape;138;p19"/>
          <p:cNvSpPr txBox="1"/>
          <p:nvPr>
            <p:ph idx="1" type="subTitle"/>
          </p:nvPr>
        </p:nvSpPr>
        <p:spPr>
          <a:xfrm>
            <a:off x="1595269" y="3602038"/>
            <a:ext cx="9001462" cy="1655762"/>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chemeClr val="lt1"/>
              </a:buClr>
              <a:buSzPts val="2400"/>
              <a:buNone/>
            </a:pPr>
            <a:r>
              <a:rPr lang="en-US"/>
              <a:t>Virginia Woolf – Mrs. Dalloway</a:t>
            </a:r>
            <a:endParaRPr/>
          </a:p>
          <a:p>
            <a:pPr indent="0" lvl="0" marL="0" rtl="0" algn="ctr">
              <a:lnSpc>
                <a:spcPct val="120000"/>
              </a:lnSpc>
              <a:spcBef>
                <a:spcPts val="1000"/>
              </a:spcBef>
              <a:spcAft>
                <a:spcPts val="0"/>
              </a:spcAft>
              <a:buClr>
                <a:schemeClr val="lt1"/>
              </a:buClr>
              <a:buSzPts val="2400"/>
              <a:buNone/>
            </a:pPr>
            <a:r>
              <a:rPr lang="en-US"/>
              <a:t>James Joyce - Araby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913794" y="463827"/>
            <a:ext cx="10353761" cy="76862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V. WOOLF – MRS. DALLOWAY</a:t>
            </a:r>
            <a:endParaRPr/>
          </a:p>
        </p:txBody>
      </p:sp>
      <p:sp>
        <p:nvSpPr>
          <p:cNvPr id="193" name="Google Shape;193;p28"/>
          <p:cNvSpPr txBox="1"/>
          <p:nvPr>
            <p:ph idx="1" type="body"/>
          </p:nvPr>
        </p:nvSpPr>
        <p:spPr>
          <a:xfrm>
            <a:off x="913795" y="1232453"/>
            <a:ext cx="10353762" cy="5161720"/>
          </a:xfrm>
          <a:prstGeom prst="rect">
            <a:avLst/>
          </a:prstGeom>
          <a:noFill/>
          <a:ln>
            <a:noFill/>
          </a:ln>
        </p:spPr>
        <p:txBody>
          <a:bodyPr anchorCtr="0" anchor="t" bIns="45700" lIns="91425" spcFirstLastPara="1" rIns="91425" wrap="square" tIns="45700">
            <a:normAutofit lnSpcReduction="10000"/>
          </a:bodyPr>
          <a:lstStyle/>
          <a:p>
            <a:pPr indent="-101600" lvl="0" marL="228600" rtl="0" algn="l">
              <a:lnSpc>
                <a:spcPct val="120000"/>
              </a:lnSpc>
              <a:spcBef>
                <a:spcPts val="0"/>
              </a:spcBef>
              <a:spcAft>
                <a:spcPts val="0"/>
              </a:spcAft>
              <a:buClr>
                <a:schemeClr val="lt1"/>
              </a:buClr>
              <a:buSzPts val="2000"/>
              <a:buNone/>
            </a:pPr>
            <a:r>
              <a:t/>
            </a:r>
            <a:endParaRPr/>
          </a:p>
          <a:p>
            <a:pPr indent="-228600" lvl="0" marL="228600" rtl="0" algn="l">
              <a:lnSpc>
                <a:spcPct val="120000"/>
              </a:lnSpc>
              <a:spcBef>
                <a:spcPts val="1000"/>
              </a:spcBef>
              <a:spcAft>
                <a:spcPts val="0"/>
              </a:spcAft>
              <a:buClr>
                <a:schemeClr val="lt1"/>
              </a:buClr>
              <a:buSzPts val="2000"/>
              <a:buChar char="•"/>
            </a:pPr>
            <a:r>
              <a:rPr lang="en-US"/>
              <a:t>published on 14 May 1925; one of Woolf's best-known novels</a:t>
            </a:r>
            <a:endParaRPr/>
          </a:p>
          <a:p>
            <a:pPr indent="-228600" lvl="0" marL="228600" rtl="0" algn="l">
              <a:lnSpc>
                <a:spcPct val="120000"/>
              </a:lnSpc>
              <a:spcBef>
                <a:spcPts val="1000"/>
              </a:spcBef>
              <a:spcAft>
                <a:spcPts val="0"/>
              </a:spcAft>
              <a:buClr>
                <a:schemeClr val="lt1"/>
              </a:buClr>
              <a:buSzPts val="2000"/>
              <a:buChar char="•"/>
            </a:pPr>
            <a:r>
              <a:rPr lang="en-US"/>
              <a:t>created from two short stories, "Mrs Dalloway in Bond Street" and the unfinished "The Prime Minister“</a:t>
            </a:r>
            <a:endParaRPr/>
          </a:p>
          <a:p>
            <a:pPr indent="-101600" lvl="0" marL="228600" rtl="0" algn="l">
              <a:lnSpc>
                <a:spcPct val="120000"/>
              </a:lnSpc>
              <a:spcBef>
                <a:spcPts val="1000"/>
              </a:spcBef>
              <a:spcAft>
                <a:spcPts val="0"/>
              </a:spcAft>
              <a:buClr>
                <a:schemeClr val="lt1"/>
              </a:buClr>
              <a:buSzPts val="2000"/>
              <a:buNone/>
            </a:pPr>
            <a:r>
              <a:t/>
            </a:r>
            <a:endParaRPr/>
          </a:p>
          <a:p>
            <a:pPr indent="-228600" lvl="0" marL="228600" rtl="0" algn="l">
              <a:lnSpc>
                <a:spcPct val="120000"/>
              </a:lnSpc>
              <a:spcBef>
                <a:spcPts val="1000"/>
              </a:spcBef>
              <a:spcAft>
                <a:spcPts val="0"/>
              </a:spcAft>
              <a:buClr>
                <a:schemeClr val="lt1"/>
              </a:buClr>
              <a:buSzPts val="2000"/>
              <a:buChar char="•"/>
            </a:pPr>
            <a:r>
              <a:rPr lang="en-US"/>
              <a:t>PLOT: the novel addresses the main character’s preparations for a party she will host that evening - with an interior perspective, the story travels forward and back in time and in and out of the characters' minds to construct an image of Clarissa's life and of the inter-war social structure</a:t>
            </a:r>
            <a:endParaRPr/>
          </a:p>
          <a:p>
            <a:pPr indent="-101600" lvl="0" marL="228600" rtl="0" algn="l">
              <a:lnSpc>
                <a:spcPct val="120000"/>
              </a:lnSpc>
              <a:spcBef>
                <a:spcPts val="1000"/>
              </a:spcBef>
              <a:spcAft>
                <a:spcPts val="0"/>
              </a:spcAft>
              <a:buClr>
                <a:schemeClr val="lt1"/>
              </a:buClr>
              <a:buSzPts val="2000"/>
              <a:buNone/>
            </a:pPr>
            <a:r>
              <a:t/>
            </a:r>
            <a:endParaRPr/>
          </a:p>
          <a:p>
            <a:pPr indent="-228600" lvl="0" marL="228600" rtl="0" algn="l">
              <a:lnSpc>
                <a:spcPct val="120000"/>
              </a:lnSpc>
              <a:spcBef>
                <a:spcPts val="1000"/>
              </a:spcBef>
              <a:spcAft>
                <a:spcPts val="0"/>
              </a:spcAft>
              <a:buClr>
                <a:schemeClr val="lt1"/>
              </a:buClr>
              <a:buSzPts val="2000"/>
              <a:buChar char="•"/>
            </a:pPr>
            <a:r>
              <a:rPr lang="en-US"/>
              <a:t>in October 2005, Mrs Dalloway was included on Time's list of the 100 best English-language novels written since Time debuted in 1923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9"/>
          <p:cNvSpPr txBox="1"/>
          <p:nvPr>
            <p:ph type="title"/>
          </p:nvPr>
        </p:nvSpPr>
        <p:spPr>
          <a:xfrm>
            <a:off x="913794" y="311426"/>
            <a:ext cx="10353761" cy="7553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V. WOOLF – MRS. DALLOWAY</a:t>
            </a:r>
            <a:endParaRPr/>
          </a:p>
        </p:txBody>
      </p:sp>
      <p:sp>
        <p:nvSpPr>
          <p:cNvPr id="199" name="Google Shape;199;p29"/>
          <p:cNvSpPr txBox="1"/>
          <p:nvPr>
            <p:ph idx="1" type="body"/>
          </p:nvPr>
        </p:nvSpPr>
        <p:spPr>
          <a:xfrm>
            <a:off x="913795" y="1066800"/>
            <a:ext cx="10353762" cy="472440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2000"/>
              <a:buChar char="•"/>
            </a:pPr>
            <a:r>
              <a:rPr lang="en-US"/>
              <a:t>critiques the conservatism and traditionalism of the upper classes at the time, while also portraying the tragedy of the “lost generation” following World War I, like Septimus as a victim of PTSD.</a:t>
            </a:r>
            <a:endParaRPr/>
          </a:p>
          <a:p>
            <a:pPr indent="-101600" lvl="0" marL="228600" rtl="0" algn="l">
              <a:lnSpc>
                <a:spcPct val="120000"/>
              </a:lnSpc>
              <a:spcBef>
                <a:spcPts val="1000"/>
              </a:spcBef>
              <a:spcAft>
                <a:spcPts val="0"/>
              </a:spcAft>
              <a:buClr>
                <a:schemeClr val="lt1"/>
              </a:buClr>
              <a:buSzPts val="2000"/>
              <a:buNone/>
            </a:pPr>
            <a:r>
              <a:t/>
            </a:r>
            <a:endParaRPr/>
          </a:p>
          <a:p>
            <a:pPr indent="-228600" lvl="0" marL="228600" rtl="0" algn="l">
              <a:lnSpc>
                <a:spcPct val="120000"/>
              </a:lnSpc>
              <a:spcBef>
                <a:spcPts val="1000"/>
              </a:spcBef>
              <a:spcAft>
                <a:spcPts val="0"/>
              </a:spcAft>
              <a:buClr>
                <a:schemeClr val="lt1"/>
              </a:buClr>
              <a:buSzPts val="2000"/>
              <a:buChar char="•"/>
            </a:pPr>
            <a:r>
              <a:rPr lang="en-US"/>
              <a:t>an example of stream of consciousness storytelling: every scene closely tracks the momentary thoughts of a particular character - the narration follows at least twenty characters in this way, but the bulk of the novel is spent with Clarissa Dalloway and Septimus Smith</a:t>
            </a:r>
            <a:endParaRPr/>
          </a:p>
          <a:p>
            <a:pPr indent="-228600" lvl="0" marL="228600" rtl="0" algn="l">
              <a:lnSpc>
                <a:spcPct val="120000"/>
              </a:lnSpc>
              <a:spcBef>
                <a:spcPts val="1000"/>
              </a:spcBef>
              <a:spcAft>
                <a:spcPts val="0"/>
              </a:spcAft>
              <a:buClr>
                <a:schemeClr val="lt1"/>
              </a:buClr>
              <a:buSzPts val="2000"/>
              <a:buChar char="•"/>
            </a:pPr>
            <a:r>
              <a:rPr lang="en-US"/>
              <a:t>Woolf blurs the distinction between direct and indirect speech throughout the novel, freely alternating her mode of narration between omniscient description, indirect interior monologue, and soliloquy.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V. WOOLF – MRS. DALLOWAY</a:t>
            </a:r>
            <a:endParaRPr/>
          </a:p>
        </p:txBody>
      </p:sp>
      <p:sp>
        <p:nvSpPr>
          <p:cNvPr id="205" name="Google Shape;205;p30"/>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2000"/>
              <a:buNone/>
            </a:pPr>
            <a:r>
              <a:rPr lang="en-US"/>
              <a:t>What a lark! What a plunge!</a:t>
            </a:r>
            <a:endParaRPr/>
          </a:p>
          <a:p>
            <a:pPr indent="0" lvl="0" marL="0" rtl="0" algn="l">
              <a:lnSpc>
                <a:spcPct val="120000"/>
              </a:lnSpc>
              <a:spcBef>
                <a:spcPts val="1000"/>
              </a:spcBef>
              <a:spcAft>
                <a:spcPts val="0"/>
              </a:spcAft>
              <a:buClr>
                <a:schemeClr val="lt1"/>
              </a:buClr>
              <a:buSzPts val="2000"/>
              <a:buNone/>
            </a:pPr>
            <a:r>
              <a:t/>
            </a:r>
            <a:endParaRPr/>
          </a:p>
          <a:p>
            <a:pPr indent="0" lvl="0" marL="0" rtl="0" algn="just">
              <a:lnSpc>
                <a:spcPct val="120000"/>
              </a:lnSpc>
              <a:spcBef>
                <a:spcPts val="1000"/>
              </a:spcBef>
              <a:spcAft>
                <a:spcPts val="0"/>
              </a:spcAft>
              <a:buClr>
                <a:schemeClr val="lt1"/>
              </a:buClr>
              <a:buSzPts val="2000"/>
              <a:buNone/>
            </a:pPr>
            <a:r>
              <a:rPr lang="en-US"/>
              <a:t>For so it had always seemed to her, when, with a little squeak of the hinges, which she could hear now, she had burst open the French windows and plunged at Bourton into the open air. How fresh, how calm, stiller than this of course, the air was in the early morning; like the flap of a wave; the kiss of a wave; chill and sharp…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913795" y="609600"/>
            <a:ext cx="10353761" cy="8481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V. WOOLF – MRS. DALLOWAY</a:t>
            </a:r>
            <a:endParaRPr/>
          </a:p>
        </p:txBody>
      </p:sp>
      <p:sp>
        <p:nvSpPr>
          <p:cNvPr id="211" name="Google Shape;211;p31"/>
          <p:cNvSpPr txBox="1"/>
          <p:nvPr>
            <p:ph idx="1" type="body"/>
          </p:nvPr>
        </p:nvSpPr>
        <p:spPr>
          <a:xfrm>
            <a:off x="913795" y="1457739"/>
            <a:ext cx="10353762" cy="4333461"/>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2000"/>
              <a:buNone/>
            </a:pPr>
            <a:r>
              <a:rPr lang="en-US"/>
              <a:t>Dictionary.com:</a:t>
            </a:r>
            <a:endParaRPr/>
          </a:p>
          <a:p>
            <a:pPr indent="-228600" lvl="0" marL="228600" rtl="0" algn="l">
              <a:lnSpc>
                <a:spcPct val="120000"/>
              </a:lnSpc>
              <a:spcBef>
                <a:spcPts val="1000"/>
              </a:spcBef>
              <a:spcAft>
                <a:spcPts val="0"/>
              </a:spcAft>
              <a:buClr>
                <a:schemeClr val="lt1"/>
              </a:buClr>
              <a:buSzPts val="2000"/>
              <a:buChar char="•"/>
            </a:pPr>
            <a:r>
              <a:rPr lang="en-US"/>
              <a:t>lark – a merry, carefree adventure; frolic; escapade</a:t>
            </a:r>
            <a:endParaRPr/>
          </a:p>
          <a:p>
            <a:pPr indent="-228600" lvl="0" marL="228600" rtl="0" algn="l">
              <a:lnSpc>
                <a:spcPct val="120000"/>
              </a:lnSpc>
              <a:spcBef>
                <a:spcPts val="1000"/>
              </a:spcBef>
              <a:spcAft>
                <a:spcPts val="0"/>
              </a:spcAft>
              <a:buClr>
                <a:schemeClr val="lt1"/>
              </a:buClr>
              <a:buSzPts val="2000"/>
              <a:buChar char="•"/>
            </a:pPr>
            <a:r>
              <a:rPr lang="en-US"/>
              <a:t>plunge – a leap or a dive, a headlong or impetuous rush or dash</a:t>
            </a:r>
            <a:endParaRPr/>
          </a:p>
          <a:p>
            <a:pPr indent="-101600" lvl="0" marL="228600" rtl="0" algn="just">
              <a:lnSpc>
                <a:spcPct val="120000"/>
              </a:lnSpc>
              <a:spcBef>
                <a:spcPts val="1000"/>
              </a:spcBef>
              <a:spcAft>
                <a:spcPts val="0"/>
              </a:spcAft>
              <a:buClr>
                <a:schemeClr val="lt1"/>
              </a:buClr>
              <a:buSzPts val="2000"/>
              <a:buNone/>
            </a:pPr>
            <a:r>
              <a:t/>
            </a:r>
            <a:endParaRPr/>
          </a:p>
          <a:p>
            <a:pPr indent="-228600" lvl="0" marL="228600" rtl="0" algn="just">
              <a:lnSpc>
                <a:spcPct val="120000"/>
              </a:lnSpc>
              <a:spcBef>
                <a:spcPts val="1000"/>
              </a:spcBef>
              <a:spcAft>
                <a:spcPts val="0"/>
              </a:spcAft>
              <a:buClr>
                <a:schemeClr val="lt1"/>
              </a:buClr>
              <a:buSzPts val="2000"/>
              <a:buChar char="•"/>
            </a:pPr>
            <a:r>
              <a:rPr lang="en-US"/>
              <a:t>See your life, not as a burden, a solemn duty, or a task for which you are not fully prepared, but instead as a lark and a plunge. Today, take your life less seriously. See your undertakings as playful adventures. Approach them with curiosity, a willingness to learn, and an appreciation of fun. ​Dive in, with less fear, less devotion to a particular outcome, and more of a sense of experimentation and discovery.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2"/>
          <p:cNvSpPr txBox="1"/>
          <p:nvPr>
            <p:ph type="title"/>
          </p:nvPr>
        </p:nvSpPr>
        <p:spPr>
          <a:xfrm>
            <a:off x="913794" y="490332"/>
            <a:ext cx="10353761" cy="76862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V. WOOLF – MRS. DALLOWAY</a:t>
            </a:r>
            <a:endParaRPr/>
          </a:p>
        </p:txBody>
      </p:sp>
      <p:sp>
        <p:nvSpPr>
          <p:cNvPr id="217" name="Google Shape;217;p32"/>
          <p:cNvSpPr txBox="1"/>
          <p:nvPr>
            <p:ph idx="1" type="body"/>
          </p:nvPr>
        </p:nvSpPr>
        <p:spPr>
          <a:xfrm>
            <a:off x="913795" y="1391478"/>
            <a:ext cx="10353762" cy="4399722"/>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2000"/>
              <a:buChar char="•"/>
            </a:pPr>
            <a:r>
              <a:rPr lang="en-US"/>
              <a:t>Because of structural and stylistic similarities, </a:t>
            </a:r>
            <a:r>
              <a:rPr i="1" lang="en-US"/>
              <a:t>Mrs Dalloway </a:t>
            </a:r>
            <a:r>
              <a:rPr lang="en-US"/>
              <a:t>is commonly thought to be a response to James Joyce's </a:t>
            </a:r>
            <a:r>
              <a:rPr i="1" lang="en-US"/>
              <a:t>Ulysses</a:t>
            </a:r>
            <a:r>
              <a:rPr lang="en-US"/>
              <a:t>, a text that is often considered one of the greatest novels of the twentieth century (though Woolf herself, writing in 1928, denied any deliberate "method" to the book, saying instead that the structure came about "without any conscious direction").</a:t>
            </a:r>
            <a:endParaRPr/>
          </a:p>
          <a:p>
            <a:pPr indent="-101600" lvl="0" marL="228600" rtl="0" algn="l">
              <a:lnSpc>
                <a:spcPct val="120000"/>
              </a:lnSpc>
              <a:spcBef>
                <a:spcPts val="1000"/>
              </a:spcBef>
              <a:spcAft>
                <a:spcPts val="0"/>
              </a:spcAft>
              <a:buClr>
                <a:schemeClr val="lt1"/>
              </a:buClr>
              <a:buSzPts val="2000"/>
              <a:buNone/>
            </a:pPr>
            <a:r>
              <a:t/>
            </a:r>
            <a:endParaRPr/>
          </a:p>
          <a:p>
            <a:pPr indent="-228600" lvl="0" marL="228600" rtl="0" algn="l">
              <a:lnSpc>
                <a:spcPct val="120000"/>
              </a:lnSpc>
              <a:spcBef>
                <a:spcPts val="1000"/>
              </a:spcBef>
              <a:spcAft>
                <a:spcPts val="0"/>
              </a:spcAft>
              <a:buClr>
                <a:schemeClr val="lt1"/>
              </a:buClr>
              <a:buSzPts val="2000"/>
              <a:buChar char="•"/>
            </a:pPr>
            <a:r>
              <a:rPr lang="en-US"/>
              <a:t>In her essay "Modern Fiction", Woolf praised </a:t>
            </a:r>
            <a:r>
              <a:rPr i="1" lang="en-US"/>
              <a:t>Ulysses</a:t>
            </a:r>
            <a:r>
              <a:rPr lang="en-US"/>
              <a:t>, saying of the scene in the cemetery, "on a first reading at any rate, it is difficult not to acclaim a masterpiece.“</a:t>
            </a:r>
            <a:endParaRPr/>
          </a:p>
          <a:p>
            <a:pPr indent="-228600" lvl="0" marL="228600" rtl="0" algn="l">
              <a:lnSpc>
                <a:spcPct val="120000"/>
              </a:lnSpc>
              <a:spcBef>
                <a:spcPts val="1000"/>
              </a:spcBef>
              <a:spcAft>
                <a:spcPts val="0"/>
              </a:spcAft>
              <a:buClr>
                <a:schemeClr val="lt1"/>
              </a:buClr>
              <a:buSzPts val="2000"/>
              <a:buChar char="•"/>
            </a:pPr>
            <a:r>
              <a:rPr lang="en-US"/>
              <a:t>At the same time, Woolf's personal writings throughout her reading of </a:t>
            </a:r>
            <a:r>
              <a:rPr i="1" lang="en-US"/>
              <a:t>Ulysses</a:t>
            </a:r>
            <a:r>
              <a:rPr lang="en-US"/>
              <a:t> are abundant in criticisms.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913794" y="463827"/>
            <a:ext cx="10353761" cy="74212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RESOURCES</a:t>
            </a:r>
            <a:endParaRPr/>
          </a:p>
        </p:txBody>
      </p:sp>
      <p:sp>
        <p:nvSpPr>
          <p:cNvPr id="223" name="Google Shape;223;p33"/>
          <p:cNvSpPr txBox="1"/>
          <p:nvPr>
            <p:ph idx="1" type="body"/>
          </p:nvPr>
        </p:nvSpPr>
        <p:spPr>
          <a:xfrm>
            <a:off x="913795" y="1205949"/>
            <a:ext cx="10353762" cy="494306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2000"/>
              <a:buNone/>
            </a:pPr>
            <a:r>
              <a:rPr lang="en-US"/>
              <a:t>Mrs Dalloway – a 1997 British drama film, a co-production by the United Kingdom, the United States, and the Netherlands; directed by Marleen Gorris and stars Vanessa Redgrave, Natascha McElhone and Michael Kitchen</a:t>
            </a:r>
            <a:endParaRPr/>
          </a:p>
          <a:p>
            <a:pPr indent="-228600" lvl="0" marL="228600" rtl="0" algn="l">
              <a:lnSpc>
                <a:spcPct val="120000"/>
              </a:lnSpc>
              <a:spcBef>
                <a:spcPts val="1000"/>
              </a:spcBef>
              <a:spcAft>
                <a:spcPts val="0"/>
              </a:spcAft>
              <a:buClr>
                <a:schemeClr val="lt1"/>
              </a:buClr>
              <a:buSzPts val="2000"/>
              <a:buChar char="•"/>
            </a:pPr>
            <a:r>
              <a:rPr lang="en-US" u="sng">
                <a:solidFill>
                  <a:schemeClr val="hlink"/>
                </a:solidFill>
                <a:hlinkClick r:id="rId3"/>
              </a:rPr>
              <a:t>https://www.youtube.com/watch?v=fHMf_MbHLhI&amp;ab_channel=ahmors</a:t>
            </a:r>
            <a:endParaRPr/>
          </a:p>
          <a:p>
            <a:pPr indent="-101600" lvl="0" marL="228600" rtl="0" algn="l">
              <a:lnSpc>
                <a:spcPct val="120000"/>
              </a:lnSpc>
              <a:spcBef>
                <a:spcPts val="1000"/>
              </a:spcBef>
              <a:spcAft>
                <a:spcPts val="0"/>
              </a:spcAft>
              <a:buClr>
                <a:schemeClr val="lt1"/>
              </a:buClr>
              <a:buSzPts val="2000"/>
              <a:buNone/>
            </a:pPr>
            <a:r>
              <a:t/>
            </a:r>
            <a:endParaRPr/>
          </a:p>
          <a:p>
            <a:pPr indent="-228600" lvl="0" marL="228600" rtl="0" algn="l">
              <a:lnSpc>
                <a:spcPct val="120000"/>
              </a:lnSpc>
              <a:spcBef>
                <a:spcPts val="1000"/>
              </a:spcBef>
              <a:spcAft>
                <a:spcPts val="0"/>
              </a:spcAft>
              <a:buClr>
                <a:schemeClr val="lt1"/>
              </a:buClr>
              <a:buSzPts val="2000"/>
              <a:buChar char="•"/>
            </a:pPr>
            <a:r>
              <a:rPr lang="en-US"/>
              <a:t>One of Woolf’s original titles for the novel was “The Hours,” and Michael Cunningham wrote a Pulitzer Prize-winning novel with this title in 1998. This book, which concerns three women whose lives are affected by Mrs. Dalloway (The Hours is about a single day in the lives of those three women of different generations : Woolf is writing it, Laura is reading it, and Clarissa is living it out), was then made into an Oscar-winning movie of the same name – starring Meryl Streep as New York editor Clarissa, Julianne Moore as Los Angeles housewife Laura, and Nicole Kidman as Virginia Woolf.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913794" y="384313"/>
            <a:ext cx="10353761" cy="8083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MODERNISM</a:t>
            </a:r>
            <a:endParaRPr/>
          </a:p>
        </p:txBody>
      </p:sp>
      <p:sp>
        <p:nvSpPr>
          <p:cNvPr id="144" name="Google Shape;144;p20"/>
          <p:cNvSpPr txBox="1"/>
          <p:nvPr>
            <p:ph idx="1" type="body"/>
          </p:nvPr>
        </p:nvSpPr>
        <p:spPr>
          <a:xfrm>
            <a:off x="913795" y="1192696"/>
            <a:ext cx="10353762" cy="459850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2000"/>
              <a:buChar char="•"/>
            </a:pPr>
            <a:r>
              <a:rPr lang="en-US"/>
              <a:t>A notable characteristic of modernism is self-consciousness concerning artistic and social traditions, which often led to experimentation with form, along with the use of techniques that drew attention to the processes and materials used in creating works of art.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913795" y="291547"/>
            <a:ext cx="10353761" cy="83488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MODERNISM - FEATURES</a:t>
            </a:r>
            <a:endParaRPr/>
          </a:p>
        </p:txBody>
      </p:sp>
      <p:sp>
        <p:nvSpPr>
          <p:cNvPr id="150" name="Google Shape;150;p21"/>
          <p:cNvSpPr txBox="1"/>
          <p:nvPr>
            <p:ph idx="1" type="body"/>
          </p:nvPr>
        </p:nvSpPr>
        <p:spPr>
          <a:xfrm>
            <a:off x="913795" y="1166191"/>
            <a:ext cx="10353762" cy="5360505"/>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20000"/>
              </a:lnSpc>
              <a:spcBef>
                <a:spcPts val="0"/>
              </a:spcBef>
              <a:spcAft>
                <a:spcPts val="0"/>
              </a:spcAft>
              <a:buClr>
                <a:schemeClr val="lt1"/>
              </a:buClr>
              <a:buSzPct val="100000"/>
              <a:buNone/>
            </a:pPr>
            <a:r>
              <a:rPr lang="en-US"/>
              <a:t>The new sense of reality:</a:t>
            </a:r>
            <a:endParaRPr/>
          </a:p>
          <a:p>
            <a:pPr indent="-228600" lvl="0" marL="228600" rtl="0" algn="l">
              <a:lnSpc>
                <a:spcPct val="120000"/>
              </a:lnSpc>
              <a:spcBef>
                <a:spcPts val="1000"/>
              </a:spcBef>
              <a:spcAft>
                <a:spcPts val="0"/>
              </a:spcAft>
              <a:buClr>
                <a:schemeClr val="lt1"/>
              </a:buClr>
              <a:buSzPct val="100000"/>
              <a:buChar char="•"/>
            </a:pPr>
            <a:r>
              <a:rPr lang="en-US"/>
              <a:t>the replacement of a belief in absolute, knowable truth with a sense of relative, provisional truths (as a consequence, to certain extent, of Einstein's first book on relativity 1905)</a:t>
            </a:r>
            <a:endParaRPr/>
          </a:p>
          <a:p>
            <a:pPr indent="-228600" lvl="0" marL="228600" rtl="0" algn="l">
              <a:lnSpc>
                <a:spcPct val="120000"/>
              </a:lnSpc>
              <a:spcBef>
                <a:spcPts val="1000"/>
              </a:spcBef>
              <a:spcAft>
                <a:spcPts val="0"/>
              </a:spcAft>
              <a:buClr>
                <a:schemeClr val="lt1"/>
              </a:buClr>
              <a:buSzPct val="100000"/>
              <a:buChar char="•"/>
            </a:pPr>
            <a:r>
              <a:rPr lang="en-US"/>
              <a:t>a focus on the unconscious as an important source of motivation (influenced by S. Freud's The Interpretation of Dreams 1900)</a:t>
            </a:r>
            <a:endParaRPr/>
          </a:p>
          <a:p>
            <a:pPr indent="-228600" lvl="0" marL="228600" rtl="0" algn="l">
              <a:lnSpc>
                <a:spcPct val="120000"/>
              </a:lnSpc>
              <a:spcBef>
                <a:spcPts val="1000"/>
              </a:spcBef>
              <a:spcAft>
                <a:spcPts val="0"/>
              </a:spcAft>
              <a:buClr>
                <a:schemeClr val="lt1"/>
              </a:buClr>
              <a:buSzPct val="100000"/>
              <a:buChar char="•"/>
            </a:pPr>
            <a:r>
              <a:rPr lang="en-US"/>
              <a:t>a turning away from teleological ways of thinking about time to a sense of time as discontinuous, overlapping, non-chronological in the way we experience it; a shift from linear time to "moment time," and from "progress" to "flux"</a:t>
            </a:r>
            <a:endParaRPr/>
          </a:p>
          <a:p>
            <a:pPr indent="-228600" lvl="0" marL="228600" rtl="0" algn="l">
              <a:lnSpc>
                <a:spcPct val="120000"/>
              </a:lnSpc>
              <a:spcBef>
                <a:spcPts val="1000"/>
              </a:spcBef>
              <a:spcAft>
                <a:spcPts val="0"/>
              </a:spcAft>
              <a:buClr>
                <a:schemeClr val="lt1"/>
              </a:buClr>
              <a:buSzPct val="100000"/>
              <a:buChar char="•"/>
            </a:pPr>
            <a:r>
              <a:rPr lang="en-US"/>
              <a:t>a focus on epistemological concerns (how do we know what we know?) and linguistic concerns (how is what we think inseparable from the forms in which we think?)</a:t>
            </a:r>
            <a:endParaRPr/>
          </a:p>
          <a:p>
            <a:pPr indent="-228600" lvl="0" marL="228600" rtl="0" algn="l">
              <a:lnSpc>
                <a:spcPct val="120000"/>
              </a:lnSpc>
              <a:spcBef>
                <a:spcPts val="1000"/>
              </a:spcBef>
              <a:spcAft>
                <a:spcPts val="0"/>
              </a:spcAft>
              <a:buClr>
                <a:schemeClr val="lt1"/>
              </a:buClr>
              <a:buSzPct val="100000"/>
              <a:buChar char="•"/>
            </a:pPr>
            <a:r>
              <a:rPr lang="en-US"/>
              <a:t>a sense of the breakdown of a shared linguistic community; a reaction against the dominance of rational, logical, "patriarchal" discourse and its monopoly of power; leading to new pluralistic modelings of community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ph type="title"/>
          </p:nvPr>
        </p:nvSpPr>
        <p:spPr>
          <a:xfrm>
            <a:off x="919119" y="258417"/>
            <a:ext cx="10353761" cy="70236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MODERNISM - FEATURES</a:t>
            </a:r>
            <a:endParaRPr/>
          </a:p>
        </p:txBody>
      </p:sp>
      <p:sp>
        <p:nvSpPr>
          <p:cNvPr id="156" name="Google Shape;156;p22"/>
          <p:cNvSpPr txBox="1"/>
          <p:nvPr>
            <p:ph idx="1" type="body"/>
          </p:nvPr>
        </p:nvSpPr>
        <p:spPr>
          <a:xfrm>
            <a:off x="689114" y="1066800"/>
            <a:ext cx="10893286" cy="542676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0000"/>
              </a:lnSpc>
              <a:spcBef>
                <a:spcPts val="0"/>
              </a:spcBef>
              <a:spcAft>
                <a:spcPts val="0"/>
              </a:spcAft>
              <a:buClr>
                <a:schemeClr val="lt1"/>
              </a:buClr>
              <a:buSzPts val="2000"/>
              <a:buNone/>
            </a:pPr>
            <a:r>
              <a:rPr lang="en-US"/>
              <a:t>Fiction:</a:t>
            </a:r>
            <a:endParaRPr/>
          </a:p>
          <a:p>
            <a:pPr indent="-228600" lvl="0" marL="228600" rtl="0" algn="just">
              <a:lnSpc>
                <a:spcPct val="120000"/>
              </a:lnSpc>
              <a:spcBef>
                <a:spcPts val="1000"/>
              </a:spcBef>
              <a:spcAft>
                <a:spcPts val="0"/>
              </a:spcAft>
              <a:buClr>
                <a:schemeClr val="lt1"/>
              </a:buClr>
              <a:buSzPts val="2000"/>
              <a:buChar char="•"/>
            </a:pPr>
            <a:r>
              <a:rPr lang="en-US"/>
              <a:t>character: a disappearance of character summary, of discrete well-demarcated characters as in Dickens; the representation of the self as diverse, contradictory, ambiguous, multiple</a:t>
            </a:r>
            <a:endParaRPr/>
          </a:p>
          <a:p>
            <a:pPr indent="-228600" lvl="0" marL="228600" rtl="0" algn="just">
              <a:lnSpc>
                <a:spcPct val="120000"/>
              </a:lnSpc>
              <a:spcBef>
                <a:spcPts val="1000"/>
              </a:spcBef>
              <a:spcAft>
                <a:spcPts val="0"/>
              </a:spcAft>
              <a:buClr>
                <a:schemeClr val="lt1"/>
              </a:buClr>
              <a:buSzPts val="2000"/>
              <a:buChar char="•"/>
            </a:pPr>
            <a:r>
              <a:rPr lang="en-US"/>
              <a:t>plot: scepticism about linear plots with sudden climactic turning points and clear resolutions; the use instead of discontinuous fragments, "moment time," a-chronological leaps in time, contrapuntal multiple plots, open unresolved endings</a:t>
            </a:r>
            <a:endParaRPr/>
          </a:p>
          <a:p>
            <a:pPr indent="-228600" lvl="0" marL="228600" rtl="0" algn="just">
              <a:lnSpc>
                <a:spcPct val="120000"/>
              </a:lnSpc>
              <a:spcBef>
                <a:spcPts val="1000"/>
              </a:spcBef>
              <a:spcAft>
                <a:spcPts val="0"/>
              </a:spcAft>
              <a:buClr>
                <a:schemeClr val="lt1"/>
              </a:buClr>
              <a:buSzPts val="2000"/>
              <a:buChar char="•"/>
            </a:pPr>
            <a:r>
              <a:rPr lang="en-US"/>
              <a:t>style: "stream of consciousness"--tracing non-linear thought processes, moving by the "logic of association" or the "logic of the unconscious"; imagistic rather than logical connections</a:t>
            </a:r>
            <a:endParaRPr/>
          </a:p>
          <a:p>
            <a:pPr indent="-228600" lvl="0" marL="228600" rtl="0" algn="just">
              <a:lnSpc>
                <a:spcPct val="120000"/>
              </a:lnSpc>
              <a:spcBef>
                <a:spcPts val="1000"/>
              </a:spcBef>
              <a:spcAft>
                <a:spcPts val="0"/>
              </a:spcAft>
              <a:buClr>
                <a:schemeClr val="lt1"/>
              </a:buClr>
              <a:buSzPts val="2000"/>
              <a:buChar char="•"/>
            </a:pPr>
            <a:r>
              <a:rPr lang="en-US"/>
              <a:t>point of view (or focalization): a rejection of the single, authoritative, omniscient point of view for a narrative focalized instead through the consciousness of one character whose point of view is limited--or through several characters who establish relative, multiple points of view--or through a shifting and plastic narrating consciousness that moves in and out of different characters' views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913794" y="284921"/>
            <a:ext cx="10353761" cy="7288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VIRGINIA WOOLF</a:t>
            </a:r>
            <a:endParaRPr/>
          </a:p>
        </p:txBody>
      </p:sp>
      <p:pic>
        <p:nvPicPr>
          <p:cNvPr id="162" name="Google Shape;162;p23"/>
          <p:cNvPicPr preferRelativeResize="0"/>
          <p:nvPr>
            <p:ph idx="1" type="body"/>
          </p:nvPr>
        </p:nvPicPr>
        <p:blipFill rotWithShape="1">
          <a:blip r:embed="rId3">
            <a:alphaModFix/>
          </a:blip>
          <a:srcRect b="0" l="0" r="0" t="0"/>
          <a:stretch/>
        </p:blipFill>
        <p:spPr>
          <a:xfrm>
            <a:off x="913794" y="1457740"/>
            <a:ext cx="3368744" cy="4708980"/>
          </a:xfrm>
          <a:prstGeom prst="rect">
            <a:avLst/>
          </a:prstGeom>
          <a:noFill/>
          <a:ln>
            <a:noFill/>
          </a:ln>
        </p:spPr>
      </p:pic>
      <p:sp>
        <p:nvSpPr>
          <p:cNvPr id="163" name="Google Shape;163;p23"/>
          <p:cNvSpPr/>
          <p:nvPr/>
        </p:nvSpPr>
        <p:spPr>
          <a:xfrm>
            <a:off x="4598504" y="1457740"/>
            <a:ext cx="6361043" cy="470898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2000" u="none" cap="none" strike="noStrike">
                <a:solidFill>
                  <a:schemeClr val="lt1"/>
                </a:solidFill>
                <a:latin typeface="Rockwell"/>
                <a:ea typeface="Rockwell"/>
                <a:cs typeface="Rockwell"/>
                <a:sym typeface="Rockwell"/>
              </a:rPr>
              <a:t>born into a literate, wealthy family in London, the second to last among several siblings and half-siblings</a:t>
            </a:r>
            <a:endParaRPr/>
          </a:p>
          <a:p>
            <a:pPr indent="0" lvl="0" marL="0" marR="0" rtl="0" algn="just">
              <a:spcBef>
                <a:spcPts val="0"/>
              </a:spcBef>
              <a:spcAft>
                <a:spcPts val="0"/>
              </a:spcAft>
              <a:buNone/>
            </a:pPr>
            <a:r>
              <a:t/>
            </a:r>
            <a:endParaRPr b="0" i="0" sz="2000" u="none" cap="none" strike="noStrike">
              <a:solidFill>
                <a:schemeClr val="lt1"/>
              </a:solidFill>
              <a:latin typeface="Rockwell"/>
              <a:ea typeface="Rockwell"/>
              <a:cs typeface="Rockwell"/>
              <a:sym typeface="Rockwell"/>
            </a:endParaRPr>
          </a:p>
          <a:p>
            <a:pPr indent="0" lvl="0" marL="0" marR="0" rtl="0" algn="just">
              <a:spcBef>
                <a:spcPts val="0"/>
              </a:spcBef>
              <a:spcAft>
                <a:spcPts val="0"/>
              </a:spcAft>
              <a:buNone/>
            </a:pPr>
            <a:r>
              <a:rPr b="0" i="0" lang="en-US" sz="2000" u="none" cap="none" strike="noStrike">
                <a:solidFill>
                  <a:schemeClr val="lt1"/>
                </a:solidFill>
                <a:latin typeface="Rockwell"/>
                <a:ea typeface="Rockwell"/>
                <a:cs typeface="Rockwell"/>
                <a:sym typeface="Rockwell"/>
              </a:rPr>
              <a:t>educated and extremely well-read, but she was never given the university opportunities her brothers were</a:t>
            </a:r>
            <a:endParaRPr/>
          </a:p>
          <a:p>
            <a:pPr indent="0" lvl="0" marL="0" marR="0" rtl="0" algn="just">
              <a:spcBef>
                <a:spcPts val="0"/>
              </a:spcBef>
              <a:spcAft>
                <a:spcPts val="0"/>
              </a:spcAft>
              <a:buNone/>
            </a:pPr>
            <a:r>
              <a:t/>
            </a:r>
            <a:endParaRPr b="0" i="0" sz="2000" u="none" cap="none" strike="noStrike">
              <a:solidFill>
                <a:schemeClr val="lt1"/>
              </a:solidFill>
              <a:latin typeface="Rockwell"/>
              <a:ea typeface="Rockwell"/>
              <a:cs typeface="Rockwell"/>
              <a:sym typeface="Rockwell"/>
            </a:endParaRPr>
          </a:p>
          <a:p>
            <a:pPr indent="0" lvl="0" marL="0" marR="0" rtl="0" algn="just">
              <a:spcBef>
                <a:spcPts val="0"/>
              </a:spcBef>
              <a:spcAft>
                <a:spcPts val="0"/>
              </a:spcAft>
              <a:buNone/>
            </a:pPr>
            <a:r>
              <a:rPr b="0" i="0" lang="en-US" sz="2000" u="none" cap="none" strike="noStrike">
                <a:solidFill>
                  <a:schemeClr val="lt1"/>
                </a:solidFill>
                <a:latin typeface="Rockwell"/>
                <a:ea typeface="Rockwell"/>
                <a:cs typeface="Rockwell"/>
                <a:sym typeface="Rockwell"/>
              </a:rPr>
              <a:t>Woolf’s family made summer migrations from their London town house near Kensington Gardens to the rather disheveled Talland House on the rugged Cornwall coast – this annual relocation structured the author’s childhood world in terms of opposites: city and country, winter and summer, repression and freedom, fragmentation and wholeness</a:t>
            </a:r>
            <a:endParaRPr b="0" i="0" sz="2000" u="none" cap="none" strike="noStrike">
              <a:solidFill>
                <a:schemeClr val="lt1"/>
              </a:solidFill>
              <a:latin typeface="Rockwell"/>
              <a:ea typeface="Rockwell"/>
              <a:cs typeface="Rockwell"/>
              <a:sym typeface="Rockwe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913795" y="609601"/>
            <a:ext cx="10353761" cy="90114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VIRGINIA WOOLF</a:t>
            </a:r>
            <a:endParaRPr/>
          </a:p>
        </p:txBody>
      </p:sp>
      <p:sp>
        <p:nvSpPr>
          <p:cNvPr id="169" name="Google Shape;169;p24"/>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p>
            <a:pPr indent="0" lvl="0" marL="0" rtl="0" algn="just">
              <a:lnSpc>
                <a:spcPct val="120000"/>
              </a:lnSpc>
              <a:spcBef>
                <a:spcPts val="0"/>
              </a:spcBef>
              <a:spcAft>
                <a:spcPts val="0"/>
              </a:spcAft>
              <a:buClr>
                <a:schemeClr val="lt1"/>
              </a:buClr>
              <a:buSzPts val="2000"/>
              <a:buNone/>
            </a:pPr>
            <a:r>
              <a:rPr lang="en-US"/>
              <a:t>“If life has a base that it stands upon, if it is a bowl that one fills and fills and fills---then my bowl without a doubt stands upon this memory. It is of hearing the waves breaking, one, two, one, two, and sending a splash of water over the beach; and then breaking, one, two, one, two, behind a yellow blind. It is of hearing the blind draw its little acorn across the floor as the wind blew the blind out. It is of lying and hearing this splash and seeing this light, and feeling, it is almost impossible that I should be here; of feeling the purest ecstasy I can conceive.”</a:t>
            </a:r>
            <a:endParaRPr/>
          </a:p>
          <a:p>
            <a:pPr indent="-101600" lvl="0" marL="228600" rtl="0" algn="l">
              <a:lnSpc>
                <a:spcPct val="120000"/>
              </a:lnSpc>
              <a:spcBef>
                <a:spcPts val="1000"/>
              </a:spcBef>
              <a:spcAft>
                <a:spcPts val="0"/>
              </a:spcAft>
              <a:buClr>
                <a:schemeClr val="lt1"/>
              </a:buClr>
              <a:buSzPts val="2000"/>
              <a:buNone/>
            </a:pPr>
            <a:r>
              <a:t/>
            </a:r>
            <a:endParaRPr/>
          </a:p>
          <a:p>
            <a:pPr indent="0" lvl="0" marL="0" rtl="0" algn="r">
              <a:lnSpc>
                <a:spcPct val="120000"/>
              </a:lnSpc>
              <a:spcBef>
                <a:spcPts val="1000"/>
              </a:spcBef>
              <a:spcAft>
                <a:spcPts val="0"/>
              </a:spcAft>
              <a:buClr>
                <a:schemeClr val="lt1"/>
              </a:buClr>
              <a:buSzPts val="2000"/>
              <a:buNone/>
            </a:pPr>
            <a:r>
              <a:rPr lang="en-US"/>
              <a:t>Moments of Being: A Collection of Autobiographical Writing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BLOOMSBURY GROUP</a:t>
            </a:r>
            <a:endParaRPr/>
          </a:p>
        </p:txBody>
      </p:sp>
      <p:sp>
        <p:nvSpPr>
          <p:cNvPr id="175" name="Google Shape;175;p25"/>
          <p:cNvSpPr txBox="1"/>
          <p:nvPr>
            <p:ph idx="1" type="body"/>
          </p:nvPr>
        </p:nvSpPr>
        <p:spPr>
          <a:xfrm>
            <a:off x="913795" y="1935921"/>
            <a:ext cx="10353762" cy="4055805"/>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2000"/>
              <a:buChar char="•"/>
            </a:pPr>
            <a:r>
              <a:rPr lang="en-US"/>
              <a:t>name given to a coterie of English writers, philosophers, and artists who frequently met between about 1907 and 1930 at the houses of Clive and Vanessa Bell and of Vanessa’s brother and sister Adrian and Virginia Stephen (later Virginia Woolf) in the Bloomsbury district of London, the area around the British Museum.</a:t>
            </a:r>
            <a:endParaRPr/>
          </a:p>
          <a:p>
            <a:pPr indent="-101600" lvl="0" marL="228600" rtl="0" algn="l">
              <a:lnSpc>
                <a:spcPct val="120000"/>
              </a:lnSpc>
              <a:spcBef>
                <a:spcPts val="1000"/>
              </a:spcBef>
              <a:spcAft>
                <a:spcPts val="0"/>
              </a:spcAft>
              <a:buClr>
                <a:schemeClr val="lt1"/>
              </a:buClr>
              <a:buSzPts val="2000"/>
              <a:buNone/>
            </a:pPr>
            <a:r>
              <a:t/>
            </a:r>
            <a:endParaRPr/>
          </a:p>
          <a:p>
            <a:pPr indent="-228600" lvl="0" marL="228600" rtl="0" algn="l">
              <a:lnSpc>
                <a:spcPct val="120000"/>
              </a:lnSpc>
              <a:spcBef>
                <a:spcPts val="1000"/>
              </a:spcBef>
              <a:spcAft>
                <a:spcPts val="0"/>
              </a:spcAft>
              <a:buClr>
                <a:schemeClr val="lt1"/>
              </a:buClr>
              <a:buSzPts val="2000"/>
              <a:buChar char="•"/>
            </a:pPr>
            <a:r>
              <a:rPr lang="en-US"/>
              <a:t>They discussed aesthetic and philosophical questions in a spirit of agnosticism and were strongly influenced by G.E. Moore’s </a:t>
            </a:r>
            <a:r>
              <a:rPr i="1" lang="en-US"/>
              <a:t>Principia Ethica </a:t>
            </a:r>
            <a:r>
              <a:rPr lang="en-US"/>
              <a:t>(1903) and by A.N. Whitehead’s and Bertrand Russell’s </a:t>
            </a:r>
            <a:r>
              <a:rPr i="1" lang="en-US"/>
              <a:t>Principia Mathematica </a:t>
            </a:r>
            <a:r>
              <a:rPr lang="en-US"/>
              <a:t>(1910–13), in the light of which they searched for definitions of the good, the true, and the beautiful and questioned accepted ideas with a “comprehensive irreverence” for all kinds of sham.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913795" y="609601"/>
            <a:ext cx="10353761" cy="762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VIRGINIA WOOLF</a:t>
            </a:r>
            <a:endParaRPr/>
          </a:p>
        </p:txBody>
      </p:sp>
      <p:sp>
        <p:nvSpPr>
          <p:cNvPr id="181" name="Google Shape;181;p26"/>
          <p:cNvSpPr txBox="1"/>
          <p:nvPr>
            <p:ph idx="1" type="body"/>
          </p:nvPr>
        </p:nvSpPr>
        <p:spPr>
          <a:xfrm>
            <a:off x="913795" y="1371601"/>
            <a:ext cx="10353762" cy="4419599"/>
          </a:xfrm>
          <a:prstGeom prst="rect">
            <a:avLst/>
          </a:prstGeom>
          <a:noFill/>
          <a:ln>
            <a:noFill/>
          </a:ln>
        </p:spPr>
        <p:txBody>
          <a:bodyPr anchorCtr="0" anchor="t" bIns="45700" lIns="91425" spcFirstLastPara="1" rIns="91425" wrap="square" tIns="45700">
            <a:normAutofit/>
          </a:bodyPr>
          <a:lstStyle/>
          <a:p>
            <a:pPr indent="-101600" lvl="0" marL="228600" rtl="0" algn="l">
              <a:lnSpc>
                <a:spcPct val="120000"/>
              </a:lnSpc>
              <a:spcBef>
                <a:spcPts val="0"/>
              </a:spcBef>
              <a:spcAft>
                <a:spcPts val="0"/>
              </a:spcAft>
              <a:buClr>
                <a:schemeClr val="lt1"/>
              </a:buClr>
              <a:buSzPts val="2000"/>
              <a:buNone/>
            </a:pPr>
            <a:r>
              <a:t/>
            </a:r>
            <a:endParaRPr/>
          </a:p>
          <a:p>
            <a:pPr indent="-228600" lvl="0" marL="228600" rtl="0" algn="l">
              <a:lnSpc>
                <a:spcPct val="120000"/>
              </a:lnSpc>
              <a:spcBef>
                <a:spcPts val="1000"/>
              </a:spcBef>
              <a:spcAft>
                <a:spcPts val="0"/>
              </a:spcAft>
              <a:buClr>
                <a:schemeClr val="lt1"/>
              </a:buClr>
              <a:buSzPts val="2000"/>
              <a:buChar char="•"/>
            </a:pPr>
            <a:r>
              <a:rPr lang="en-US"/>
              <a:t>In “On Re-Reading Novels” (1922), Woolf argued that the novel was not so much a form as an “emotion which you feel.”</a:t>
            </a:r>
            <a:endParaRPr/>
          </a:p>
          <a:p>
            <a:pPr indent="-228600" lvl="0" marL="228600" rtl="0" algn="l">
              <a:lnSpc>
                <a:spcPct val="120000"/>
              </a:lnSpc>
              <a:spcBef>
                <a:spcPts val="1000"/>
              </a:spcBef>
              <a:spcAft>
                <a:spcPts val="0"/>
              </a:spcAft>
              <a:buClr>
                <a:schemeClr val="lt1"/>
              </a:buClr>
              <a:buSzPts val="2000"/>
              <a:buChar char="•"/>
            </a:pPr>
            <a:r>
              <a:rPr lang="en-US"/>
              <a:t>fiction writers should be less concerned with naive notions of reality and more with language and design</a:t>
            </a:r>
            <a:endParaRPr/>
          </a:p>
          <a:p>
            <a:pPr indent="-101600" lvl="0" marL="228600" rtl="0" algn="l">
              <a:lnSpc>
                <a:spcPct val="120000"/>
              </a:lnSpc>
              <a:spcBef>
                <a:spcPts val="1000"/>
              </a:spcBef>
              <a:spcAft>
                <a:spcPts val="0"/>
              </a:spcAft>
              <a:buClr>
                <a:schemeClr val="lt1"/>
              </a:buClr>
              <a:buSzPts val="2000"/>
              <a:buNone/>
            </a:pPr>
            <a:r>
              <a:t/>
            </a:r>
            <a:endParaRPr/>
          </a:p>
          <a:p>
            <a:pPr indent="-228600" lvl="0" marL="228600" rtl="0" algn="l">
              <a:lnSpc>
                <a:spcPct val="120000"/>
              </a:lnSpc>
              <a:spcBef>
                <a:spcPts val="1000"/>
              </a:spcBef>
              <a:spcAft>
                <a:spcPts val="0"/>
              </a:spcAft>
              <a:buClr>
                <a:schemeClr val="lt1"/>
              </a:buClr>
              <a:buSzPts val="2000"/>
              <a:buChar char="•"/>
            </a:pPr>
            <a:r>
              <a:rPr lang="en-US"/>
              <a:t>Woolf/feminist: argued that unequal opportunities for women negatively affect all of society. She urged women to destroy the “angel in the house,” a reference to Coventry Patmore’s poem of that title, the quintessential Victorian paean to women who sacrifice themselves to men</a:t>
            </a:r>
            <a:endParaRPr/>
          </a:p>
          <a:p>
            <a:pPr indent="-101600" lvl="0" marL="228600" rtl="0" algn="l">
              <a:lnSpc>
                <a:spcPct val="120000"/>
              </a:lnSpc>
              <a:spcBef>
                <a:spcPts val="1000"/>
              </a:spcBef>
              <a:spcAft>
                <a:spcPts val="0"/>
              </a:spcAft>
              <a:buClr>
                <a:schemeClr val="lt1"/>
              </a:buClr>
              <a:buSzPts val="2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913795" y="501317"/>
            <a:ext cx="10353761" cy="93044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Bookman Old Style"/>
              <a:buNone/>
            </a:pPr>
            <a:r>
              <a:rPr lang="en-US"/>
              <a:t>VIRGINIA WOOLF</a:t>
            </a:r>
            <a:endParaRPr/>
          </a:p>
        </p:txBody>
      </p:sp>
      <p:sp>
        <p:nvSpPr>
          <p:cNvPr id="187" name="Google Shape;187;p27"/>
          <p:cNvSpPr txBox="1"/>
          <p:nvPr>
            <p:ph idx="1" type="body"/>
          </p:nvPr>
        </p:nvSpPr>
        <p:spPr>
          <a:xfrm>
            <a:off x="913795" y="1540043"/>
            <a:ext cx="10353762" cy="4596061"/>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2000"/>
              <a:buChar char="•"/>
            </a:pPr>
            <a:r>
              <a:rPr lang="en-US"/>
              <a:t>To the Lighthouse (1927)</a:t>
            </a:r>
            <a:endParaRPr/>
          </a:p>
          <a:p>
            <a:pPr indent="-228600" lvl="0" marL="228600" rtl="0" algn="l">
              <a:lnSpc>
                <a:spcPct val="120000"/>
              </a:lnSpc>
              <a:spcBef>
                <a:spcPts val="1000"/>
              </a:spcBef>
              <a:spcAft>
                <a:spcPts val="0"/>
              </a:spcAft>
              <a:buClr>
                <a:schemeClr val="lt1"/>
              </a:buClr>
              <a:buSzPts val="2000"/>
              <a:buChar char="•"/>
            </a:pPr>
            <a:r>
              <a:rPr lang="en-US"/>
              <a:t>Orlando: A Biography (1928)</a:t>
            </a:r>
            <a:endParaRPr/>
          </a:p>
          <a:p>
            <a:pPr indent="-228600" lvl="0" marL="228600" rtl="0" algn="l">
              <a:lnSpc>
                <a:spcPct val="120000"/>
              </a:lnSpc>
              <a:spcBef>
                <a:spcPts val="1000"/>
              </a:spcBef>
              <a:spcAft>
                <a:spcPts val="0"/>
              </a:spcAft>
              <a:buClr>
                <a:schemeClr val="lt1"/>
              </a:buClr>
              <a:buSzPts val="2000"/>
              <a:buChar char="•"/>
            </a:pPr>
            <a:r>
              <a:rPr lang="en-US"/>
              <a:t>The Waves (1931)</a:t>
            </a:r>
            <a:endParaRPr/>
          </a:p>
          <a:p>
            <a:pPr indent="-228600" lvl="1" marL="685800" rtl="0" algn="l">
              <a:lnSpc>
                <a:spcPct val="120000"/>
              </a:lnSpc>
              <a:spcBef>
                <a:spcPts val="500"/>
              </a:spcBef>
              <a:spcAft>
                <a:spcPts val="0"/>
              </a:spcAft>
              <a:buClr>
                <a:schemeClr val="lt1"/>
              </a:buClr>
              <a:buSzPts val="1800"/>
              <a:buChar char="•"/>
            </a:pPr>
            <a:r>
              <a:rPr lang="en-US"/>
              <a:t>Through To the Lighthouse and The Waves, Woolf became, with James Joyce and William Faulkner, one of the three major English-language Modernist experimenters in stream-of-consciousness writing.</a:t>
            </a:r>
            <a:endParaRPr/>
          </a:p>
          <a:p>
            <a:pPr indent="-101600" lvl="0" marL="228600" rtl="0" algn="l">
              <a:lnSpc>
                <a:spcPct val="120000"/>
              </a:lnSpc>
              <a:spcBef>
                <a:spcPts val="1000"/>
              </a:spcBef>
              <a:spcAft>
                <a:spcPts val="0"/>
              </a:spcAft>
              <a:buClr>
                <a:schemeClr val="lt1"/>
              </a:buClr>
              <a:buSzPts val="2000"/>
              <a:buNone/>
            </a:pPr>
            <a:r>
              <a:t/>
            </a:r>
            <a:endParaRPr/>
          </a:p>
          <a:p>
            <a:pPr indent="-228600" lvl="0" marL="228600" rtl="0" algn="l">
              <a:lnSpc>
                <a:spcPct val="120000"/>
              </a:lnSpc>
              <a:spcBef>
                <a:spcPts val="1000"/>
              </a:spcBef>
              <a:spcAft>
                <a:spcPts val="0"/>
              </a:spcAft>
              <a:buClr>
                <a:schemeClr val="lt1"/>
              </a:buClr>
              <a:buSzPts val="2000"/>
              <a:buChar char="•"/>
            </a:pPr>
            <a:r>
              <a:rPr i="1" lang="en-US"/>
              <a:t>Three Guineas </a:t>
            </a:r>
            <a:r>
              <a:rPr lang="en-US"/>
              <a:t>(1938) proposes answers to the question of how to prevent war: Woolf connected masculine symbols of authority with militarism and misogyny, an argument buttressed by notes from her clippings about aggression, fascism, and war.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