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3" r:id="rId3"/>
    <p:sldId id="264" r:id="rId4"/>
    <p:sldId id="257" r:id="rId5"/>
    <p:sldId id="258" r:id="rId6"/>
    <p:sldId id="259" r:id="rId7"/>
    <p:sldId id="261" r:id="rId8"/>
    <p:sldId id="260" r:id="rId9"/>
    <p:sldId id="262" r:id="rId10"/>
    <p:sldId id="267" r:id="rId11"/>
    <p:sldId id="265" r:id="rId12"/>
    <p:sldId id="266" r:id="rId13"/>
    <p:sldId id="268"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5" d="100"/>
          <a:sy n="115" d="100"/>
        </p:scale>
        <p:origin x="37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cs-CZ" smtClean="0"/>
              <a:t>Kliknutím lze upravit styl.</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en-US" dirty="0"/>
          </a:p>
        </p:txBody>
      </p:sp>
      <p:sp>
        <p:nvSpPr>
          <p:cNvPr id="4" name="Date Placeholder 3"/>
          <p:cNvSpPr>
            <a:spLocks noGrp="1"/>
          </p:cNvSpPr>
          <p:nvPr>
            <p:ph type="dt" sz="half" idx="10"/>
          </p:nvPr>
        </p:nvSpPr>
        <p:spPr/>
        <p:txBody>
          <a:bodyPr/>
          <a:lstStyle/>
          <a:p>
            <a:fld id="{A83D2691-C854-433F-8DCC-8F3C19C67742}" type="datetimeFigureOut">
              <a:rPr lang="en-GB" smtClean="0"/>
              <a:t>12/04/2024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01FF5-C2EE-45E5-BBC9-C25156FBFBDA}" type="slidenum">
              <a:rPr lang="en-GB" smtClean="0"/>
              <a:t>‹#›</a:t>
            </a:fld>
            <a:endParaRPr lang="en-GB"/>
          </a:p>
        </p:txBody>
      </p:sp>
    </p:spTree>
    <p:extLst>
      <p:ext uri="{BB962C8B-B14F-4D97-AF65-F5344CB8AC3E}">
        <p14:creationId xmlns:p14="http://schemas.microsoft.com/office/powerpoint/2010/main" val="40787831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Date Placeholder 4"/>
          <p:cNvSpPr>
            <a:spLocks noGrp="1"/>
          </p:cNvSpPr>
          <p:nvPr>
            <p:ph type="dt" sz="half" idx="10"/>
          </p:nvPr>
        </p:nvSpPr>
        <p:spPr/>
        <p:txBody>
          <a:bodyPr/>
          <a:lstStyle/>
          <a:p>
            <a:fld id="{A83D2691-C854-433F-8DCC-8F3C19C67742}" type="datetimeFigureOut">
              <a:rPr lang="en-GB" smtClean="0"/>
              <a:t>12/04/2024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501FF5-C2EE-45E5-BBC9-C25156FBFBDA}" type="slidenum">
              <a:rPr lang="en-GB" smtClean="0"/>
              <a:t>‹#›</a:t>
            </a:fld>
            <a:endParaRPr lang="en-GB"/>
          </a:p>
        </p:txBody>
      </p:sp>
    </p:spTree>
    <p:extLst>
      <p:ext uri="{BB962C8B-B14F-4D97-AF65-F5344CB8AC3E}">
        <p14:creationId xmlns:p14="http://schemas.microsoft.com/office/powerpoint/2010/main" val="1571246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cs-CZ" smtClean="0"/>
              <a:t>Kliknutím lze upravit styl.</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Date Placeholder 4"/>
          <p:cNvSpPr>
            <a:spLocks noGrp="1"/>
          </p:cNvSpPr>
          <p:nvPr>
            <p:ph type="dt" sz="half" idx="10"/>
          </p:nvPr>
        </p:nvSpPr>
        <p:spPr/>
        <p:txBody>
          <a:bodyPr/>
          <a:lstStyle/>
          <a:p>
            <a:fld id="{A83D2691-C854-433F-8DCC-8F3C19C67742}" type="datetimeFigureOut">
              <a:rPr lang="en-GB" smtClean="0"/>
              <a:t>12/04/2024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501FF5-C2EE-45E5-BBC9-C25156FBFBDA}" type="slidenum">
              <a:rPr lang="en-GB" smtClean="0"/>
              <a:t>‹#›</a:t>
            </a:fld>
            <a:endParaRPr lang="en-GB"/>
          </a:p>
        </p:txBody>
      </p:sp>
    </p:spTree>
    <p:extLst>
      <p:ext uri="{BB962C8B-B14F-4D97-AF65-F5344CB8AC3E}">
        <p14:creationId xmlns:p14="http://schemas.microsoft.com/office/powerpoint/2010/main" val="22830474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cs-CZ" smtClean="0"/>
              <a:t>Kliknutím lze upravit styl.</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Date Placeholder 4"/>
          <p:cNvSpPr>
            <a:spLocks noGrp="1"/>
          </p:cNvSpPr>
          <p:nvPr>
            <p:ph type="dt" sz="half" idx="10"/>
          </p:nvPr>
        </p:nvSpPr>
        <p:spPr/>
        <p:txBody>
          <a:bodyPr/>
          <a:lstStyle/>
          <a:p>
            <a:fld id="{A83D2691-C854-433F-8DCC-8F3C19C67742}" type="datetimeFigureOut">
              <a:rPr lang="en-GB" smtClean="0"/>
              <a:t>12/04/2024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501FF5-C2EE-45E5-BBC9-C25156FBFBDA}" type="slidenum">
              <a:rPr lang="en-GB" smtClean="0"/>
              <a:t>‹#›</a:t>
            </a:fld>
            <a:endParaRPr lang="en-GB"/>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221598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cs-CZ" smtClean="0"/>
              <a:t>Kliknutím lze upravit styl.</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Date Placeholder 4"/>
          <p:cNvSpPr>
            <a:spLocks noGrp="1"/>
          </p:cNvSpPr>
          <p:nvPr>
            <p:ph type="dt" sz="half" idx="10"/>
          </p:nvPr>
        </p:nvSpPr>
        <p:spPr/>
        <p:txBody>
          <a:bodyPr/>
          <a:lstStyle/>
          <a:p>
            <a:fld id="{A83D2691-C854-433F-8DCC-8F3C19C67742}" type="datetimeFigureOut">
              <a:rPr lang="en-GB" smtClean="0"/>
              <a:t>12/04/2024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501FF5-C2EE-45E5-BBC9-C25156FBFBDA}" type="slidenum">
              <a:rPr lang="en-GB" smtClean="0"/>
              <a:t>‹#›</a:t>
            </a:fld>
            <a:endParaRPr lang="en-GB"/>
          </a:p>
        </p:txBody>
      </p:sp>
    </p:spTree>
    <p:extLst>
      <p:ext uri="{BB962C8B-B14F-4D97-AF65-F5344CB8AC3E}">
        <p14:creationId xmlns:p14="http://schemas.microsoft.com/office/powerpoint/2010/main" val="23856194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loupce">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cs-CZ" smtClean="0"/>
              <a:t>Kliknutím lze upravit styl.</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Upravte styly předlohy textu.</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Upravte styly předlohy textu.</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Upravte styly předlohy textu.</a:t>
            </a:r>
          </a:p>
        </p:txBody>
      </p:sp>
      <p:sp>
        <p:nvSpPr>
          <p:cNvPr id="3" name="Date Placeholder 2"/>
          <p:cNvSpPr>
            <a:spLocks noGrp="1"/>
          </p:cNvSpPr>
          <p:nvPr>
            <p:ph type="dt" sz="half" idx="10"/>
          </p:nvPr>
        </p:nvSpPr>
        <p:spPr/>
        <p:txBody>
          <a:bodyPr/>
          <a:lstStyle/>
          <a:p>
            <a:fld id="{A83D2691-C854-433F-8DCC-8F3C19C67742}" type="datetimeFigureOut">
              <a:rPr lang="en-GB" smtClean="0"/>
              <a:t>12/04/2024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F501FF5-C2EE-45E5-BBC9-C25156FBFBDA}" type="slidenum">
              <a:rPr lang="en-GB" smtClean="0"/>
              <a:t>‹#›</a:t>
            </a:fld>
            <a:endParaRPr lang="en-GB"/>
          </a:p>
        </p:txBody>
      </p:sp>
    </p:spTree>
    <p:extLst>
      <p:ext uri="{BB962C8B-B14F-4D97-AF65-F5344CB8AC3E}">
        <p14:creationId xmlns:p14="http://schemas.microsoft.com/office/powerpoint/2010/main" val="3293185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sloupce s obrázky">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cs-CZ" smtClean="0"/>
              <a:t>Kliknutím lze upravit styl.</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smtClean="0"/>
              <a:t>Kliknutím na ikonu přidáte obrázek.</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Upravte styly předlohy textu.</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smtClean="0"/>
              <a:t>Kliknutím na ikonu přidáte obrázek.</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Upravte styly předlohy textu.</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smtClean="0"/>
              <a:t>Kliknutím na ikonu přidáte obrázek.</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Upravte styly předlohy textu.</a:t>
            </a:r>
          </a:p>
        </p:txBody>
      </p:sp>
      <p:sp>
        <p:nvSpPr>
          <p:cNvPr id="3" name="Date Placeholder 2"/>
          <p:cNvSpPr>
            <a:spLocks noGrp="1"/>
          </p:cNvSpPr>
          <p:nvPr>
            <p:ph type="dt" sz="half" idx="10"/>
          </p:nvPr>
        </p:nvSpPr>
        <p:spPr/>
        <p:txBody>
          <a:bodyPr/>
          <a:lstStyle/>
          <a:p>
            <a:fld id="{A83D2691-C854-433F-8DCC-8F3C19C67742}" type="datetimeFigureOut">
              <a:rPr lang="en-GB" smtClean="0"/>
              <a:t>12/04/2024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F501FF5-C2EE-45E5-BBC9-C25156FBFBDA}" type="slidenum">
              <a:rPr lang="en-GB" smtClean="0"/>
              <a:t>‹#›</a:t>
            </a:fld>
            <a:endParaRPr lang="en-GB"/>
          </a:p>
        </p:txBody>
      </p:sp>
    </p:spTree>
    <p:extLst>
      <p:ext uri="{BB962C8B-B14F-4D97-AF65-F5344CB8AC3E}">
        <p14:creationId xmlns:p14="http://schemas.microsoft.com/office/powerpoint/2010/main" val="6259728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A83D2691-C854-433F-8DCC-8F3C19C67742}" type="datetimeFigureOut">
              <a:rPr lang="en-GB" smtClean="0"/>
              <a:t>12/04/2024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01FF5-C2EE-45E5-BBC9-C25156FBFBDA}" type="slidenum">
              <a:rPr lang="en-GB" smtClean="0"/>
              <a:t>‹#›</a:t>
            </a:fld>
            <a:endParaRPr lang="en-GB"/>
          </a:p>
        </p:txBody>
      </p:sp>
    </p:spTree>
    <p:extLst>
      <p:ext uri="{BB962C8B-B14F-4D97-AF65-F5344CB8AC3E}">
        <p14:creationId xmlns:p14="http://schemas.microsoft.com/office/powerpoint/2010/main" val="28744178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cs-CZ" smtClean="0"/>
              <a:t>Kliknutím lze upravit styl.</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A83D2691-C854-433F-8DCC-8F3C19C67742}" type="datetimeFigureOut">
              <a:rPr lang="en-GB" smtClean="0"/>
              <a:t>12/04/2024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01FF5-C2EE-45E5-BBC9-C25156FBFBDA}" type="slidenum">
              <a:rPr lang="en-GB" smtClean="0"/>
              <a:t>‹#›</a:t>
            </a:fld>
            <a:endParaRPr lang="en-GB"/>
          </a:p>
        </p:txBody>
      </p:sp>
    </p:spTree>
    <p:extLst>
      <p:ext uri="{BB962C8B-B14F-4D97-AF65-F5344CB8AC3E}">
        <p14:creationId xmlns:p14="http://schemas.microsoft.com/office/powerpoint/2010/main" val="2287500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A83D2691-C854-433F-8DCC-8F3C19C67742}" type="datetimeFigureOut">
              <a:rPr lang="en-GB" smtClean="0"/>
              <a:t>12/04/2024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01FF5-C2EE-45E5-BBC9-C25156FBFBDA}" type="slidenum">
              <a:rPr lang="en-GB" smtClean="0"/>
              <a:t>‹#›</a:t>
            </a:fld>
            <a:endParaRPr lang="en-GB"/>
          </a:p>
        </p:txBody>
      </p:sp>
    </p:spTree>
    <p:extLst>
      <p:ext uri="{BB962C8B-B14F-4D97-AF65-F5344CB8AC3E}">
        <p14:creationId xmlns:p14="http://schemas.microsoft.com/office/powerpoint/2010/main" val="122298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cs-CZ" smtClean="0"/>
              <a:t>Kliknutím lze upravit styl.</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Upravte styly předlohy textu.</a:t>
            </a:r>
          </a:p>
        </p:txBody>
      </p:sp>
      <p:sp>
        <p:nvSpPr>
          <p:cNvPr id="4" name="Date Placeholder 3"/>
          <p:cNvSpPr>
            <a:spLocks noGrp="1"/>
          </p:cNvSpPr>
          <p:nvPr>
            <p:ph type="dt" sz="half" idx="10"/>
          </p:nvPr>
        </p:nvSpPr>
        <p:spPr/>
        <p:txBody>
          <a:bodyPr/>
          <a:lstStyle/>
          <a:p>
            <a:fld id="{A83D2691-C854-433F-8DCC-8F3C19C67742}" type="datetimeFigureOut">
              <a:rPr lang="en-GB" smtClean="0"/>
              <a:t>12/04/2024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01FF5-C2EE-45E5-BBC9-C25156FBFBDA}" type="slidenum">
              <a:rPr lang="en-GB" smtClean="0"/>
              <a:t>‹#›</a:t>
            </a:fld>
            <a:endParaRPr lang="en-GB"/>
          </a:p>
        </p:txBody>
      </p:sp>
    </p:spTree>
    <p:extLst>
      <p:ext uri="{BB962C8B-B14F-4D97-AF65-F5344CB8AC3E}">
        <p14:creationId xmlns:p14="http://schemas.microsoft.com/office/powerpoint/2010/main" val="3141247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cs-CZ" smtClean="0"/>
              <a:t>Kliknutím lze upravit styl.</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fld id="{A83D2691-C854-433F-8DCC-8F3C19C67742}" type="datetimeFigureOut">
              <a:rPr lang="en-GB" smtClean="0"/>
              <a:t>12/04/2024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501FF5-C2EE-45E5-BBC9-C25156FBFBDA}" type="slidenum">
              <a:rPr lang="en-GB" smtClean="0"/>
              <a:t>‹#›</a:t>
            </a:fld>
            <a:endParaRPr lang="en-GB"/>
          </a:p>
        </p:txBody>
      </p:sp>
    </p:spTree>
    <p:extLst>
      <p:ext uri="{BB962C8B-B14F-4D97-AF65-F5344CB8AC3E}">
        <p14:creationId xmlns:p14="http://schemas.microsoft.com/office/powerpoint/2010/main" val="1731897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cs-CZ" smtClean="0"/>
              <a:t>Kliknutím lze upravit styl.</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Content Placeholder 3"/>
          <p:cNvSpPr>
            <a:spLocks noGrp="1"/>
          </p:cNvSpPr>
          <p:nvPr>
            <p:ph sz="half" idx="2"/>
          </p:nvPr>
        </p:nvSpPr>
        <p:spPr>
          <a:xfrm>
            <a:off x="913795" y="2912232"/>
            <a:ext cx="5107208" cy="287896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Content Placeholder 5"/>
          <p:cNvSpPr>
            <a:spLocks noGrp="1"/>
          </p:cNvSpPr>
          <p:nvPr>
            <p:ph sz="quarter" idx="4"/>
          </p:nvPr>
        </p:nvSpPr>
        <p:spPr>
          <a:xfrm>
            <a:off x="6172200" y="2912232"/>
            <a:ext cx="5095357" cy="287896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A83D2691-C854-433F-8DCC-8F3C19C67742}" type="datetimeFigureOut">
              <a:rPr lang="en-GB" smtClean="0"/>
              <a:t>12/04/2024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F501FF5-C2EE-45E5-BBC9-C25156FBFBDA}" type="slidenum">
              <a:rPr lang="en-GB" smtClean="0"/>
              <a:t>‹#›</a:t>
            </a:fld>
            <a:endParaRPr lang="en-GB"/>
          </a:p>
        </p:txBody>
      </p:sp>
    </p:spTree>
    <p:extLst>
      <p:ext uri="{BB962C8B-B14F-4D97-AF65-F5344CB8AC3E}">
        <p14:creationId xmlns:p14="http://schemas.microsoft.com/office/powerpoint/2010/main" val="2190553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fld id="{A83D2691-C854-433F-8DCC-8F3C19C67742}" type="datetimeFigureOut">
              <a:rPr lang="en-GB" smtClean="0"/>
              <a:t>12/04/2024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F501FF5-C2EE-45E5-BBC9-C25156FBFBDA}" type="slidenum">
              <a:rPr lang="en-GB" smtClean="0"/>
              <a:t>‹#›</a:t>
            </a:fld>
            <a:endParaRPr lang="en-GB"/>
          </a:p>
        </p:txBody>
      </p:sp>
    </p:spTree>
    <p:extLst>
      <p:ext uri="{BB962C8B-B14F-4D97-AF65-F5344CB8AC3E}">
        <p14:creationId xmlns:p14="http://schemas.microsoft.com/office/powerpoint/2010/main" val="35617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3D2691-C854-433F-8DCC-8F3C19C67742}" type="datetimeFigureOut">
              <a:rPr lang="en-GB" smtClean="0"/>
              <a:t>12/04/2024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F501FF5-C2EE-45E5-BBC9-C25156FBFBDA}" type="slidenum">
              <a:rPr lang="en-GB" smtClean="0"/>
              <a:t>‹#›</a:t>
            </a:fld>
            <a:endParaRPr lang="en-GB"/>
          </a:p>
        </p:txBody>
      </p:sp>
    </p:spTree>
    <p:extLst>
      <p:ext uri="{BB962C8B-B14F-4D97-AF65-F5344CB8AC3E}">
        <p14:creationId xmlns:p14="http://schemas.microsoft.com/office/powerpoint/2010/main" val="3476518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cs-CZ" smtClean="0"/>
              <a:t>Kliknutím lze upravit styl.</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Date Placeholder 4"/>
          <p:cNvSpPr>
            <a:spLocks noGrp="1"/>
          </p:cNvSpPr>
          <p:nvPr>
            <p:ph type="dt" sz="half" idx="10"/>
          </p:nvPr>
        </p:nvSpPr>
        <p:spPr/>
        <p:txBody>
          <a:bodyPr/>
          <a:lstStyle/>
          <a:p>
            <a:fld id="{A83D2691-C854-433F-8DCC-8F3C19C67742}" type="datetimeFigureOut">
              <a:rPr lang="en-GB" smtClean="0"/>
              <a:t>12/04/2024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501FF5-C2EE-45E5-BBC9-C25156FBFBDA}" type="slidenum">
              <a:rPr lang="en-GB" smtClean="0"/>
              <a:t>‹#›</a:t>
            </a:fld>
            <a:endParaRPr lang="en-GB"/>
          </a:p>
        </p:txBody>
      </p:sp>
    </p:spTree>
    <p:extLst>
      <p:ext uri="{BB962C8B-B14F-4D97-AF65-F5344CB8AC3E}">
        <p14:creationId xmlns:p14="http://schemas.microsoft.com/office/powerpoint/2010/main" val="1117703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Date Placeholder 4"/>
          <p:cNvSpPr>
            <a:spLocks noGrp="1"/>
          </p:cNvSpPr>
          <p:nvPr>
            <p:ph type="dt" sz="half" idx="10"/>
          </p:nvPr>
        </p:nvSpPr>
        <p:spPr/>
        <p:txBody>
          <a:bodyPr/>
          <a:lstStyle/>
          <a:p>
            <a:fld id="{A83D2691-C854-433F-8DCC-8F3C19C67742}" type="datetimeFigureOut">
              <a:rPr lang="en-GB" smtClean="0"/>
              <a:t>12/04/2024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501FF5-C2EE-45E5-BBC9-C25156FBFBDA}" type="slidenum">
              <a:rPr lang="en-GB" smtClean="0"/>
              <a:t>‹#›</a:t>
            </a:fld>
            <a:endParaRPr lang="en-GB"/>
          </a:p>
        </p:txBody>
      </p:sp>
    </p:spTree>
    <p:extLst>
      <p:ext uri="{BB962C8B-B14F-4D97-AF65-F5344CB8AC3E}">
        <p14:creationId xmlns:p14="http://schemas.microsoft.com/office/powerpoint/2010/main" val="80235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cs-CZ" smtClean="0"/>
              <a:t>Kliknutím lze upravit styl.</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83D2691-C854-433F-8DCC-8F3C19C67742}" type="datetimeFigureOut">
              <a:rPr lang="en-GB" smtClean="0"/>
              <a:t>12/04/2024</a:t>
            </a:fld>
            <a:endParaRPr lang="en-GB"/>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0F501FF5-C2EE-45E5-BBC9-C25156FBFBDA}" type="slidenum">
              <a:rPr lang="en-GB" smtClean="0"/>
              <a:t>‹#›</a:t>
            </a:fld>
            <a:endParaRPr lang="en-GB"/>
          </a:p>
        </p:txBody>
      </p:sp>
    </p:spTree>
    <p:extLst>
      <p:ext uri="{BB962C8B-B14F-4D97-AF65-F5344CB8AC3E}">
        <p14:creationId xmlns:p14="http://schemas.microsoft.com/office/powerpoint/2010/main" val="320204937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573723"/>
            <a:ext cx="9144000" cy="756313"/>
          </a:xfrm>
        </p:spPr>
        <p:txBody>
          <a:bodyPr>
            <a:normAutofit fontScale="90000"/>
          </a:bodyPr>
          <a:lstStyle/>
          <a:p>
            <a:r>
              <a:rPr lang="cs-CZ" dirty="0" smtClean="0"/>
              <a:t>Virginia </a:t>
            </a:r>
            <a:r>
              <a:rPr lang="cs-CZ" dirty="0" err="1" smtClean="0"/>
              <a:t>Woolf</a:t>
            </a:r>
            <a:r>
              <a:rPr lang="en-US" dirty="0" smtClean="0"/>
              <a:t> (1882–1941)</a:t>
            </a:r>
            <a:endParaRPr lang="en-GB" dirty="0"/>
          </a:p>
        </p:txBody>
      </p:sp>
      <p:sp>
        <p:nvSpPr>
          <p:cNvPr id="3" name="Podnadpis 2"/>
          <p:cNvSpPr>
            <a:spLocks noGrp="1"/>
          </p:cNvSpPr>
          <p:nvPr>
            <p:ph type="subTitle" idx="1"/>
          </p:nvPr>
        </p:nvSpPr>
        <p:spPr>
          <a:xfrm>
            <a:off x="739833" y="1795549"/>
            <a:ext cx="10897985" cy="4754880"/>
          </a:xfrm>
        </p:spPr>
        <p:txBody>
          <a:bodyPr>
            <a:normAutofit/>
          </a:bodyPr>
          <a:lstStyle/>
          <a:p>
            <a:r>
              <a:rPr lang="en-US" dirty="0" smtClean="0"/>
              <a:t>born Adeline Virginia Stephen, </a:t>
            </a:r>
            <a:r>
              <a:rPr lang="cs-CZ" dirty="0" smtClean="0"/>
              <a:t>w</a:t>
            </a:r>
            <a:r>
              <a:rPr lang="en-US" dirty="0" err="1" smtClean="0"/>
              <a:t>riter</a:t>
            </a:r>
            <a:r>
              <a:rPr lang="en-US" dirty="0" smtClean="0"/>
              <a:t> and feminist icon</a:t>
            </a:r>
          </a:p>
          <a:p>
            <a:r>
              <a:rPr lang="en-US" dirty="0" smtClean="0"/>
              <a:t>a pioneering novelist whose most famous works include </a:t>
            </a:r>
            <a:r>
              <a:rPr lang="en-US" i="1" dirty="0" err="1" smtClean="0"/>
              <a:t>Mrs</a:t>
            </a:r>
            <a:r>
              <a:rPr lang="en-US" i="1" dirty="0" smtClean="0"/>
              <a:t> Dalloway</a:t>
            </a:r>
            <a:r>
              <a:rPr lang="en-US" dirty="0" smtClean="0"/>
              <a:t>, </a:t>
            </a:r>
            <a:r>
              <a:rPr lang="en-US" i="1" dirty="0" smtClean="0"/>
              <a:t>To the Lighthouse</a:t>
            </a:r>
            <a:r>
              <a:rPr lang="en-US" dirty="0" smtClean="0"/>
              <a:t>, </a:t>
            </a:r>
            <a:r>
              <a:rPr lang="en-US" i="1" dirty="0" smtClean="0"/>
              <a:t>Orlando</a:t>
            </a:r>
            <a:r>
              <a:rPr lang="en-US" dirty="0" smtClean="0"/>
              <a:t> and her seminal essay on women and fiction </a:t>
            </a:r>
            <a:r>
              <a:rPr lang="en-US" i="1" dirty="0" smtClean="0"/>
              <a:t>A Room of One’s Own</a:t>
            </a:r>
            <a:r>
              <a:rPr lang="en-US" dirty="0" smtClean="0"/>
              <a:t>.</a:t>
            </a:r>
          </a:p>
          <a:p>
            <a:r>
              <a:rPr lang="en-US" dirty="0" smtClean="0"/>
              <a:t>a key figure in the influential Bloomsbury Group and, alongside her husband Leonard, started the publishing house Hogarth Press, initially operating with a hand press out of the couple’s dining room.</a:t>
            </a:r>
            <a:endParaRPr lang="cs-CZ" dirty="0" smtClean="0"/>
          </a:p>
          <a:p>
            <a:endParaRPr lang="cs-CZ" dirty="0" smtClean="0"/>
          </a:p>
          <a:p>
            <a:pPr algn="l"/>
            <a:r>
              <a:rPr lang="en-GB" dirty="0"/>
              <a:t>https://www.youtube.com/watch?v=d1W7wqXD_b0</a:t>
            </a:r>
          </a:p>
        </p:txBody>
      </p:sp>
    </p:spTree>
    <p:extLst>
      <p:ext uri="{BB962C8B-B14F-4D97-AF65-F5344CB8AC3E}">
        <p14:creationId xmlns:p14="http://schemas.microsoft.com/office/powerpoint/2010/main" val="3448746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13795" y="268779"/>
            <a:ext cx="10353761" cy="737062"/>
          </a:xfrm>
        </p:spPr>
        <p:txBody>
          <a:bodyPr/>
          <a:lstStyle/>
          <a:p>
            <a:r>
              <a:rPr lang="en-US" dirty="0"/>
              <a:t>Virginia Woolf &amp; Vita Sackville West</a:t>
            </a:r>
            <a:endParaRPr lang="en-GB" dirty="0"/>
          </a:p>
        </p:txBody>
      </p:sp>
      <p:pic>
        <p:nvPicPr>
          <p:cNvPr id="4" name="Zástupný symbol pro obsah 3"/>
          <p:cNvPicPr>
            <a:picLocks noGrp="1" noChangeAspect="1"/>
          </p:cNvPicPr>
          <p:nvPr>
            <p:ph idx="1"/>
          </p:nvPr>
        </p:nvPicPr>
        <p:blipFill>
          <a:blip r:embed="rId2"/>
          <a:stretch>
            <a:fillRect/>
          </a:stretch>
        </p:blipFill>
        <p:spPr>
          <a:xfrm>
            <a:off x="913794" y="1005841"/>
            <a:ext cx="10353761" cy="4571999"/>
          </a:xfrm>
          <a:prstGeom prst="rect">
            <a:avLst/>
          </a:prstGeom>
        </p:spPr>
      </p:pic>
      <p:sp>
        <p:nvSpPr>
          <p:cNvPr id="5" name="Obdélník 4"/>
          <p:cNvSpPr/>
          <p:nvPr/>
        </p:nvSpPr>
        <p:spPr>
          <a:xfrm>
            <a:off x="913794" y="5921033"/>
            <a:ext cx="5553572" cy="646331"/>
          </a:xfrm>
          <a:prstGeom prst="rect">
            <a:avLst/>
          </a:prstGeom>
        </p:spPr>
        <p:txBody>
          <a:bodyPr wrap="none">
            <a:spAutoFit/>
          </a:bodyPr>
          <a:lstStyle/>
          <a:p>
            <a:r>
              <a:rPr lang="cs-CZ" dirty="0" smtClean="0"/>
              <a:t>Orlando (full </a:t>
            </a:r>
            <a:r>
              <a:rPr lang="cs-CZ" dirty="0" err="1" smtClean="0"/>
              <a:t>movie</a:t>
            </a:r>
            <a:r>
              <a:rPr lang="cs-CZ" dirty="0" smtClean="0"/>
              <a:t>)</a:t>
            </a:r>
          </a:p>
          <a:p>
            <a:r>
              <a:rPr lang="en-GB" dirty="0" smtClean="0"/>
              <a:t>https</a:t>
            </a:r>
            <a:r>
              <a:rPr lang="en-GB" dirty="0"/>
              <a:t>://www.youtube.com/watch?v=gphWi4N83qs</a:t>
            </a:r>
          </a:p>
        </p:txBody>
      </p:sp>
    </p:spTree>
    <p:extLst>
      <p:ext uri="{BB962C8B-B14F-4D97-AF65-F5344CB8AC3E}">
        <p14:creationId xmlns:p14="http://schemas.microsoft.com/office/powerpoint/2010/main" val="17703856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Love </a:t>
            </a:r>
            <a:r>
              <a:rPr lang="en-US" dirty="0" smtClean="0"/>
              <a:t>Letters:</a:t>
            </a:r>
            <a:r>
              <a:rPr lang="cs-CZ" dirty="0" smtClean="0"/>
              <a:t/>
            </a:r>
            <a:br>
              <a:rPr lang="cs-CZ" dirty="0" smtClean="0"/>
            </a:br>
            <a:r>
              <a:rPr lang="en-US" dirty="0" smtClean="0"/>
              <a:t>Virginia </a:t>
            </a:r>
            <a:r>
              <a:rPr lang="en-US" dirty="0"/>
              <a:t>Woolf &amp; Vita Sackville </a:t>
            </a:r>
            <a:r>
              <a:rPr lang="en-US" dirty="0" smtClean="0"/>
              <a:t>West</a:t>
            </a:r>
            <a:endParaRPr lang="en-GB" dirty="0"/>
          </a:p>
        </p:txBody>
      </p:sp>
      <p:sp>
        <p:nvSpPr>
          <p:cNvPr id="3" name="Zástupný symbol pro obsah 2"/>
          <p:cNvSpPr>
            <a:spLocks noGrp="1"/>
          </p:cNvSpPr>
          <p:nvPr>
            <p:ph idx="1"/>
          </p:nvPr>
        </p:nvSpPr>
        <p:spPr>
          <a:xfrm>
            <a:off x="913794" y="2096063"/>
            <a:ext cx="10857027" cy="4620621"/>
          </a:xfrm>
        </p:spPr>
        <p:txBody>
          <a:bodyPr>
            <a:normAutofit/>
          </a:bodyPr>
          <a:lstStyle/>
          <a:p>
            <a:pPr marL="0" indent="0">
              <a:buNone/>
            </a:pPr>
            <a:r>
              <a:rPr lang="en-US" dirty="0"/>
              <a:t>Somehow it’s dull and damp. I have been dull; I have missed you. I do miss you. I shall miss you. And if you don’t believe it, you’re a long-eared owl and ass</a:t>
            </a:r>
            <a:r>
              <a:rPr lang="en-US" dirty="0" smtClean="0"/>
              <a:t>.</a:t>
            </a:r>
            <a:endParaRPr lang="en-US" dirty="0"/>
          </a:p>
          <a:p>
            <a:pPr marL="0" indent="0" algn="r">
              <a:buNone/>
            </a:pPr>
            <a:r>
              <a:rPr lang="en-US" dirty="0"/>
              <a:t>Virginia to Vita, </a:t>
            </a:r>
            <a:r>
              <a:rPr lang="en-US" dirty="0" smtClean="0"/>
              <a:t>1926</a:t>
            </a:r>
            <a:endParaRPr lang="cs-CZ" dirty="0" smtClean="0"/>
          </a:p>
          <a:p>
            <a:pPr marL="0" indent="0" algn="r">
              <a:buNone/>
            </a:pPr>
            <a:endParaRPr lang="cs-CZ" dirty="0"/>
          </a:p>
          <a:p>
            <a:pPr marL="0" indent="0">
              <a:buNone/>
            </a:pPr>
            <a:r>
              <a:rPr lang="en-US" dirty="0"/>
              <a:t>What else? I miss you horribly… The wish to steal Virginia overcomes me, — steal her, take her away, and put her in the sun among the objects mentioned alphabetically above. If I can get myself to Asia and Africa, why can’t you? (But with me, please.)</a:t>
            </a:r>
          </a:p>
          <a:p>
            <a:pPr marL="0" indent="0" algn="r">
              <a:buNone/>
            </a:pPr>
            <a:r>
              <a:rPr lang="cs-CZ" dirty="0" smtClean="0"/>
              <a:t>V</a:t>
            </a:r>
            <a:r>
              <a:rPr lang="en-US" dirty="0" err="1" smtClean="0"/>
              <a:t>ita</a:t>
            </a:r>
            <a:r>
              <a:rPr lang="en-US" dirty="0" smtClean="0"/>
              <a:t> </a:t>
            </a:r>
            <a:r>
              <a:rPr lang="en-US" dirty="0"/>
              <a:t>to Virginia, </a:t>
            </a:r>
            <a:r>
              <a:rPr lang="en-US" dirty="0" smtClean="0"/>
              <a:t>1926</a:t>
            </a:r>
            <a:endParaRPr lang="cs-CZ" dirty="0" smtClean="0"/>
          </a:p>
          <a:p>
            <a:pPr marL="0" indent="0">
              <a:buNone/>
            </a:pPr>
            <a:r>
              <a:rPr lang="cs-CZ" dirty="0"/>
              <a:t>Vita &amp; Virginia </a:t>
            </a:r>
            <a:r>
              <a:rPr lang="cs-CZ" dirty="0" smtClean="0"/>
              <a:t>Trailer:</a:t>
            </a:r>
          </a:p>
          <a:p>
            <a:pPr marL="0" indent="0">
              <a:buNone/>
            </a:pPr>
            <a:r>
              <a:rPr lang="en-GB" dirty="0"/>
              <a:t>https://www.youtube.com/watch?v=GXrE4Po8jj0</a:t>
            </a:r>
          </a:p>
        </p:txBody>
      </p:sp>
    </p:spTree>
    <p:extLst>
      <p:ext uri="{BB962C8B-B14F-4D97-AF65-F5344CB8AC3E}">
        <p14:creationId xmlns:p14="http://schemas.microsoft.com/office/powerpoint/2010/main" val="2022214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13795" y="609601"/>
            <a:ext cx="10353761" cy="811876"/>
          </a:xfrm>
        </p:spPr>
        <p:txBody>
          <a:bodyPr/>
          <a:lstStyle/>
          <a:p>
            <a:r>
              <a:rPr lang="cs-CZ" dirty="0" smtClean="0"/>
              <a:t>Mrs. </a:t>
            </a:r>
            <a:r>
              <a:rPr lang="cs-CZ" dirty="0" err="1" smtClean="0"/>
              <a:t>Dalloway</a:t>
            </a:r>
            <a:endParaRPr lang="en-GB" dirty="0"/>
          </a:p>
        </p:txBody>
      </p:sp>
      <p:sp>
        <p:nvSpPr>
          <p:cNvPr id="3" name="Zástupný symbol pro obsah 2"/>
          <p:cNvSpPr>
            <a:spLocks noGrp="1"/>
          </p:cNvSpPr>
          <p:nvPr>
            <p:ph idx="1"/>
          </p:nvPr>
        </p:nvSpPr>
        <p:spPr>
          <a:xfrm>
            <a:off x="913795" y="1421477"/>
            <a:ext cx="10353762" cy="5145578"/>
          </a:xfrm>
        </p:spPr>
        <p:txBody>
          <a:bodyPr/>
          <a:lstStyle/>
          <a:p>
            <a:r>
              <a:rPr lang="en-US" dirty="0"/>
              <a:t>She muddled Armenians with Turks; loved success; hated discomfort; must be liked; talked oceans of nonsense; and to this day, ask her what the Equator was, and she did not know.</a:t>
            </a:r>
          </a:p>
          <a:p>
            <a:endParaRPr lang="en-US" dirty="0"/>
          </a:p>
          <a:p>
            <a:r>
              <a:rPr lang="en-US" dirty="0"/>
              <a:t>All the same that one day should follow another; Wednesday, Thursday, Friday, Saturday; that one should wake up in the morning; walk in the park; meet Hugh Whitbread; then suddenly in came Peter; then these roses; it was enough. After that, how unbelievable death was! – that it must end; and no one in the whole world would know how she had loved it all; how every instant</a:t>
            </a:r>
            <a:r>
              <a:rPr lang="en-US" dirty="0" smtClean="0"/>
              <a:t>…</a:t>
            </a:r>
            <a:endParaRPr lang="cs-CZ" dirty="0" smtClean="0"/>
          </a:p>
          <a:p>
            <a:endParaRPr lang="cs-CZ" dirty="0"/>
          </a:p>
          <a:p>
            <a:pPr marL="0" indent="0">
              <a:buNone/>
            </a:pPr>
            <a:r>
              <a:rPr lang="cs-CZ" i="1" dirty="0" smtClean="0"/>
              <a:t>Mrs. </a:t>
            </a:r>
            <a:r>
              <a:rPr lang="cs-CZ" i="1" dirty="0" err="1" smtClean="0"/>
              <a:t>Dalloway</a:t>
            </a:r>
            <a:r>
              <a:rPr lang="cs-CZ" i="1" dirty="0" smtClean="0"/>
              <a:t> </a:t>
            </a:r>
            <a:r>
              <a:rPr lang="cs-CZ" dirty="0" smtClean="0"/>
              <a:t>(full </a:t>
            </a:r>
            <a:r>
              <a:rPr lang="cs-CZ" dirty="0" err="1" smtClean="0"/>
              <a:t>movie</a:t>
            </a:r>
            <a:r>
              <a:rPr lang="cs-CZ" dirty="0" smtClean="0"/>
              <a:t>)</a:t>
            </a:r>
          </a:p>
          <a:p>
            <a:pPr marL="0" indent="0">
              <a:buNone/>
            </a:pPr>
            <a:r>
              <a:rPr lang="en-GB" dirty="0" smtClean="0"/>
              <a:t>https</a:t>
            </a:r>
            <a:r>
              <a:rPr lang="en-GB" dirty="0"/>
              <a:t>://www.youtube.com/watch?v=fHMf_MbHLhI&amp;rco=1</a:t>
            </a:r>
          </a:p>
        </p:txBody>
      </p:sp>
    </p:spTree>
    <p:extLst>
      <p:ext uri="{BB962C8B-B14F-4D97-AF65-F5344CB8AC3E}">
        <p14:creationId xmlns:p14="http://schemas.microsoft.com/office/powerpoint/2010/main" val="3685595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13795" y="609600"/>
            <a:ext cx="10353761" cy="928255"/>
          </a:xfrm>
        </p:spPr>
        <p:txBody>
          <a:bodyPr/>
          <a:lstStyle/>
          <a:p>
            <a:r>
              <a:rPr lang="en-GB" dirty="0"/>
              <a:t>Mrs. Dalloway</a:t>
            </a:r>
          </a:p>
        </p:txBody>
      </p:sp>
      <p:sp>
        <p:nvSpPr>
          <p:cNvPr id="3" name="Zástupný symbol pro obsah 2"/>
          <p:cNvSpPr>
            <a:spLocks noGrp="1"/>
          </p:cNvSpPr>
          <p:nvPr>
            <p:ph idx="1"/>
          </p:nvPr>
        </p:nvSpPr>
        <p:spPr>
          <a:xfrm>
            <a:off x="913795" y="1712422"/>
            <a:ext cx="10353762" cy="4078778"/>
          </a:xfrm>
        </p:spPr>
        <p:txBody>
          <a:bodyPr>
            <a:normAutofit/>
          </a:bodyPr>
          <a:lstStyle/>
          <a:p>
            <a:pPr marL="0" indent="0">
              <a:buNone/>
            </a:pPr>
            <a:r>
              <a:rPr lang="en-US" sz="2400" dirty="0" smtClean="0"/>
              <a:t>"</a:t>
            </a:r>
            <a:r>
              <a:rPr lang="en-US" sz="2400" dirty="0"/>
              <a:t>The word 'time' split its husk; poured its riches over him; and from his lips fell like shells, like shavings from a plane, without his making them, hard, white, imperishable words, and flew to attach themselves to their places in an ode to Time; an immortal ode to Time."</a:t>
            </a:r>
            <a:endParaRPr lang="en-GB" sz="2400" dirty="0"/>
          </a:p>
        </p:txBody>
      </p:sp>
    </p:spTree>
    <p:extLst>
      <p:ext uri="{BB962C8B-B14F-4D97-AF65-F5344CB8AC3E}">
        <p14:creationId xmlns:p14="http://schemas.microsoft.com/office/powerpoint/2010/main" val="336238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stretch>
            <a:fillRect/>
          </a:stretch>
        </p:blipFill>
        <p:spPr>
          <a:xfrm>
            <a:off x="8828451" y="218902"/>
            <a:ext cx="3226579" cy="6553200"/>
          </a:xfrm>
          <a:prstGeom prst="rect">
            <a:avLst/>
          </a:prstGeom>
        </p:spPr>
      </p:pic>
      <p:pic>
        <p:nvPicPr>
          <p:cNvPr id="5" name="Obrázek 4"/>
          <p:cNvPicPr>
            <a:picLocks noChangeAspect="1"/>
          </p:cNvPicPr>
          <p:nvPr/>
        </p:nvPicPr>
        <p:blipFill>
          <a:blip r:embed="rId3"/>
          <a:stretch>
            <a:fillRect/>
          </a:stretch>
        </p:blipFill>
        <p:spPr>
          <a:xfrm>
            <a:off x="323157" y="218902"/>
            <a:ext cx="4182341" cy="6553200"/>
          </a:xfrm>
          <a:prstGeom prst="rect">
            <a:avLst/>
          </a:prstGeom>
        </p:spPr>
      </p:pic>
      <p:pic>
        <p:nvPicPr>
          <p:cNvPr id="7" name="Obrázek 6"/>
          <p:cNvPicPr>
            <a:picLocks noChangeAspect="1"/>
          </p:cNvPicPr>
          <p:nvPr/>
        </p:nvPicPr>
        <p:blipFill>
          <a:blip r:embed="rId4"/>
          <a:stretch>
            <a:fillRect/>
          </a:stretch>
        </p:blipFill>
        <p:spPr>
          <a:xfrm>
            <a:off x="4613898" y="218902"/>
            <a:ext cx="4106153" cy="6553200"/>
          </a:xfrm>
          <a:prstGeom prst="rect">
            <a:avLst/>
          </a:prstGeom>
        </p:spPr>
      </p:pic>
    </p:spTree>
    <p:extLst>
      <p:ext uri="{BB962C8B-B14F-4D97-AF65-F5344CB8AC3E}">
        <p14:creationId xmlns:p14="http://schemas.microsoft.com/office/powerpoint/2010/main" val="3460597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A Room of One's Own</a:t>
            </a:r>
            <a:endParaRPr lang="en-GB" dirty="0"/>
          </a:p>
        </p:txBody>
      </p:sp>
      <p:sp>
        <p:nvSpPr>
          <p:cNvPr id="3" name="Zástupný symbol pro obsah 2"/>
          <p:cNvSpPr>
            <a:spLocks noGrp="1"/>
          </p:cNvSpPr>
          <p:nvPr>
            <p:ph idx="1"/>
          </p:nvPr>
        </p:nvSpPr>
        <p:spPr/>
        <p:txBody>
          <a:bodyPr/>
          <a:lstStyle/>
          <a:p>
            <a:r>
              <a:rPr lang="en-US" dirty="0" smtClean="0"/>
              <a:t>"Imaginative work... is like a spider's web, attached ever so lightly perhaps, but still attached to life at all four corners.... But when the web is pulled askew, hooked up at the edge, torn in the middle, one remembers that these webs are not spun in midair by incorporeal creatures, but are the work of suffering, human beings, and are attached to the grossly material things, like health and money and the houses we live in."</a:t>
            </a:r>
          </a:p>
          <a:p>
            <a:pPr marL="0" indent="0">
              <a:buNone/>
            </a:pPr>
            <a:endParaRPr lang="en-GB" dirty="0"/>
          </a:p>
        </p:txBody>
      </p:sp>
    </p:spTree>
    <p:extLst>
      <p:ext uri="{BB962C8B-B14F-4D97-AF65-F5344CB8AC3E}">
        <p14:creationId xmlns:p14="http://schemas.microsoft.com/office/powerpoint/2010/main" val="2383273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199" y="157308"/>
            <a:ext cx="10515600" cy="449521"/>
          </a:xfrm>
        </p:spPr>
        <p:txBody>
          <a:bodyPr>
            <a:normAutofit fontScale="90000"/>
          </a:bodyPr>
          <a:lstStyle/>
          <a:p>
            <a:pPr algn="ctr"/>
            <a:r>
              <a:rPr lang="cs-CZ" dirty="0" err="1" smtClean="0"/>
              <a:t>Duncan</a:t>
            </a:r>
            <a:r>
              <a:rPr lang="cs-CZ" dirty="0" smtClean="0"/>
              <a:t> Grant: </a:t>
            </a:r>
            <a:r>
              <a:rPr lang="cs-CZ" dirty="0" err="1" smtClean="0"/>
              <a:t>portrait</a:t>
            </a:r>
            <a:r>
              <a:rPr lang="cs-CZ" dirty="0" smtClean="0"/>
              <a:t> </a:t>
            </a:r>
            <a:r>
              <a:rPr lang="cs-CZ" dirty="0" err="1" smtClean="0"/>
              <a:t>of</a:t>
            </a:r>
            <a:r>
              <a:rPr lang="cs-CZ" dirty="0" smtClean="0"/>
              <a:t> James </a:t>
            </a:r>
            <a:r>
              <a:rPr lang="cs-CZ" dirty="0" err="1" smtClean="0"/>
              <a:t>Strachey</a:t>
            </a:r>
            <a:endParaRPr lang="en-GB" dirty="0"/>
          </a:p>
        </p:txBody>
      </p:sp>
      <p:pic>
        <p:nvPicPr>
          <p:cNvPr id="4" name="Zástupný symbol pro obsah 3"/>
          <p:cNvPicPr>
            <a:picLocks noGrp="1" noChangeAspect="1"/>
          </p:cNvPicPr>
          <p:nvPr>
            <p:ph idx="1"/>
          </p:nvPr>
        </p:nvPicPr>
        <p:blipFill>
          <a:blip r:embed="rId2"/>
          <a:stretch>
            <a:fillRect/>
          </a:stretch>
        </p:blipFill>
        <p:spPr>
          <a:xfrm>
            <a:off x="838199" y="781396"/>
            <a:ext cx="10515599" cy="5902037"/>
          </a:xfrm>
          <a:prstGeom prst="rect">
            <a:avLst/>
          </a:prstGeom>
        </p:spPr>
      </p:pic>
    </p:spTree>
    <p:extLst>
      <p:ext uri="{BB962C8B-B14F-4D97-AF65-F5344CB8AC3E}">
        <p14:creationId xmlns:p14="http://schemas.microsoft.com/office/powerpoint/2010/main" val="994016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32122"/>
            <a:ext cx="10515600" cy="466147"/>
          </a:xfrm>
        </p:spPr>
        <p:txBody>
          <a:bodyPr>
            <a:normAutofit fontScale="90000"/>
          </a:bodyPr>
          <a:lstStyle/>
          <a:p>
            <a:pPr algn="ctr"/>
            <a:r>
              <a:rPr lang="en-GB" dirty="0" smtClean="0"/>
              <a:t>Duncan Grant: </a:t>
            </a:r>
            <a:r>
              <a:rPr lang="cs-CZ" dirty="0" smtClean="0"/>
              <a:t>Tub</a:t>
            </a:r>
            <a:endParaRPr lang="en-GB" dirty="0"/>
          </a:p>
        </p:txBody>
      </p:sp>
      <p:pic>
        <p:nvPicPr>
          <p:cNvPr id="4" name="Zástupný symbol pro obsah 3"/>
          <p:cNvPicPr>
            <a:picLocks noGrp="1" noChangeAspect="1"/>
          </p:cNvPicPr>
          <p:nvPr>
            <p:ph idx="1"/>
          </p:nvPr>
        </p:nvPicPr>
        <p:blipFill>
          <a:blip r:embed="rId2"/>
          <a:stretch>
            <a:fillRect/>
          </a:stretch>
        </p:blipFill>
        <p:spPr>
          <a:xfrm>
            <a:off x="3562625" y="839585"/>
            <a:ext cx="5066749" cy="5818910"/>
          </a:xfrm>
          <a:prstGeom prst="rect">
            <a:avLst/>
          </a:prstGeom>
        </p:spPr>
      </p:pic>
    </p:spTree>
    <p:extLst>
      <p:ext uri="{BB962C8B-B14F-4D97-AF65-F5344CB8AC3E}">
        <p14:creationId xmlns:p14="http://schemas.microsoft.com/office/powerpoint/2010/main" val="2589173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stretch>
            <a:fillRect/>
          </a:stretch>
        </p:blipFill>
        <p:spPr>
          <a:xfrm>
            <a:off x="838200" y="581890"/>
            <a:ext cx="5013960" cy="5653262"/>
          </a:xfrm>
          <a:prstGeom prst="rect">
            <a:avLst/>
          </a:prstGeom>
        </p:spPr>
      </p:pic>
      <p:pic>
        <p:nvPicPr>
          <p:cNvPr id="5" name="Obrázek 4"/>
          <p:cNvPicPr>
            <a:picLocks noChangeAspect="1"/>
          </p:cNvPicPr>
          <p:nvPr/>
        </p:nvPicPr>
        <p:blipFill>
          <a:blip r:embed="rId3"/>
          <a:stretch>
            <a:fillRect/>
          </a:stretch>
        </p:blipFill>
        <p:spPr>
          <a:xfrm>
            <a:off x="6567053" y="581890"/>
            <a:ext cx="4816615" cy="5653262"/>
          </a:xfrm>
          <a:prstGeom prst="rect">
            <a:avLst/>
          </a:prstGeom>
        </p:spPr>
      </p:pic>
    </p:spTree>
    <p:extLst>
      <p:ext uri="{BB962C8B-B14F-4D97-AF65-F5344CB8AC3E}">
        <p14:creationId xmlns:p14="http://schemas.microsoft.com/office/powerpoint/2010/main" val="2776800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71451" y="422680"/>
            <a:ext cx="10515600" cy="632402"/>
          </a:xfrm>
        </p:spPr>
        <p:txBody>
          <a:bodyPr>
            <a:normAutofit/>
          </a:bodyPr>
          <a:lstStyle/>
          <a:p>
            <a:pPr algn="ctr"/>
            <a:r>
              <a:rPr lang="en-US" dirty="0" smtClean="0"/>
              <a:t>A Room of One’s Own (1929)</a:t>
            </a:r>
            <a:endParaRPr lang="en-GB" dirty="0"/>
          </a:p>
        </p:txBody>
      </p:sp>
      <p:sp>
        <p:nvSpPr>
          <p:cNvPr id="3" name="Zástupný symbol pro obsah 2"/>
          <p:cNvSpPr>
            <a:spLocks noGrp="1"/>
          </p:cNvSpPr>
          <p:nvPr>
            <p:ph idx="1"/>
          </p:nvPr>
        </p:nvSpPr>
        <p:spPr>
          <a:xfrm>
            <a:off x="357447" y="1729047"/>
            <a:ext cx="11696008" cy="4829694"/>
          </a:xfrm>
        </p:spPr>
        <p:txBody>
          <a:bodyPr>
            <a:normAutofit/>
          </a:bodyPr>
          <a:lstStyle/>
          <a:p>
            <a:r>
              <a:rPr lang="en-US" dirty="0" smtClean="0"/>
              <a:t>a book-length essay based on two lectures given by English author Virginia Woolf to the all-women colleges of Newnham and </a:t>
            </a:r>
            <a:r>
              <a:rPr lang="en-US" dirty="0" err="1" smtClean="0"/>
              <a:t>Girton</a:t>
            </a:r>
            <a:r>
              <a:rPr lang="en-US" dirty="0" smtClean="0"/>
              <a:t> at the University of Cambridge. Woolf weaves narrative devices, personal experience, and historical fiction to make a case for the financial independence of women to produce literary works.</a:t>
            </a:r>
            <a:endParaRPr lang="cs-CZ" dirty="0" smtClean="0"/>
          </a:p>
          <a:p>
            <a:r>
              <a:rPr lang="en-US" dirty="0" smtClean="0"/>
              <a:t>For women to meaningfully participate in the literary tradition, they require access to the same resources on par with men to have the intellectual freedom men enjoy. It is considered feminist literature because of its focus on women and their denial from accessing resources that men take for granted. The meaning of the title is that women need their own room and living allowance to invest in themselves creatively.</a:t>
            </a:r>
            <a:endParaRPr lang="en-GB" dirty="0"/>
          </a:p>
        </p:txBody>
      </p:sp>
    </p:spTree>
    <p:extLst>
      <p:ext uri="{BB962C8B-B14F-4D97-AF65-F5344CB8AC3E}">
        <p14:creationId xmlns:p14="http://schemas.microsoft.com/office/powerpoint/2010/main" val="3820605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85305" y="390065"/>
            <a:ext cx="10515600" cy="673966"/>
          </a:xfrm>
        </p:spPr>
        <p:txBody>
          <a:bodyPr>
            <a:normAutofit/>
          </a:bodyPr>
          <a:lstStyle/>
          <a:p>
            <a:pPr algn="ctr"/>
            <a:r>
              <a:rPr lang="en-US" dirty="0" smtClean="0"/>
              <a:t>A Room of One’s Own (1929)</a:t>
            </a:r>
            <a:endParaRPr lang="en-GB" dirty="0"/>
          </a:p>
        </p:txBody>
      </p:sp>
      <p:sp>
        <p:nvSpPr>
          <p:cNvPr id="3" name="Zástupný symbol pro obsah 2"/>
          <p:cNvSpPr>
            <a:spLocks noGrp="1"/>
          </p:cNvSpPr>
          <p:nvPr>
            <p:ph idx="1"/>
          </p:nvPr>
        </p:nvSpPr>
        <p:spPr>
          <a:xfrm>
            <a:off x="374073" y="1296784"/>
            <a:ext cx="11538065" cy="5428211"/>
          </a:xfrm>
        </p:spPr>
        <p:txBody>
          <a:bodyPr>
            <a:normAutofit/>
          </a:bodyPr>
          <a:lstStyle/>
          <a:p>
            <a:pPr marL="0" indent="0">
              <a:buNone/>
            </a:pPr>
            <a:r>
              <a:rPr lang="cs-CZ" dirty="0" smtClean="0"/>
              <a:t>…</a:t>
            </a:r>
            <a:r>
              <a:rPr lang="en-US" dirty="0" smtClean="0"/>
              <a:t>women and fiction might mean, and you may have meant it to mean, women and what they</a:t>
            </a:r>
            <a:r>
              <a:rPr lang="cs-CZ" dirty="0" smtClean="0"/>
              <a:t> </a:t>
            </a:r>
            <a:r>
              <a:rPr lang="en-US" dirty="0" smtClean="0"/>
              <a:t>are like; or it might mean women and the fiction that they write; or it might mean women and</a:t>
            </a:r>
            <a:r>
              <a:rPr lang="cs-CZ" dirty="0" smtClean="0"/>
              <a:t> </a:t>
            </a:r>
            <a:r>
              <a:rPr lang="en-US" dirty="0" smtClean="0"/>
              <a:t>the fiction that is written about them; or it might mean that somehow all three are inextricably</a:t>
            </a:r>
            <a:r>
              <a:rPr lang="cs-CZ" dirty="0" smtClean="0"/>
              <a:t> </a:t>
            </a:r>
            <a:r>
              <a:rPr lang="en-US" dirty="0" smtClean="0"/>
              <a:t>mixed together and you want me to consider them in that light. But when I began to consider</a:t>
            </a:r>
            <a:r>
              <a:rPr lang="cs-CZ" dirty="0" smtClean="0"/>
              <a:t> </a:t>
            </a:r>
            <a:r>
              <a:rPr lang="en-US" dirty="0" smtClean="0"/>
              <a:t>the subject in this last way, which seemed the most interesting, I soon saw that it had one fatal</a:t>
            </a:r>
            <a:r>
              <a:rPr lang="cs-CZ" dirty="0" smtClean="0"/>
              <a:t> </a:t>
            </a:r>
            <a:r>
              <a:rPr lang="en-US" dirty="0" smtClean="0"/>
              <a:t>drawback. I should never be able to come to a conclusion. I should never be able to fulfil what</a:t>
            </a:r>
            <a:r>
              <a:rPr lang="cs-CZ" dirty="0" smtClean="0"/>
              <a:t> </a:t>
            </a:r>
            <a:r>
              <a:rPr lang="en-US" dirty="0" smtClean="0"/>
              <a:t>is, I understand, the first duty of a lecturer—to hand you after an hour’s discourse a nugget of</a:t>
            </a:r>
            <a:r>
              <a:rPr lang="cs-CZ" dirty="0" smtClean="0"/>
              <a:t> </a:t>
            </a:r>
            <a:r>
              <a:rPr lang="en-US" dirty="0" smtClean="0"/>
              <a:t>pure truth to wrap up between the pages of your notebooks and keep on the mantelpiece forever. All I could do was to offer you an opinion upon one minor point—a</a:t>
            </a:r>
            <a:r>
              <a:rPr lang="cs-CZ" dirty="0" smtClean="0"/>
              <a:t> </a:t>
            </a:r>
            <a:r>
              <a:rPr lang="en-US" dirty="0" smtClean="0"/>
              <a:t>woman must have</a:t>
            </a:r>
            <a:r>
              <a:rPr lang="cs-CZ" dirty="0" smtClean="0"/>
              <a:t> </a:t>
            </a:r>
            <a:r>
              <a:rPr lang="en-US" dirty="0" smtClean="0"/>
              <a:t>money and a room of her own if she is to write fiction</a:t>
            </a:r>
            <a:r>
              <a:rPr lang="cs-CZ" dirty="0" smtClean="0"/>
              <a:t>…</a:t>
            </a:r>
            <a:endParaRPr lang="en-GB" dirty="0"/>
          </a:p>
        </p:txBody>
      </p:sp>
    </p:spTree>
    <p:extLst>
      <p:ext uri="{BB962C8B-B14F-4D97-AF65-F5344CB8AC3E}">
        <p14:creationId xmlns:p14="http://schemas.microsoft.com/office/powerpoint/2010/main" val="32150009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981537"/>
          </a:xfrm>
        </p:spPr>
        <p:txBody>
          <a:bodyPr/>
          <a:lstStyle/>
          <a:p>
            <a:pPr algn="ctr"/>
            <a:r>
              <a:rPr lang="en-US" dirty="0" smtClean="0"/>
              <a:t>A Room of One’s Own (1929)</a:t>
            </a:r>
            <a:endParaRPr lang="en-GB" dirty="0"/>
          </a:p>
        </p:txBody>
      </p:sp>
      <p:sp>
        <p:nvSpPr>
          <p:cNvPr id="3" name="Zástupný symbol pro obsah 2"/>
          <p:cNvSpPr>
            <a:spLocks noGrp="1"/>
          </p:cNvSpPr>
          <p:nvPr>
            <p:ph idx="1"/>
          </p:nvPr>
        </p:nvSpPr>
        <p:spPr>
          <a:xfrm>
            <a:off x="838200" y="1571105"/>
            <a:ext cx="10515600" cy="4605858"/>
          </a:xfrm>
        </p:spPr>
        <p:txBody>
          <a:bodyPr/>
          <a:lstStyle/>
          <a:p>
            <a:r>
              <a:rPr lang="en-US" dirty="0" smtClean="0"/>
              <a:t>Woolf encourages her audience of scholarly women to contribute to the legacy of women writers. She loves to read on a variety of subjects and wishes to see these topics elaborated upon from the perspective of women. So far, women have been able to become successful novelists. Within the scope of literature, novels are a relatively new form. Woolf believes this is why women have been able to participate more easily in novels than in other well-established literary forms by male authors. She hopes to change that with her essay.</a:t>
            </a:r>
            <a:endParaRPr lang="en-GB" dirty="0"/>
          </a:p>
        </p:txBody>
      </p:sp>
    </p:spTree>
    <p:extLst>
      <p:ext uri="{BB962C8B-B14F-4D97-AF65-F5344CB8AC3E}">
        <p14:creationId xmlns:p14="http://schemas.microsoft.com/office/powerpoint/2010/main" val="378987924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docProps/app.xml><?xml version="1.0" encoding="utf-8"?>
<Properties xmlns="http://schemas.openxmlformats.org/officeDocument/2006/extended-properties" xmlns:vt="http://schemas.openxmlformats.org/officeDocument/2006/docPropsVTypes">
  <Template>Damašek</Template>
  <TotalTime>1183</TotalTime>
  <Words>966</Words>
  <Application>Microsoft Office PowerPoint</Application>
  <PresentationFormat>Širokoúhlá obrazovka</PresentationFormat>
  <Paragraphs>37</Paragraphs>
  <Slides>13</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13</vt:i4>
      </vt:variant>
    </vt:vector>
  </HeadingPairs>
  <TitlesOfParts>
    <vt:vector size="17" baseType="lpstr">
      <vt:lpstr>Arial</vt:lpstr>
      <vt:lpstr>Bookman Old Style</vt:lpstr>
      <vt:lpstr>Rockwell</vt:lpstr>
      <vt:lpstr>Damask</vt:lpstr>
      <vt:lpstr>Virginia Woolf (1882–1941)</vt:lpstr>
      <vt:lpstr>Prezentace aplikace PowerPoint</vt:lpstr>
      <vt:lpstr>A Room of One's Own</vt:lpstr>
      <vt:lpstr>Duncan Grant: portrait of James Strachey</vt:lpstr>
      <vt:lpstr>Duncan Grant: Tub</vt:lpstr>
      <vt:lpstr>Prezentace aplikace PowerPoint</vt:lpstr>
      <vt:lpstr>A Room of One’s Own (1929)</vt:lpstr>
      <vt:lpstr>A Room of One’s Own (1929)</vt:lpstr>
      <vt:lpstr>A Room of One’s Own (1929)</vt:lpstr>
      <vt:lpstr>Virginia Woolf &amp; Vita Sackville West</vt:lpstr>
      <vt:lpstr>Love Letters: Virginia Woolf &amp; Vita Sackville West</vt:lpstr>
      <vt:lpstr>Mrs. Dalloway</vt:lpstr>
      <vt:lpstr>Mrs. Dalloway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Michaela Marková</dc:creator>
  <cp:lastModifiedBy>Michaela Marková</cp:lastModifiedBy>
  <cp:revision>18</cp:revision>
  <dcterms:created xsi:type="dcterms:W3CDTF">2024-04-11T08:54:46Z</dcterms:created>
  <dcterms:modified xsi:type="dcterms:W3CDTF">2024-04-12T04:39:50Z</dcterms:modified>
</cp:coreProperties>
</file>