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tul.cz/course/view.php?id=1357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fp.tul.cz/course/view.php?id=3269#section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B253A-60F3-4040-A691-D2FCD4759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 language systems </a:t>
            </a:r>
            <a:endParaRPr lang="ru-RU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83679"/>
            <a:ext cx="8458200" cy="2143125"/>
          </a:xfrm>
          <a:prstGeom prst="rect">
            <a:avLst/>
          </a:prstGeom>
        </p:spPr>
      </p:pic>
      <p:sp>
        <p:nvSpPr>
          <p:cNvPr id="4" name="AutoShape 2" descr="https://elearning.tul.cz/pluginfile.php/792839/course/section/219162/loga%20projektu%202.jpg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Alexey Tymbay</a:t>
            </a:r>
          </a:p>
          <a:p>
            <a:r>
              <a:rPr lang="en-US" dirty="0" err="1">
                <a:hlinkClick r:id="rId3" tooltip="Příprava učebních materiálů (AJ)"/>
              </a:rPr>
              <a:t>Příprava</a:t>
            </a:r>
            <a:r>
              <a:rPr lang="en-US" dirty="0">
                <a:hlinkClick r:id="rId3" tooltip="Příprava učebních materiálů (AJ)"/>
              </a:rPr>
              <a:t> </a:t>
            </a:r>
            <a:r>
              <a:rPr lang="en-US" dirty="0" err="1">
                <a:hlinkClick r:id="rId3" tooltip="Příprava učebních materiálů (AJ)"/>
              </a:rPr>
              <a:t>učebních</a:t>
            </a:r>
            <a:r>
              <a:rPr lang="en-US" dirty="0">
                <a:hlinkClick r:id="rId3" tooltip="Příprava učebních materiálů (AJ)"/>
              </a:rPr>
              <a:t> </a:t>
            </a:r>
            <a:r>
              <a:rPr lang="en-US" dirty="0" err="1">
                <a:hlinkClick r:id="rId3" tooltip="Příprava učebních materiálů (AJ)"/>
              </a:rPr>
              <a:t>materiálů</a:t>
            </a:r>
            <a:r>
              <a:rPr lang="en-US">
                <a:hlinkClick r:id="rId3" tooltip="Příprava učebních materiálů (AJ)"/>
              </a:rPr>
              <a:t> (AJ)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F7FBB-0C42-094A-90A1-0962101F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967"/>
            <a:ext cx="7729728" cy="1952445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devolution of responsibility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Instructional cycles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479A2B-038A-E643-8AFE-50C7D65E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/>
          <a:lstStyle/>
          <a:p>
            <a:r>
              <a:rPr lang="en-US" i="1" dirty="0"/>
              <a:t>Focused instruction: </a:t>
            </a:r>
          </a:p>
          <a:p>
            <a:pPr marL="0" indent="0">
              <a:buNone/>
            </a:pPr>
            <a:r>
              <a:rPr lang="en-US" sz="2400" dirty="0"/>
              <a:t>Presentation&gt;&gt;&gt; Practice&gt;&gt;&gt;&gt;Production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Unfocused instruction:</a:t>
            </a:r>
          </a:p>
          <a:p>
            <a:pPr marL="0" indent="0">
              <a:buNone/>
            </a:pPr>
            <a:r>
              <a:rPr lang="en-US" sz="2400" dirty="0"/>
              <a:t>Introduction&gt;&gt;&gt;Preparation&gt;&gt;&gt;Check&gt;&gt;&gt;Performance&gt;&gt;&gt;Feedback&gt;&gt;&gt;Application 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5C235-73E4-944A-AA37-36234E60D126}"/>
              </a:ext>
            </a:extLst>
          </p:cNvPr>
          <p:cNvSpPr txBox="1"/>
          <p:nvPr/>
        </p:nvSpPr>
        <p:spPr>
          <a:xfrm>
            <a:off x="2692958" y="5898382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shall we to choose?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52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285AD-74D7-D04B-8359-A45F2520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725291" y="723481"/>
            <a:ext cx="4247507" cy="1778559"/>
          </a:xfrm>
        </p:spPr>
        <p:txBody>
          <a:bodyPr>
            <a:normAutofit fontScale="90000"/>
          </a:bodyPr>
          <a:lstStyle/>
          <a:p>
            <a:r>
              <a:rPr lang="en-US" dirty="0"/>
              <a:t>Meaningful activities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tgEs</a:t>
            </a:r>
            <a:r>
              <a:rPr lang="en-US" dirty="0"/>
              <a:t>/</a:t>
            </a:r>
            <a:r>
              <a:rPr lang="en-US" dirty="0" err="1"/>
              <a:t>sge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8CEA73-C0AE-364E-9EF4-AF5243045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89" y="142531"/>
            <a:ext cx="5985611" cy="65729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B8947-E7CB-C645-A34D-57C2799E93EB}"/>
              </a:ext>
            </a:extLst>
          </p:cNvPr>
          <p:cNvSpPr txBox="1"/>
          <p:nvPr/>
        </p:nvSpPr>
        <p:spPr>
          <a:xfrm>
            <a:off x="7425731" y="3567165"/>
            <a:ext cx="3687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deeper the source of a sentence, the more lasting value it has for learning and the language” </a:t>
            </a:r>
            <a:r>
              <a:rPr lang="en-US" sz="2000" dirty="0" err="1"/>
              <a:t>Stevick</a:t>
            </a:r>
            <a:r>
              <a:rPr lang="en-US" sz="2000" dirty="0"/>
              <a:t>, 1990</a:t>
            </a:r>
          </a:p>
          <a:p>
            <a:endParaRPr lang="en-US" sz="2000" dirty="0"/>
          </a:p>
          <a:p>
            <a:r>
              <a:rPr lang="en-US" sz="2000" dirty="0"/>
              <a:t>“They will formulate for themselves the problems they try to solve” Odell, 1972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875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9C581-0302-7243-9F66-961AF680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practice: integrated learning cycle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106A7-118E-7245-99E9-8CB6E590A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 teaching demonstrative pronouns to beginner students</a:t>
            </a:r>
          </a:p>
          <a:p>
            <a:r>
              <a:rPr lang="en-US" dirty="0"/>
              <a:t>- teaching “jobs vocabulary” to intermediate students</a:t>
            </a:r>
          </a:p>
          <a:p>
            <a:r>
              <a:rPr lang="en-US" dirty="0"/>
              <a:t>- teaching conversation skills to advanced ESP students</a:t>
            </a:r>
          </a:p>
          <a:p>
            <a:r>
              <a:rPr lang="en-US" dirty="0"/>
              <a:t>- teaching pronunciation to pre-intermediate students</a:t>
            </a:r>
          </a:p>
          <a:p>
            <a:r>
              <a:rPr lang="en-US" dirty="0"/>
              <a:t>-teaching culture to college students</a:t>
            </a:r>
          </a:p>
          <a:p>
            <a:r>
              <a:rPr lang="en-US" dirty="0"/>
              <a:t>- teaching English to preschoolers</a:t>
            </a:r>
          </a:p>
          <a:p>
            <a:r>
              <a:rPr lang="en-US" dirty="0"/>
              <a:t>-teaching public speaking to adults</a:t>
            </a:r>
          </a:p>
          <a:p>
            <a:r>
              <a:rPr lang="en-US" dirty="0"/>
              <a:t>- teaching Present perfect at school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0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CECD7-C1D3-6D4C-A428-3EC02936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perfect task?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74F34-1212-794D-AEEA-6EC814F8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- personal relevance / designed by the students </a:t>
            </a:r>
          </a:p>
          <a:p>
            <a:r>
              <a:rPr lang="en-US" sz="2000" dirty="0"/>
              <a:t>- deductive reasoning / guessing/ inferring</a:t>
            </a:r>
          </a:p>
          <a:p>
            <a:r>
              <a:rPr lang="en-US" sz="2000" dirty="0"/>
              <a:t>- more (real-life) practice</a:t>
            </a:r>
          </a:p>
          <a:p>
            <a:r>
              <a:rPr lang="en-US" sz="2000" dirty="0"/>
              <a:t> - helps to clarify and verify</a:t>
            </a:r>
          </a:p>
          <a:p>
            <a:r>
              <a:rPr lang="en-US" sz="2000" dirty="0"/>
              <a:t> -  develops  a field independent learner</a:t>
            </a:r>
          </a:p>
          <a:p>
            <a:r>
              <a:rPr lang="en-US" sz="2000" dirty="0"/>
              <a:t> - bridges the gap between linguistic and communicative competence</a:t>
            </a:r>
          </a:p>
          <a:p>
            <a:r>
              <a:rPr lang="en-US" sz="2000" dirty="0"/>
              <a:t>- </a:t>
            </a:r>
            <a:r>
              <a:rPr lang="en-US" sz="2000" b="1" dirty="0"/>
              <a:t>suits a particular learning objective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&quot;знак вопроса&quot;">
            <a:extLst>
              <a:ext uri="{FF2B5EF4-FFF2-40B4-BE49-F238E27FC236}">
                <a16:creationId xmlns:a16="http://schemas.microsoft.com/office/drawing/2014/main" id="{24642681-6851-2947-8ADE-0B1D1868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46" y="184708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3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635DD-EB8F-2143-AF14-111FEC9B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28"/>
            <a:ext cx="7729728" cy="653143"/>
          </a:xfrm>
        </p:spPr>
        <p:txBody>
          <a:bodyPr>
            <a:normAutofit fontScale="90000"/>
          </a:bodyPr>
          <a:lstStyle/>
          <a:p>
            <a:r>
              <a:rPr lang="en-US" dirty="0"/>
              <a:t>Home assignment: Method analysis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B7BB1-3F75-7D42-A3B5-64E40010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964642"/>
            <a:ext cx="4783015" cy="5762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The Grammar-Translation</a:t>
            </a:r>
          </a:p>
          <a:p>
            <a:pPr marL="0" indent="0">
              <a:buNone/>
            </a:pPr>
            <a:r>
              <a:rPr lang="en-US" dirty="0"/>
              <a:t>2. The Direct Method</a:t>
            </a:r>
          </a:p>
          <a:p>
            <a:pPr marL="0" indent="0">
              <a:buNone/>
            </a:pPr>
            <a:r>
              <a:rPr lang="en-US" dirty="0"/>
              <a:t>3.The Audio-Lingual Method</a:t>
            </a:r>
          </a:p>
          <a:p>
            <a:pPr marL="0" indent="0">
              <a:buNone/>
            </a:pPr>
            <a:r>
              <a:rPr lang="en-US" dirty="0"/>
              <a:t>4. The Silent Way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Suggestipedia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Community Language Learning</a:t>
            </a:r>
          </a:p>
          <a:p>
            <a:pPr marL="0" indent="0">
              <a:buNone/>
            </a:pPr>
            <a:r>
              <a:rPr lang="en-US" dirty="0"/>
              <a:t>7. Total Physical Response</a:t>
            </a:r>
          </a:p>
          <a:p>
            <a:pPr marL="0" indent="0">
              <a:buNone/>
            </a:pPr>
            <a:r>
              <a:rPr lang="en-US" dirty="0"/>
              <a:t>8. Communicative Approach</a:t>
            </a:r>
          </a:p>
          <a:p>
            <a:pPr marL="0" indent="0">
              <a:buNone/>
            </a:pPr>
            <a:r>
              <a:rPr lang="en-US" dirty="0"/>
              <a:t>9. Content-based and Participatory approaches</a:t>
            </a:r>
          </a:p>
          <a:p>
            <a:pPr marL="0" indent="0">
              <a:buNone/>
            </a:pPr>
            <a:r>
              <a:rPr lang="en-US" dirty="0"/>
              <a:t>10. Learning strategy, Cooperative Learning, Multiple Intelligences</a:t>
            </a:r>
            <a:endParaRPr lang="ru-RU" dirty="0"/>
          </a:p>
        </p:txBody>
      </p:sp>
      <p:pic>
        <p:nvPicPr>
          <p:cNvPr id="4098" name="Picture 2" descr="Картинки по запросу &quot;дом&quot;">
            <a:extLst>
              <a:ext uri="{FF2B5EF4-FFF2-40B4-BE49-F238E27FC236}">
                <a16:creationId xmlns:a16="http://schemas.microsoft.com/office/drawing/2014/main" id="{C09E313A-FFBA-6347-A2C4-A4681D77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19" y="267817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62653-9ED8-194F-B180-B3886B8CCB5C}"/>
              </a:ext>
            </a:extLst>
          </p:cNvPr>
          <p:cNvSpPr txBox="1"/>
          <p:nvPr/>
        </p:nvSpPr>
        <p:spPr>
          <a:xfrm>
            <a:off x="6772589" y="3466680"/>
            <a:ext cx="5134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list:</a:t>
            </a:r>
          </a:p>
          <a:p>
            <a:r>
              <a:rPr lang="en-US" dirty="0"/>
              <a:t>1: Main Principles</a:t>
            </a:r>
          </a:p>
          <a:p>
            <a:r>
              <a:rPr lang="en-US" dirty="0"/>
              <a:t>2: Role of the Teacher/ role of the Student</a:t>
            </a:r>
          </a:p>
          <a:p>
            <a:r>
              <a:rPr lang="en-US" dirty="0"/>
              <a:t>3: Target audience/ best suits… and why</a:t>
            </a:r>
          </a:p>
          <a:p>
            <a:endParaRPr lang="en-US" dirty="0"/>
          </a:p>
          <a:p>
            <a:r>
              <a:rPr lang="en-US" dirty="0"/>
              <a:t>4: Teaching/ learning experience</a:t>
            </a:r>
          </a:p>
          <a:p>
            <a:r>
              <a:rPr lang="en-US" dirty="0"/>
              <a:t>5: Focuses on the development of…</a:t>
            </a:r>
          </a:p>
          <a:p>
            <a:r>
              <a:rPr lang="en-US" dirty="0"/>
              <a:t>5: Typical tasks/ exercises  (examples)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2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A14B-582A-AB47-97EE-40A16184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038" y="884255"/>
            <a:ext cx="7729728" cy="1359592"/>
          </a:xfrm>
        </p:spPr>
        <p:txBody>
          <a:bodyPr>
            <a:normAutofit/>
          </a:bodyPr>
          <a:lstStyle/>
          <a:p>
            <a:r>
              <a:rPr lang="en" b="1" dirty="0"/>
              <a:t>plan</a:t>
            </a:r>
            <a:br>
              <a:rPr lang="en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C64C3-8FC1-5549-AD6A-F099EB62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>
                <a:hlinkClick r:id="rId2"/>
              </a:rPr>
              <a:t>The Role of the Teacher in an EFL Classroom </a:t>
            </a:r>
          </a:p>
          <a:p>
            <a:r>
              <a:rPr lang="en" b="1" dirty="0">
                <a:hlinkClick r:id="rId2"/>
              </a:rPr>
              <a:t>A Good Language Teacher</a:t>
            </a:r>
          </a:p>
          <a:p>
            <a:r>
              <a:rPr lang="en" b="1" dirty="0">
                <a:hlinkClick r:id="rId2"/>
              </a:rPr>
              <a:t>Learning Cycles</a:t>
            </a:r>
          </a:p>
          <a:p>
            <a:r>
              <a:rPr lang="en" b="1" dirty="0">
                <a:hlinkClick r:id="rId2"/>
              </a:rPr>
              <a:t>A Perfect Task.</a:t>
            </a:r>
            <a:endParaRPr lang="en" b="1" dirty="0"/>
          </a:p>
          <a:p>
            <a:endParaRPr lang="en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89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1B89B-786B-434E-87ED-BD04458B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and skills +subskills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7DCA1-A15B-2943-B9BB-60416E3F8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" dirty="0"/>
              <a:t>Language is made up of systems and skills. The four systems of language are </a:t>
            </a:r>
            <a:r>
              <a:rPr lang="en" b="1" dirty="0"/>
              <a:t>grammar, vocabulary an phonology</a:t>
            </a:r>
            <a:r>
              <a:rPr lang="en" dirty="0"/>
              <a:t>.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The language skills  are </a:t>
            </a:r>
            <a:r>
              <a:rPr lang="en" b="1" dirty="0"/>
              <a:t>speaking, listening, writing and reading.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Learners spend time developing a wide range of sub-skills as they build each of the four skills. Amongst the sub-skills </a:t>
            </a:r>
            <a:r>
              <a:rPr lang="en" dirty="0" err="1"/>
              <a:t>focussed</a:t>
            </a:r>
            <a:r>
              <a:rPr lang="en" dirty="0"/>
              <a:t> on are</a:t>
            </a:r>
            <a:r>
              <a:rPr lang="en" b="1" dirty="0"/>
              <a:t> scanning</a:t>
            </a:r>
            <a:r>
              <a:rPr lang="en" dirty="0"/>
              <a:t> and </a:t>
            </a:r>
            <a:r>
              <a:rPr lang="en" b="1" dirty="0"/>
              <a:t>skimming</a:t>
            </a:r>
            <a:r>
              <a:rPr lang="en" dirty="0"/>
              <a:t> in reading, </a:t>
            </a:r>
            <a:r>
              <a:rPr lang="en" b="1" dirty="0" err="1"/>
              <a:t>organisational</a:t>
            </a:r>
            <a:r>
              <a:rPr lang="en" b="1" dirty="0"/>
              <a:t> and editing skills</a:t>
            </a:r>
            <a:r>
              <a:rPr lang="en" dirty="0"/>
              <a:t> in writing, recognition of </a:t>
            </a:r>
            <a:r>
              <a:rPr lang="en" b="1" dirty="0"/>
              <a:t>connected speech</a:t>
            </a:r>
            <a:r>
              <a:rPr lang="en" dirty="0"/>
              <a:t> and </a:t>
            </a:r>
            <a:r>
              <a:rPr lang="en" b="1" dirty="0"/>
              <a:t>understanding gist</a:t>
            </a:r>
            <a:r>
              <a:rPr lang="en" dirty="0"/>
              <a:t> in listening, </a:t>
            </a:r>
            <a:r>
              <a:rPr lang="en" b="1" dirty="0"/>
              <a:t>and pronunciation </a:t>
            </a:r>
            <a:r>
              <a:rPr lang="en" dirty="0"/>
              <a:t>and</a:t>
            </a:r>
            <a:r>
              <a:rPr lang="en" b="1" dirty="0"/>
              <a:t> intonation</a:t>
            </a:r>
            <a:r>
              <a:rPr lang="en" dirty="0"/>
              <a:t> in speaking.</a:t>
            </a:r>
            <a:endParaRPr lang="en" b="1" dirty="0"/>
          </a:p>
          <a:p>
            <a:pPr marL="0" indent="0">
              <a:buNone/>
            </a:pPr>
            <a:r>
              <a:rPr lang="en" dirty="0"/>
              <a:t/>
            </a:r>
            <a:br>
              <a:rPr lang="en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0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E8C36-71BF-4B43-A8E9-5BF7ACF1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teacher in Today’s classroom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1259D-E1FE-434C-A637-6B02613E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367" y="2341266"/>
            <a:ext cx="10671349" cy="431074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“I haven’t changed my basic teaching steps in fifty years except to add or delete a few devices or techniques in the practice stage” Mary </a:t>
            </a:r>
            <a:r>
              <a:rPr lang="en-US" sz="2400" i="1" dirty="0" err="1"/>
              <a:t>Finnocchiaro</a:t>
            </a:r>
            <a:r>
              <a:rPr lang="en-US" sz="2400" i="1" dirty="0"/>
              <a:t>, 1982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000" dirty="0"/>
              <a:t>Preparation&gt;&gt;&gt;Presentation&gt;&gt;&gt;Association&gt;&gt;&gt;Systematization&gt;&gt;&gt;Application     (1800-s)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+ Emphasis on the individual learner</a:t>
            </a:r>
          </a:p>
          <a:p>
            <a:pPr marL="0" indent="0">
              <a:buNone/>
            </a:pPr>
            <a:r>
              <a:rPr lang="en-US" dirty="0"/>
              <a:t>+ Eclecticism</a:t>
            </a:r>
          </a:p>
          <a:p>
            <a:pPr marL="0" indent="0">
              <a:buNone/>
            </a:pPr>
            <a:r>
              <a:rPr lang="en-US" dirty="0"/>
              <a:t>+ Communication in social context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 NEW ROLE OF A TEACHER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34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071CA-4C7A-DE49-BD92-70742827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43" y="3162743"/>
            <a:ext cx="1667624" cy="29868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6CCAA9-24BA-D241-BB06-20149A29D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35" y="301171"/>
            <a:ext cx="7707086" cy="59944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7F764-7FD8-8447-9623-65803A545B69}"/>
              </a:ext>
            </a:extLst>
          </p:cNvPr>
          <p:cNvSpPr txBox="1"/>
          <p:nvPr/>
        </p:nvSpPr>
        <p:spPr>
          <a:xfrm>
            <a:off x="8882743" y="1175657"/>
            <a:ext cx="2592475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”What we understand depends on what we know” Levinson, 1960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- ESP students</a:t>
            </a:r>
          </a:p>
          <a:p>
            <a:endParaRPr lang="en-US" dirty="0"/>
          </a:p>
          <a:p>
            <a:r>
              <a:rPr lang="en-US" dirty="0"/>
              <a:t> - Field-dependent vs field</a:t>
            </a:r>
          </a:p>
          <a:p>
            <a:r>
              <a:rPr lang="en-US" dirty="0"/>
              <a:t>Independent students</a:t>
            </a:r>
          </a:p>
          <a:p>
            <a:endParaRPr lang="en-US" dirty="0"/>
          </a:p>
          <a:p>
            <a:r>
              <a:rPr lang="en-US" dirty="0"/>
              <a:t>- Affective factors (emotions, motivation, self esteem)</a:t>
            </a:r>
          </a:p>
          <a:p>
            <a:endParaRPr lang="en-US" dirty="0"/>
          </a:p>
          <a:p>
            <a:r>
              <a:rPr lang="en-US" dirty="0"/>
              <a:t>- Shared responsibility </a:t>
            </a:r>
          </a:p>
          <a:p>
            <a:endParaRPr lang="en-US" dirty="0"/>
          </a:p>
          <a:p>
            <a:r>
              <a:rPr lang="en-US" dirty="0"/>
              <a:t> - Brain storming (to learn more and boost self esteem)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37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F6C5C-B091-7C4C-A0CE-A6C6432B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teacher?</a:t>
            </a:r>
            <a:endParaRPr lang="ru-RU" dirty="0"/>
          </a:p>
        </p:txBody>
      </p:sp>
      <p:pic>
        <p:nvPicPr>
          <p:cNvPr id="1026" name="Picture 2" descr="Картинки по запросу &quot;злой учитель&quot;">
            <a:extLst>
              <a:ext uri="{FF2B5EF4-FFF2-40B4-BE49-F238E27FC236}">
                <a16:creationId xmlns:a16="http://schemas.microsoft.com/office/drawing/2014/main" id="{1C0EA953-1D78-7246-9092-0C0625513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29" y="2255182"/>
            <a:ext cx="5074417" cy="37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1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85FA6-815A-0541-90DE-B03BC9C7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442128"/>
            <a:ext cx="2662812" cy="2733151"/>
          </a:xfrm>
        </p:spPr>
        <p:txBody>
          <a:bodyPr/>
          <a:lstStyle/>
          <a:p>
            <a:r>
              <a:rPr lang="ru-RU" dirty="0"/>
              <a:t> </a:t>
            </a:r>
            <a:r>
              <a:rPr lang="en-US" dirty="0"/>
              <a:t>teaching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testing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B15FC6-62E1-3F49-8619-8B3E0A815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96" y="70339"/>
            <a:ext cx="6260510" cy="44363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25A12-9264-6747-985F-9DDC26F2AB9C}"/>
              </a:ext>
            </a:extLst>
          </p:cNvPr>
          <p:cNvSpPr txBox="1"/>
          <p:nvPr/>
        </p:nvSpPr>
        <p:spPr>
          <a:xfrm>
            <a:off x="6541477" y="3245618"/>
            <a:ext cx="5345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Crime and punishment, give and take</a:t>
            </a:r>
          </a:p>
          <a:p>
            <a:r>
              <a:rPr lang="en-US" dirty="0"/>
              <a:t>Impersonality, personalization</a:t>
            </a:r>
          </a:p>
          <a:p>
            <a:r>
              <a:rPr lang="en-US" dirty="0"/>
              <a:t>Anxiety, empathy</a:t>
            </a:r>
          </a:p>
          <a:p>
            <a:r>
              <a:rPr lang="en-US" dirty="0"/>
              <a:t>Results, marks</a:t>
            </a:r>
          </a:p>
          <a:p>
            <a:r>
              <a:rPr lang="en-US" dirty="0"/>
              <a:t>Support, judgement</a:t>
            </a:r>
          </a:p>
          <a:p>
            <a:r>
              <a:rPr lang="en-US" dirty="0"/>
              <a:t>Interesting content, read and answer approach</a:t>
            </a:r>
          </a:p>
          <a:p>
            <a:r>
              <a:rPr lang="en-US" dirty="0"/>
              <a:t>Intrinsic motivation, stick to the plan</a:t>
            </a:r>
          </a:p>
          <a:p>
            <a:r>
              <a:rPr lang="en-US" dirty="0"/>
              <a:t>Cooperation, competition</a:t>
            </a:r>
          </a:p>
          <a:p>
            <a:r>
              <a:rPr lang="en-US" dirty="0"/>
              <a:t>Teacher control, cross-checking</a:t>
            </a:r>
          </a:p>
          <a:p>
            <a:r>
              <a:rPr lang="en-US" dirty="0" err="1"/>
              <a:t>Humour</a:t>
            </a:r>
            <a:r>
              <a:rPr lang="en-US" dirty="0"/>
              <a:t>, sarcasm</a:t>
            </a:r>
          </a:p>
          <a:p>
            <a:r>
              <a:rPr lang="en-US" dirty="0"/>
              <a:t>Stick and carrot, </a:t>
            </a:r>
          </a:p>
          <a:p>
            <a:r>
              <a:rPr lang="en-US" dirty="0"/>
              <a:t>Product, process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6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69D5-E4B4-9C40-8516-A0B07A0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063987" y="1075174"/>
            <a:ext cx="4280597" cy="5647174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</a:t>
            </a:r>
            <a:br>
              <a:rPr lang="en-US" dirty="0"/>
            </a:br>
            <a:r>
              <a:rPr lang="en-US" dirty="0"/>
              <a:t>self-observation</a:t>
            </a:r>
            <a:br>
              <a:rPr lang="en-US" dirty="0"/>
            </a:br>
            <a:r>
              <a:rPr lang="en-US" dirty="0"/>
              <a:t>action research</a:t>
            </a:r>
            <a:br>
              <a:rPr lang="en-US" dirty="0"/>
            </a:br>
            <a:r>
              <a:rPr lang="en-US" dirty="0"/>
              <a:t>teacher-training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reflect critically:</a:t>
            </a:r>
            <a:br>
              <a:rPr lang="en-US" dirty="0"/>
            </a:br>
            <a:r>
              <a:rPr lang="en-US" dirty="0"/>
              <a:t>do you really do what you think you do?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Awareness building tasks (student’s perspective) </a:t>
            </a:r>
            <a:endParaRPr lang="ru-RU" sz="1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79B89B-575C-C74E-8D67-EEE616F02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89" y="177439"/>
            <a:ext cx="5194997" cy="6680561"/>
          </a:xfrm>
        </p:spPr>
      </p:pic>
    </p:spTree>
    <p:extLst>
      <p:ext uri="{BB962C8B-B14F-4D97-AF65-F5344CB8AC3E}">
        <p14:creationId xmlns:p14="http://schemas.microsoft.com/office/powerpoint/2010/main" val="325774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19012-AAC1-4E4D-85F9-F5D65823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45" y="201017"/>
            <a:ext cx="7729728" cy="1188720"/>
          </a:xfrm>
        </p:spPr>
        <p:txBody>
          <a:bodyPr/>
          <a:lstStyle/>
          <a:p>
            <a:r>
              <a:rPr lang="en-US" dirty="0"/>
              <a:t>Teaching = tasks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13FC3-1646-0542-BBB7-0B078B08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627833"/>
            <a:ext cx="6561573" cy="5230167"/>
          </a:xfrm>
        </p:spPr>
        <p:txBody>
          <a:bodyPr>
            <a:normAutofit/>
          </a:bodyPr>
          <a:lstStyle/>
          <a:p>
            <a:r>
              <a:rPr lang="en-US" dirty="0"/>
              <a:t>“The teacher’s success is closely linked to their ability to stimulate  interest in the subject” </a:t>
            </a:r>
            <a:r>
              <a:rPr lang="en-US" dirty="0" err="1"/>
              <a:t>Widowson</a:t>
            </a:r>
            <a:r>
              <a:rPr lang="en-US" dirty="0"/>
              <a:t>, 1983</a:t>
            </a:r>
          </a:p>
          <a:p>
            <a:endParaRPr lang="en-US" dirty="0"/>
          </a:p>
          <a:p>
            <a:r>
              <a:rPr lang="en-US" sz="2000" dirty="0"/>
              <a:t>- language in context (What is said rather than How it is said)</a:t>
            </a:r>
          </a:p>
          <a:p>
            <a:r>
              <a:rPr lang="en-US" sz="2000" dirty="0"/>
              <a:t>-cognitive abilities to arouse interest (problem solving activities)</a:t>
            </a:r>
          </a:p>
          <a:p>
            <a:r>
              <a:rPr lang="en-US" sz="2000" dirty="0"/>
              <a:t>-develop skills for real-life situations (communicative competence)</a:t>
            </a:r>
          </a:p>
          <a:p>
            <a:r>
              <a:rPr lang="en-US" sz="2000" dirty="0"/>
              <a:t>- learner centered motivation and utility (individualization of teaching)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8165A-AF55-9D47-9E73-5C7245904C58}"/>
              </a:ext>
            </a:extLst>
          </p:cNvPr>
          <p:cNvSpPr txBox="1"/>
          <p:nvPr/>
        </p:nvSpPr>
        <p:spPr>
          <a:xfrm>
            <a:off x="10751520" y="4310625"/>
            <a:ext cx="1440480" cy="228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Картинки по запросу &quot;крик мунк&quot;">
            <a:extLst>
              <a:ext uri="{FF2B5EF4-FFF2-40B4-BE49-F238E27FC236}">
                <a16:creationId xmlns:a16="http://schemas.microsoft.com/office/drawing/2014/main" id="{70D0F507-5E4E-E841-BD28-AB2F8BE8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25" y="2737538"/>
            <a:ext cx="4604061" cy="25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9703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307</TotalTime>
  <Words>593</Words>
  <Application>Microsoft Office PowerPoint</Application>
  <PresentationFormat>Širokoúhlá obrazovka</PresentationFormat>
  <Paragraphs>120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Corbel</vt:lpstr>
      <vt:lpstr>Gill Sans MT</vt:lpstr>
      <vt:lpstr>Посылка</vt:lpstr>
      <vt:lpstr>Teaching language systems </vt:lpstr>
      <vt:lpstr>plan </vt:lpstr>
      <vt:lpstr>Systems and skills +subskills</vt:lpstr>
      <vt:lpstr>The role of the teacher in Today’s classroom</vt:lpstr>
      <vt:lpstr>Prezentace aplikace PowerPoint</vt:lpstr>
      <vt:lpstr>A Good teacher?</vt:lpstr>
      <vt:lpstr> teaching vs testing</vt:lpstr>
      <vt:lpstr>Observation self-observation action research teacher-training    reflect critically: do you really do what you think you do?   Awareness building tasks (student’s perspective) </vt:lpstr>
      <vt:lpstr>Teaching = tasks</vt:lpstr>
      <vt:lpstr> devolution of responsibility  Instructional cycles</vt:lpstr>
      <vt:lpstr>Meaningful activities  tgEs/sge</vt:lpstr>
      <vt:lpstr>Some practice: integrated learning cycle</vt:lpstr>
      <vt:lpstr>A perfect task?</vt:lpstr>
      <vt:lpstr>Home assignment: Method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aids and Materials in English</dc:title>
  <dc:creator>A tymbay</dc:creator>
  <cp:lastModifiedBy>Zuzana Šaffková</cp:lastModifiedBy>
  <cp:revision>20</cp:revision>
  <dcterms:created xsi:type="dcterms:W3CDTF">2021-02-21T19:20:25Z</dcterms:created>
  <dcterms:modified xsi:type="dcterms:W3CDTF">2024-04-12T07:28:05Z</dcterms:modified>
</cp:coreProperties>
</file>