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4" r:id="rId34"/>
    <p:sldId id="291" r:id="rId35"/>
    <p:sldId id="300" r:id="rId36"/>
    <p:sldId id="292" r:id="rId37"/>
    <p:sldId id="293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59" d="100"/>
          <a:sy n="159" d="100"/>
        </p:scale>
        <p:origin x="174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73736-B707-4EC4-BCC4-F90CDC587666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3628-53BB-4C51-AD2C-842F6F53F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15.02.2024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0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5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5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12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8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8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707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537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1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116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9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166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97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185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061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78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470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27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98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5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387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575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371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20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123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43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24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6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5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20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3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3284-4B52-456E-A220-16AA57F52BC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40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EiOnuODac&amp;list=PLuUdFsbOK_8qVROrfl2M2WSV2xAz-ABVU&amp;index=8&amp;t=0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qwLiowZi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tPHANEfQ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_QBl6-_jJ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hYSffjj41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0&amp;v=a6xg4T8PKqs" TargetMode="External"/><Relationship Id="rId2" Type="http://schemas.openxmlformats.org/officeDocument/2006/relationships/hyperlink" Target="https://www.youtube.com/watch?v=LtJoJBUSe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234749"/>
            <a:ext cx="6912768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Základy </a:t>
            </a:r>
            <a:r>
              <a:rPr lang="cs-CZ" b="1" smtClean="0">
                <a:solidFill>
                  <a:srgbClr val="7030A0"/>
                </a:solidFill>
              </a:rPr>
              <a:t>elektrických pohonů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Michal Starý, Ph.D.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</a:t>
            </a:r>
            <a:r>
              <a:rPr lang="cs-CZ" b="1" dirty="0" smtClean="0"/>
              <a:t>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</a:t>
            </a:r>
            <a:r>
              <a:rPr lang="cs-CZ" sz="1400" b="1" u="sng" dirty="0" smtClean="0"/>
              <a:t>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 smtClean="0"/>
              <a:t>NPO_TUL_MSMT-16598/2022</a:t>
            </a:r>
            <a:endParaRPr lang="cs-CZ" b="1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asynchronními motory</a:t>
            </a:r>
            <a:endParaRPr lang="cs-CZ" sz="2400" b="1" dirty="0"/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34513"/>
              </p:ext>
            </p:extLst>
          </p:nvPr>
        </p:nvGraphicFramePr>
        <p:xfrm>
          <a:off x="6809285" y="917193"/>
          <a:ext cx="162142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4" imgW="1028700" imgH="419100" progId="">
                  <p:embed/>
                </p:oleObj>
              </mc:Choice>
              <mc:Fallback>
                <p:oleObj r:id="rId4" imgW="1028700" imgH="419100" progId="">
                  <p:embed/>
                  <p:pic>
                    <p:nvPicPr>
                      <p:cNvPr id="1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85" y="917193"/>
                        <a:ext cx="162142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19958"/>
              </p:ext>
            </p:extLst>
          </p:nvPr>
        </p:nvGraphicFramePr>
        <p:xfrm>
          <a:off x="467544" y="4697817"/>
          <a:ext cx="7877992" cy="1630680"/>
        </p:xfrm>
        <a:graphic>
          <a:graphicData uri="http://schemas.openxmlformats.org/drawingml/2006/table">
            <a:tbl>
              <a:tblPr/>
              <a:tblGrid>
                <a:gridCol w="146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347">
                <a:tc>
                  <a:txBody>
                    <a:bodyPr/>
                    <a:lstStyle/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Označení motoru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Výkon motoru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[W]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Počet pólů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Jmenovité otáčky motoru [min</a:t>
                      </a:r>
                      <a:r>
                        <a:rPr lang="cs-CZ" sz="17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]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cs-CZ" sz="17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zvr</a:t>
                      </a: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/M</a:t>
                      </a:r>
                      <a:r>
                        <a:rPr lang="cs-CZ" sz="17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cs-CZ" sz="1700" baseline="-25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84"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APB 80 - 2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2840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1,95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84"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APB 80 - 4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750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1380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84"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APB 80 - 6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84"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APB 80 - 8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690</a:t>
                      </a:r>
                      <a:endParaRPr lang="cs-CZ" sz="17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>
                        <a:spcBef>
                          <a:spcPts val="280"/>
                        </a:spcBef>
                        <a:spcAft>
                          <a:spcPts val="280"/>
                        </a:spcAft>
                        <a:tabLst>
                          <a:tab pos="752475" algn="l"/>
                          <a:tab pos="1066800" algn="l"/>
                          <a:tab pos="1409700" algn="l"/>
                          <a:tab pos="1809750" algn="l"/>
                        </a:tabLst>
                      </a:pPr>
                      <a:r>
                        <a:rPr lang="cs-CZ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2,00</a:t>
                      </a:r>
                      <a:endParaRPr lang="cs-CZ" sz="17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590" marR="44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47192" y="4252731"/>
            <a:ext cx="4472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</a:t>
            </a:r>
            <a:r>
              <a:rPr lang="cs-CZ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říklad parametrů </a:t>
            </a:r>
            <a:r>
              <a:rPr lang="cs-CZ" sz="20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asynchronních motorů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347192" y="1345433"/>
            <a:ext cx="8473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Možnosti řízení počtu otáček AS motorů: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b="1" dirty="0" smtClean="0"/>
              <a:t>Regulace </a:t>
            </a:r>
            <a:r>
              <a:rPr lang="cs-CZ" sz="2000" b="1" dirty="0"/>
              <a:t>změnou skluzu </a:t>
            </a:r>
            <a:r>
              <a:rPr lang="cs-CZ" sz="2000" dirty="0"/>
              <a:t>- všechny užívané typy regulace jsou pro aplikace v automatizaci nevhodné.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Změnou počtu pólových dvojic </a:t>
            </a:r>
            <a:r>
              <a:rPr lang="cs-CZ" sz="2000" dirty="0"/>
              <a:t>- lze provádět pouze skokovou regulaci, většinou ve dvou stupních, přepínáním počtu pól párů (např. motor 4APB 63 - 42  má jmenovité otáčky 1370 resp. 2840 min</a:t>
            </a:r>
            <a:r>
              <a:rPr lang="cs-CZ" sz="2000" baseline="30000" dirty="0"/>
              <a:t>-1</a:t>
            </a:r>
            <a:r>
              <a:rPr lang="cs-CZ" sz="2000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Změnou napájecího kmitočtu </a:t>
            </a:r>
            <a:r>
              <a:rPr lang="cs-CZ" sz="2000" dirty="0"/>
              <a:t>– dnes </a:t>
            </a:r>
            <a:r>
              <a:rPr lang="cs-CZ" sz="2000" dirty="0" smtClean="0"/>
              <a:t>nejčastější – buď tyristorové měniče (pro velké výkony) nebo nejčastěji tranzistorové měniče (0,25 - 50(80) kW), měniče umožňují volit širokou škálu funkcí (rozběhové rampy, …)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08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539552" y="134076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Stejnosměrný motor tvořený </a:t>
            </a:r>
            <a:r>
              <a:rPr lang="cs-CZ" sz="2000" b="1" dirty="0" smtClean="0"/>
              <a:t>statorem</a:t>
            </a:r>
            <a:r>
              <a:rPr lang="cs-CZ" sz="2000" dirty="0" smtClean="0"/>
              <a:t> s póly a </a:t>
            </a:r>
            <a:r>
              <a:rPr lang="cs-CZ" sz="2000" b="1" dirty="0" smtClean="0"/>
              <a:t>rotorem</a:t>
            </a:r>
            <a:r>
              <a:rPr lang="cs-CZ" sz="2000" dirty="0" smtClean="0"/>
              <a:t> napájeným přes komutátor.</a:t>
            </a:r>
          </a:p>
          <a:p>
            <a:r>
              <a:rPr lang="cs-CZ" sz="2000" dirty="0" smtClean="0"/>
              <a:t>Princip </a:t>
            </a:r>
            <a:r>
              <a:rPr lang="cs-CZ" sz="2000" dirty="0"/>
              <a:t>činnosti </a:t>
            </a:r>
            <a:r>
              <a:rPr lang="cs-CZ" sz="2000" dirty="0" smtClean="0"/>
              <a:t>DC motoru </a:t>
            </a:r>
            <a:r>
              <a:rPr lang="cs-CZ" sz="2000" dirty="0"/>
              <a:t>lze jednoduše ukázat rozborem chování proudové smyčky umístěné v magnetickém poli permanentního magnetu.</a:t>
            </a:r>
          </a:p>
          <a:p>
            <a:endParaRPr lang="cs-CZ" sz="2000" dirty="0"/>
          </a:p>
        </p:txBody>
      </p:sp>
      <p:pic>
        <p:nvPicPr>
          <p:cNvPr id="6" name="Obráze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9752" y="2717050"/>
            <a:ext cx="5866534" cy="349933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3568" y="5524505"/>
            <a:ext cx="392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http</a:t>
            </a:r>
            <a:r>
              <a:rPr lang="cs-CZ" sz="1400" i="1" dirty="0"/>
              <a:t>://sph3u2014.blogspot.com/2015/01/dc-motors-and-induction.html</a:t>
            </a:r>
          </a:p>
        </p:txBody>
      </p:sp>
    </p:spTree>
    <p:extLst>
      <p:ext uri="{BB962C8B-B14F-4D97-AF65-F5344CB8AC3E}">
        <p14:creationId xmlns:p14="http://schemas.microsoft.com/office/powerpoint/2010/main" val="2505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75370" y="1268760"/>
            <a:ext cx="813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Je-li k proudové smyčce v magnetickém poli připojeno stejnosměrné napětí, bude působit na větev smyčky bližší jižnímu pólu magnetu podle </a:t>
            </a:r>
            <a:r>
              <a:rPr lang="cs-CZ" sz="2000" dirty="0" err="1" smtClean="0"/>
              <a:t>Flemingova</a:t>
            </a:r>
            <a:r>
              <a:rPr lang="cs-CZ" sz="2000" dirty="0" smtClean="0"/>
              <a:t> pravidla levé ruky síla směrem nahoru, na druhé větvi síla směrem dolů, tyto dvě síly vyvolají moment síly, který způsobí natáčení smyčky.</a:t>
            </a:r>
            <a:endParaRPr lang="cs-CZ" sz="2000" dirty="0"/>
          </a:p>
        </p:txBody>
      </p:sp>
      <p:pic>
        <p:nvPicPr>
          <p:cNvPr id="9" name="Obrázek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2819"/>
            <a:ext cx="4931746" cy="331236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7544" y="5868849"/>
            <a:ext cx="381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://www.motioncontroltips.com/faq-what-is-the-commutator-in-a-dc-motor/</a:t>
            </a:r>
          </a:p>
        </p:txBody>
      </p:sp>
    </p:spTree>
    <p:extLst>
      <p:ext uri="{BB962C8B-B14F-4D97-AF65-F5344CB8AC3E}">
        <p14:creationId xmlns:p14="http://schemas.microsoft.com/office/powerpoint/2010/main" val="39839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75370" y="1268760"/>
            <a:ext cx="813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Napětí je ke smyčce připojeno tak, aby fungovalo za pohybu přes izolované půlkroužky pomocí kartáčů a tzv. komutátorem je realizována změna napájení tak, že se změní smysl proudu a tím je docíleno působení točivého momentu na stejnou stranu.</a:t>
            </a:r>
          </a:p>
        </p:txBody>
      </p:sp>
      <p:pic>
        <p:nvPicPr>
          <p:cNvPr id="7" name="Picture 2" descr="https://elektrika.cz/obr/08_elektr_stejn_stroje_02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4"/>
          <a:stretch/>
        </p:blipFill>
        <p:spPr bwMode="auto">
          <a:xfrm>
            <a:off x="2051720" y="2592199"/>
            <a:ext cx="5040427" cy="40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467544" y="1117427"/>
            <a:ext cx="8136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Rotor (kotva) nese v drážkách </a:t>
            </a:r>
            <a:r>
              <a:rPr lang="cs-CZ" sz="2000" b="1" dirty="0" smtClean="0"/>
              <a:t>rozložené vinutí s cívkami</a:t>
            </a:r>
            <a:r>
              <a:rPr lang="cs-CZ" sz="2000" dirty="0" smtClean="0"/>
              <a:t>, vyvedenými k lamelám </a:t>
            </a:r>
            <a:r>
              <a:rPr lang="cs-CZ" sz="2000" b="1" dirty="0" smtClean="0"/>
              <a:t>mechanického komutátoru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Ten přivádí </a:t>
            </a:r>
            <a:r>
              <a:rPr lang="cs-CZ" sz="2000" b="1" dirty="0" smtClean="0"/>
              <a:t>správně orientovaný proud do cívek vinutí rotující kotvy </a:t>
            </a:r>
            <a:r>
              <a:rPr lang="cs-CZ" sz="2000" dirty="0" smtClean="0"/>
              <a:t>tak, aby všechny proudem protékané cívkové strany vytvářely v magnetickém poli hlavních pólů točivý moment souhlasného smyslu.</a:t>
            </a:r>
            <a:endParaRPr lang="cs-CZ" sz="2000" dirty="0"/>
          </a:p>
        </p:txBody>
      </p:sp>
      <p:pic>
        <p:nvPicPr>
          <p:cNvPr id="9" name="Obrázek 1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51614"/>
            <a:ext cx="4534237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4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11188" y="1124744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Ke komutátoru přiléhají kartáče z grafitu s otočným, popř. posuvným pohybem dotlačované do kontaktu pružinou</a:t>
            </a:r>
            <a:endParaRPr lang="cs-CZ" sz="2000" dirty="0"/>
          </a:p>
        </p:txBody>
      </p:sp>
      <p:pic>
        <p:nvPicPr>
          <p:cNvPr id="8" name="Obrázek 16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6912" r="8625" b="7655"/>
          <a:stretch/>
        </p:blipFill>
        <p:spPr bwMode="auto">
          <a:xfrm>
            <a:off x="251520" y="1875021"/>
            <a:ext cx="5112568" cy="3570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/>
          <p:cNvSpPr/>
          <p:nvPr/>
        </p:nvSpPr>
        <p:spPr>
          <a:xfrm>
            <a:off x="1547664" y="3048054"/>
            <a:ext cx="100811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https://drive.tech/assets/images/e/remax24_ebcll_sl_1we_cutted-1-94419e3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640" r="8790" b="12284"/>
          <a:stretch/>
        </p:blipFill>
        <p:spPr bwMode="auto">
          <a:xfrm>
            <a:off x="5220072" y="3356992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5868144" y="4653136"/>
            <a:ext cx="100811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1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611188" y="1124744"/>
            <a:ext cx="8136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/>
              <a:t>Nejrozšířenějším způsobem </a:t>
            </a:r>
            <a:r>
              <a:rPr lang="cs-CZ" sz="2000" b="1" dirty="0"/>
              <a:t>řízení pohybové frekvence </a:t>
            </a:r>
            <a:r>
              <a:rPr lang="cs-CZ" sz="2000" dirty="0"/>
              <a:t>DC motorů je řízení </a:t>
            </a:r>
            <a:r>
              <a:rPr lang="cs-CZ" sz="2000" b="1" dirty="0"/>
              <a:t>změnou napětí v obvodu kotvy</a:t>
            </a:r>
            <a:r>
              <a:rPr lang="cs-CZ" sz="2000" dirty="0"/>
              <a:t>. </a:t>
            </a:r>
          </a:p>
          <a:p>
            <a:r>
              <a:rPr lang="cs-CZ" sz="2000" dirty="0" smtClean="0"/>
              <a:t>Je </a:t>
            </a:r>
            <a:r>
              <a:rPr lang="cs-CZ" sz="2000" dirty="0"/>
              <a:t>možné rozlišovat následující typy DC </a:t>
            </a:r>
            <a:r>
              <a:rPr lang="cs-CZ" sz="2000" dirty="0" smtClean="0"/>
              <a:t>motorů (liší </a:t>
            </a:r>
            <a:r>
              <a:rPr lang="cs-CZ" sz="2000" dirty="0"/>
              <a:t>se vnitřním zapojením a </a:t>
            </a:r>
            <a:r>
              <a:rPr lang="cs-CZ" sz="2000" dirty="0" smtClean="0"/>
              <a:t>vlastnostmi):</a:t>
            </a:r>
            <a:endParaRPr lang="cs-CZ" sz="2000" dirty="0"/>
          </a:p>
          <a:p>
            <a:pPr marL="457200" indent="-457200">
              <a:buAutoNum type="alphaLcParenR"/>
            </a:pPr>
            <a:r>
              <a:rPr lang="cs-CZ" sz="2000" dirty="0" smtClean="0"/>
              <a:t>sériové</a:t>
            </a:r>
          </a:p>
          <a:p>
            <a:pPr marL="457200" indent="-457200">
              <a:buAutoNum type="alphaLcParenR"/>
            </a:pPr>
            <a:r>
              <a:rPr lang="cs-CZ" sz="2000" dirty="0"/>
              <a:t>d</a:t>
            </a:r>
            <a:r>
              <a:rPr lang="cs-CZ" sz="2000" dirty="0" smtClean="0"/>
              <a:t>erivační</a:t>
            </a:r>
          </a:p>
          <a:p>
            <a:pPr marL="457200" indent="-457200">
              <a:buAutoNum type="alphaLcParenR"/>
            </a:pPr>
            <a:r>
              <a:rPr lang="cs-CZ" sz="2000" dirty="0"/>
              <a:t>s</a:t>
            </a:r>
            <a:r>
              <a:rPr lang="cs-CZ" sz="2000" dirty="0" smtClean="0"/>
              <a:t> </a:t>
            </a:r>
            <a:r>
              <a:rPr lang="cs-CZ" sz="2000" dirty="0"/>
              <a:t>cizím </a:t>
            </a:r>
            <a:r>
              <a:rPr lang="cs-CZ" sz="2000" dirty="0" smtClean="0"/>
              <a:t>buzením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s </a:t>
            </a:r>
            <a:r>
              <a:rPr lang="cs-CZ" sz="2000" dirty="0"/>
              <a:t>permanentními </a:t>
            </a:r>
            <a:r>
              <a:rPr lang="cs-CZ" sz="2000" dirty="0" smtClean="0"/>
              <a:t>magnety</a:t>
            </a:r>
            <a:endParaRPr lang="cs-CZ" sz="2000" dirty="0"/>
          </a:p>
        </p:txBody>
      </p:sp>
      <p:pic>
        <p:nvPicPr>
          <p:cNvPr id="9" name="Obrázek 4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0" y="3743484"/>
            <a:ext cx="7518344" cy="21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1979712" y="5884822"/>
            <a:ext cx="6968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2497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pic>
        <p:nvPicPr>
          <p:cNvPr id="8" name="Obrázek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628800"/>
            <a:ext cx="421598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6476029" y="2550381"/>
            <a:ext cx="2287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75656" y="1111969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Porovnání momentových charakteristik DC motorů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6164" y="4658067"/>
            <a:ext cx="8028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u="sng" dirty="0"/>
              <a:t>Sériový motor</a:t>
            </a:r>
            <a:r>
              <a:rPr lang="cs-CZ" dirty="0"/>
              <a:t> - vhodný </a:t>
            </a:r>
            <a:r>
              <a:rPr lang="cs-CZ" b="1" dirty="0"/>
              <a:t>pro velké záběrové momenty</a:t>
            </a:r>
            <a:r>
              <a:rPr lang="cs-CZ" dirty="0"/>
              <a:t>, má </a:t>
            </a:r>
            <a:r>
              <a:rPr lang="cs-CZ" b="1" dirty="0"/>
              <a:t>měkkou charakteristiku a nesmí pracovat nezatížený </a:t>
            </a:r>
            <a:r>
              <a:rPr lang="cs-CZ" dirty="0"/>
              <a:t>(nebezpečí poškození kotvy) – nejčastější aplikace jako spouštěč (startér) automobilů. </a:t>
            </a:r>
          </a:p>
        </p:txBody>
      </p:sp>
    </p:spTree>
    <p:extLst>
      <p:ext uri="{BB962C8B-B14F-4D97-AF65-F5344CB8AC3E}">
        <p14:creationId xmlns:p14="http://schemas.microsoft.com/office/powerpoint/2010/main" val="2176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pic>
        <p:nvPicPr>
          <p:cNvPr id="8" name="Obrázek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628800"/>
            <a:ext cx="421598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6476029" y="2550381"/>
            <a:ext cx="2287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75656" y="1111969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Porovnání momentových charakteristik DC motorů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6164" y="4658067"/>
            <a:ext cx="8028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u="sng" dirty="0"/>
              <a:t>Motory s paralelním buzením (derivační) </a:t>
            </a:r>
            <a:r>
              <a:rPr lang="cs-CZ" dirty="0"/>
              <a:t>- motory mají v</a:t>
            </a:r>
            <a:r>
              <a:rPr lang="cs-CZ" b="1" dirty="0"/>
              <a:t>elmi tvrdou charakteristiku </a:t>
            </a:r>
            <a:r>
              <a:rPr lang="cs-CZ" dirty="0"/>
              <a:t>(otáčky se pouze nepatrně mění se zatížením – max. o 5 – 10 %). </a:t>
            </a:r>
            <a:r>
              <a:rPr lang="cs-CZ" b="1" dirty="0"/>
              <a:t>Otáčky se regulují především změnou napětí kotvy</a:t>
            </a:r>
            <a:r>
              <a:rPr lang="cs-CZ" dirty="0"/>
              <a:t>, případně přes zařazený reostat </a:t>
            </a:r>
            <a:r>
              <a:rPr lang="cs-CZ" b="1" dirty="0"/>
              <a:t>změnou budícího napětí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8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pic>
        <p:nvPicPr>
          <p:cNvPr id="8" name="Obrázek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628800"/>
            <a:ext cx="421598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6476029" y="2550381"/>
            <a:ext cx="2287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75656" y="1111969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Porovnání momentových charakteristik DC motorů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6164" y="4658067"/>
            <a:ext cx="8028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u="sng" dirty="0"/>
              <a:t>Motory s cizím buzením</a:t>
            </a:r>
            <a:r>
              <a:rPr lang="cs-CZ" dirty="0"/>
              <a:t> - mají </a:t>
            </a:r>
            <a:r>
              <a:rPr lang="cs-CZ" b="1" dirty="0"/>
              <a:t>podobné vlastnosti jako derivační</a:t>
            </a:r>
            <a:r>
              <a:rPr lang="cs-CZ" dirty="0"/>
              <a:t>, jsou vhodné pro </a:t>
            </a:r>
            <a:r>
              <a:rPr lang="cs-CZ" b="1" dirty="0"/>
              <a:t>hospodárné řízení pohybové frekvence</a:t>
            </a:r>
            <a:r>
              <a:rPr lang="cs-CZ" dirty="0"/>
              <a:t>. </a:t>
            </a:r>
            <a:r>
              <a:rPr lang="cs-CZ" b="1" dirty="0"/>
              <a:t>Magnety se budí konstantním napětím a kotva se napájí proměnným napětím</a:t>
            </a:r>
            <a:r>
              <a:rPr lang="cs-CZ" dirty="0"/>
              <a:t>. Mají </a:t>
            </a:r>
            <a:r>
              <a:rPr lang="cs-CZ" b="1" dirty="0"/>
              <a:t>široký regulační rozsah</a:t>
            </a:r>
            <a:r>
              <a:rPr lang="cs-CZ" dirty="0"/>
              <a:t> a dostatečně </a:t>
            </a:r>
            <a:r>
              <a:rPr lang="cs-CZ" b="1" dirty="0"/>
              <a:t>tvrdou momentovou charakteristiku </a:t>
            </a:r>
            <a:r>
              <a:rPr lang="cs-CZ" dirty="0"/>
              <a:t>a </a:t>
            </a:r>
            <a:r>
              <a:rPr lang="cs-CZ" b="1" dirty="0"/>
              <a:t>dobré dynamické vlastnosti</a:t>
            </a:r>
            <a:r>
              <a:rPr lang="cs-CZ" dirty="0"/>
              <a:t>. Pro PR se aplikují výjimečně - mají nižší měrný výkon oproti motorům s permanentními magnety.</a:t>
            </a:r>
          </a:p>
        </p:txBody>
      </p:sp>
    </p:spTree>
    <p:extLst>
      <p:ext uri="{BB962C8B-B14F-4D97-AF65-F5344CB8AC3E}">
        <p14:creationId xmlns:p14="http://schemas.microsoft.com/office/powerpoint/2010/main" val="1052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Základní rozdělení elektrických pohonů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41" y="1484784"/>
            <a:ext cx="1334244" cy="12064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913419" cy="121993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732240" y="1556792"/>
            <a:ext cx="2101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Zdroje: </a:t>
            </a:r>
          </a:p>
          <a:p>
            <a:r>
              <a:rPr lang="cs-CZ" sz="1400" i="1" dirty="0"/>
              <a:t>https://</a:t>
            </a:r>
            <a:r>
              <a:rPr lang="cs-CZ" sz="1400" i="1" dirty="0" smtClean="0"/>
              <a:t>eur.vevor.com</a:t>
            </a:r>
          </a:p>
          <a:p>
            <a:r>
              <a:rPr lang="cs-CZ" sz="1400" i="1" dirty="0" smtClean="0"/>
              <a:t>https://www.schmachtl.cz</a:t>
            </a:r>
            <a:endParaRPr lang="cs-CZ" sz="1400" i="1" dirty="0"/>
          </a:p>
        </p:txBody>
      </p:sp>
      <p:pic>
        <p:nvPicPr>
          <p:cNvPr id="10" name="Picture 2" descr="https://drive.tech/assets/images/e/remax24_ebcll_sl_1we_cutted-1-94419e3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8" y="3068960"/>
            <a:ext cx="1833148" cy="13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876256" y="2780928"/>
            <a:ext cx="2173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Zdroje: </a:t>
            </a:r>
            <a:r>
              <a:rPr lang="cs-CZ" sz="1400" i="1" dirty="0"/>
              <a:t>https://</a:t>
            </a:r>
            <a:r>
              <a:rPr lang="cs-CZ" sz="1400" i="1" dirty="0" smtClean="0"/>
              <a:t>drive.tech/en/stream-content/precious-metal-vs-graphite-brushes</a:t>
            </a:r>
          </a:p>
          <a:p>
            <a:r>
              <a:rPr lang="cs-CZ" sz="1400" i="1" dirty="0"/>
              <a:t>https://planfinland.akvoapp.org/es/project/1595/update/15989/</a:t>
            </a:r>
          </a:p>
          <a:p>
            <a:endParaRPr lang="cs-CZ" sz="1400" i="1" dirty="0"/>
          </a:p>
        </p:txBody>
      </p:sp>
      <p:pic>
        <p:nvPicPr>
          <p:cNvPr id="12" name="Obrázek 1" descr="Image result for princip asynchronnÃ­ho motoru s kotvou nakrÃ¡tk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1553379" cy="1176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27584" y="1124744"/>
            <a:ext cx="741682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Rotační</a:t>
            </a:r>
            <a:r>
              <a:rPr lang="cs-CZ" sz="2000" dirty="0" smtClean="0"/>
              <a:t>                                        </a:t>
            </a:r>
            <a:r>
              <a:rPr lang="cs-CZ" sz="2000" b="1" dirty="0" smtClean="0"/>
              <a:t>Lineární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800" dirty="0" smtClean="0"/>
          </a:p>
          <a:p>
            <a:r>
              <a:rPr lang="cs-CZ" sz="2000" b="1" dirty="0" smtClean="0"/>
              <a:t>Stejnosměrné</a:t>
            </a:r>
            <a:r>
              <a:rPr lang="cs-CZ" sz="2000" dirty="0" smtClean="0"/>
              <a:t>                               </a:t>
            </a:r>
            <a:r>
              <a:rPr lang="cs-CZ" sz="2000" b="1" dirty="0" smtClean="0"/>
              <a:t>Střídavé</a:t>
            </a:r>
            <a:r>
              <a:rPr lang="cs-CZ" sz="2000" dirty="0" smtClean="0"/>
              <a:t> (1 fáze, více fází)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Synchronní</a:t>
            </a:r>
            <a:r>
              <a:rPr lang="cs-CZ" sz="2000" dirty="0" smtClean="0"/>
              <a:t>                                    </a:t>
            </a:r>
            <a:r>
              <a:rPr lang="cs-CZ" sz="2000" b="1" dirty="0" smtClean="0"/>
              <a:t>Asynchronní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5085184"/>
            <a:ext cx="1553379" cy="112779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3"/>
          <a:stretch/>
        </p:blipFill>
        <p:spPr>
          <a:xfrm>
            <a:off x="971600" y="5085184"/>
            <a:ext cx="1440160" cy="106608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858743" y="4437112"/>
            <a:ext cx="206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Zdroje: http</a:t>
            </a:r>
            <a:r>
              <a:rPr lang="cs-CZ" sz="1400" i="1" dirty="0"/>
              <a:t>://</a:t>
            </a:r>
            <a:r>
              <a:rPr lang="cs-CZ" sz="1400" i="1" dirty="0" smtClean="0"/>
              <a:t>352lab.vsb.cz/Podklady/03_PAR/Akc_el.html</a:t>
            </a:r>
          </a:p>
          <a:p>
            <a:r>
              <a:rPr lang="cs-CZ" sz="1400" i="1" dirty="0"/>
              <a:t>https://www.automobilrevue.cz/rubriky/presunuto-na-trucker-cz-truck-bus/predstavujeme/elektromotory-synchronni-vladne_48530.html</a:t>
            </a:r>
          </a:p>
        </p:txBody>
      </p:sp>
    </p:spTree>
    <p:extLst>
      <p:ext uri="{BB962C8B-B14F-4D97-AF65-F5344CB8AC3E}">
        <p14:creationId xmlns:p14="http://schemas.microsoft.com/office/powerpoint/2010/main" val="18368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pic>
        <p:nvPicPr>
          <p:cNvPr id="8" name="Obrázek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628800"/>
            <a:ext cx="4215985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6476029" y="2550381"/>
            <a:ext cx="2287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75656" y="1111969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Porovnání momentových charakteristik DC motorů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6164" y="4275085"/>
            <a:ext cx="802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i="1" u="sng" dirty="0"/>
              <a:t>Motory s permanentními magnety</a:t>
            </a:r>
            <a:r>
              <a:rPr lang="cs-CZ" dirty="0"/>
              <a:t> - budící vinutí ve statoru je nahrazeno permanentními magnety. Svými vlastnostmi tvoří tyto motory </a:t>
            </a:r>
            <a:r>
              <a:rPr lang="cs-CZ" b="1" dirty="0"/>
              <a:t>přechod mezi sériovým a derivačním motorem</a:t>
            </a:r>
            <a:r>
              <a:rPr lang="cs-CZ" dirty="0"/>
              <a:t>, protože má poněkud měkčí charakteristiku. Pro </a:t>
            </a:r>
            <a:r>
              <a:rPr lang="cs-CZ" b="1" dirty="0"/>
              <a:t>aplikace u PR jsou nejvhodnější </a:t>
            </a:r>
            <a:r>
              <a:rPr lang="cs-CZ" dirty="0"/>
              <a:t>a nejčastěji užívané motory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klady: vysoký záběrový moment; lineární závislost M/n; bez budicího vinutí (menší/lehčí/jednodušší); nové materiály magnetů dále zlepšují jeho vlastnosti</a:t>
            </a:r>
          </a:p>
          <a:p>
            <a:pPr lvl="0"/>
            <a:r>
              <a:rPr lang="cs-CZ" dirty="0" smtClean="0"/>
              <a:t>zápory: velké tepelné odpory a špatné chlazení; jiskření komutátoru (opotřebení a opalování kartáčů)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1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1"/>
            <a:ext cx="4464496" cy="36725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338" y="3235958"/>
            <a:ext cx="5523158" cy="350541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DC motory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4572000" y="12358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Řez typickým DC servomotorem se snímačem otáček (</a:t>
            </a:r>
            <a:r>
              <a:rPr lang="cs-CZ" dirty="0" err="1"/>
              <a:t>tachodynamo</a:t>
            </a:r>
            <a:r>
              <a:rPr lang="cs-CZ" dirty="0"/>
              <a:t>) a snímačem polohy (inkrementální čidlo)</a:t>
            </a:r>
            <a:endParaRPr lang="en-GB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5755" y="5523249"/>
            <a:ext cx="388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DC </a:t>
            </a:r>
            <a:r>
              <a:rPr lang="cs-CZ" sz="2000" dirty="0" err="1" smtClean="0"/>
              <a:t>servopohon</a:t>
            </a:r>
            <a:r>
              <a:rPr lang="cs-CZ" sz="2000" dirty="0" smtClean="0"/>
              <a:t> s diskovým motorem a harmonickou převodovkou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62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bezkartáčovými motory</a:t>
            </a:r>
            <a:endParaRPr lang="cs-CZ" sz="2400" b="1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576982" y="1268760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Nejmodernější pohony </a:t>
            </a:r>
            <a:r>
              <a:rPr lang="cs-CZ" sz="2000" dirty="0" smtClean="0"/>
              <a:t>průmyslové automatizační techniky a průmyslových robotů v současné době. </a:t>
            </a:r>
          </a:p>
          <a:p>
            <a:endParaRPr lang="cs-CZ" sz="2000" dirty="0" smtClean="0"/>
          </a:p>
          <a:p>
            <a:r>
              <a:rPr lang="cs-CZ" sz="2000" dirty="0" smtClean="0"/>
              <a:t>Pro označení uvedeného typu motorů se užívá termín "</a:t>
            </a:r>
            <a:r>
              <a:rPr lang="cs-CZ" sz="2000" b="1" dirty="0" smtClean="0"/>
              <a:t>stejnosměrný </a:t>
            </a:r>
            <a:r>
              <a:rPr lang="cs-CZ" sz="2000" b="1" dirty="0" err="1" smtClean="0"/>
              <a:t>bezkartáčový</a:t>
            </a:r>
            <a:r>
              <a:rPr lang="cs-CZ" sz="2000" b="1" dirty="0" smtClean="0"/>
              <a:t> motor – </a:t>
            </a:r>
            <a:r>
              <a:rPr lang="cs-CZ" sz="2000" b="1" dirty="0" err="1" smtClean="0"/>
              <a:t>Brushless</a:t>
            </a:r>
            <a:r>
              <a:rPr lang="cs-CZ" sz="2000" b="1" dirty="0" smtClean="0"/>
              <a:t> DC = BLDC</a:t>
            </a:r>
            <a:r>
              <a:rPr lang="cs-CZ" sz="2000" dirty="0" smtClean="0"/>
              <a:t>" (BLDC motory), anebo od způsobu komutace "EC motor" (elektronicky komutovaný motor, </a:t>
            </a:r>
            <a:r>
              <a:rPr lang="cs-CZ" sz="2000" dirty="0" err="1" smtClean="0"/>
              <a:t>angl</a:t>
            </a:r>
            <a:r>
              <a:rPr lang="cs-CZ" sz="2000" dirty="0" smtClean="0"/>
              <a:t>. </a:t>
            </a:r>
            <a:r>
              <a:rPr lang="cs-CZ" sz="2000" dirty="0" err="1" smtClean="0"/>
              <a:t>electronically</a:t>
            </a:r>
            <a:r>
              <a:rPr lang="cs-CZ" sz="2000" dirty="0" smtClean="0"/>
              <a:t> </a:t>
            </a:r>
            <a:r>
              <a:rPr lang="cs-CZ" sz="2000" dirty="0" err="1" smtClean="0"/>
              <a:t>commutated</a:t>
            </a:r>
            <a:r>
              <a:rPr lang="cs-CZ" sz="2000" dirty="0" smtClean="0"/>
              <a:t> motor) a nejčastěji se užívá ne zcela správně označení – „AC servomotor".</a:t>
            </a:r>
          </a:p>
          <a:p>
            <a:endParaRPr lang="cs-CZ" sz="2000" dirty="0"/>
          </a:p>
          <a:p>
            <a:r>
              <a:rPr lang="cs-CZ" sz="2000" dirty="0"/>
              <a:t>Mechanické spínání komutátorem je v případě bezkartáčového motoru nahrazeno elektronickým, pomocí spínacích tranzistorů – elektronickou komutací.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https://www.youtube.com/watch?v=bCEiOnuODac&amp;list=PLuUdFsbOK_8qVROrfl2M2WSV2xAz-ABVU&amp;index=8&amp;t=0s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267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bezkartáčovými motory</a:t>
            </a:r>
            <a:endParaRPr lang="cs-CZ" sz="2400" b="1" dirty="0"/>
          </a:p>
        </p:txBody>
      </p:sp>
      <p:pic>
        <p:nvPicPr>
          <p:cNvPr id="11" name="Obrázek 4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/>
          <a:stretch/>
        </p:blipFill>
        <p:spPr bwMode="auto">
          <a:xfrm>
            <a:off x="1321803" y="1988840"/>
            <a:ext cx="6312931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899592" y="1381998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000" dirty="0" smtClean="0"/>
              <a:t>Porovnání velikosti kartáčového (DC) a bezkartáčového motoru (BLDC)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DC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115616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BLDC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bezkartáčovými motory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err="1" smtClean="0"/>
              <a:t>Bezkartáčový</a:t>
            </a:r>
            <a:r>
              <a:rPr lang="cs-CZ" sz="2000" dirty="0" smtClean="0"/>
              <a:t> motor je </a:t>
            </a:r>
            <a:r>
              <a:rPr lang="cs-CZ" sz="2000" b="1" dirty="0" smtClean="0"/>
              <a:t>hybrid</a:t>
            </a:r>
            <a:r>
              <a:rPr lang="cs-CZ" sz="2000" dirty="0" smtClean="0"/>
              <a:t>, který v konstrukčním provedení kombinuje nejlepší vlastnosti klasických DC kartáčových motorů a asynchronních motorů s kotvou nakrátko.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Princip činnosti vychází z klasického uspořádání DC kartáčových motorů s permanentními magnety, přičemž došlo k </a:t>
            </a:r>
            <a:r>
              <a:rPr lang="cs-CZ" sz="2000" b="1" dirty="0" smtClean="0"/>
              <a:t>záměně funkce rotoru a statoru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Permanentní magnety jsou umístěné v rotoru a vinutí je ve statoru.</a:t>
            </a:r>
          </a:p>
        </p:txBody>
      </p:sp>
      <p:pic>
        <p:nvPicPr>
          <p:cNvPr id="9" name="Obrázek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003840" cy="233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6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bezkartáčovými motory</a:t>
            </a:r>
            <a:endParaRPr lang="cs-CZ" sz="2400" b="1" dirty="0"/>
          </a:p>
        </p:txBody>
      </p:sp>
      <p:sp>
        <p:nvSpPr>
          <p:cNvPr id="8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Motivací </a:t>
            </a:r>
            <a:r>
              <a:rPr lang="cs-CZ" sz="2000" dirty="0"/>
              <a:t>k vývoji těchto </a:t>
            </a:r>
            <a:r>
              <a:rPr lang="cs-CZ" sz="2000" dirty="0" smtClean="0"/>
              <a:t>BLDC motorů </a:t>
            </a:r>
            <a:r>
              <a:rPr lang="cs-CZ" sz="2000" dirty="0"/>
              <a:t>byly především snahy o: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dosažení </a:t>
            </a:r>
            <a:r>
              <a:rPr lang="cs-CZ" sz="2000" b="1" dirty="0"/>
              <a:t>vysokých rychlostí</a:t>
            </a:r>
            <a:r>
              <a:rPr lang="cs-CZ" sz="2000" dirty="0"/>
              <a:t>;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dirty="0"/>
              <a:t>zlepšení </a:t>
            </a:r>
            <a:r>
              <a:rPr lang="cs-CZ" sz="2000" b="1" dirty="0"/>
              <a:t>dynamických vlastností </a:t>
            </a:r>
            <a:r>
              <a:rPr lang="cs-CZ" sz="2000" dirty="0"/>
              <a:t>(krácení doby brzdění a akcelerace);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/>
              <a:t>zjednodušení</a:t>
            </a:r>
            <a:r>
              <a:rPr lang="cs-CZ" sz="2000" dirty="0"/>
              <a:t> </a:t>
            </a:r>
            <a:r>
              <a:rPr lang="cs-CZ" sz="2000" b="1" dirty="0"/>
              <a:t>údržby</a:t>
            </a:r>
            <a:r>
              <a:rPr lang="cs-CZ" sz="2000" dirty="0"/>
              <a:t>;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/>
              <a:t>zmenšení rozměrů</a:t>
            </a:r>
            <a:r>
              <a:rPr lang="cs-CZ" sz="2000" dirty="0"/>
              <a:t>;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/>
              <a:t>zvýšení specifického příkonu </a:t>
            </a:r>
            <a:r>
              <a:rPr lang="cs-CZ" sz="2000" dirty="0"/>
              <a:t>a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cs-CZ" sz="2000" b="1" dirty="0"/>
              <a:t>zvýšení spolehlivosti a životnosti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352425" indent="-352425"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4256291"/>
            <a:ext cx="8136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Výhodnost BLDC motorů v konstrukcích pohonů robotů lze shrnout takto: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b="1" dirty="0" smtClean="0"/>
              <a:t>Odpadá mechanický komutátor </a:t>
            </a:r>
            <a:r>
              <a:rPr lang="cs-CZ" sz="2000" dirty="0" smtClean="0"/>
              <a:t>a obtíže s ním spojené (nutnost údržby, opotřebení a následkem toho malá životnost). BLDC motory mají životnost prakticky omezenou pouze životností ložisek (cca 30 000 provozních hodin), mají klidný chod </a:t>
            </a:r>
            <a:r>
              <a:rPr lang="cs-CZ" sz="2000" b="1" dirty="0" smtClean="0"/>
              <a:t>bez akustických efektů</a:t>
            </a:r>
            <a:r>
              <a:rPr lang="cs-CZ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Elektrická komutace umožňuje vyvinout </a:t>
            </a:r>
            <a:r>
              <a:rPr lang="cs-CZ" sz="2000" b="1" dirty="0" smtClean="0"/>
              <a:t>maximální moment i při maximálních otáčkách</a:t>
            </a:r>
            <a:r>
              <a:rPr lang="cs-CZ" sz="2000" dirty="0" smtClean="0"/>
              <a:t>, takže nedochází k omezování výkonu.	</a:t>
            </a:r>
            <a:endParaRPr lang="cs-CZ" sz="2000" dirty="0"/>
          </a:p>
        </p:txBody>
      </p:sp>
      <p:pic>
        <p:nvPicPr>
          <p:cNvPr id="7" name="Obrázek 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17" y="2281421"/>
            <a:ext cx="4054789" cy="201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bezkartáčovými motory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612478" y="1340768"/>
            <a:ext cx="8074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Pohony robotů se realizují v kombinaci rychloběžného motoru a převodovky do </a:t>
            </a:r>
            <a:r>
              <a:rPr lang="cs-CZ" sz="2000" dirty="0" err="1"/>
              <a:t>pomala</a:t>
            </a:r>
            <a:r>
              <a:rPr lang="cs-CZ" sz="2000" dirty="0"/>
              <a:t> a častá je aplikace bezkartáčových motorů v </a:t>
            </a:r>
            <a:r>
              <a:rPr lang="cs-CZ" sz="2000" b="1" dirty="0"/>
              <a:t>kompaktním provedení s harmonickou převodovkou </a:t>
            </a:r>
            <a:r>
              <a:rPr lang="cs-CZ" sz="2000" dirty="0"/>
              <a:t>vestavěnou do motoru. </a:t>
            </a:r>
          </a:p>
        </p:txBody>
      </p:sp>
      <p:grpSp>
        <p:nvGrpSpPr>
          <p:cNvPr id="9" name="Skupina 75"/>
          <p:cNvGrpSpPr>
            <a:grpSpLocks/>
          </p:cNvGrpSpPr>
          <p:nvPr/>
        </p:nvGrpSpPr>
        <p:grpSpPr bwMode="auto">
          <a:xfrm>
            <a:off x="827584" y="2492896"/>
            <a:ext cx="8040413" cy="3600400"/>
            <a:chOff x="1777" y="2137"/>
            <a:chExt cx="9720" cy="435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7" y="2497"/>
              <a:ext cx="4665" cy="3848"/>
            </a:xfrm>
            <a:prstGeom prst="rect">
              <a:avLst/>
            </a:prstGeom>
            <a:noFill/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277"/>
            <a:stretch/>
          </p:blipFill>
          <p:spPr bwMode="auto">
            <a:xfrm>
              <a:off x="1777" y="2677"/>
              <a:ext cx="4178" cy="3812"/>
            </a:xfrm>
            <a:prstGeom prst="rect">
              <a:avLst/>
            </a:prstGeom>
            <a:noFill/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017" y="2137"/>
              <a:ext cx="948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a) Příklad konstrukčního řešení HD		b) Elektrický pohon se zkrácenou převodovkou</a:t>
              </a:r>
              <a:endParaRPr kumimoji="0" lang="cs-CZ" sz="18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Obdélník 12"/>
          <p:cNvSpPr/>
          <p:nvPr/>
        </p:nvSpPr>
        <p:spPr>
          <a:xfrm>
            <a:off x="6503051" y="5996682"/>
            <a:ext cx="1898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 smtClean="0"/>
              <a:t>Zdroj: acrodyne.com.au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912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Zajímavost: srovnání motorů pro </a:t>
            </a:r>
            <a:r>
              <a:rPr lang="cs-CZ" sz="2400" b="1" dirty="0" err="1" smtClean="0"/>
              <a:t>elektroautomobily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539552" y="1196752"/>
            <a:ext cx="8352928" cy="545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zejména v minulosti - snadná regulace, konstrukčně složitější, náročnější na údržbu a není tak efektivní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nutnost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měniče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vyšší účinnost, kompaktnější stavba, nižší hmotnost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synchronní: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častější – obecně vyšší účinnost (95 %, v nižších otáčkách), ostřejší charakteristika, rychlý nástup točivého momentu, dobré tepelné vlastnosti (dobré parametry napříč celým otáčkovým spektrem),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nejrozšířenější je typ s magnety - potřeba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magnetů (drahé kovy) – cena, ekologie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asynchronní: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vyšší účinnost (93 %) ve vyšších otáčkách (vhodné pro jízdu po dálnici), levnější, nespotřebovávají energii při chodu na prázdno (sundaná noha z „plynu“), lepší odolnost proti krátkodobému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přetížení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Existují i další řešení („reluktanční“ motor, hybrid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reluktačního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AC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…)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/>
              <a:t>Z </a:t>
            </a:r>
            <a:r>
              <a:rPr lang="cs-CZ" sz="2000" dirty="0"/>
              <a:t>pohledu teoretické účinnosti je zřejmě nejlepší synchronní motor s permanentními magnety, </a:t>
            </a:r>
            <a:r>
              <a:rPr lang="cs-CZ" sz="2000" dirty="0" smtClean="0"/>
              <a:t>náhon vpředu </a:t>
            </a:r>
            <a:r>
              <a:rPr lang="cs-CZ" sz="2000" dirty="0"/>
              <a:t>i vzadu</a:t>
            </a:r>
            <a:r>
              <a:rPr lang="cs-CZ" sz="20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https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://www.automobilrevue.cz/rubriky/presunuto-na-trucker-cz-truck-bus/predstavujeme/elektromotory-synchronni-vladne_48530.html</a:t>
            </a:r>
          </a:p>
        </p:txBody>
      </p:sp>
    </p:spTree>
    <p:extLst>
      <p:ext uri="{BB962C8B-B14F-4D97-AF65-F5344CB8AC3E}">
        <p14:creationId xmlns:p14="http://schemas.microsoft.com/office/powerpoint/2010/main" val="39654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KM </a:t>
            </a:r>
            <a:r>
              <a:rPr lang="cs-CZ" sz="2000" dirty="0"/>
              <a:t>mají poměrně jednoduchou vnitřní </a:t>
            </a:r>
            <a:r>
              <a:rPr lang="cs-CZ" sz="2000" dirty="0" smtClean="0"/>
              <a:t>strukturu - </a:t>
            </a:r>
            <a:r>
              <a:rPr lang="cs-CZ" sz="2000" b="1" dirty="0" smtClean="0"/>
              <a:t>řídící </a:t>
            </a:r>
            <a:r>
              <a:rPr lang="cs-CZ" sz="2000" b="1" dirty="0"/>
              <a:t>impulzy se převádějí přímo na změnu polohy </a:t>
            </a:r>
            <a:r>
              <a:rPr lang="cs-CZ" sz="2000" b="1" dirty="0" smtClean="0"/>
              <a:t>rotoru</a:t>
            </a:r>
            <a:r>
              <a:rPr lang="cs-CZ" sz="2000" dirty="0" smtClean="0"/>
              <a:t> v </a:t>
            </a:r>
            <a:r>
              <a:rPr lang="cs-CZ" sz="2000" dirty="0"/>
              <a:t>přesně definovaném poměru </a:t>
            </a:r>
            <a:r>
              <a:rPr lang="cs-CZ" sz="2000" b="1" dirty="0"/>
              <a:t>k počtu pulzů</a:t>
            </a:r>
            <a:r>
              <a:rPr lang="cs-CZ" sz="2000" dirty="0"/>
              <a:t>. </a:t>
            </a:r>
            <a:endParaRPr lang="cs-CZ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/>
              <a:t>Rychlost </a:t>
            </a:r>
            <a:r>
              <a:rPr lang="cs-CZ" sz="2000" b="1" dirty="0"/>
              <a:t>je přímo úměrná frekvenci impulzů</a:t>
            </a:r>
            <a:r>
              <a:rPr lang="cs-CZ" sz="2000" dirty="0"/>
              <a:t>.</a:t>
            </a:r>
          </a:p>
          <a:p>
            <a:r>
              <a:rPr lang="cs-CZ" sz="2000" b="1" dirty="0" smtClean="0"/>
              <a:t>Reverzace pohybu</a:t>
            </a:r>
            <a:r>
              <a:rPr lang="cs-CZ" sz="2000" dirty="0"/>
              <a:t> </a:t>
            </a:r>
            <a:r>
              <a:rPr lang="cs-CZ" sz="2000" dirty="0" smtClean="0"/>
              <a:t>se realizuje</a:t>
            </a:r>
            <a:r>
              <a:rPr lang="cs-CZ" sz="2000" b="1" dirty="0" smtClean="0"/>
              <a:t> změnou </a:t>
            </a:r>
            <a:r>
              <a:rPr lang="cs-CZ" sz="2000" b="1" dirty="0"/>
              <a:t>sledu impulzů </a:t>
            </a:r>
            <a:r>
              <a:rPr lang="cs-CZ" sz="2000" dirty="0"/>
              <a:t>do jednotlivých fází.</a:t>
            </a:r>
          </a:p>
          <a:p>
            <a:endParaRPr lang="cs-CZ" sz="800" dirty="0" smtClean="0"/>
          </a:p>
          <a:p>
            <a:pPr algn="just"/>
            <a:r>
              <a:rPr lang="cs-CZ" sz="2000" b="1" dirty="0" smtClean="0"/>
              <a:t>Výhody: </a:t>
            </a:r>
            <a:r>
              <a:rPr lang="cs-CZ" sz="2000" dirty="0" smtClean="0"/>
              <a:t>vysoká přesnost polohování, jednoduché propojení s číslovými zařízeními, možnost práce v otevřené smyčce (tj. bez zpětné vazby), příznivý poměr mezi cenou a technickými parametry</a:t>
            </a:r>
            <a:endParaRPr lang="cs-CZ" sz="2000" dirty="0"/>
          </a:p>
          <a:p>
            <a:endParaRPr lang="cs-CZ" sz="800" dirty="0" smtClean="0"/>
          </a:p>
          <a:p>
            <a:pPr algn="just"/>
            <a:r>
              <a:rPr lang="cs-CZ" sz="2000" b="1" dirty="0" smtClean="0"/>
              <a:t>Nevýhody: </a:t>
            </a:r>
            <a:r>
              <a:rPr lang="cs-CZ" sz="2000" dirty="0" smtClean="0"/>
              <a:t>nesnese přetížení (ztráta synchronizace), jsou vyráběny pro relativně nízké hodnoty momentů (0,2 – 15 Nm), mají nízký měrný moment (Nm/kg), dynamické vlastnosti se mění dle momentu setrvačnosti zátěže </a:t>
            </a:r>
          </a:p>
          <a:p>
            <a:pPr algn="just"/>
            <a:endParaRPr lang="cs-CZ" sz="800" dirty="0"/>
          </a:p>
          <a:p>
            <a:pPr algn="just"/>
            <a:r>
              <a:rPr lang="cs-CZ" sz="2000" dirty="0"/>
              <a:t>Video ukázka: </a:t>
            </a:r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www.youtube.com/watch?v=eyqwLiowZiU</a:t>
            </a:r>
            <a:endParaRPr lang="cs-CZ" sz="2000" dirty="0" smtClean="0"/>
          </a:p>
          <a:p>
            <a:pPr algn="just"/>
            <a:endParaRPr lang="cs-CZ" sz="800" dirty="0" smtClean="0"/>
          </a:p>
          <a:p>
            <a:pPr algn="just"/>
            <a:r>
              <a:rPr lang="cs-CZ" sz="2000" dirty="0" smtClean="0"/>
              <a:t>Z konstrukčního hlediska lze rozlišit tři základní koncepce KM: </a:t>
            </a:r>
          </a:p>
          <a:p>
            <a:pPr marL="457200" indent="-457200" algn="just">
              <a:buAutoNum type="arabicPeriod"/>
            </a:pPr>
            <a:r>
              <a:rPr lang="cs-CZ" sz="2000" b="1" dirty="0" smtClean="0"/>
              <a:t>KM s aktivním rotorem</a:t>
            </a:r>
            <a:r>
              <a:rPr lang="cs-CZ" sz="2000" dirty="0" smtClean="0"/>
              <a:t> – rotor tvoří permanentní magnety</a:t>
            </a:r>
          </a:p>
          <a:p>
            <a:pPr marL="457200" indent="-457200" algn="just">
              <a:buAutoNum type="arabicPeriod"/>
            </a:pPr>
            <a:r>
              <a:rPr lang="cs-CZ" sz="2000" b="1" dirty="0" smtClean="0"/>
              <a:t>KM s pasivním rotorem</a:t>
            </a:r>
            <a:r>
              <a:rPr lang="cs-CZ" sz="2000" dirty="0" smtClean="0"/>
              <a:t> – reakční / </a:t>
            </a:r>
            <a:r>
              <a:rPr lang="cs-CZ" sz="2000" dirty="0" err="1" smtClean="0"/>
              <a:t>reluktační</a:t>
            </a:r>
            <a:r>
              <a:rPr lang="cs-CZ" sz="2000" dirty="0" smtClean="0"/>
              <a:t> motory</a:t>
            </a:r>
          </a:p>
          <a:p>
            <a:pPr marL="457200" indent="-457200" algn="just">
              <a:buAutoNum type="arabicPeriod"/>
            </a:pPr>
            <a:r>
              <a:rPr lang="cs-CZ" sz="2000" b="1" dirty="0" smtClean="0"/>
              <a:t>Hybridní motory </a:t>
            </a:r>
            <a:r>
              <a:rPr lang="cs-CZ" sz="2000" dirty="0" smtClean="0"/>
              <a:t>– kombinace 1. a 2.</a:t>
            </a:r>
          </a:p>
        </p:txBody>
      </p:sp>
    </p:spTree>
    <p:extLst>
      <p:ext uri="{BB962C8B-B14F-4D97-AF65-F5344CB8AC3E}">
        <p14:creationId xmlns:p14="http://schemas.microsoft.com/office/powerpoint/2010/main" val="34389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799288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KM s aktivním rotorem</a:t>
            </a:r>
          </a:p>
          <a:p>
            <a:pPr algn="just"/>
            <a:r>
              <a:rPr lang="cs-CZ" sz="2000" dirty="0" smtClean="0"/>
              <a:t>Rotor tvoří permanentní magnety</a:t>
            </a:r>
          </a:p>
          <a:p>
            <a:pPr algn="just"/>
            <a:r>
              <a:rPr lang="cs-CZ" sz="2000" dirty="0" smtClean="0"/>
              <a:t>Póly rotoru jsou tvořeny různým uspořádáním magnetů</a:t>
            </a:r>
          </a:p>
          <a:p>
            <a:pPr algn="just"/>
            <a:r>
              <a:rPr lang="cs-CZ" sz="2000" b="1" dirty="0" smtClean="0"/>
              <a:t>Princip pohybu je založen na působení magnetických sil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+ větší krouticí moment, mají klidový moment (i bez napájení je nutné překonat sílu vyvozenou magnety)</a:t>
            </a:r>
          </a:p>
          <a:p>
            <a:pPr algn="just"/>
            <a:r>
              <a:rPr lang="cs-CZ" sz="2000" dirty="0" smtClean="0"/>
              <a:t>- větší velikost kroků (jednotky až desítky stupňů)</a:t>
            </a:r>
          </a:p>
          <a:p>
            <a:pPr marL="342900" indent="-342900" algn="just">
              <a:buFontTx/>
              <a:buChar char="-"/>
            </a:pPr>
            <a:endParaRPr lang="cs-CZ" sz="2000" dirty="0" smtClean="0"/>
          </a:p>
        </p:txBody>
      </p:sp>
      <p:pic>
        <p:nvPicPr>
          <p:cNvPr id="9" name="Obrázek 8"/>
          <p:cNvPicPr/>
          <p:nvPr/>
        </p:nvPicPr>
        <p:blipFill rotWithShape="1">
          <a:blip r:embed="rId3" cstate="print"/>
          <a:srcRect l="55548" t="8764"/>
          <a:stretch/>
        </p:blipFill>
        <p:spPr>
          <a:xfrm>
            <a:off x="685950" y="4149080"/>
            <a:ext cx="2234727" cy="231440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074185" y="561768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8046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Stejnosměrný motor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7584" y="1124744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Může pracovat v režimu elektromotor nebo generátor (dynamo) </a:t>
            </a:r>
          </a:p>
          <a:p>
            <a:endParaRPr lang="cs-CZ" sz="2000" dirty="0" smtClean="0"/>
          </a:p>
          <a:p>
            <a:r>
              <a:rPr lang="cs-CZ" sz="2000" b="1" dirty="0" smtClean="0"/>
              <a:t>Stator</a:t>
            </a:r>
            <a:r>
              <a:rPr lang="cs-CZ" sz="2000" dirty="0" smtClean="0"/>
              <a:t> (pevná/nepohyblivá část) s póly s budícím vinutím</a:t>
            </a:r>
          </a:p>
          <a:p>
            <a:r>
              <a:rPr lang="cs-CZ" sz="2000" b="1" dirty="0" smtClean="0"/>
              <a:t>Rotor</a:t>
            </a:r>
            <a:r>
              <a:rPr lang="cs-CZ" sz="2000" dirty="0" smtClean="0"/>
              <a:t> (kotva, pohyblivá část) s vinutím – komutátor řídí napájení vinutí (cívek) podle polohy rotoru</a:t>
            </a:r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20" name="Obdélník 19"/>
          <p:cNvSpPr/>
          <p:nvPr/>
        </p:nvSpPr>
        <p:spPr>
          <a:xfrm>
            <a:off x="1844254" y="4509120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www.youtube.com/watch?v=LAtPHANEfQo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6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KM s pasivním rotorem</a:t>
            </a:r>
          </a:p>
          <a:p>
            <a:pPr algn="just"/>
            <a:r>
              <a:rPr lang="cs-CZ" sz="2000" dirty="0" smtClean="0"/>
              <a:t>Rotor i stator tvoří (většinou) ocelové plechy</a:t>
            </a:r>
          </a:p>
          <a:p>
            <a:pPr algn="just"/>
            <a:r>
              <a:rPr lang="cs-CZ" sz="2000" dirty="0" smtClean="0"/>
              <a:t>Stator má tří až pěti fázové buzení</a:t>
            </a:r>
          </a:p>
          <a:p>
            <a:pPr algn="just"/>
            <a:r>
              <a:rPr lang="cs-CZ" sz="2000" b="1" dirty="0" smtClean="0"/>
              <a:t>Princip pohybu je založen na změně reluktance (magnetického odporu) - </a:t>
            </a:r>
            <a:r>
              <a:rPr lang="cs-CZ" sz="2000" dirty="0" smtClean="0"/>
              <a:t>magnetický </a:t>
            </a:r>
            <a:r>
              <a:rPr lang="cs-CZ" sz="2000" dirty="0"/>
              <a:t>obvod se natáčí do mechanické konfigurace s co nejmenší </a:t>
            </a:r>
            <a:r>
              <a:rPr lang="cs-CZ" sz="2000" dirty="0" smtClean="0"/>
              <a:t>energií, tj. minimálním magnetickým odporem</a:t>
            </a:r>
            <a:endParaRPr lang="cs-CZ" sz="2000" b="1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+ menší velikost kroku (desetiny až jednotky stupňů)</a:t>
            </a:r>
          </a:p>
          <a:p>
            <a:pPr algn="just"/>
            <a:r>
              <a:rPr lang="cs-CZ" sz="2000" dirty="0" smtClean="0"/>
              <a:t>- menší krouticí moment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 cstate="print"/>
          <a:srcRect t="8886" r="52774"/>
          <a:stretch/>
        </p:blipFill>
        <p:spPr>
          <a:xfrm>
            <a:off x="712381" y="4168061"/>
            <a:ext cx="2347451" cy="22852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074185" y="5617686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41336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Hybridní KM </a:t>
            </a:r>
          </a:p>
          <a:p>
            <a:pPr algn="just"/>
            <a:r>
              <a:rPr lang="cs-CZ" sz="2000" dirty="0" smtClean="0"/>
              <a:t>Kombinace KM s pasivním a aktivním rotorem</a:t>
            </a:r>
          </a:p>
          <a:p>
            <a:pPr algn="just"/>
            <a:r>
              <a:rPr lang="cs-CZ" sz="2000" dirty="0" smtClean="0"/>
              <a:t>Rotor tvoří permanentní magnet kruhového tvaru </a:t>
            </a:r>
          </a:p>
          <a:p>
            <a:pPr algn="just"/>
            <a:r>
              <a:rPr lang="cs-CZ" sz="2000" dirty="0" smtClean="0"/>
              <a:t>Na pólech magnetu jsou nasazeny rotorové nástavce z měkkého železa, které tvoří zuby – zuby nástavců musí být proti sobě přesazeny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+ velikost kroku jako u KM s pasivním rotorem (malá), vyšší krouticí moment</a:t>
            </a:r>
            <a:endParaRPr lang="cs-CZ" sz="2000" b="1" dirty="0" smtClean="0"/>
          </a:p>
        </p:txBody>
      </p:sp>
      <p:pic>
        <p:nvPicPr>
          <p:cNvPr id="10" name="Picture 2" descr="https://eluc.kr-olomoucky.cz/uploads/images/20239/Obr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7835"/>
            <a:ext cx="6087764" cy="285364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876256" y="5589240"/>
            <a:ext cx="148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eluc.ikap.cz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356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Hybridní KM </a:t>
            </a:r>
          </a:p>
          <a:p>
            <a:pPr algn="just">
              <a:spcAft>
                <a:spcPts val="1200"/>
              </a:spcAft>
            </a:pPr>
            <a:r>
              <a:rPr lang="cs-CZ" sz="2000" dirty="0" smtClean="0"/>
              <a:t>Nejčastěji se v praxi využívají hybridní KM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Vysoký krouticí moment -</a:t>
            </a:r>
            <a:r>
              <a:rPr lang="en-US" sz="2000" dirty="0" smtClean="0"/>
              <a:t>&gt;</a:t>
            </a:r>
            <a:r>
              <a:rPr lang="cs-CZ" sz="2000" dirty="0" smtClean="0"/>
              <a:t> vysoká síla: 3D tisk, CNC obrábění, robotika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Vysoká přesnost a opakovatelnost -</a:t>
            </a:r>
            <a:r>
              <a:rPr lang="en-US" sz="2000" dirty="0" smtClean="0"/>
              <a:t>&gt;</a:t>
            </a:r>
            <a:r>
              <a:rPr lang="cs-CZ" sz="2000" dirty="0" smtClean="0"/>
              <a:t> přesné umístění: </a:t>
            </a:r>
            <a:r>
              <a:rPr lang="cs-CZ" sz="2000" dirty="0" err="1" smtClean="0"/>
              <a:t>pick</a:t>
            </a:r>
            <a:r>
              <a:rPr lang="cs-CZ" sz="2000" dirty="0" smtClean="0"/>
              <a:t>-and-place aplikace, montáž elektroniky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Hladký a tichý chod -</a:t>
            </a:r>
            <a:r>
              <a:rPr lang="en-US" sz="2000" dirty="0" smtClean="0"/>
              <a:t>&gt;</a:t>
            </a:r>
            <a:r>
              <a:rPr lang="cs-CZ" sz="2000" dirty="0" smtClean="0"/>
              <a:t> nízká hlučnost a vibrace: lékařské vybavení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Relativně nízká cena: široká škála aplikací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82244"/>
              </p:ext>
            </p:extLst>
          </p:nvPr>
        </p:nvGraphicFramePr>
        <p:xfrm>
          <a:off x="755575" y="4365104"/>
          <a:ext cx="756084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693">
                  <a:extLst>
                    <a:ext uri="{9D8B030D-6E8A-4147-A177-3AD203B41FA5}">
                      <a16:colId xmlns:a16="http://schemas.microsoft.com/office/drawing/2014/main" val="797414961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1515447458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698844276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4292951468"/>
                    </a:ext>
                  </a:extLst>
                </a:gridCol>
                <a:gridCol w="1457037">
                  <a:extLst>
                    <a:ext uri="{9D8B030D-6E8A-4147-A177-3AD203B41FA5}">
                      <a16:colId xmlns:a16="http://schemas.microsoft.com/office/drawing/2014/main" val="3494037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 motoru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Krouticí moment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Přesnost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Hladký</a:t>
                      </a:r>
                      <a:r>
                        <a:rPr lang="cs-CZ" baseline="0" dirty="0" smtClean="0"/>
                        <a:t> chod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Cena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54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Pasivní rotor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Hlučný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Nejnižší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1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Aktivní rotor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Nejvyšší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Nejvyšší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Hladký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5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Hybrid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Vysoká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Hladký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91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1259632" y="1628800"/>
            <a:ext cx="6445029" cy="4160343"/>
            <a:chOff x="1366768" y="1844824"/>
            <a:chExt cx="5437480" cy="3509958"/>
          </a:xfrm>
        </p:grpSpPr>
        <p:pic>
          <p:nvPicPr>
            <p:cNvPr id="7" name="Obrázek 3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9" r="47456" b="3605"/>
            <a:stretch>
              <a:fillRect/>
            </a:stretch>
          </p:blipFill>
          <p:spPr bwMode="auto">
            <a:xfrm>
              <a:off x="1366768" y="2113262"/>
              <a:ext cx="5186432" cy="3241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bdélník 2"/>
            <p:cNvSpPr/>
            <p:nvPr/>
          </p:nvSpPr>
          <p:spPr>
            <a:xfrm>
              <a:off x="5868144" y="1844824"/>
              <a:ext cx="936104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4531379" y="5993699"/>
            <a:ext cx="4144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dirty="0" smtClean="0"/>
              <a:t>Ukázka charakteristiky krokových motorů různé velikosti kroku.</a:t>
            </a:r>
          </a:p>
        </p:txBody>
      </p:sp>
    </p:spTree>
    <p:extLst>
      <p:ext uri="{BB962C8B-B14F-4D97-AF65-F5344CB8AC3E}">
        <p14:creationId xmlns:p14="http://schemas.microsoft.com/office/powerpoint/2010/main" val="39427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krokovými motory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2000" b="1" dirty="0" smtClean="0"/>
              <a:t>Režimy chodu KM</a:t>
            </a:r>
          </a:p>
          <a:p>
            <a:pPr algn="just">
              <a:spcAft>
                <a:spcPts val="1200"/>
              </a:spcAft>
            </a:pPr>
            <a:r>
              <a:rPr lang="cs-CZ" sz="2000" b="1" dirty="0" smtClean="0"/>
              <a:t>Režim plný krok </a:t>
            </a:r>
            <a:r>
              <a:rPr lang="cs-CZ" sz="2000" dirty="0" smtClean="0"/>
              <a:t>– u 2f KM nejčastěji 200 kroků/</a:t>
            </a:r>
            <a:r>
              <a:rPr lang="cs-CZ" sz="2000" dirty="0" err="1" smtClean="0"/>
              <a:t>ot</a:t>
            </a:r>
            <a:r>
              <a:rPr lang="cs-CZ" sz="2000" dirty="0" smtClean="0"/>
              <a:t>., tj. 1,8°/krok; u 5f KM 500 kroků/</a:t>
            </a:r>
            <a:r>
              <a:rPr lang="cs-CZ" sz="2000" dirty="0" err="1" smtClean="0"/>
              <a:t>ot</a:t>
            </a:r>
            <a:r>
              <a:rPr lang="cs-CZ" sz="2000" dirty="0" smtClean="0"/>
              <a:t>., tj. 0,72°/krok</a:t>
            </a:r>
          </a:p>
          <a:p>
            <a:pPr algn="just">
              <a:spcAft>
                <a:spcPts val="1200"/>
              </a:spcAft>
            </a:pPr>
            <a:r>
              <a:rPr lang="cs-CZ" sz="2000" b="1" dirty="0" smtClean="0"/>
              <a:t>Režim půlkrok </a:t>
            </a:r>
            <a:r>
              <a:rPr lang="cs-CZ" sz="2000" dirty="0" smtClean="0"/>
              <a:t>– u 2f nejčastěji 400 půlkroků/</a:t>
            </a:r>
            <a:r>
              <a:rPr lang="cs-CZ" sz="2000" dirty="0" err="1" smtClean="0"/>
              <a:t>ot</a:t>
            </a:r>
            <a:r>
              <a:rPr lang="cs-CZ" sz="2000" dirty="0" smtClean="0"/>
              <a:t>., tj. 0,9°/půlkrok; u 5f KM 1000 půlkroků/</a:t>
            </a:r>
            <a:r>
              <a:rPr lang="cs-CZ" sz="2000" dirty="0" err="1" smtClean="0"/>
              <a:t>ot</a:t>
            </a:r>
            <a:r>
              <a:rPr lang="cs-CZ" sz="2000" dirty="0" smtClean="0"/>
              <a:t>., tj. 0,36°/půlkrok</a:t>
            </a:r>
          </a:p>
          <a:p>
            <a:pPr algn="just">
              <a:spcAft>
                <a:spcPts val="1200"/>
              </a:spcAft>
            </a:pPr>
            <a:r>
              <a:rPr lang="cs-CZ" sz="2000" b="1" dirty="0" smtClean="0"/>
              <a:t>Režim </a:t>
            </a:r>
            <a:r>
              <a:rPr lang="cs-CZ" sz="2000" b="1" dirty="0" err="1" smtClean="0"/>
              <a:t>mikrokrokování</a:t>
            </a:r>
            <a:r>
              <a:rPr lang="cs-CZ" sz="2000" b="1" dirty="0" smtClean="0"/>
              <a:t> </a:t>
            </a:r>
            <a:r>
              <a:rPr lang="cs-CZ" sz="2000" dirty="0" smtClean="0"/>
              <a:t>–</a:t>
            </a:r>
            <a:r>
              <a:rPr lang="cs-CZ" sz="2000" b="1" dirty="0" smtClean="0"/>
              <a:t> </a:t>
            </a:r>
            <a:r>
              <a:rPr lang="cs-CZ" sz="2000" dirty="0" smtClean="0"/>
              <a:t>běžné řídicí jednotky podporují dělení kroku na 16, 32, 64 a 128 </a:t>
            </a:r>
            <a:r>
              <a:rPr lang="cs-CZ" sz="2000" dirty="0" err="1" smtClean="0"/>
              <a:t>mikrokroků</a:t>
            </a:r>
            <a:r>
              <a:rPr lang="cs-CZ" sz="2000" dirty="0" smtClean="0"/>
              <a:t> (špičkové až 1024)</a:t>
            </a:r>
          </a:p>
          <a:p>
            <a:pPr algn="just">
              <a:spcAft>
                <a:spcPts val="1200"/>
              </a:spcAft>
            </a:pPr>
            <a:endParaRPr lang="cs-CZ" sz="2000" dirty="0"/>
          </a:p>
          <a:p>
            <a:pPr algn="just">
              <a:spcAft>
                <a:spcPts val="1200"/>
              </a:spcAft>
            </a:pPr>
            <a:r>
              <a:rPr lang="cs-CZ" sz="2000" dirty="0"/>
              <a:t>Nejmodernější konstrukce KM jsou </a:t>
            </a:r>
            <a:r>
              <a:rPr lang="cs-CZ" sz="2000" b="1" dirty="0"/>
              <a:t>motory s třífázovým vinutím a napájením řešeným pomocí sinusové komutace </a:t>
            </a:r>
            <a:r>
              <a:rPr lang="cs-CZ" sz="2000" dirty="0"/>
              <a:t>(firma SIG </a:t>
            </a:r>
            <a:r>
              <a:rPr lang="cs-CZ" sz="2000" dirty="0" err="1"/>
              <a:t>Positec</a:t>
            </a:r>
            <a:r>
              <a:rPr lang="cs-CZ" sz="2000" dirty="0"/>
              <a:t>), které dovolují pracovat jako dvoufázové (200, resp. 400 </a:t>
            </a:r>
            <a:r>
              <a:rPr lang="cs-CZ" sz="2000" dirty="0" smtClean="0"/>
              <a:t>kroků/</a:t>
            </a:r>
            <a:r>
              <a:rPr lang="cs-CZ" sz="2000" dirty="0" err="1" smtClean="0"/>
              <a:t>ot</a:t>
            </a:r>
            <a:r>
              <a:rPr lang="cs-CZ" sz="2000" dirty="0"/>
              <a:t>.), popř. pětifázové (500, resp. 1000 </a:t>
            </a:r>
            <a:r>
              <a:rPr lang="cs-CZ" sz="2000" dirty="0" smtClean="0"/>
              <a:t>kroků/</a:t>
            </a:r>
            <a:r>
              <a:rPr lang="cs-CZ" sz="2000" dirty="0" err="1" smtClean="0"/>
              <a:t>ot</a:t>
            </a:r>
            <a:r>
              <a:rPr lang="cs-CZ" sz="2000" dirty="0"/>
              <a:t>.) s plnou aplikací techniky </a:t>
            </a:r>
            <a:r>
              <a:rPr lang="cs-CZ" sz="2000" dirty="0" err="1"/>
              <a:t>mikrokrokování</a:t>
            </a:r>
            <a:r>
              <a:rPr lang="cs-CZ" sz="2000" dirty="0"/>
              <a:t>. Jsou dosahovány o </a:t>
            </a:r>
            <a:r>
              <a:rPr lang="cs-CZ" sz="2000" dirty="0" smtClean="0"/>
              <a:t>50 % </a:t>
            </a:r>
            <a:r>
              <a:rPr lang="cs-CZ" sz="2000" dirty="0"/>
              <a:t>vyšší hodnoty momentů oproti </a:t>
            </a:r>
            <a:r>
              <a:rPr lang="cs-CZ" sz="2000" dirty="0" smtClean="0"/>
              <a:t>5f </a:t>
            </a:r>
            <a:r>
              <a:rPr lang="cs-CZ" sz="2000" dirty="0"/>
              <a:t>KM stejné hmotnosti, snížena hlučnost a potlačeny rezonanční efekty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6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– orientační srovnání</a:t>
            </a:r>
            <a:endParaRPr lang="cs-CZ" sz="2400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53246"/>
              </p:ext>
            </p:extLst>
          </p:nvPr>
        </p:nvGraphicFramePr>
        <p:xfrm>
          <a:off x="542553" y="1124744"/>
          <a:ext cx="8201769" cy="4982380"/>
        </p:xfrm>
        <a:graphic>
          <a:graphicData uri="http://schemas.openxmlformats.org/drawingml/2006/table">
            <a:tbl>
              <a:tblPr/>
              <a:tblGrid>
                <a:gridCol w="712937">
                  <a:extLst>
                    <a:ext uri="{9D8B030D-6E8A-4147-A177-3AD203B41FA5}">
                      <a16:colId xmlns:a16="http://schemas.microsoft.com/office/drawing/2014/main" val="15163232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760123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8429373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6719823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6918109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919475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3422437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26457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63632359"/>
                    </a:ext>
                  </a:extLst>
                </a:gridCol>
              </a:tblGrid>
              <a:tr h="694414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Typ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Velikost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Hmotnost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Cena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Výkon (kW)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Točivý moment (Nm)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Výhody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Nevýhody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Vhodné pro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75128"/>
                  </a:ext>
                </a:extLst>
              </a:tr>
              <a:tr h="38570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AS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Velký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Vysoká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Nízká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0,5 - 300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2 - 200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Nízká cena, robustní konstrukce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Nižší účinnost, hlučnější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Průmyslové aplikace, čerpadla, ventilátory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11266"/>
                  </a:ext>
                </a:extLst>
              </a:tr>
              <a:tr h="47316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DC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Střední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Střední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Střední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0,1 - 100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1 - 100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Snadné řízení, široký rozsah otáček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Nižší účinnost, nutnost údržby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Elektrická vozítka, zdvihací zařízení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093025"/>
                  </a:ext>
                </a:extLst>
              </a:tr>
              <a:tr h="47316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BLDC (EC)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Malý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Nízká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Vysoká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0,01 - 10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0,5 - 50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Vysoká účinnost, nízká hlučnost, kompaktní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Vyšší cena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Elektrická kola, robotika, servopohony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96184"/>
                  </a:ext>
                </a:extLst>
              </a:tr>
              <a:tr h="47316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 smtClean="0">
                          <a:effectLst/>
                        </a:rPr>
                        <a:t>Krokový</a:t>
                      </a:r>
                      <a:endParaRPr lang="cs-CZ" sz="1600" dirty="0">
                        <a:effectLst/>
                      </a:endParaRP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Malý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Nízká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Střední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0,001 - 0,5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>
                          <a:effectLst/>
                        </a:rPr>
                        <a:t>0,1 - 5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Přesná kontrola polohy, nízká rychlost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600" dirty="0">
                          <a:effectLst/>
                        </a:rPr>
                        <a:t>Nižší výkon, hlučnější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dirty="0">
                          <a:effectLst/>
                        </a:rPr>
                        <a:t>3D tiskárny, CNC stroje, automatizace</a:t>
                      </a:r>
                    </a:p>
                  </a:txBody>
                  <a:tcPr marL="15836" marR="15836" marT="10558" marB="1055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88003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51043" y="6142258"/>
            <a:ext cx="45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Pozn.: uvedené rozsahy jsou pouze orientační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39552" y="1196752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/>
              <a:t>Přesné </a:t>
            </a:r>
            <a:r>
              <a:rPr lang="cs-CZ" sz="2000" b="1" dirty="0"/>
              <a:t>elektropohony s translačním pohybem </a:t>
            </a:r>
            <a:r>
              <a:rPr lang="cs-CZ" sz="2000" dirty="0"/>
              <a:t>výstupního členu </a:t>
            </a:r>
            <a:r>
              <a:rPr lang="cs-CZ" sz="2000" b="1" dirty="0"/>
              <a:t>bez nutnosti </a:t>
            </a:r>
            <a:r>
              <a:rPr lang="cs-CZ" sz="2000" b="1" dirty="0" smtClean="0"/>
              <a:t>transformace</a:t>
            </a:r>
            <a:r>
              <a:rPr lang="cs-CZ" sz="2000" dirty="0" smtClean="0"/>
              <a:t>. Video: </a:t>
            </a:r>
            <a:r>
              <a:rPr lang="cs-CZ" sz="2000" dirty="0">
                <a:hlinkClick r:id="rId3"/>
              </a:rPr>
              <a:t>https://www.youtube.com/watch?v=0_QBl6-_jJU</a:t>
            </a:r>
            <a:endParaRPr lang="cs-CZ" sz="2000" dirty="0"/>
          </a:p>
          <a:p>
            <a:pPr algn="just"/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/>
              <a:t>Přesnost a spolehlivost:</a:t>
            </a:r>
            <a:r>
              <a:rPr lang="cs-CZ" sz="2000" dirty="0"/>
              <a:t> LEM nemají mechanické převody, které se opotřebovávají a snižují přesnost. Díky tomu jsou ideální pro aplikace, kde je vyžadována vysoká přesnost a opakovatelnost, jako je například výroba elektroniky nebo montážní linky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/>
              <a:t>Rychlost a dynamika: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LEM dokáží dosahovat vysokých rychlostí a zrychlení, což je důležité pro aplikace, kde je nutné rychlé a přesné polohování, jako je například robotika nebo automatizace.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/>
              <a:t>Kompaktní design:</a:t>
            </a:r>
            <a:r>
              <a:rPr lang="cs-CZ" sz="2000" dirty="0"/>
              <a:t> LEM jsou ve srovnání s mechanickými pohony kompaktnější, takže se snadněji integrují do stávajících strojů a zařízení.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/>
              <a:t>Nízké nároky na údržbu:</a:t>
            </a:r>
            <a:r>
              <a:rPr lang="cs-CZ" sz="2000" dirty="0"/>
              <a:t> LEM nemají tolik pohyblivých částí jako mechanické pohony, takže vyžadují méně údržby a snižují se tak provozní náklady.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u="sng" dirty="0"/>
              <a:t>Energetická účinnost:</a:t>
            </a:r>
            <a:r>
              <a:rPr lang="cs-CZ" sz="2000" dirty="0"/>
              <a:t> LEM jsou obecně energeticky účinnější než mechanické pohony, což snižuje spotřebu energie a provozní náklady.</a:t>
            </a:r>
          </a:p>
        </p:txBody>
      </p:sp>
    </p:spTree>
    <p:extLst>
      <p:ext uri="{BB962C8B-B14F-4D97-AF65-F5344CB8AC3E}">
        <p14:creationId xmlns:p14="http://schemas.microsoft.com/office/powerpoint/2010/main" val="1711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</a:t>
            </a:r>
            <a:endParaRPr lang="cs-CZ" sz="2400" b="1" dirty="0"/>
          </a:p>
        </p:txBody>
      </p:sp>
      <p:sp>
        <p:nvSpPr>
          <p:cNvPr id="2" name="Zaoblený obdélník 1"/>
          <p:cNvSpPr/>
          <p:nvPr/>
        </p:nvSpPr>
        <p:spPr>
          <a:xfrm>
            <a:off x="2987824" y="1340768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LEM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83568" y="2874863"/>
            <a:ext cx="2304256" cy="74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AC LEM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275856" y="2874863"/>
            <a:ext cx="2304256" cy="74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  <a:r>
              <a:rPr lang="cs-CZ" dirty="0" smtClean="0"/>
              <a:t>C LEM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868144" y="2874863"/>
            <a:ext cx="2304256" cy="74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Krokové LEM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539552" y="2730847"/>
            <a:ext cx="518457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907704" y="2402165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Direct – Drive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Linear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(DDL)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93479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cs-CZ" dirty="0" smtClean="0"/>
              <a:t>-	Lineární indukční motory (LIM)</a:t>
            </a:r>
          </a:p>
          <a:p>
            <a:pPr marL="179388" indent="-179388"/>
            <a:r>
              <a:rPr lang="cs-CZ" dirty="0" smtClean="0"/>
              <a:t>-	Lineární </a:t>
            </a:r>
            <a:r>
              <a:rPr lang="cs-CZ" dirty="0"/>
              <a:t>bezkartáčové </a:t>
            </a:r>
            <a:r>
              <a:rPr lang="cs-CZ" dirty="0" smtClean="0"/>
              <a:t>synchronní motory (LSM)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96136" y="393479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Reakční krokové LEM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Sawyerovy</a:t>
            </a:r>
            <a:r>
              <a:rPr lang="cs-CZ" dirty="0" smtClean="0"/>
              <a:t> planární motory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 – indukční</a:t>
            </a:r>
            <a:endParaRPr lang="cs-CZ" sz="2400" b="1" dirty="0"/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539552" y="1268760"/>
            <a:ext cx="81361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Lineární indukční (asynchronní) elektromotory (LIM) jsou pohony založené na principu elektromagnetické indukce. </a:t>
            </a:r>
          </a:p>
          <a:p>
            <a:endParaRPr lang="cs-CZ" sz="2000" dirty="0" smtClean="0"/>
          </a:p>
          <a:p>
            <a:r>
              <a:rPr lang="cs-CZ" sz="2000" dirty="0" smtClean="0"/>
              <a:t>Primární díl je tvořen třífázovým vinutím, kdy jednotlivé fáze jsou axiálně posunuty podél směru pohybu oproti sekundárnímu dílu, který je tvořen kotvou nakrátko. </a:t>
            </a:r>
          </a:p>
          <a:p>
            <a:endParaRPr lang="cs-CZ" sz="2000" dirty="0" smtClean="0"/>
          </a:p>
          <a:p>
            <a:r>
              <a:rPr lang="cs-CZ" sz="2000" dirty="0" smtClean="0"/>
              <a:t>Pohybový člen (</a:t>
            </a:r>
            <a:r>
              <a:rPr lang="cs-CZ" sz="2000" dirty="0" err="1" smtClean="0"/>
              <a:t>translátor</a:t>
            </a:r>
            <a:r>
              <a:rPr lang="cs-CZ" sz="2000" dirty="0" smtClean="0"/>
              <a:t>) se pohybuje se skluzem v žádaném směru podle pořadí zapojování fází a vytváří hnací sílu.</a:t>
            </a:r>
            <a:endParaRPr lang="cs-CZ" sz="2000" dirty="0"/>
          </a:p>
        </p:txBody>
      </p:sp>
      <p:pic>
        <p:nvPicPr>
          <p:cNvPr id="14" name="Obrázek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2" y="4317489"/>
            <a:ext cx="6805995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4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 – bezkartáčové synchronní</a:t>
            </a:r>
            <a:endParaRPr lang="cs-CZ" sz="2400" b="1" dirty="0"/>
          </a:p>
        </p:txBody>
      </p:sp>
      <p:pic>
        <p:nvPicPr>
          <p:cNvPr id="7" name="Obrázek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32969"/>
            <a:ext cx="3451020" cy="256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20" y="4028321"/>
            <a:ext cx="4152751" cy="228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611188" y="1052736"/>
            <a:ext cx="82812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LSM se oproti LIM prosazují více</a:t>
            </a:r>
            <a:r>
              <a:rPr lang="cs-CZ" sz="2000" dirty="0" smtClean="0"/>
              <a:t>, protože mají: až 3x větší hustotu síly (poměr síly oproti objemu vinutí), rychlejší reakce a méně se zahřívají</a:t>
            </a:r>
          </a:p>
          <a:p>
            <a:endParaRPr lang="cs-CZ" sz="800" b="1" u="sng" dirty="0" smtClean="0"/>
          </a:p>
          <a:p>
            <a:r>
              <a:rPr lang="cs-CZ" sz="2000" b="1" u="sng" dirty="0" smtClean="0"/>
              <a:t>Skříňové </a:t>
            </a:r>
            <a:r>
              <a:rPr lang="cs-CZ" sz="2000" b="1" u="sng" dirty="0"/>
              <a:t>provedení</a:t>
            </a:r>
            <a:r>
              <a:rPr lang="cs-CZ" sz="2000" dirty="0"/>
              <a:t> je kompaktní konstrukce s vysokým stupněm </a:t>
            </a:r>
            <a:r>
              <a:rPr lang="cs-CZ" sz="2000" dirty="0" smtClean="0"/>
              <a:t>krytí, </a:t>
            </a:r>
            <a:r>
              <a:rPr lang="cs-CZ" sz="2000" dirty="0"/>
              <a:t>vysokými hodnotami sil a </a:t>
            </a:r>
            <a:r>
              <a:rPr lang="cs-CZ" sz="2000" dirty="0" smtClean="0"/>
              <a:t>přesnosti. </a:t>
            </a:r>
            <a:endParaRPr lang="cs-CZ" sz="2000" dirty="0"/>
          </a:p>
          <a:p>
            <a:r>
              <a:rPr lang="cs-CZ" sz="2000" dirty="0" smtClean="0"/>
              <a:t>Pohybová </a:t>
            </a:r>
            <a:r>
              <a:rPr lang="cs-CZ" sz="2000" dirty="0"/>
              <a:t>tyč nese sekundární díl (soustavu </a:t>
            </a:r>
            <a:r>
              <a:rPr lang="cs-CZ" sz="2000" dirty="0" err="1"/>
              <a:t>neodymových</a:t>
            </a:r>
            <a:r>
              <a:rPr lang="cs-CZ" sz="2000" dirty="0"/>
              <a:t> magnetů), prochází uzavřenou skříní a je uložena buď do valivého, popř. kluzného vedení. </a:t>
            </a:r>
          </a:p>
          <a:p>
            <a:r>
              <a:rPr lang="cs-CZ" sz="2000" dirty="0" smtClean="0"/>
              <a:t>Stator </a:t>
            </a:r>
            <a:r>
              <a:rPr lang="cs-CZ" sz="2000" dirty="0"/>
              <a:t>(primární díl) má tvar trubky a nese třífázové vinutí. </a:t>
            </a:r>
          </a:p>
          <a:p>
            <a:r>
              <a:rPr lang="cs-CZ" sz="2000" dirty="0" smtClean="0"/>
              <a:t>Tyto </a:t>
            </a:r>
            <a:r>
              <a:rPr lang="cs-CZ" sz="2000" dirty="0"/>
              <a:t>motory jsou určeny pro zdvihy 70 - 220 mm, přičemž dosažitelné zrychlení je až 200 </a:t>
            </a:r>
            <a:r>
              <a:rPr lang="cs-CZ" sz="2000" dirty="0" smtClean="0"/>
              <a:t>m.s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 a klidové síly jsou v rozmezí 170 až 2900 N.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02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Střídavý motor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7584" y="1124744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Stator</a:t>
            </a:r>
            <a:r>
              <a:rPr lang="cs-CZ" sz="2000" dirty="0" smtClean="0"/>
              <a:t> (pevná/nepohyblivá část) s točivým magnetickým polem vznikajícím průchodem střídavého proudu vinutím</a:t>
            </a:r>
          </a:p>
          <a:p>
            <a:r>
              <a:rPr lang="cs-CZ" sz="2000" b="1" dirty="0" smtClean="0"/>
              <a:t>Rotor</a:t>
            </a:r>
            <a:r>
              <a:rPr lang="cs-CZ" sz="2000" dirty="0" smtClean="0"/>
              <a:t> (kotva, pohyblivá část) je strháván točivým magnetickým polem statoru</a:t>
            </a:r>
          </a:p>
          <a:p>
            <a:pPr marL="342900" indent="107950" defTabSz="450850">
              <a:buFont typeface="Arial" panose="020B0604020202020204" pitchFamily="34" charset="0"/>
              <a:buChar char="•"/>
            </a:pPr>
            <a:r>
              <a:rPr lang="cs-CZ" sz="2000" dirty="0" smtClean="0"/>
              <a:t> Synchronní – rotor je tvořen permanentními magnety nebo elektromagnety; rotor se tak otáčí stejnou rychlostí jako magnetické pole statoru</a:t>
            </a:r>
          </a:p>
          <a:p>
            <a:pPr marL="342900" indent="107950" defTabSz="450850">
              <a:buFont typeface="Arial" panose="020B0604020202020204" pitchFamily="34" charset="0"/>
              <a:buChar char="•"/>
            </a:pPr>
            <a:r>
              <a:rPr lang="cs-CZ" sz="2000" dirty="0" smtClean="0"/>
              <a:t> Asynchronní – v rotoru se indukuje (=</a:t>
            </a:r>
            <a:r>
              <a:rPr lang="en-US" sz="2000" dirty="0" smtClean="0"/>
              <a:t>&gt;</a:t>
            </a:r>
            <a:r>
              <a:rPr lang="cs-CZ" sz="2000" dirty="0" smtClean="0"/>
              <a:t> indukční motor) elektrický proud působením magnetického pole statoru; rotor se pohybuje pomaleji než </a:t>
            </a:r>
            <a:r>
              <a:rPr lang="cs-CZ" sz="2000" dirty="0" err="1" smtClean="0"/>
              <a:t>mag</a:t>
            </a:r>
            <a:r>
              <a:rPr lang="cs-CZ" sz="2000" dirty="0" smtClean="0"/>
              <a:t>. pole statoru (daný rozdíl = skluz) </a:t>
            </a:r>
          </a:p>
          <a:p>
            <a:pPr marL="342900" indent="107950" defTabSz="4508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107950" defTabSz="4508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20" name="Obdélník 19"/>
          <p:cNvSpPr/>
          <p:nvPr/>
        </p:nvSpPr>
        <p:spPr>
          <a:xfrm>
            <a:off x="1736812" y="4987041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www.youtube.com/watch?v=dhYSffjj414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2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 – bezkartáčové synchronní</a:t>
            </a:r>
            <a:endParaRPr lang="cs-CZ" sz="2400" b="1" dirty="0"/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684336" y="1196752"/>
            <a:ext cx="81361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u="sng" dirty="0" smtClean="0"/>
              <a:t>Otevřená hřebenová provedení</a:t>
            </a:r>
            <a:r>
              <a:rPr lang="cs-CZ" sz="2000" u="sng" dirty="0" smtClean="0"/>
              <a:t> </a:t>
            </a:r>
            <a:r>
              <a:rPr lang="cs-CZ" sz="2000" dirty="0" smtClean="0"/>
              <a:t>jsou vhodným pohonem pro vodorovná pojezdová ústrojí manipulátorů a PR. </a:t>
            </a:r>
          </a:p>
          <a:p>
            <a:r>
              <a:rPr lang="cs-CZ" sz="2000" dirty="0" smtClean="0"/>
              <a:t>Systém magnetů je zde součástí statoru a primární díl (vinutí) je spojeno s pohyblivým stolem, který je uložen valivě v rozděleném vedení pomocí valivých pouzder na profilových tyčích. </a:t>
            </a:r>
          </a:p>
          <a:p>
            <a:r>
              <a:rPr lang="cs-CZ" sz="2000" dirty="0" smtClean="0"/>
              <a:t>Používá se buď přirozené ventilační chlazení anebo tekutinové chlazení s nuceným oběhem. </a:t>
            </a:r>
          </a:p>
          <a:p>
            <a:r>
              <a:rPr lang="cs-CZ" sz="2000" dirty="0" smtClean="0"/>
              <a:t>Jsou zde dosažitelné rychlosti do 3 m.s</a:t>
            </a:r>
            <a:r>
              <a:rPr lang="cs-CZ" sz="2000" baseline="30000" dirty="0" smtClean="0"/>
              <a:t>-1</a:t>
            </a:r>
            <a:r>
              <a:rPr lang="cs-CZ" sz="2000" dirty="0" smtClean="0"/>
              <a:t> se zrychlením do 100 m.s</a:t>
            </a:r>
            <a:r>
              <a:rPr lang="cs-CZ" sz="2000" baseline="30000" dirty="0" smtClean="0"/>
              <a:t>-2</a:t>
            </a:r>
            <a:r>
              <a:rPr lang="cs-CZ" sz="2000" dirty="0" smtClean="0"/>
              <a:t> pro zátěžné síly od 170 do  3 000 N. Vysoká hmotnost pohybových jednotek.</a:t>
            </a:r>
          </a:p>
        </p:txBody>
      </p:sp>
      <p:pic>
        <p:nvPicPr>
          <p:cNvPr id="10" name="Obrázek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/>
          <a:stretch/>
        </p:blipFill>
        <p:spPr bwMode="auto">
          <a:xfrm>
            <a:off x="755576" y="4040737"/>
            <a:ext cx="4176464" cy="24846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5076057" y="5589240"/>
            <a:ext cx="3312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22044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 – krokové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082353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Krokové LEM vycházejí </a:t>
            </a:r>
            <a:r>
              <a:rPr lang="cs-CZ" sz="2000" b="1" dirty="0" smtClean="0"/>
              <a:t>svým principem z reakčních (reluktančních) krokových motorů</a:t>
            </a:r>
            <a:r>
              <a:rPr lang="cs-CZ" sz="2000" dirty="0" smtClean="0"/>
              <a:t> rozvinutých do roviny. </a:t>
            </a:r>
          </a:p>
          <a:p>
            <a:endParaRPr lang="cs-CZ" sz="800" dirty="0" smtClean="0"/>
          </a:p>
          <a:p>
            <a:r>
              <a:rPr lang="cs-CZ" sz="2000" dirty="0" smtClean="0"/>
              <a:t>Základem je </a:t>
            </a:r>
            <a:r>
              <a:rPr lang="cs-CZ" sz="2000" b="1" dirty="0" smtClean="0"/>
              <a:t>dvojice elektromagnetů s opačnou polaritou </a:t>
            </a:r>
            <a:r>
              <a:rPr lang="cs-CZ" sz="2000" dirty="0" smtClean="0"/>
              <a:t>a polohová změna nastává minimalizací magnetického odporu, kdy jsou </a:t>
            </a:r>
            <a:r>
              <a:rPr lang="cs-CZ" sz="2000" dirty="0" err="1" smtClean="0"/>
              <a:t>ektromagnety</a:t>
            </a:r>
            <a:r>
              <a:rPr lang="cs-CZ" sz="2000" dirty="0" smtClean="0"/>
              <a:t> v opozici.</a:t>
            </a:r>
          </a:p>
          <a:p>
            <a:endParaRPr lang="cs-CZ" sz="800" dirty="0"/>
          </a:p>
          <a:p>
            <a:r>
              <a:rPr lang="cs-CZ" sz="2000" dirty="0"/>
              <a:t>Stator je ve </a:t>
            </a:r>
            <a:r>
              <a:rPr lang="cs-CZ" sz="2000" dirty="0" smtClean="0"/>
              <a:t>tvaru </a:t>
            </a:r>
            <a:r>
              <a:rPr lang="cs-CZ" sz="2000" dirty="0"/>
              <a:t>hřebene a na pólových nástavcích statoru je vícefázové vinutí</a:t>
            </a:r>
            <a:r>
              <a:rPr lang="cs-CZ" sz="2000" dirty="0" smtClean="0"/>
              <a:t>.</a:t>
            </a:r>
          </a:p>
          <a:p>
            <a:endParaRPr lang="cs-CZ" sz="800" dirty="0" smtClean="0"/>
          </a:p>
          <a:p>
            <a:r>
              <a:rPr lang="cs-CZ" sz="2000" dirty="0" smtClean="0"/>
              <a:t>Problémem </a:t>
            </a:r>
            <a:r>
              <a:rPr lang="cs-CZ" sz="2000" dirty="0"/>
              <a:t>lineárních krokových motorů je poměrně </a:t>
            </a:r>
            <a:r>
              <a:rPr lang="cs-CZ" sz="2000" b="1" dirty="0"/>
              <a:t>nízká pracovní frekvence</a:t>
            </a:r>
            <a:r>
              <a:rPr lang="cs-CZ" sz="2000" dirty="0"/>
              <a:t> (do 1 kHz), a tím malé rychlosti pohybu (řádově 0,1 m.s</a:t>
            </a:r>
            <a:r>
              <a:rPr lang="cs-CZ" sz="2000" baseline="30000" dirty="0"/>
              <a:t>-1</a:t>
            </a:r>
            <a:r>
              <a:rPr lang="cs-CZ" sz="2000" dirty="0" smtClean="0"/>
              <a:t>). </a:t>
            </a:r>
            <a:r>
              <a:rPr lang="cs-CZ" sz="2000" dirty="0"/>
              <a:t>Rychlý lineární KM s označením LINSTEP3 dodává firma Berger </a:t>
            </a:r>
            <a:r>
              <a:rPr lang="cs-CZ" sz="2000" dirty="0" err="1"/>
              <a:t>Lahr</a:t>
            </a:r>
            <a:r>
              <a:rPr lang="cs-CZ" sz="2000" dirty="0"/>
              <a:t>, jezdec dosahuje rychlosti až 1,8 m.s</a:t>
            </a:r>
            <a:r>
              <a:rPr lang="cs-CZ" sz="2000" baseline="30000" dirty="0"/>
              <a:t>-1</a:t>
            </a:r>
            <a:r>
              <a:rPr lang="cs-CZ" sz="2000" dirty="0"/>
              <a:t>, avšak má přesnost jen ±2 mm.</a:t>
            </a:r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 </a:t>
            </a:r>
          </a:p>
        </p:txBody>
      </p:sp>
      <p:pic>
        <p:nvPicPr>
          <p:cNvPr id="8" name="Obrázek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0259"/>
          <a:stretch>
            <a:fillRect/>
          </a:stretch>
        </p:blipFill>
        <p:spPr bwMode="auto">
          <a:xfrm>
            <a:off x="809113" y="4221088"/>
            <a:ext cx="5148055" cy="20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085753" y="624446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třífázové vinutí statoru (A, B, C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732240" y="5320341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</p:spTree>
    <p:extLst>
      <p:ext uri="{BB962C8B-B14F-4D97-AF65-F5344CB8AC3E}">
        <p14:creationId xmlns:p14="http://schemas.microsoft.com/office/powerpoint/2010/main" val="11574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Lineární elektromotory (LEM) – </a:t>
            </a:r>
            <a:r>
              <a:rPr lang="cs-CZ" sz="2400" b="1" dirty="0" err="1" smtClean="0"/>
              <a:t>Sawyerovy</a:t>
            </a:r>
            <a:r>
              <a:rPr lang="cs-CZ" sz="2400" b="1" dirty="0" smtClean="0"/>
              <a:t> planární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9552" y="1082353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000" dirty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 </a:t>
            </a:r>
            <a:endParaRPr lang="cs-CZ" sz="2000" dirty="0"/>
          </a:p>
          <a:p>
            <a:r>
              <a:rPr lang="cs-CZ" sz="2000" dirty="0" smtClean="0"/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580112" y="5320341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Skripta Novotný F. a kol: Úvod do automatizace a robotizace ve strojírenství. TUL 2020.</a:t>
            </a:r>
          </a:p>
        </p:txBody>
      </p:sp>
      <p:sp>
        <p:nvSpPr>
          <p:cNvPr id="2" name="Obdélník 1"/>
          <p:cNvSpPr/>
          <p:nvPr/>
        </p:nvSpPr>
        <p:spPr>
          <a:xfrm>
            <a:off x="467544" y="111864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/>
              <a:t>Sawyerovy</a:t>
            </a:r>
            <a:r>
              <a:rPr lang="cs-CZ" sz="2000" dirty="0"/>
              <a:t> planární pohony jsou inovativní typ lineárního pohonu, který vyvinul </a:t>
            </a:r>
            <a:r>
              <a:rPr lang="cs-CZ" sz="2000" dirty="0" smtClean="0"/>
              <a:t>B. </a:t>
            </a:r>
            <a:r>
              <a:rPr lang="cs-CZ" sz="2000" dirty="0" err="1"/>
              <a:t>Sawyer</a:t>
            </a:r>
            <a:r>
              <a:rPr lang="cs-CZ" sz="2000" dirty="0"/>
              <a:t> </a:t>
            </a:r>
            <a:r>
              <a:rPr lang="cs-CZ" sz="2000" dirty="0" smtClean="0"/>
              <a:t>(1968). </a:t>
            </a:r>
            <a:r>
              <a:rPr lang="cs-CZ" sz="2000" dirty="0"/>
              <a:t>Jsou založeny na principu elektromagnetické levitace a pohonu a vyznačují se řadou unikátních vlastností</a:t>
            </a:r>
            <a:r>
              <a:rPr lang="cs-CZ" sz="2000" dirty="0" smtClean="0"/>
              <a:t>: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Bezkontaktní: Pohony nemají žádné mechanické tření, což snižuje opotřebení a zvyšuje životnost.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Vysoká přesnost: </a:t>
            </a:r>
            <a:r>
              <a:rPr lang="cs-CZ" sz="2000" dirty="0" smtClean="0"/>
              <a:t>dokáží </a:t>
            </a:r>
            <a:r>
              <a:rPr lang="cs-CZ" sz="2000" dirty="0"/>
              <a:t>dosahovat nanometrové přesnosti </a:t>
            </a:r>
            <a:r>
              <a:rPr lang="cs-CZ" sz="2000" dirty="0" smtClean="0"/>
              <a:t>polohování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Vysoká rychlost: </a:t>
            </a:r>
            <a:r>
              <a:rPr lang="cs-CZ" sz="2000" dirty="0" smtClean="0"/>
              <a:t>dokáží </a:t>
            </a:r>
            <a:r>
              <a:rPr lang="cs-CZ" sz="2000" dirty="0"/>
              <a:t>dosahovat rychlostí až několik </a:t>
            </a:r>
            <a:r>
              <a:rPr lang="cs-CZ" sz="2000" dirty="0" smtClean="0"/>
              <a:t>m/s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Vysoká síla: </a:t>
            </a:r>
            <a:r>
              <a:rPr lang="cs-CZ" sz="2000" dirty="0" smtClean="0"/>
              <a:t>dokáží </a:t>
            </a:r>
            <a:r>
              <a:rPr lang="cs-CZ" sz="2000" dirty="0"/>
              <a:t>generovat sílu až několik stovek </a:t>
            </a:r>
            <a:r>
              <a:rPr lang="cs-CZ" sz="2000" dirty="0" smtClean="0"/>
              <a:t>newtonů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Kompaktní design: </a:t>
            </a:r>
            <a:r>
              <a:rPr lang="cs-CZ" sz="2000" dirty="0" smtClean="0"/>
              <a:t>jsou </a:t>
            </a:r>
            <a:r>
              <a:rPr lang="cs-CZ" sz="2000" dirty="0"/>
              <a:t>kompaktní a </a:t>
            </a:r>
            <a:r>
              <a:rPr lang="cs-CZ" sz="2000" dirty="0" smtClean="0"/>
              <a:t>lehké.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Nízké nároky na údržbu: </a:t>
            </a:r>
            <a:r>
              <a:rPr lang="cs-CZ" sz="2000" dirty="0" smtClean="0"/>
              <a:t>nemají </a:t>
            </a:r>
            <a:r>
              <a:rPr lang="cs-CZ" sz="2000" dirty="0"/>
              <a:t>tolik pohyblivých částí jako mechanické pohony, takže vyžadují méně údržby.</a:t>
            </a:r>
          </a:p>
        </p:txBody>
      </p:sp>
      <p:pic>
        <p:nvPicPr>
          <p:cNvPr id="9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818" y="4675627"/>
            <a:ext cx="3387245" cy="204584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139952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stator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39952" y="47646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rotor</a:t>
            </a:r>
            <a:endParaRPr lang="cs-CZ" dirty="0"/>
          </a:p>
        </p:txBody>
      </p:sp>
      <p:cxnSp>
        <p:nvCxnSpPr>
          <p:cNvPr id="14" name="Přímá spojnice se šipkou 13"/>
          <p:cNvCxnSpPr>
            <a:stCxn id="10" idx="1"/>
          </p:cNvCxnSpPr>
          <p:nvPr/>
        </p:nvCxnSpPr>
        <p:spPr>
          <a:xfrm flipH="1">
            <a:off x="3707904" y="5917922"/>
            <a:ext cx="432048" cy="103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3" idx="1"/>
          </p:cNvCxnSpPr>
          <p:nvPr/>
        </p:nvCxnSpPr>
        <p:spPr>
          <a:xfrm flipH="1">
            <a:off x="2942196" y="4949363"/>
            <a:ext cx="1197756" cy="36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Elektrické pohony strojů a zařízení</a:t>
            </a:r>
            <a:endParaRPr lang="cs-CZ" sz="2400" b="1" dirty="0"/>
          </a:p>
        </p:txBody>
      </p:sp>
      <p:sp>
        <p:nvSpPr>
          <p:cNvPr id="6" name="Obdélník 11"/>
          <p:cNvSpPr>
            <a:spLocks noChangeArrowheads="1"/>
          </p:cNvSpPr>
          <p:nvPr/>
        </p:nvSpPr>
        <p:spPr bwMode="auto">
          <a:xfrm>
            <a:off x="550664" y="1196752"/>
            <a:ext cx="81361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Nejčastěji se v průmyslových aplikacích používají obecně tyto pohony:</a:t>
            </a:r>
          </a:p>
          <a:p>
            <a:pPr marL="355600" lvl="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dirty="0" smtClean="0"/>
              <a:t>elektropohony s </a:t>
            </a:r>
            <a:r>
              <a:rPr lang="cs-CZ" sz="2000" dirty="0" err="1" smtClean="0"/>
              <a:t>asychronními</a:t>
            </a:r>
            <a:r>
              <a:rPr lang="cs-CZ" sz="2000" dirty="0" smtClean="0"/>
              <a:t> motory,</a:t>
            </a:r>
          </a:p>
          <a:p>
            <a:pPr lvl="0"/>
            <a:endParaRPr lang="cs-CZ" sz="2000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dirty="0" smtClean="0"/>
              <a:t>elektropohony se stejnosměrnými motory (DC pohony),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dirty="0" smtClean="0"/>
              <a:t>elektropohony s </a:t>
            </a:r>
            <a:r>
              <a:rPr lang="cs-CZ" sz="2000" dirty="0" err="1" smtClean="0"/>
              <a:t>bezkartáčovými</a:t>
            </a:r>
            <a:r>
              <a:rPr lang="cs-CZ" sz="2000" dirty="0" smtClean="0"/>
              <a:t> motory (BLDC motory, EC motory, </a:t>
            </a:r>
            <a:r>
              <a:rPr lang="cs-CZ" sz="2000" dirty="0" err="1" smtClean="0"/>
              <a:t>Brushless</a:t>
            </a:r>
            <a:r>
              <a:rPr lang="cs-CZ" sz="2000" dirty="0" smtClean="0"/>
              <a:t> </a:t>
            </a:r>
            <a:r>
              <a:rPr lang="cs-CZ" sz="2000" dirty="0" err="1" smtClean="0"/>
              <a:t>servopohony</a:t>
            </a:r>
            <a:r>
              <a:rPr lang="cs-CZ" sz="2000" dirty="0" smtClean="0"/>
              <a:t>),</a:t>
            </a:r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dirty="0" smtClean="0"/>
              <a:t>elektropohony s krokovými motory,</a:t>
            </a:r>
          </a:p>
          <a:p>
            <a:pPr lvl="0"/>
            <a:endParaRPr lang="cs-CZ" sz="2000" dirty="0" smtClean="0"/>
          </a:p>
          <a:p>
            <a:pPr marL="355600" lvl="0" indent="-355600">
              <a:buFont typeface="Arial" pitchFamily="34" charset="0"/>
              <a:buChar char="•"/>
            </a:pPr>
            <a:r>
              <a:rPr lang="cs-CZ" sz="2000" dirty="0" smtClean="0"/>
              <a:t>elektropohony s lineárními motory.</a:t>
            </a:r>
          </a:p>
        </p:txBody>
      </p:sp>
    </p:spTree>
    <p:extLst>
      <p:ext uri="{BB962C8B-B14F-4D97-AF65-F5344CB8AC3E}">
        <p14:creationId xmlns:p14="http://schemas.microsoft.com/office/powerpoint/2010/main" val="36501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asynchronními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530052" y="1268760"/>
            <a:ext cx="81361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Elektropohony s asynchronními motory lze považovat za </a:t>
            </a:r>
            <a:r>
              <a:rPr lang="cs-CZ" sz="2000" b="1" dirty="0" smtClean="0"/>
              <a:t>nejjednodušší a nejrozšířenější </a:t>
            </a:r>
            <a:r>
              <a:rPr lang="cs-CZ" sz="2000" dirty="0" smtClean="0"/>
              <a:t>typ pohonů ve strojírenství. </a:t>
            </a:r>
          </a:p>
          <a:p>
            <a:endParaRPr lang="cs-CZ" sz="2000" dirty="0" smtClean="0"/>
          </a:p>
          <a:p>
            <a:r>
              <a:rPr lang="cs-CZ" sz="2000" dirty="0" smtClean="0"/>
              <a:t>Jedná se o </a:t>
            </a:r>
            <a:r>
              <a:rPr lang="cs-CZ" sz="2000" b="1" dirty="0" smtClean="0"/>
              <a:t>jednoduché, spolehlivé a cenově přístupné motory</a:t>
            </a:r>
            <a:r>
              <a:rPr lang="cs-CZ" sz="2000" dirty="0" smtClean="0"/>
              <a:t>: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výrobních strojů,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dopravníků,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zdvihacích zařízení,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pomocných zařízení,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periferií robotizovaných technologických pracovišť apod. </a:t>
            </a:r>
          </a:p>
          <a:p>
            <a:pPr marL="355600" indent="-355600">
              <a:buFont typeface="Arial" pitchFamily="34" charset="0"/>
              <a:buChar char="•"/>
            </a:pPr>
            <a:endParaRPr lang="cs-CZ" sz="2000" dirty="0" smtClean="0"/>
          </a:p>
          <a:p>
            <a:pPr marL="355600" indent="-355600"/>
            <a:endParaRPr lang="cs-CZ" sz="20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251520" y="4437112"/>
            <a:ext cx="878497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3 fázové AS motory - široký rozsah výkonů od 80 W, často s kotvou na krátko):</a:t>
            </a:r>
          </a:p>
          <a:p>
            <a:pPr>
              <a:spcAft>
                <a:spcPts val="800"/>
              </a:spcAft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www.youtube.com/watch?v=LtJoJBUSe28</a:t>
            </a:r>
            <a:endParaRPr lang="cs-CZ" sz="2000" dirty="0" smtClean="0"/>
          </a:p>
          <a:p>
            <a:r>
              <a:rPr lang="cs-CZ" sz="2000" dirty="0" smtClean="0"/>
              <a:t>1 fázový AS motor - pro menší výkony do 1 kW, s pomocnou fází a kondenzátorem: </a:t>
            </a:r>
            <a:r>
              <a:rPr lang="cs-CZ" sz="2000" dirty="0">
                <a:hlinkClick r:id="rId3"/>
              </a:rPr>
              <a:t>https://www.youtube.com/watch?time_continue=60&amp;v=a6xg4T8PKqs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462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asynchronními motory</a:t>
            </a:r>
            <a:endParaRPr lang="cs-CZ" sz="2400" b="1" dirty="0"/>
          </a:p>
        </p:txBody>
      </p:sp>
      <p:pic>
        <p:nvPicPr>
          <p:cNvPr id="6" name="Obrázek 1" descr="Image result for princip asynchronnÃ­ho motoru s kotvou nakrÃ¡tk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472608" cy="41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5966792" y="4531147"/>
            <a:ext cx="2832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smtClean="0"/>
              <a:t>Zdroj: https</a:t>
            </a:r>
            <a:r>
              <a:rPr lang="cs-CZ" sz="1400" i="1" dirty="0"/>
              <a:t>://planfinland.akvoapp.org/es/project/1595/update/15989/</a:t>
            </a: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323528" y="5412970"/>
            <a:ext cx="813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Řez třífázovým asynchronním motorem s kotvou nakrátko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8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asynchronními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323528" y="1196752"/>
            <a:ext cx="84249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Stator je vytvořen </a:t>
            </a:r>
            <a:r>
              <a:rPr lang="cs-CZ" sz="2000" dirty="0" smtClean="0"/>
              <a:t>z izolovaných plechů s drážkami, ve kterých prochází vinutí z izolovaných měděných vodičů. </a:t>
            </a:r>
          </a:p>
          <a:p>
            <a:r>
              <a:rPr lang="cs-CZ" sz="2000" b="1" dirty="0" smtClean="0"/>
              <a:t>Kotva nakrátko </a:t>
            </a:r>
            <a:r>
              <a:rPr lang="cs-CZ" sz="2000" dirty="0" smtClean="0"/>
              <a:t>je tvořena klecí se </a:t>
            </a:r>
            <a:r>
              <a:rPr lang="cs-CZ" sz="2000" b="1" dirty="0" smtClean="0"/>
              <a:t>zešikmenými neizolovanými měděnými, mosaznými nebo hliníkovými tyčkami</a:t>
            </a:r>
            <a:r>
              <a:rPr lang="cs-CZ" sz="2000" dirty="0" smtClean="0"/>
              <a:t> a na obou koncích jsou tyče spojeny nakrátko prostřednictvím </a:t>
            </a:r>
            <a:r>
              <a:rPr lang="cs-CZ" sz="2000" b="1" dirty="0" smtClean="0"/>
              <a:t>zkracovacích kroužků </a:t>
            </a:r>
            <a:r>
              <a:rPr lang="cs-CZ" sz="2000" dirty="0" smtClean="0"/>
              <a:t>(spojovacích kruhů), které mohou mít širokou škálu provedení. </a:t>
            </a:r>
          </a:p>
          <a:p>
            <a:r>
              <a:rPr lang="cs-CZ" sz="2000" b="1" dirty="0" smtClean="0"/>
              <a:t>Sešikmení tyček </a:t>
            </a:r>
            <a:r>
              <a:rPr lang="cs-CZ" sz="2000" dirty="0" smtClean="0"/>
              <a:t>přináší větší stabilitu chodu rotoru a odolnost proti vyšším harmonickým frekvencím a tím snížení hlučnosti chodu.</a:t>
            </a:r>
            <a:endParaRPr lang="cs-CZ" sz="2000" dirty="0"/>
          </a:p>
        </p:txBody>
      </p:sp>
      <p:pic>
        <p:nvPicPr>
          <p:cNvPr id="11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>
            <a:fillRect/>
          </a:stretch>
        </p:blipFill>
        <p:spPr>
          <a:xfrm>
            <a:off x="487590" y="3779971"/>
            <a:ext cx="4320480" cy="2613797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992824" y="5780280"/>
            <a:ext cx="3120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62072" y="5365833"/>
            <a:ext cx="3782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Klec rotoru se zešikmenými tyčemi</a:t>
            </a:r>
            <a:endParaRPr lang="en-GB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3736416"/>
            <a:ext cx="2448195" cy="16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Obdélník 11"/>
          <p:cNvSpPr>
            <a:spLocks noChangeArrowheads="1"/>
          </p:cNvSpPr>
          <p:nvPr/>
        </p:nvSpPr>
        <p:spPr bwMode="auto">
          <a:xfrm>
            <a:off x="611188" y="62068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/>
              <a:t>Elektropohony s asynchronními motory</a:t>
            </a:r>
            <a:endParaRPr lang="cs-CZ" sz="2400" b="1" dirty="0"/>
          </a:p>
        </p:txBody>
      </p:sp>
      <p:sp>
        <p:nvSpPr>
          <p:cNvPr id="7" name="Obdélník 11"/>
          <p:cNvSpPr>
            <a:spLocks noChangeArrowheads="1"/>
          </p:cNvSpPr>
          <p:nvPr/>
        </p:nvSpPr>
        <p:spPr bwMode="auto">
          <a:xfrm>
            <a:off x="323528" y="119675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Pro hodnocení možnosti aplikace asynchronního motoru je zapotřebí sledovat jeho </a:t>
            </a:r>
            <a:r>
              <a:rPr lang="cs-CZ" sz="2000" b="1" dirty="0" smtClean="0"/>
              <a:t>charakteristiku</a:t>
            </a:r>
            <a:r>
              <a:rPr lang="cs-CZ" sz="2000" dirty="0" smtClean="0"/>
              <a:t> a </a:t>
            </a:r>
            <a:r>
              <a:rPr lang="cs-CZ" sz="2000" b="1" dirty="0" smtClean="0"/>
              <a:t>technické možnosti řízení rychlosti</a:t>
            </a:r>
          </a:p>
        </p:txBody>
      </p:sp>
      <p:pic>
        <p:nvPicPr>
          <p:cNvPr id="9" name="Obrázek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4638"/>
            <a:ext cx="6131347" cy="383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207244" y="5742824"/>
            <a:ext cx="813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Otáčko momentová charakteristika asynchronního motoru při konstantním napětí statoru a statorové frekvenci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4860032" y="2240602"/>
            <a:ext cx="4144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Zdroj: Skripta Novotný F. a kol: Úvod do automatizace a robotizace ve strojírenství. TUL 2020.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13609"/>
              </p:ext>
            </p:extLst>
          </p:nvPr>
        </p:nvGraphicFramePr>
        <p:xfrm>
          <a:off x="6444208" y="3174915"/>
          <a:ext cx="162142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1028700" imgH="419100" progId="">
                  <p:embed/>
                </p:oleObj>
              </mc:Choice>
              <mc:Fallback>
                <p:oleObj r:id="rId5" imgW="1028700" imgH="419100" progId="">
                  <p:embed/>
                  <p:pic>
                    <p:nvPicPr>
                      <p:cNvPr id="20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3174915"/>
                        <a:ext cx="162142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156177" y="4005064"/>
            <a:ext cx="284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n – otáčky motoru</a:t>
            </a:r>
          </a:p>
          <a:p>
            <a:r>
              <a:rPr lang="cs-CZ" i="1" dirty="0" smtClean="0"/>
              <a:t>s</a:t>
            </a:r>
            <a:r>
              <a:rPr lang="cs-CZ" dirty="0" smtClean="0"/>
              <a:t> – skluz</a:t>
            </a:r>
          </a:p>
          <a:p>
            <a:r>
              <a:rPr lang="cs-CZ" i="1" dirty="0" smtClean="0"/>
              <a:t>f</a:t>
            </a:r>
            <a:r>
              <a:rPr lang="cs-CZ" dirty="0" smtClean="0"/>
              <a:t> – frekvence napětí statoru</a:t>
            </a:r>
          </a:p>
          <a:p>
            <a:r>
              <a:rPr lang="cs-CZ" i="1" dirty="0"/>
              <a:t>p</a:t>
            </a:r>
            <a:r>
              <a:rPr lang="cs-CZ" dirty="0" smtClean="0"/>
              <a:t> – počet pól-párů statoru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15716</TotalTime>
  <Words>3501</Words>
  <Application>Microsoft Office PowerPoint</Application>
  <PresentationFormat>Předvádění na obrazovce (4:3)</PresentationFormat>
  <Paragraphs>475</Paragraphs>
  <Slides>42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Michal</cp:lastModifiedBy>
  <cp:revision>279</cp:revision>
  <dcterms:created xsi:type="dcterms:W3CDTF">2017-11-24T10:29:28Z</dcterms:created>
  <dcterms:modified xsi:type="dcterms:W3CDTF">2024-02-15T07:05:44Z</dcterms:modified>
</cp:coreProperties>
</file>