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5" r:id="rId13"/>
    <p:sldId id="269" r:id="rId14"/>
    <p:sldId id="270" r:id="rId15"/>
    <p:sldId id="275" r:id="rId16"/>
    <p:sldId id="276" r:id="rId17"/>
    <p:sldId id="277" r:id="rId18"/>
    <p:sldId id="278" r:id="rId19"/>
    <p:sldId id="284" r:id="rId20"/>
    <p:sldId id="285" r:id="rId21"/>
    <p:sldId id="279" r:id="rId22"/>
    <p:sldId id="281" r:id="rId23"/>
    <p:sldId id="280" r:id="rId24"/>
    <p:sldId id="282" r:id="rId25"/>
    <p:sldId id="283" r:id="rId26"/>
    <p:sldId id="273" r:id="rId27"/>
    <p:sldId id="286" r:id="rId28"/>
    <p:sldId id="287" r:id="rId29"/>
    <p:sldId id="288" r:id="rId30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44" autoAdjust="0"/>
    <p:restoredTop sz="85681" autoAdjust="0"/>
  </p:normalViewPr>
  <p:slideViewPr>
    <p:cSldViewPr>
      <p:cViewPr>
        <p:scale>
          <a:sx n="156" d="100"/>
          <a:sy n="156" d="100"/>
        </p:scale>
        <p:origin x="2508" y="114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73736-B707-4EC4-BCC4-F90CDC587666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93628-53BB-4C51-AD2C-842F6F53F5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8AC4-8CB6-4022-966D-BB70D24BBEAB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13284-4B52-456E-A220-16AA57F52B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78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707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646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22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166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362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565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547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43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420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555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58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Obvod 1 používá NO (</a:t>
            </a:r>
            <a:r>
              <a:rPr lang="cs-CZ" dirty="0" err="1" smtClean="0"/>
              <a:t>normally</a:t>
            </a:r>
            <a:r>
              <a:rPr lang="cs-CZ" dirty="0" smtClean="0"/>
              <a:t> open) kontakt nazývaný A – tlačítko nebo spínač X0. Za normálních podmínek, kdy tlačítko není stisknuto, spínací kontakt není pod napětím, a proto ani žárovka Y0 nesvítí. Pokud je tlačítko stisknuto, na kontaktech se objeví napětí a žárovka Y0 se rozsvítí.</a:t>
            </a:r>
          </a:p>
          <a:p>
            <a:r>
              <a:rPr lang="cs-CZ" dirty="0" smtClean="0"/>
              <a:t>Obvod 2 využívá kontakt typu NC (</a:t>
            </a:r>
            <a:r>
              <a:rPr lang="cs-CZ" dirty="0" err="1" smtClean="0"/>
              <a:t>normally</a:t>
            </a:r>
            <a:r>
              <a:rPr lang="cs-CZ" dirty="0" smtClean="0"/>
              <a:t> </a:t>
            </a:r>
            <a:r>
              <a:rPr lang="cs-CZ" dirty="0" err="1" smtClean="0"/>
              <a:t>closed</a:t>
            </a:r>
            <a:r>
              <a:rPr lang="cs-CZ" dirty="0" smtClean="0"/>
              <a:t>) nazývaný B – X1. Za normálních podmínek je na kontaktech napětí, takže žárovka Y1 svítí. Pokud je tlačítko X1 sepnuto, na kontaktech není napětí – žárovka Y1 nesvítí.</a:t>
            </a:r>
            <a:br>
              <a:rPr lang="cs-CZ" dirty="0" smtClean="0"/>
            </a:br>
            <a:r>
              <a:rPr lang="cs-CZ" dirty="0" smtClean="0"/>
              <a:t>Obvod 3 obsahuje více vstupních prvků. Výstup Y2 je sepnut jen když vstup X4 bude sepnutý a X2 zůstane sepnutý nebo X3 se sepne.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490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342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790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990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Prvním krokem při vypracování programu pro obrábění je tvorba nebo import a úprava 3D modelu součásti,</a:t>
            </a:r>
          </a:p>
          <a:p>
            <a:r>
              <a:rPr lang="cs-CZ" dirty="0" smtClean="0"/>
              <a:t>následovaná programováním drah vybraných nástrojů v závislosti na tvaru součásti.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288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699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90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klidovém stavu je kontakt X6 sepnut, avšak kontakt X5 sepnut není, tudíž ani relé Y3 není sepnuto. Reléové kontakty 1 a 2 jsou vypnuty, protože patří do skupiny kontaktů A (sepnuty, když relé je sepnuto). Motor je samozřejmě zastaven. Pokud je stisknuto tlačítko X5, relé se sepne (kontakty 1 a 2 jsou sepnuty). Motor je spuštěn. Pokud je relé sepnuto, a je uvolněn spínač X5, relé se vrátí do původního stavu s odezvou na kontaktu 1. Následující tabulka obsahuje procesy, které mohou být provedeny na vstupech a jejich účinky.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66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897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9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238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70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Přechodová podmínky mezi</a:t>
            </a:r>
            <a:r>
              <a:rPr lang="cs-CZ" baseline="0" dirty="0" smtClean="0"/>
              <a:t> kroky nastaveny časovačem na 2 sekundy.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996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13284-4B52-456E-A220-16AA57F52BC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0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79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7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45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78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23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7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56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09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0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15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2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llardintl.com/product/a05b-2518-c204/" TargetMode="External"/><Relationship Id="rId5" Type="http://schemas.openxmlformats.org/officeDocument/2006/relationships/image" Target="../media/image36.jp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ka.com/cs-cz/firma/tisk/novinky/2020/11/ready2_pilo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12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3234749"/>
            <a:ext cx="6912768" cy="746883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Úvod do problematiky programování PLC a robotů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415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chemeClr val="tx1"/>
                </a:solidFill>
              </a:rPr>
              <a:t>Ing. Michal Starý, Ph.D.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36078" y="1515050"/>
            <a:ext cx="662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</a:t>
            </a:r>
            <a:r>
              <a:rPr lang="cs-CZ" b="1" dirty="0" smtClean="0"/>
              <a:t>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A3:Tvorba nových profesně zaměřených studijních </a:t>
            </a:r>
            <a:r>
              <a:rPr lang="cs-CZ" sz="1400" b="1" u="sng" dirty="0" smtClean="0"/>
              <a:t>programů</a:t>
            </a:r>
          </a:p>
          <a:p>
            <a:pPr algn="ctr"/>
            <a:endParaRPr lang="cs-CZ" sz="1400" b="1" u="sng" dirty="0"/>
          </a:p>
          <a:p>
            <a:pPr algn="ctr"/>
            <a:r>
              <a:rPr lang="cs-CZ" b="1" dirty="0" smtClean="0"/>
              <a:t>NPO_TUL_MSMT-16598/2022</a:t>
            </a:r>
            <a:endParaRPr lang="cs-CZ" b="1" dirty="0"/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09420" y="3771741"/>
          <a:ext cx="572516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027" name="Obrázek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79" y="5817744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00" y="5817744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33" descr="Foto / Photo: Logo MŠM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1774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/>
              <a:t>Jazyk seznamu </a:t>
            </a:r>
            <a:r>
              <a:rPr lang="cs-CZ" sz="2400" b="1" dirty="0" smtClean="0"/>
              <a:t>instrukcí (</a:t>
            </a:r>
            <a:r>
              <a:rPr lang="cs-CZ" sz="2400" b="1" dirty="0"/>
              <a:t>IL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  <p:sp>
        <p:nvSpPr>
          <p:cNvPr id="8" name="Obdélník 7"/>
          <p:cNvSpPr/>
          <p:nvPr/>
        </p:nvSpPr>
        <p:spPr>
          <a:xfrm>
            <a:off x="611188" y="1165389"/>
            <a:ext cx="8137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cs-CZ" sz="2000" dirty="0" smtClean="0"/>
              <a:t>Jedná se o mnemotechnický </a:t>
            </a:r>
            <a:r>
              <a:rPr lang="cs-CZ" sz="2000" dirty="0"/>
              <a:t>kód a seznam příkazů. Obsahuje jednoduché pokyny pro prohlížení vašich </a:t>
            </a:r>
            <a:r>
              <a:rPr lang="cs-CZ" sz="2000" dirty="0" smtClean="0"/>
              <a:t>polí proměnných</a:t>
            </a:r>
            <a:r>
              <a:rPr lang="cs-CZ" sz="2000" dirty="0"/>
              <a:t>.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9"/>
          <a:stretch/>
        </p:blipFill>
        <p:spPr>
          <a:xfrm>
            <a:off x="2843808" y="1987823"/>
            <a:ext cx="5625703" cy="40695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188" y="1987822"/>
            <a:ext cx="2232620" cy="44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Jazyk strukturovaného 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textu </a:t>
            </a:r>
            <a:r>
              <a:rPr lang="cs-CZ" sz="2400" b="1" dirty="0" smtClean="0"/>
              <a:t>(ST)</a:t>
            </a:r>
            <a:endParaRPr lang="cs-CZ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611188" y="1196752"/>
            <a:ext cx="82092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ST je programovací </a:t>
            </a:r>
            <a:r>
              <a:rPr lang="cs-CZ" sz="2000" dirty="0"/>
              <a:t>jazyk vyšší úrovně</a:t>
            </a:r>
            <a:r>
              <a:rPr lang="cs-CZ" sz="2000" dirty="0" smtClean="0"/>
              <a:t>. </a:t>
            </a:r>
            <a:r>
              <a:rPr lang="cs-CZ" sz="2000" dirty="0"/>
              <a:t>Své příznivce si </a:t>
            </a:r>
            <a:r>
              <a:rPr lang="cs-CZ" sz="2000" dirty="0" smtClean="0"/>
              <a:t>nachází </a:t>
            </a:r>
            <a:r>
              <a:rPr lang="cs-CZ" sz="2000" dirty="0"/>
              <a:t>především mezi programátory, kteří jsou zvyklý pracovat právě s programovacími jazyky vyšší </a:t>
            </a:r>
            <a:r>
              <a:rPr lang="cs-CZ" sz="2000" dirty="0" smtClean="0"/>
              <a:t>úrovně (C, Pascal, …)</a:t>
            </a:r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7" r="8696" b="31108"/>
          <a:stretch/>
        </p:blipFill>
        <p:spPr>
          <a:xfrm>
            <a:off x="708577" y="2333278"/>
            <a:ext cx="7103783" cy="36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Sekvenční funkční diagram </a:t>
            </a:r>
            <a:r>
              <a:rPr lang="cs-CZ" sz="2400" b="1" dirty="0" smtClean="0"/>
              <a:t>(SFC)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1988840"/>
            <a:ext cx="4388132" cy="34310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1988840"/>
            <a:ext cx="1629812" cy="113508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11188" y="1165389"/>
            <a:ext cx="8209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Programování krok za krokem – úloha je rozdělena do několika po sobě jdoucích kroků (bloků). Mezi kroky jsou přechody a přechodové podmínky.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3212976"/>
            <a:ext cx="3158579" cy="1656184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6300083" y="2723819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Alternativní řešení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11188" y="5661624"/>
            <a:ext cx="7849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    N = zapnuté pouze v daném kroku	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     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S 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= zapnutí / R = vypnutí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  <a:p>
            <a:pPr lvl="0" algn="just">
              <a:spcAft>
                <a:spcPts val="0"/>
              </a:spcAft>
            </a:pPr>
            <a:endParaRPr lang="cs-CZ" sz="2000" kern="100" dirty="0" smtClean="0">
              <a:solidFill>
                <a:srgbClr val="000000"/>
              </a:solidFill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Postup programování PLC</a:t>
            </a:r>
            <a:endParaRPr lang="cs-CZ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611188" y="1360990"/>
            <a:ext cx="80645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1800"/>
              </a:spcAft>
            </a:pPr>
            <a:r>
              <a:rPr lang="cs-CZ" sz="2000" b="1" dirty="0" smtClean="0"/>
              <a:t>1. Analýza úkolu: 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definice 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požadavků na automatizaci a specifikace funkcí PLC.</a:t>
            </a:r>
            <a:endParaRPr lang="cs-CZ" sz="2000" kern="100" dirty="0"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63525" indent="-263525" algn="just">
              <a:spcAft>
                <a:spcPts val="1800"/>
              </a:spcAft>
            </a:pPr>
            <a:r>
              <a:rPr lang="cs-CZ" sz="2000" b="1" dirty="0" smtClean="0"/>
              <a:t>2. Definice vstupů </a:t>
            </a:r>
            <a:r>
              <a:rPr lang="cs-CZ" sz="2000" b="1" dirty="0"/>
              <a:t>a </a:t>
            </a:r>
            <a:r>
              <a:rPr lang="cs-CZ" sz="2000" b="1" dirty="0" smtClean="0"/>
              <a:t>výstupů</a:t>
            </a:r>
            <a:endParaRPr lang="cs-CZ" sz="2000" b="1" dirty="0"/>
          </a:p>
          <a:p>
            <a:pPr marL="263525" indent="-263525" algn="just">
              <a:spcAft>
                <a:spcPts val="1800"/>
              </a:spcAft>
            </a:pPr>
            <a:r>
              <a:rPr lang="cs-CZ" sz="2000" b="1" dirty="0" smtClean="0"/>
              <a:t>3. Vytvoření sledu </a:t>
            </a:r>
            <a:r>
              <a:rPr lang="cs-CZ" sz="2000" b="1" dirty="0"/>
              <a:t>logických operací</a:t>
            </a:r>
          </a:p>
          <a:p>
            <a:pPr marL="263525" indent="-263525" algn="just">
              <a:spcAft>
                <a:spcPts val="1800"/>
              </a:spcAft>
            </a:pPr>
            <a:r>
              <a:rPr lang="cs-CZ" sz="2000" b="1" dirty="0" smtClean="0"/>
              <a:t>4. Vytvoření programu </a:t>
            </a:r>
            <a:r>
              <a:rPr lang="cs-CZ" sz="2000" b="1" dirty="0"/>
              <a:t>pro </a:t>
            </a:r>
            <a:r>
              <a:rPr lang="cs-CZ" sz="2000" b="1" dirty="0" smtClean="0"/>
              <a:t>PLC</a:t>
            </a:r>
            <a:endParaRPr lang="cs-CZ" sz="2000" b="1" dirty="0"/>
          </a:p>
          <a:p>
            <a:pPr marL="263525" indent="-263525">
              <a:spcAft>
                <a:spcPts val="1800"/>
              </a:spcAft>
            </a:pPr>
            <a:r>
              <a:rPr lang="cs-CZ" sz="2000" b="1" dirty="0" smtClean="0"/>
              <a:t>5. Testování a ladění programu: 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otestování 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programu v simulačním prostředí a ladění případných chyb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.</a:t>
            </a:r>
          </a:p>
          <a:p>
            <a:pPr marL="263525" indent="-263525">
              <a:spcAft>
                <a:spcPts val="1800"/>
              </a:spcAft>
            </a:pP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6. Implementace</a:t>
            </a:r>
            <a:r>
              <a:rPr lang="cs-CZ" sz="2000" b="1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: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 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nahrávání 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programu do PLC a jeho uvedení do provozu.</a:t>
            </a:r>
            <a:endParaRPr lang="cs-CZ" sz="2000" kern="100" dirty="0"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63525" indent="-263525" algn="just">
              <a:spcAft>
                <a:spcPts val="1200"/>
              </a:spcAft>
            </a:pPr>
            <a:endParaRPr lang="cs-CZ" sz="2000" kern="100" dirty="0"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algn="just">
              <a:spcAft>
                <a:spcPts val="1200"/>
              </a:spcAft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821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Programování robotů</a:t>
            </a:r>
            <a:endParaRPr lang="cs-CZ" sz="2400" b="1" dirty="0"/>
          </a:p>
        </p:txBody>
      </p:sp>
      <p:sp>
        <p:nvSpPr>
          <p:cNvPr id="3" name="Obdélník 2"/>
          <p:cNvSpPr/>
          <p:nvPr/>
        </p:nvSpPr>
        <p:spPr>
          <a:xfrm>
            <a:off x="644228" y="1340768"/>
            <a:ext cx="78882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s-CZ" sz="2000" b="1" dirty="0"/>
              <a:t>Metody </a:t>
            </a:r>
            <a:r>
              <a:rPr lang="cs-CZ" sz="2000" b="1" dirty="0" smtClean="0"/>
              <a:t>programování: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Online </a:t>
            </a:r>
            <a:r>
              <a:rPr lang="cs-CZ" sz="2000" b="1" dirty="0"/>
              <a:t>programování:</a:t>
            </a:r>
            <a:r>
              <a:rPr lang="cs-CZ" sz="2000" dirty="0"/>
              <a:t> Robot je učen manuálně, operátor ho vede přes požadované </a:t>
            </a:r>
            <a:r>
              <a:rPr lang="cs-CZ" sz="2000" dirty="0" smtClean="0"/>
              <a:t>pohyby:</a:t>
            </a:r>
          </a:p>
          <a:p>
            <a:pPr algn="just">
              <a:spcAft>
                <a:spcPts val="1200"/>
              </a:spcAft>
            </a:pPr>
            <a:r>
              <a:rPr lang="cs-CZ" sz="2000" dirty="0"/>
              <a:t> </a:t>
            </a:r>
            <a:r>
              <a:rPr lang="cs-CZ" sz="2000" dirty="0" smtClean="0"/>
              <a:t>     A) </a:t>
            </a:r>
            <a:r>
              <a:rPr lang="cs-CZ" sz="2000" dirty="0" err="1" smtClean="0"/>
              <a:t>teach</a:t>
            </a:r>
            <a:r>
              <a:rPr lang="cs-CZ" sz="2000" dirty="0" smtClean="0"/>
              <a:t> pendantem</a:t>
            </a:r>
          </a:p>
          <a:p>
            <a:pPr algn="just">
              <a:spcAft>
                <a:spcPts val="1200"/>
              </a:spcAft>
            </a:pPr>
            <a:r>
              <a:rPr lang="cs-CZ" sz="2000" dirty="0"/>
              <a:t> </a:t>
            </a:r>
            <a:r>
              <a:rPr lang="cs-CZ" sz="2000" dirty="0" smtClean="0"/>
              <a:t>     B) manuálním naváděním </a:t>
            </a:r>
            <a:endParaRPr lang="cs-CZ" sz="2000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Offline</a:t>
            </a:r>
            <a:r>
              <a:rPr lang="cs-CZ" sz="2000" b="1" dirty="0" smtClean="0"/>
              <a:t> </a:t>
            </a:r>
            <a:r>
              <a:rPr lang="cs-CZ" sz="2000" b="1" dirty="0"/>
              <a:t>programování:</a:t>
            </a:r>
            <a:r>
              <a:rPr lang="cs-CZ" sz="2000" dirty="0"/>
              <a:t> Program se vytváří na počítači a poté se nahraje do </a:t>
            </a:r>
            <a:r>
              <a:rPr lang="cs-CZ" sz="2000" dirty="0" smtClean="0"/>
              <a:t>robota. Vytváření na počítači lze realizovat:</a:t>
            </a:r>
            <a:endParaRPr lang="cs-CZ" sz="2000" dirty="0"/>
          </a:p>
          <a:p>
            <a:pPr marL="360363" algn="just">
              <a:spcAft>
                <a:spcPts val="1200"/>
              </a:spcAft>
            </a:pPr>
            <a:r>
              <a:rPr lang="cs-CZ" sz="2000" dirty="0" smtClean="0"/>
              <a:t>A) Simulačním software</a:t>
            </a:r>
          </a:p>
          <a:p>
            <a:pPr marL="360363" algn="just">
              <a:spcAft>
                <a:spcPts val="1200"/>
              </a:spcAft>
            </a:pPr>
            <a:r>
              <a:rPr lang="cs-CZ" sz="2000" dirty="0" smtClean="0"/>
              <a:t>B) Přímým programováním</a:t>
            </a:r>
          </a:p>
          <a:p>
            <a:pPr marL="360363" algn="just">
              <a:spcAft>
                <a:spcPts val="1200"/>
              </a:spcAft>
            </a:pPr>
            <a:r>
              <a:rPr lang="cs-CZ" sz="2000" dirty="0" smtClean="0"/>
              <a:t>C) CAD/CAM programováním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277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24444"/>
          <a:stretch/>
        </p:blipFill>
        <p:spPr>
          <a:xfrm>
            <a:off x="3707904" y="3068960"/>
            <a:ext cx="1536171" cy="2880320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Online programování robotů </a:t>
            </a:r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teach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pendantem</a:t>
            </a:r>
            <a:endParaRPr lang="cs-CZ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611187" y="1268760"/>
            <a:ext cx="833462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Nejčastější metoda online programování.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Operátor učí robota manuálně, čímž ho vede přes požadované pohyby.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Pohyby robota se zaznamenávají do paměti a poté se přehrávají jako program.</a:t>
            </a:r>
          </a:p>
          <a:p>
            <a:pPr>
              <a:spcAft>
                <a:spcPts val="600"/>
              </a:spcAft>
            </a:pPr>
            <a:r>
              <a:rPr lang="cs-CZ" sz="2000" dirty="0" err="1"/>
              <a:t>Teach</a:t>
            </a:r>
            <a:r>
              <a:rPr lang="cs-CZ" sz="2000" dirty="0"/>
              <a:t> pendant obvykle obsahuje tlačítka pro ovládání pohybu robota, joystick a displej pro zobrazení informací.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247231"/>
            <a:ext cx="2641697" cy="234200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5581689"/>
            <a:ext cx="2666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KUKA</a:t>
            </a:r>
          </a:p>
          <a:p>
            <a:pPr algn="ctr"/>
            <a:r>
              <a:rPr lang="cs-CZ" sz="2000" dirty="0" smtClean="0"/>
              <a:t>00-216-801 </a:t>
            </a:r>
            <a:r>
              <a:rPr lang="cs-CZ" sz="2000" dirty="0"/>
              <a:t>KCP4 </a:t>
            </a:r>
            <a:r>
              <a:rPr lang="cs-CZ" sz="2000" dirty="0" err="1"/>
              <a:t>smartPAD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3131840" y="5581689"/>
            <a:ext cx="2700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FANUC</a:t>
            </a:r>
          </a:p>
          <a:p>
            <a:pPr algn="ctr"/>
            <a:r>
              <a:rPr lang="cs-CZ" sz="2000" dirty="0" smtClean="0"/>
              <a:t>A05B-2518-C204 </a:t>
            </a:r>
            <a:r>
              <a:rPr lang="cs-CZ" sz="2000" dirty="0" err="1"/>
              <a:t>iPendant</a:t>
            </a:r>
            <a:endParaRPr lang="cs-CZ" sz="2000" dirty="0">
              <a:hlinkClick r:id="rId6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0" y="3395536"/>
            <a:ext cx="2965666" cy="190567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904148" y="5581689"/>
            <a:ext cx="3041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ABB</a:t>
            </a:r>
            <a:endParaRPr lang="cs-CZ" sz="2000" dirty="0" smtClean="0"/>
          </a:p>
          <a:p>
            <a:pPr algn="ctr"/>
            <a:r>
              <a:rPr lang="en-US" sz="2000" dirty="0" smtClean="0"/>
              <a:t>IRC5</a:t>
            </a:r>
            <a:r>
              <a:rPr lang="cs-CZ" sz="2000" dirty="0" smtClean="0"/>
              <a:t> </a:t>
            </a:r>
            <a:r>
              <a:rPr lang="en-US" sz="2000" dirty="0" smtClean="0"/>
              <a:t>3HAC028357-001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62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Online programování robotů </a:t>
            </a:r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teach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pendantem</a:t>
            </a:r>
            <a:endParaRPr lang="cs-CZ" sz="2400" b="1" dirty="0"/>
          </a:p>
        </p:txBody>
      </p:sp>
      <p:sp>
        <p:nvSpPr>
          <p:cNvPr id="3" name="Obdélník 2"/>
          <p:cNvSpPr/>
          <p:nvPr/>
        </p:nvSpPr>
        <p:spPr>
          <a:xfrm>
            <a:off x="467544" y="126876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Robot je veden ručně operátorem, který ho drží za koncový </a:t>
            </a:r>
            <a:r>
              <a:rPr lang="cs-CZ" sz="2000" dirty="0" smtClean="0"/>
              <a:t>efektor nebo naváděcí prvek (ovladač).</a:t>
            </a: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Pohyby robota se zaznamenávají do paměti a poté se přehrávají jako program.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Tato metoda je vhodná pro jednoduché úkoly, jako je bodové svařování.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91580" y="587727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Ukázka: </a:t>
            </a:r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www.kuka.com/cs-cz/firma/tisk/novinky/2020/11/ready2_pilot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/>
          <a:srcRect l="52069"/>
          <a:stretch/>
        </p:blipFill>
        <p:spPr>
          <a:xfrm>
            <a:off x="3347864" y="2835454"/>
            <a:ext cx="2353136" cy="2756166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5796136" y="2855833"/>
            <a:ext cx="262829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i="1" dirty="0" smtClean="0"/>
              <a:t>Zdroj: www.kuka.com</a:t>
            </a:r>
          </a:p>
          <a:p>
            <a:pPr>
              <a:spcAft>
                <a:spcPts val="600"/>
              </a:spcAft>
            </a:pPr>
            <a:r>
              <a:rPr lang="cs-CZ" sz="2000" dirty="0" smtClean="0"/>
              <a:t>ready2_pilot </a:t>
            </a:r>
            <a:r>
              <a:rPr lang="cs-CZ" sz="2000" dirty="0"/>
              <a:t>ovladač pro přesné ruční vedení průmyslového robota</a:t>
            </a:r>
            <a:endParaRPr lang="cs-CZ" sz="2000" i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/>
          <a:srcRect l="47047" b="21817"/>
          <a:stretch/>
        </p:blipFill>
        <p:spPr>
          <a:xfrm>
            <a:off x="539552" y="2855833"/>
            <a:ext cx="2582756" cy="273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simulačním software</a:t>
            </a:r>
            <a:endParaRPr lang="cs-CZ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755576" y="1305342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Tato metoda umožňuje definovat úkol, který má robot splnit, a software se postará o generování programu. Uživatel nemusí znát detaily pohybu </a:t>
            </a:r>
            <a:r>
              <a:rPr lang="cs-CZ" sz="2000" dirty="0" smtClean="0"/>
              <a:t>robotu.</a:t>
            </a:r>
          </a:p>
          <a:p>
            <a:endParaRPr lang="cs-CZ" sz="2000" dirty="0"/>
          </a:p>
          <a:p>
            <a:r>
              <a:rPr lang="cs-CZ" sz="2000" b="1" dirty="0"/>
              <a:t>Definice úkolu:</a:t>
            </a:r>
            <a:r>
              <a:rPr lang="cs-CZ" sz="2000" dirty="0"/>
              <a:t> Uživatel definuje požadovaný úkol robotu, například "uchopit součástku a umístit ji na určené místo</a:t>
            </a:r>
            <a:r>
              <a:rPr lang="cs-CZ" sz="2000" dirty="0" smtClean="0"/>
              <a:t>".</a:t>
            </a:r>
          </a:p>
          <a:p>
            <a:endParaRPr lang="cs-CZ" sz="2000" dirty="0"/>
          </a:p>
          <a:p>
            <a:r>
              <a:rPr lang="cs-CZ" sz="2000" b="1" dirty="0"/>
              <a:t>Generování programu:</a:t>
            </a:r>
            <a:r>
              <a:rPr lang="cs-CZ" sz="2000" dirty="0"/>
              <a:t> Software </a:t>
            </a:r>
            <a:r>
              <a:rPr lang="cs-CZ" sz="2000" dirty="0" smtClean="0"/>
              <a:t>analyzuje </a:t>
            </a:r>
            <a:r>
              <a:rPr lang="cs-CZ" sz="2000" dirty="0"/>
              <a:t>zadaný úkol a generuje program pro </a:t>
            </a:r>
            <a:r>
              <a:rPr lang="cs-CZ" sz="2000" dirty="0" smtClean="0"/>
              <a:t>robot, </a:t>
            </a:r>
            <a:r>
              <a:rPr lang="cs-CZ" sz="2000" dirty="0"/>
              <a:t>který obsahuje všechny potřebné kroky pro splnění úkolu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r>
              <a:rPr lang="cs-CZ" sz="2000" b="1" dirty="0"/>
              <a:t>Simulace a optimalizace:</a:t>
            </a:r>
            <a:r>
              <a:rPr lang="cs-CZ" sz="2000" dirty="0"/>
              <a:t> Program je simulován v počítači, aby se ověřila jeho správnost a případně se optimalizoval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r>
              <a:rPr lang="cs-CZ" sz="2000" b="1" dirty="0"/>
              <a:t>Nahrávání programu:</a:t>
            </a:r>
            <a:r>
              <a:rPr lang="cs-CZ" sz="2000" dirty="0"/>
              <a:t> Program se nahraje do </a:t>
            </a:r>
            <a:r>
              <a:rPr lang="cs-CZ" sz="2000" dirty="0" smtClean="0"/>
              <a:t>robotu.</a:t>
            </a:r>
          </a:p>
        </p:txBody>
      </p:sp>
    </p:spTree>
    <p:extLst>
      <p:ext uri="{BB962C8B-B14F-4D97-AF65-F5344CB8AC3E}">
        <p14:creationId xmlns:p14="http://schemas.microsoft.com/office/powerpoint/2010/main" val="26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simulačním software</a:t>
            </a:r>
            <a:endParaRPr lang="cs-CZ" sz="2400" b="1" dirty="0"/>
          </a:p>
        </p:txBody>
      </p:sp>
      <p:sp>
        <p:nvSpPr>
          <p:cNvPr id="2" name="Obdélník 1"/>
          <p:cNvSpPr/>
          <p:nvPr/>
        </p:nvSpPr>
        <p:spPr>
          <a:xfrm>
            <a:off x="611560" y="1196752"/>
            <a:ext cx="77768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smtClean="0"/>
              <a:t>Komerčně dostupné softwary lze rozdělit na 2 kategorie: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/>
              <a:t>Univerzální systémy od softwarových společností</a:t>
            </a:r>
            <a:r>
              <a:rPr lang="cs-CZ" sz="2000" dirty="0"/>
              <a:t>: spolupracují se širokou škálou robotů různých výrobců; nevýhodou může být případná limitovaná flexibilita SW, nekompatibilita výsledků atp.</a:t>
            </a:r>
          </a:p>
          <a:p>
            <a:pPr marL="704850" indent="-342900" algn="just">
              <a:buFontTx/>
              <a:buChar char="-"/>
            </a:pPr>
            <a:r>
              <a:rPr lang="cs-CZ" sz="2000" dirty="0"/>
              <a:t>DASSAULT SYSTEMES </a:t>
            </a:r>
            <a:r>
              <a:rPr lang="cs-CZ" sz="2000" dirty="0" err="1"/>
              <a:t>Delmia</a:t>
            </a:r>
            <a:r>
              <a:rPr lang="cs-CZ" sz="2000" dirty="0"/>
              <a:t> V5 Robotics</a:t>
            </a:r>
          </a:p>
          <a:p>
            <a:pPr marL="704850" indent="-342900" algn="just">
              <a:buFontTx/>
              <a:buChar char="-"/>
            </a:pPr>
            <a:r>
              <a:rPr lang="cs-CZ" sz="2000" dirty="0"/>
              <a:t>SIEMENS </a:t>
            </a:r>
            <a:r>
              <a:rPr lang="cs-CZ" sz="2000" dirty="0" err="1"/>
              <a:t>RobCAD</a:t>
            </a:r>
            <a:endParaRPr lang="cs-CZ" sz="2000" dirty="0"/>
          </a:p>
          <a:p>
            <a:pPr marL="704850" indent="-342900" algn="just">
              <a:buFontTx/>
              <a:buChar char="-"/>
            </a:pPr>
            <a:r>
              <a:rPr lang="cs-CZ" sz="2000" dirty="0"/>
              <a:t>WAT SOLUTION </a:t>
            </a:r>
            <a:r>
              <a:rPr lang="cs-CZ" sz="2000" dirty="0" err="1"/>
              <a:t>Workspace</a:t>
            </a:r>
            <a:endParaRPr lang="cs-CZ" sz="2000" dirty="0"/>
          </a:p>
          <a:p>
            <a:pPr marL="704850" indent="-342900" algn="just">
              <a:buFontTx/>
              <a:buChar char="-"/>
            </a:pPr>
            <a:r>
              <a:rPr lang="cs-CZ" sz="2000" dirty="0"/>
              <a:t>a řada dalších…</a:t>
            </a:r>
          </a:p>
          <a:p>
            <a:pPr>
              <a:spcAft>
                <a:spcPts val="600"/>
              </a:spcAft>
            </a:pPr>
            <a:endParaRPr lang="cs-CZ" sz="2000" dirty="0" smtClean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/>
              <a:t>Systémy </a:t>
            </a:r>
            <a:r>
              <a:rPr lang="cs-CZ" sz="2000" b="1" dirty="0"/>
              <a:t>vyvíjené výrobci průmyslových </a:t>
            </a:r>
            <a:r>
              <a:rPr lang="cs-CZ" sz="2000" b="1" dirty="0" smtClean="0"/>
              <a:t>robotů</a:t>
            </a:r>
            <a:r>
              <a:rPr lang="cs-CZ" sz="2000" dirty="0" smtClean="0"/>
              <a:t>: z pravidla fungují pouze s PR daného výrobce (nejsou univerzální); plná kompatibilita.</a:t>
            </a:r>
          </a:p>
          <a:p>
            <a:pPr marL="704850" indent="-342900" algn="just">
              <a:buFontTx/>
              <a:buChar char="-"/>
            </a:pPr>
            <a:r>
              <a:rPr lang="cs-CZ" sz="2000" dirty="0"/>
              <a:t>ABB Robot studio</a:t>
            </a:r>
          </a:p>
          <a:p>
            <a:pPr marL="704850" indent="-342900" algn="just">
              <a:buFontTx/>
              <a:buChar char="-"/>
            </a:pPr>
            <a:r>
              <a:rPr lang="cs-CZ" sz="2000" dirty="0"/>
              <a:t>KUKA Sim Layout</a:t>
            </a:r>
          </a:p>
          <a:p>
            <a:pPr marL="704850" indent="-342900" algn="just">
              <a:buFontTx/>
              <a:buChar char="-"/>
            </a:pPr>
            <a:r>
              <a:rPr lang="cs-CZ" sz="2000" dirty="0"/>
              <a:t>STÄUBLI </a:t>
            </a:r>
            <a:r>
              <a:rPr lang="cs-CZ" sz="2000" dirty="0" err="1"/>
              <a:t>Visual</a:t>
            </a:r>
            <a:r>
              <a:rPr lang="cs-CZ" sz="2000" dirty="0"/>
              <a:t> </a:t>
            </a:r>
            <a:r>
              <a:rPr lang="cs-CZ" sz="2000" dirty="0" err="1" smtClean="0"/>
              <a:t>Components</a:t>
            </a:r>
            <a:endParaRPr lang="cs-CZ" sz="2000" dirty="0" smtClean="0"/>
          </a:p>
          <a:p>
            <a:pPr marL="704850" indent="-342900" algn="just">
              <a:buFontTx/>
              <a:buChar char="-"/>
            </a:pPr>
            <a:r>
              <a:rPr lang="cs-CZ" sz="2000" dirty="0" smtClean="0"/>
              <a:t>FANUC </a:t>
            </a:r>
            <a:r>
              <a:rPr lang="cs-CZ" sz="2000" dirty="0" err="1"/>
              <a:t>RoboGuide</a:t>
            </a:r>
            <a:endParaRPr lang="cs-CZ" sz="2000" dirty="0" smtClean="0"/>
          </a:p>
          <a:p>
            <a:pPr marL="704850" indent="-342900" algn="just">
              <a:spcAft>
                <a:spcPts val="1200"/>
              </a:spcAft>
              <a:buFontTx/>
              <a:buChar char="-"/>
            </a:pPr>
            <a:r>
              <a:rPr lang="cs-CZ" sz="2000" dirty="0" smtClean="0"/>
              <a:t>a řada dalších…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910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simulačním software</a:t>
            </a:r>
            <a:endParaRPr lang="cs-CZ" sz="2400" b="1" dirty="0"/>
          </a:p>
        </p:txBody>
      </p:sp>
      <p:sp>
        <p:nvSpPr>
          <p:cNvPr id="7" name="Obdélník 11"/>
          <p:cNvSpPr>
            <a:spLocks noChangeArrowheads="1"/>
          </p:cNvSpPr>
          <p:nvPr/>
        </p:nvSpPr>
        <p:spPr bwMode="auto">
          <a:xfrm>
            <a:off x="251520" y="6125517"/>
            <a:ext cx="8424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/>
            <a:r>
              <a:rPr lang="cs-CZ" sz="2000" dirty="0"/>
              <a:t>DASSAULT SYSTEMES </a:t>
            </a:r>
            <a:r>
              <a:rPr lang="cs-CZ" sz="2000" dirty="0" err="1"/>
              <a:t>Delmia</a:t>
            </a:r>
            <a:r>
              <a:rPr lang="cs-CZ" sz="2000" dirty="0"/>
              <a:t> V5 Robotics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8" y="1177553"/>
            <a:ext cx="7488831" cy="48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8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Programování PLC</a:t>
            </a:r>
            <a:endParaRPr lang="cs-CZ" sz="2400" b="1" dirty="0"/>
          </a:p>
        </p:txBody>
      </p:sp>
      <p:sp>
        <p:nvSpPr>
          <p:cNvPr id="3" name="Obdélník 2"/>
          <p:cNvSpPr/>
          <p:nvPr/>
        </p:nvSpPr>
        <p:spPr>
          <a:xfrm>
            <a:off x="592214" y="1268760"/>
            <a:ext cx="765219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2000" b="1" kern="100" dirty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PLC</a:t>
            </a:r>
            <a:r>
              <a:rPr lang="cs-CZ" sz="2000" kern="100" dirty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 (</a:t>
            </a:r>
            <a:r>
              <a:rPr lang="cs-CZ" sz="2000" kern="100" dirty="0" err="1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Programmable</a:t>
            </a:r>
            <a:r>
              <a:rPr lang="cs-CZ" sz="2000" kern="100" dirty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Logic</a:t>
            </a:r>
            <a:r>
              <a:rPr lang="cs-CZ" sz="2000" kern="100" dirty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cs-CZ" sz="2000" kern="100" dirty="0" err="1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Controller</a:t>
            </a:r>
            <a:r>
              <a:rPr lang="cs-CZ" sz="2000" kern="100" dirty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) je programovatelný logický automat, který slouží k automatizaci procesů v průmyslu, výrobě, energetice a dalších oblastech. Nahrazuje tak dříve používané reléové obvody a umožňuje flexibilní a snadné programování řídicích algoritmů.</a:t>
            </a:r>
            <a:endParaRPr lang="cs-CZ" sz="2000" kern="100" dirty="0">
              <a:latin typeface="+mj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000" kern="100" dirty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 </a:t>
            </a:r>
            <a:endParaRPr lang="cs-CZ" sz="2000" kern="100" dirty="0">
              <a:latin typeface="+mj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000" kern="100" dirty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Programování PLC je komplexní oblast, která vyžaduje základní znalosti elektrotechniky, automatizace a programování</a:t>
            </a:r>
            <a:r>
              <a:rPr lang="cs-CZ" sz="2000" kern="100" dirty="0" smtClean="0">
                <a:solidFill>
                  <a:srgbClr val="000000"/>
                </a:solidFill>
                <a:latin typeface="+mj-lt"/>
                <a:ea typeface="NSimSun" panose="02010609030101010101" pitchFamily="49" charset="-122"/>
                <a:cs typeface="Lucida Sans" panose="020B060203050402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sz="2000" kern="100" dirty="0">
              <a:solidFill>
                <a:srgbClr val="000000"/>
              </a:solidFill>
              <a:latin typeface="+mj-lt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000" dirty="0"/>
              <a:t>Programy PLC se obvykle zapisují do speciální aplikace na počítači a poté se stáhnou do PLC. Tento stažený program je podobný kompilovanému kódu, který zachovává efektivnost programu</a:t>
            </a:r>
            <a:r>
              <a:rPr lang="cs-CZ" sz="2000" dirty="0" smtClean="0"/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sz="20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000" dirty="0" smtClean="0"/>
              <a:t>Program </a:t>
            </a:r>
            <a:r>
              <a:rPr lang="cs-CZ" sz="2000" dirty="0"/>
              <a:t>je uložen v PLC buď v záložní paměti RAM s baterií nebo v jiné energeticky nezávislé </a:t>
            </a:r>
            <a:r>
              <a:rPr lang="cs-CZ" sz="2000" dirty="0" err="1"/>
              <a:t>flash</a:t>
            </a:r>
            <a:r>
              <a:rPr lang="cs-CZ" sz="2000" dirty="0"/>
              <a:t> paměti.</a:t>
            </a:r>
            <a:endParaRPr lang="cs-CZ" sz="2000" kern="100" dirty="0">
              <a:latin typeface="+mj-lt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5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simulačním software</a:t>
            </a:r>
            <a:endParaRPr lang="cs-CZ" sz="2400" b="1" dirty="0"/>
          </a:p>
        </p:txBody>
      </p:sp>
      <p:sp>
        <p:nvSpPr>
          <p:cNvPr id="7" name="Obdélník 11"/>
          <p:cNvSpPr>
            <a:spLocks noChangeArrowheads="1"/>
          </p:cNvSpPr>
          <p:nvPr/>
        </p:nvSpPr>
        <p:spPr bwMode="auto">
          <a:xfrm>
            <a:off x="251520" y="6125517"/>
            <a:ext cx="8424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/>
            <a:r>
              <a:rPr lang="cs-CZ" sz="2000" dirty="0" smtClean="0"/>
              <a:t>SIEMENS </a:t>
            </a:r>
            <a:r>
              <a:rPr lang="cs-CZ" sz="2000" dirty="0" err="1" smtClean="0"/>
              <a:t>RobCAD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8" y="1290777"/>
            <a:ext cx="7568818" cy="47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simulačním software</a:t>
            </a:r>
            <a:endParaRPr lang="cs-CZ" sz="2400" b="1" dirty="0"/>
          </a:p>
        </p:txBody>
      </p:sp>
      <p:sp>
        <p:nvSpPr>
          <p:cNvPr id="7" name="Obdélník 11"/>
          <p:cNvSpPr>
            <a:spLocks noChangeArrowheads="1"/>
          </p:cNvSpPr>
          <p:nvPr/>
        </p:nvSpPr>
        <p:spPr bwMode="auto">
          <a:xfrm>
            <a:off x="611188" y="6125517"/>
            <a:ext cx="806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</a:rPr>
              <a:t>KUKA Sim Layout</a:t>
            </a:r>
            <a:endParaRPr lang="cs-CZ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/>
          <a:stretch/>
        </p:blipFill>
        <p:spPr bwMode="auto">
          <a:xfrm>
            <a:off x="683568" y="1313186"/>
            <a:ext cx="7867801" cy="457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simulačním software</a:t>
            </a:r>
            <a:endParaRPr lang="cs-CZ" sz="2400" b="1" dirty="0"/>
          </a:p>
        </p:txBody>
      </p:sp>
      <p:sp>
        <p:nvSpPr>
          <p:cNvPr id="7" name="Obdélník 11"/>
          <p:cNvSpPr>
            <a:spLocks noChangeArrowheads="1"/>
          </p:cNvSpPr>
          <p:nvPr/>
        </p:nvSpPr>
        <p:spPr bwMode="auto">
          <a:xfrm>
            <a:off x="611188" y="6125517"/>
            <a:ext cx="806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/>
              <a:t>STÄUBLI </a:t>
            </a:r>
            <a:r>
              <a:rPr lang="cs-CZ" sz="2000" dirty="0" err="1"/>
              <a:t>Visual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endParaRPr lang="cs-CZ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82353"/>
            <a:ext cx="8064500" cy="501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simulačním software</a:t>
            </a:r>
            <a:endParaRPr lang="cs-CZ" sz="24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4" y="1113339"/>
            <a:ext cx="7776864" cy="496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11"/>
          <p:cNvSpPr>
            <a:spLocks noChangeArrowheads="1"/>
          </p:cNvSpPr>
          <p:nvPr/>
        </p:nvSpPr>
        <p:spPr bwMode="auto">
          <a:xfrm>
            <a:off x="611188" y="6125517"/>
            <a:ext cx="806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</a:rPr>
              <a:t>ABB Robot studio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470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Postup </a:t>
            </a:r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ABB Robot studio</a:t>
            </a:r>
            <a:endParaRPr lang="cs-CZ" sz="2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30" y="1124744"/>
            <a:ext cx="3453854" cy="22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"/>
          <a:stretch/>
        </p:blipFill>
        <p:spPr bwMode="auto">
          <a:xfrm>
            <a:off x="683568" y="1124744"/>
            <a:ext cx="3408096" cy="22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10462" y="3312445"/>
            <a:ext cx="348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Osazení pracoviště roboty a dalšími komponenty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499266" y="332862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Změna polohy a orientace komponent</a:t>
            </a:r>
            <a:endParaRPr lang="cs-CZ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220336" y="3958776"/>
            <a:ext cx="3785524" cy="2278536"/>
            <a:chOff x="594172" y="1268067"/>
            <a:chExt cx="8438033" cy="549346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418" y="1268067"/>
              <a:ext cx="7370787" cy="5493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72" y="3552141"/>
              <a:ext cx="3024336" cy="2748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Šipka doleva 18"/>
            <p:cNvSpPr/>
            <p:nvPr/>
          </p:nvSpPr>
          <p:spPr>
            <a:xfrm rot="18007246">
              <a:off x="1698920" y="2836579"/>
              <a:ext cx="997240" cy="432048"/>
            </a:xfrm>
            <a:prstGeom prst="leftArrow">
              <a:avLst/>
            </a:prstGeom>
            <a:solidFill>
              <a:srgbClr val="7E1A47">
                <a:alpha val="48000"/>
              </a:srgbClr>
            </a:solidFill>
            <a:ln>
              <a:solidFill>
                <a:srgbClr val="7E1A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610462" y="6237312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Řídicí systém pracoviště</a:t>
            </a:r>
            <a:endParaRPr lang="cs-CZ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"/>
          <a:stretch/>
        </p:blipFill>
        <p:spPr bwMode="auto">
          <a:xfrm>
            <a:off x="4499266" y="3958777"/>
            <a:ext cx="3504343" cy="227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5508104" y="6237312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Tvorba mechanizmu</a:t>
            </a:r>
            <a:endParaRPr lang="cs-CZ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784694"/>
            <a:ext cx="1342861" cy="13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395536" y="1027835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1.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307316" y="1027835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2.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95536" y="3907185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3.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4200938" y="3907185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63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Postup </a:t>
            </a:r>
            <a:r>
              <a:rPr lang="cs-CZ" sz="24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offline</a:t>
            </a:r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programování robotů v ABB Robot studio</a:t>
            </a:r>
            <a:endParaRPr lang="cs-CZ" sz="24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10462" y="3312445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Tvorba trajektorie (automatická)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499266" y="332862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Karta řídicího systému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10462" y="6237312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Dokončení – vkládání instrukcí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4483224" y="6237312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Simulace činnosti RTP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95536" y="1002281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5.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307316" y="1027835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6.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95536" y="3751852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7.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4200938" y="3751852"/>
            <a:ext cx="34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8.</a:t>
            </a:r>
            <a:endParaRPr lang="cs-CZ" dirty="0"/>
          </a:p>
        </p:txBody>
      </p:sp>
      <p:grpSp>
        <p:nvGrpSpPr>
          <p:cNvPr id="28" name="Skupina 27"/>
          <p:cNvGrpSpPr/>
          <p:nvPr/>
        </p:nvGrpSpPr>
        <p:grpSpPr>
          <a:xfrm>
            <a:off x="119544" y="1124744"/>
            <a:ext cx="3857472" cy="2236453"/>
            <a:chOff x="285134" y="1920205"/>
            <a:chExt cx="9842379" cy="501949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340" y="1920205"/>
              <a:ext cx="8021173" cy="474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bdélník 29"/>
            <p:cNvSpPr/>
            <p:nvPr/>
          </p:nvSpPr>
          <p:spPr>
            <a:xfrm>
              <a:off x="285134" y="3987371"/>
              <a:ext cx="3096344" cy="2952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55" y="4101271"/>
              <a:ext cx="2885103" cy="272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1089723"/>
            <a:ext cx="3889002" cy="222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82" y="3751851"/>
            <a:ext cx="2742468" cy="255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2" y="4398321"/>
            <a:ext cx="1333960" cy="18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32" y="3778551"/>
            <a:ext cx="3631079" cy="252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0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Přímé programování</a:t>
            </a:r>
            <a:endParaRPr lang="cs-CZ" sz="2400" b="1" dirty="0"/>
          </a:p>
        </p:txBody>
      </p:sp>
      <p:sp>
        <p:nvSpPr>
          <p:cNvPr id="12" name="Obdélník 11"/>
          <p:cNvSpPr/>
          <p:nvPr/>
        </p:nvSpPr>
        <p:spPr>
          <a:xfrm>
            <a:off x="611188" y="1134028"/>
            <a:ext cx="72011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1. </a:t>
            </a:r>
            <a:r>
              <a:rPr lang="cs-CZ" sz="2000" b="1" dirty="0" smtClean="0"/>
              <a:t>Programovací jazyky </a:t>
            </a:r>
            <a:r>
              <a:rPr lang="cs-CZ" sz="2000" b="1" dirty="0"/>
              <a:t>specifické pro daného výrobce: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ABB:</a:t>
            </a:r>
            <a:r>
              <a:rPr lang="cs-CZ" sz="2000" dirty="0"/>
              <a:t> RAPID (Robot </a:t>
            </a:r>
            <a:r>
              <a:rPr lang="cs-CZ" sz="2000" dirty="0" err="1"/>
              <a:t>Application</a:t>
            </a:r>
            <a:r>
              <a:rPr lang="cs-CZ" sz="2000" dirty="0"/>
              <a:t> </a:t>
            </a:r>
            <a:r>
              <a:rPr lang="cs-CZ" sz="2000" dirty="0" err="1"/>
              <a:t>Programming</a:t>
            </a:r>
            <a:r>
              <a:rPr lang="cs-CZ" sz="2000" dirty="0"/>
              <a:t> Interface)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KUKA:</a:t>
            </a:r>
            <a:r>
              <a:rPr lang="cs-CZ" sz="2000" dirty="0"/>
              <a:t> KRL (KUKA Robot </a:t>
            </a:r>
            <a:r>
              <a:rPr lang="cs-CZ" sz="2000" dirty="0" err="1"/>
              <a:t>Language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Fanuc</a:t>
            </a:r>
            <a:r>
              <a:rPr lang="cs-CZ" sz="2000" b="1" dirty="0"/>
              <a:t>:</a:t>
            </a:r>
            <a:r>
              <a:rPr lang="cs-CZ" sz="2000" dirty="0"/>
              <a:t> Karel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Yaskawa</a:t>
            </a:r>
            <a:r>
              <a:rPr lang="cs-CZ" sz="2000" b="1" dirty="0"/>
              <a:t>:</a:t>
            </a:r>
            <a:r>
              <a:rPr lang="cs-CZ" sz="2000" dirty="0"/>
              <a:t> INFORM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Mitsubishi:</a:t>
            </a:r>
            <a:r>
              <a:rPr lang="cs-CZ" sz="2000" dirty="0"/>
              <a:t> MELFA Basic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Staubli</a:t>
            </a:r>
            <a:r>
              <a:rPr lang="cs-CZ" sz="2000" b="1" dirty="0"/>
              <a:t>:</a:t>
            </a:r>
            <a:r>
              <a:rPr lang="cs-CZ" sz="2000" dirty="0"/>
              <a:t> </a:t>
            </a:r>
            <a:r>
              <a:rPr lang="cs-CZ" sz="2000" dirty="0" smtClean="0"/>
              <a:t>VAL3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…</a:t>
            </a:r>
            <a:endParaRPr lang="cs-CZ" sz="2000" dirty="0"/>
          </a:p>
        </p:txBody>
      </p:sp>
      <p:sp>
        <p:nvSpPr>
          <p:cNvPr id="13" name="Obdélník 12"/>
          <p:cNvSpPr/>
          <p:nvPr/>
        </p:nvSpPr>
        <p:spPr>
          <a:xfrm>
            <a:off x="629172" y="3688573"/>
            <a:ext cx="81913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2. Standardizované jazyky: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RSL (Robot Standard </a:t>
            </a:r>
            <a:r>
              <a:rPr lang="cs-CZ" sz="2000" b="1" dirty="0" err="1"/>
              <a:t>Language</a:t>
            </a:r>
            <a:r>
              <a:rPr lang="cs-CZ" sz="2000" b="1" dirty="0"/>
              <a:t>):</a:t>
            </a:r>
            <a:r>
              <a:rPr lang="cs-CZ" sz="2000" dirty="0"/>
              <a:t> Mezinárodní standardní jazyk pro programování robotů, definovaný normou ISO 8700</a:t>
            </a:r>
            <a:r>
              <a:rPr lang="cs-CZ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C/C++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Python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Java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….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6747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CAD/CAM programování</a:t>
            </a:r>
            <a:endParaRPr lang="cs-CZ" sz="2400" b="1" dirty="0"/>
          </a:p>
        </p:txBody>
      </p:sp>
      <p:sp>
        <p:nvSpPr>
          <p:cNvPr id="12" name="Obdélník 11"/>
          <p:cNvSpPr/>
          <p:nvPr/>
        </p:nvSpPr>
        <p:spPr>
          <a:xfrm>
            <a:off x="611188" y="1134028"/>
            <a:ext cx="7849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Softwary </a:t>
            </a:r>
            <a:r>
              <a:rPr lang="cs-CZ" sz="2000" dirty="0"/>
              <a:t>jsou zaměřeny na CAM obrábění a s jejich pomocí lze tvořit programy pro obrábění součástí </a:t>
            </a:r>
            <a:r>
              <a:rPr lang="cs-CZ" sz="2000" dirty="0" smtClean="0"/>
              <a:t>nebo těles </a:t>
            </a:r>
            <a:r>
              <a:rPr lang="cs-CZ" sz="2000" dirty="0"/>
              <a:t>různých tvarů, velikostí a </a:t>
            </a:r>
            <a:r>
              <a:rPr lang="cs-CZ" sz="2000" dirty="0" smtClean="0"/>
              <a:t>geometrií. Neumožňují zpětný přenos změn </a:t>
            </a:r>
            <a:r>
              <a:rPr lang="cs-CZ" sz="2000" dirty="0"/>
              <a:t>mezi </a:t>
            </a:r>
            <a:r>
              <a:rPr lang="cs-CZ" sz="2000" dirty="0" err="1"/>
              <a:t>offline</a:t>
            </a:r>
            <a:r>
              <a:rPr lang="cs-CZ" sz="2000" dirty="0"/>
              <a:t> a online </a:t>
            </a:r>
            <a:r>
              <a:rPr lang="cs-CZ" sz="2000" dirty="0" smtClean="0"/>
              <a:t>režimem.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37944"/>
            <a:ext cx="4896544" cy="41903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49738" y="2420888"/>
            <a:ext cx="2538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Průběh </a:t>
            </a:r>
            <a:r>
              <a:rPr lang="cs-CZ" sz="2000" dirty="0" smtClean="0"/>
              <a:t>obecné metodiky CAD/CAM programování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4355976" y="5987018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Zdroj: http</a:t>
            </a:r>
            <a:r>
              <a:rPr lang="cs-CZ" i="1" dirty="0"/>
              <a:t>://</a:t>
            </a:r>
            <a:r>
              <a:rPr lang="cs-CZ" i="1" dirty="0" smtClean="0"/>
              <a:t>www.delcam-robotics.com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341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CAD/CAM programování</a:t>
            </a:r>
            <a:endParaRPr lang="cs-CZ" sz="2400" b="1" dirty="0"/>
          </a:p>
        </p:txBody>
      </p:sp>
      <p:sp>
        <p:nvSpPr>
          <p:cNvPr id="12" name="Obdélník 11"/>
          <p:cNvSpPr/>
          <p:nvPr/>
        </p:nvSpPr>
        <p:spPr>
          <a:xfrm>
            <a:off x="611188" y="1134028"/>
            <a:ext cx="78492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Příklady softwarových CAD/CAM systémů:</a:t>
            </a:r>
          </a:p>
          <a:p>
            <a:pPr algn="just"/>
            <a:r>
              <a:rPr lang="cs-CZ" sz="2000" b="1" dirty="0" err="1"/>
              <a:t>Mastercam</a:t>
            </a:r>
            <a:r>
              <a:rPr lang="cs-CZ" sz="2000" b="1" dirty="0"/>
              <a:t> + </a:t>
            </a:r>
            <a:r>
              <a:rPr lang="cs-CZ" sz="2000" b="1" dirty="0" err="1" smtClean="0"/>
              <a:t>Robotmaster</a:t>
            </a:r>
            <a:r>
              <a:rPr lang="cs-CZ" sz="2000" b="1" dirty="0"/>
              <a:t>: </a:t>
            </a:r>
            <a:r>
              <a:rPr lang="cs-CZ" sz="2000" dirty="0"/>
              <a:t>Pomocí nástroje </a:t>
            </a:r>
            <a:r>
              <a:rPr lang="cs-CZ" sz="2000" dirty="0" err="1"/>
              <a:t>Mastercam</a:t>
            </a:r>
            <a:r>
              <a:rPr lang="cs-CZ" sz="2000" dirty="0"/>
              <a:t> lze definovat, korigovat i </a:t>
            </a:r>
            <a:r>
              <a:rPr lang="cs-CZ" sz="2000" dirty="0" smtClean="0"/>
              <a:t>simulovat </a:t>
            </a:r>
            <a:r>
              <a:rPr lang="cs-CZ" sz="2000" dirty="0"/>
              <a:t>modely součástí a dráhy nástroje, zatímco nástavba </a:t>
            </a:r>
            <a:r>
              <a:rPr lang="cs-CZ" sz="2000" dirty="0" err="1"/>
              <a:t>Robotmaster</a:t>
            </a:r>
            <a:r>
              <a:rPr lang="cs-CZ" sz="2000" dirty="0"/>
              <a:t> </a:t>
            </a:r>
            <a:r>
              <a:rPr lang="cs-CZ" sz="2000" dirty="0" smtClean="0"/>
              <a:t>slouží </a:t>
            </a:r>
            <a:r>
              <a:rPr lang="cs-CZ" sz="2000" dirty="0"/>
              <a:t>k </a:t>
            </a:r>
            <a:r>
              <a:rPr lang="cs-CZ" sz="2000" dirty="0" smtClean="0"/>
              <a:t>vytvoření příslušného kódu.</a:t>
            </a:r>
            <a:endParaRPr lang="cs-CZ" sz="2000" dirty="0"/>
          </a:p>
          <a:p>
            <a:pPr algn="just"/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2564904"/>
            <a:ext cx="3674165" cy="27543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430" y="2559697"/>
            <a:ext cx="4230344" cy="275951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39552" y="5319213"/>
            <a:ext cx="7849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err="1" smtClean="0"/>
              <a:t>Mastercam</a:t>
            </a:r>
            <a:r>
              <a:rPr lang="cs-CZ" sz="2000" dirty="0" smtClean="0"/>
              <a:t>                                              </a:t>
            </a:r>
            <a:r>
              <a:rPr lang="cs-CZ" sz="2000" dirty="0" err="1" smtClean="0"/>
              <a:t>Robotmaster</a:t>
            </a: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5724128" y="5987018"/>
            <a:ext cx="3148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Zdroj: http</a:t>
            </a:r>
            <a:r>
              <a:rPr lang="cs-CZ" i="1" dirty="0"/>
              <a:t>://</a:t>
            </a:r>
            <a:r>
              <a:rPr lang="cs-CZ" i="1" dirty="0" smtClean="0"/>
              <a:t>www.sonetech.cz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3451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CAD/CAM programování</a:t>
            </a:r>
            <a:endParaRPr lang="cs-CZ" sz="2400" b="1" dirty="0"/>
          </a:p>
        </p:txBody>
      </p:sp>
      <p:sp>
        <p:nvSpPr>
          <p:cNvPr id="12" name="Obdélník 11"/>
          <p:cNvSpPr/>
          <p:nvPr/>
        </p:nvSpPr>
        <p:spPr>
          <a:xfrm>
            <a:off x="611188" y="1134028"/>
            <a:ext cx="7849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Příklady softwarových CAD/CAM systémů:</a:t>
            </a:r>
          </a:p>
          <a:p>
            <a:pPr algn="just"/>
            <a:r>
              <a:rPr lang="cs-CZ" sz="2000" b="1" dirty="0" err="1"/>
              <a:t>Delcam</a:t>
            </a:r>
            <a:r>
              <a:rPr lang="cs-CZ" sz="2000" b="1" dirty="0"/>
              <a:t> </a:t>
            </a:r>
            <a:r>
              <a:rPr lang="cs-CZ" sz="2000" b="1" dirty="0" err="1"/>
              <a:t>PowerMILL</a:t>
            </a:r>
            <a:r>
              <a:rPr lang="cs-CZ" sz="2000" b="1" dirty="0"/>
              <a:t> </a:t>
            </a:r>
            <a:r>
              <a:rPr lang="cs-CZ" sz="2000" b="1" dirty="0" smtClean="0"/>
              <a:t>Robot</a:t>
            </a:r>
            <a:r>
              <a:rPr lang="cs-CZ" sz="2000" dirty="0"/>
              <a:t>: </a:t>
            </a:r>
            <a:r>
              <a:rPr lang="cs-CZ" sz="2000" dirty="0" err="1"/>
              <a:t>PowerMILL</a:t>
            </a:r>
            <a:r>
              <a:rPr lang="cs-CZ" sz="2000" dirty="0"/>
              <a:t> představuje CAD/CAM systém pro import a výpočet drah, </a:t>
            </a:r>
            <a:r>
              <a:rPr lang="cs-CZ" sz="2000" dirty="0" smtClean="0"/>
              <a:t>zatímco nástavba </a:t>
            </a:r>
            <a:r>
              <a:rPr lang="cs-CZ" sz="2000" dirty="0"/>
              <a:t>Robot slouží k následnému přiřazení a programování samotného </a:t>
            </a:r>
            <a:r>
              <a:rPr lang="cs-CZ" sz="2000" dirty="0" smtClean="0"/>
              <a:t>robotu.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1115616" y="6093295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err="1" smtClean="0"/>
              <a:t>PowerMILL</a:t>
            </a:r>
            <a:r>
              <a:rPr lang="cs-CZ" sz="2000" dirty="0" smtClean="0"/>
              <a:t> Robot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60082"/>
            <a:ext cx="6545609" cy="363321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305743" y="6090680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Zdroj: http</a:t>
            </a:r>
            <a:r>
              <a:rPr lang="cs-CZ" i="1" dirty="0"/>
              <a:t>://</a:t>
            </a:r>
            <a:r>
              <a:rPr lang="cs-CZ" i="1" dirty="0" smtClean="0"/>
              <a:t>www.delcam-robotics.com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361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Nejznámější systémy/výrobci PLC</a:t>
            </a:r>
            <a:endParaRPr lang="cs-CZ" sz="24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5" b="19906"/>
          <a:stretch/>
        </p:blipFill>
        <p:spPr>
          <a:xfrm>
            <a:off x="551965" y="1624538"/>
            <a:ext cx="3155939" cy="11172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4069" r="11255" b="15588"/>
          <a:stretch/>
        </p:blipFill>
        <p:spPr>
          <a:xfrm>
            <a:off x="344808" y="4293096"/>
            <a:ext cx="2643198" cy="23599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097" y="2697997"/>
            <a:ext cx="3578426" cy="21081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14" y="921016"/>
            <a:ext cx="1606038" cy="101945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75" y="916689"/>
            <a:ext cx="3886200" cy="1181100"/>
          </a:xfrm>
          <a:prstGeom prst="rect">
            <a:avLst/>
          </a:prstGeom>
        </p:spPr>
      </p:pic>
      <p:pic>
        <p:nvPicPr>
          <p:cNvPr id="1026" name="Picture 2" descr="Safety Products | Allen-Bradle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23233"/>
          <a:stretch/>
        </p:blipFill>
        <p:spPr bwMode="auto">
          <a:xfrm>
            <a:off x="6518488" y="1863264"/>
            <a:ext cx="2102282" cy="217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33" y="5741823"/>
            <a:ext cx="2306954" cy="687710"/>
          </a:xfrm>
          <a:prstGeom prst="rect">
            <a:avLst/>
          </a:prstGeom>
        </p:spPr>
      </p:pic>
      <p:pic>
        <p:nvPicPr>
          <p:cNvPr id="1027" name="Picture 3" descr="Mitsubishi Electric Factory Autom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87" y="4904422"/>
            <a:ext cx="284797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0" y="701780"/>
            <a:ext cx="1873777" cy="140533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7" b="22980"/>
          <a:stretch/>
        </p:blipFill>
        <p:spPr>
          <a:xfrm>
            <a:off x="395536" y="3051407"/>
            <a:ext cx="2400270" cy="125206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86" y="2599731"/>
            <a:ext cx="1847850" cy="36195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51" y="5179861"/>
            <a:ext cx="2030109" cy="5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Typy PLC</a:t>
            </a:r>
            <a:endParaRPr lang="cs-CZ" sz="2400" b="1" dirty="0"/>
          </a:p>
        </p:txBody>
      </p:sp>
      <p:sp>
        <p:nvSpPr>
          <p:cNvPr id="3" name="Obdélník 2"/>
          <p:cNvSpPr/>
          <p:nvPr/>
        </p:nvSpPr>
        <p:spPr>
          <a:xfrm>
            <a:off x="611188" y="1268760"/>
            <a:ext cx="80645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PLC se dělí do různých typů podle:</a:t>
            </a:r>
            <a:endParaRPr lang="cs-CZ" sz="2000" kern="100" dirty="0"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Velikosti: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 od kompaktních modulárních PLC až po velké rackové systémy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cs-CZ" sz="2000" b="1" kern="100" dirty="0">
              <a:solidFill>
                <a:srgbClr val="000000"/>
              </a:solidFill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b="1" kern="100" dirty="0" smtClean="0">
              <a:solidFill>
                <a:srgbClr val="000000"/>
              </a:solidFill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b="1" kern="100" dirty="0">
              <a:solidFill>
                <a:srgbClr val="000000"/>
              </a:solidFill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b="1" kern="100" dirty="0" smtClean="0">
              <a:solidFill>
                <a:srgbClr val="000000"/>
              </a:solidFill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b="1" kern="100" dirty="0" smtClean="0">
              <a:solidFill>
                <a:srgbClr val="000000"/>
              </a:solidFill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Výkonu</a:t>
            </a:r>
            <a:r>
              <a:rPr lang="cs-CZ" sz="2000" b="1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: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 od jednoduchých PLC pro základní úlohy až po vysoce výkonné PLC pro náročné aplikace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  <a:p>
            <a:pPr marL="285750" lvl="0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kern="100" dirty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Funkcí:</a:t>
            </a:r>
            <a:r>
              <a:rPr lang="cs-CZ" sz="2000" kern="100" dirty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 základní PLC pro řízení binárních signálů, analogové PLC pro řízení analogových signálů, speciální PLC pro specifické aplikace (např. pro řízení pohybu)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2675384" cy="18860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3" b="4475"/>
          <a:stretch/>
        </p:blipFill>
        <p:spPr>
          <a:xfrm>
            <a:off x="5220072" y="2204864"/>
            <a:ext cx="3089745" cy="20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/>
              <a:t>Programovací jazyky PLC</a:t>
            </a:r>
            <a:endParaRPr lang="cs-CZ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41" y="4335488"/>
            <a:ext cx="7618118" cy="22034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528" y="1165389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/>
              <a:t>Jazyk příčkového </a:t>
            </a:r>
            <a:r>
              <a:rPr lang="cs-CZ" sz="2000" b="1" dirty="0" smtClean="0"/>
              <a:t>diagramu 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(</a:t>
            </a:r>
            <a:r>
              <a:rPr lang="cs-CZ" sz="20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Ladder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Diagram, LD)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: 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grafický jazyk, který je nejrozšířenějším jazykem pro programování PLC.</a:t>
            </a:r>
            <a:endParaRPr lang="cs-CZ" sz="2000" kern="100" dirty="0" smtClean="0">
              <a:ea typeface="NSimSun" panose="02010609030101010101" pitchFamily="49" charset="-122"/>
              <a:cs typeface="OpenSymbol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Jazyk funkčního blokového schématu (</a:t>
            </a:r>
            <a:r>
              <a:rPr lang="cs-CZ" sz="20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Function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cs-CZ" sz="20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Block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Diagram, FBD)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: grafický jazyk vytvářející programy z předem definovaných funkčních bloků.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 smtClean="0"/>
              <a:t>Jazyk seznamu instrukcí (</a:t>
            </a:r>
            <a:r>
              <a:rPr lang="cs-CZ" sz="2000" b="1" dirty="0" err="1" smtClean="0"/>
              <a:t>Instruction</a:t>
            </a:r>
            <a:r>
              <a:rPr lang="cs-CZ" sz="2000" b="1" dirty="0" smtClean="0"/>
              <a:t> List, IL)</a:t>
            </a:r>
            <a:r>
              <a:rPr lang="cs-CZ" sz="2000" dirty="0" smtClean="0"/>
              <a:t>:</a:t>
            </a:r>
            <a:r>
              <a:rPr lang="cs-CZ" sz="2000" b="1" dirty="0" smtClean="0"/>
              <a:t> </a:t>
            </a:r>
            <a:r>
              <a:rPr lang="cs-CZ" sz="2000" dirty="0" smtClean="0"/>
              <a:t>jazyk nízké úrovně podobný assembleru, který se skládá ze sekvence instrukcí.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Jazyk strukturovaného textu (</a:t>
            </a:r>
            <a:r>
              <a:rPr lang="cs-CZ" sz="20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Structured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Text, ST)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: textový jazyk, který je podobný jazykům Pascal nebo C.</a:t>
            </a:r>
            <a:endParaRPr lang="cs-CZ" sz="2000" kern="100" dirty="0" smtClean="0">
              <a:ea typeface="NSimSun" panose="02010609030101010101" pitchFamily="49" charset="-122"/>
              <a:cs typeface="OpenSymbol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Sekvenční funkční diagram (</a:t>
            </a:r>
            <a:r>
              <a:rPr lang="cs-CZ" sz="20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Sequential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cs-CZ" sz="2000" b="1" kern="100" dirty="0" err="1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Function</a:t>
            </a:r>
            <a:r>
              <a:rPr lang="cs-CZ" sz="2000" b="1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 Chart, SFC)</a:t>
            </a: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OpenSymbol"/>
              </a:rPr>
              <a:t>: grafický jazyk pro programování sekvenčních procesů.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32935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/>
              <a:t>Jazyk příčkového diagramu </a:t>
            </a:r>
            <a:r>
              <a:rPr lang="cs-CZ" sz="2400" b="1" dirty="0" smtClean="0"/>
              <a:t>(LD)</a:t>
            </a:r>
            <a:endParaRPr lang="cs-CZ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9" y="3064573"/>
            <a:ext cx="2847975" cy="29523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54" y="2985729"/>
            <a:ext cx="2266950" cy="15425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94" y="2984293"/>
            <a:ext cx="1918919" cy="158951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27584" y="252483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Zjednodušené schéma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39953" y="252483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Konvenční LD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732239" y="2524834"/>
            <a:ext cx="141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PLC LD</a:t>
            </a:r>
            <a:endParaRPr lang="cs-CZ" sz="2000" dirty="0"/>
          </a:p>
        </p:txBody>
      </p:sp>
      <p:sp>
        <p:nvSpPr>
          <p:cNvPr id="15" name="Obdélník 14"/>
          <p:cNvSpPr/>
          <p:nvPr/>
        </p:nvSpPr>
        <p:spPr>
          <a:xfrm>
            <a:off x="3635896" y="5987660"/>
            <a:ext cx="538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Zdroj: https</a:t>
            </a:r>
            <a:r>
              <a:rPr lang="cs-CZ" i="1" dirty="0"/>
              <a:t>://fatek.seapraha.cz/2008/03/24/zaklladr/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11188" y="1089645"/>
            <a:ext cx="8209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Má napodobovat mechanické relé v panelu, které programovatelný automat nahrazuje. Má dvě svislé kolejnice a řadu horizontálních příček mezi nimi. Ovladače většinou skenují zleva doprava a shora dolů. Výstup jednoho stupně je k dispozici pro další příčku.</a:t>
            </a:r>
          </a:p>
        </p:txBody>
      </p:sp>
    </p:spTree>
    <p:extLst>
      <p:ext uri="{BB962C8B-B14F-4D97-AF65-F5344CB8AC3E}">
        <p14:creationId xmlns:p14="http://schemas.microsoft.com/office/powerpoint/2010/main" val="11018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/>
              <a:t>Jazyk příčkového diagramu </a:t>
            </a:r>
            <a:r>
              <a:rPr lang="cs-CZ" sz="2400" b="1" dirty="0" smtClean="0"/>
              <a:t>(</a:t>
            </a:r>
            <a:r>
              <a:rPr lang="cs-CZ" sz="2400" b="1" dirty="0"/>
              <a:t>LD)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827584" y="122636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Zjednodušené schéma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39952" y="1226369"/>
            <a:ext cx="2099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 Konvenční LD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732239" y="1226369"/>
            <a:ext cx="141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  PLC LD</a:t>
            </a:r>
            <a:endParaRPr lang="cs-CZ" sz="2000" dirty="0"/>
          </a:p>
        </p:txBody>
      </p:sp>
      <p:sp>
        <p:nvSpPr>
          <p:cNvPr id="15" name="Obdélník 14"/>
          <p:cNvSpPr/>
          <p:nvPr/>
        </p:nvSpPr>
        <p:spPr>
          <a:xfrm>
            <a:off x="3635896" y="5987660"/>
            <a:ext cx="538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Zdroj: https</a:t>
            </a:r>
            <a:r>
              <a:rPr lang="cs-CZ" i="1" dirty="0"/>
              <a:t>://fatek.seapraha.cz/2008/03/24/zaklladr/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2447"/>
            <a:ext cx="3498302" cy="33087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770494"/>
            <a:ext cx="2099395" cy="86641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2" y="1795714"/>
            <a:ext cx="2000782" cy="862406"/>
          </a:xfrm>
          <a:prstGeom prst="rect">
            <a:avLst/>
          </a:prstGeom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33484"/>
              </p:ext>
            </p:extLst>
          </p:nvPr>
        </p:nvGraphicFramePr>
        <p:xfrm>
          <a:off x="4067944" y="2852936"/>
          <a:ext cx="4583832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944">
                  <a:extLst>
                    <a:ext uri="{9D8B030D-6E8A-4147-A177-3AD203B41FA5}">
                      <a16:colId xmlns:a16="http://schemas.microsoft.com/office/drawing/2014/main" val="1808276029"/>
                    </a:ext>
                  </a:extLst>
                </a:gridCol>
                <a:gridCol w="1527944">
                  <a:extLst>
                    <a:ext uri="{9D8B030D-6E8A-4147-A177-3AD203B41FA5}">
                      <a16:colId xmlns:a16="http://schemas.microsoft.com/office/drawing/2014/main" val="2316522333"/>
                    </a:ext>
                  </a:extLst>
                </a:gridCol>
                <a:gridCol w="1527944">
                  <a:extLst>
                    <a:ext uri="{9D8B030D-6E8A-4147-A177-3AD203B41FA5}">
                      <a16:colId xmlns:a16="http://schemas.microsoft.com/office/drawing/2014/main" val="3214081272"/>
                    </a:ext>
                  </a:extLst>
                </a:gridCol>
              </a:tblGrid>
              <a:tr h="66627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 Kontakt X5 (NO)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Kontakt X6 (NC)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 Stav motoru Y3 (Relé)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964557"/>
                  </a:ext>
                </a:extLst>
              </a:tr>
              <a:tr h="38601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OFF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314741"/>
                  </a:ext>
                </a:extLst>
              </a:tr>
              <a:tr h="38601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 Sepnuto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6785997"/>
                  </a:ext>
                </a:extLst>
              </a:tr>
              <a:tr h="386018"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62181"/>
                  </a:ext>
                </a:extLst>
              </a:tr>
              <a:tr h="386018"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Sepnuto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OFF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0287287"/>
                  </a:ext>
                </a:extLst>
              </a:tr>
              <a:tr h="386018"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/>
                        <a:t> Rozepnuto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 OFF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281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3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2092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dirty="0"/>
              <a:t>Jazyk </a:t>
            </a:r>
            <a:r>
              <a:rPr lang="cs-CZ" sz="2400" b="1" dirty="0" smtClean="0"/>
              <a:t>funkčního blokového schématu </a:t>
            </a:r>
            <a:r>
              <a:rPr lang="cs-CZ" sz="2400" b="1" dirty="0" smtClean="0"/>
              <a:t>(FBD)</a:t>
            </a:r>
            <a:endParaRPr lang="cs-CZ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9910"/>
            <a:ext cx="4009645" cy="37444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1188" y="1451685"/>
            <a:ext cx="79860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Program se vytváří pomocí logického (blokového) schématu. Je grafické znázornění bran AND, NAND, OR, NOR, atd., které jsou zakresleny. Popisuje funkci mezi vstupními a výstupními proměnnými.</a:t>
            </a:r>
          </a:p>
        </p:txBody>
      </p:sp>
    </p:spTree>
    <p:extLst>
      <p:ext uri="{BB962C8B-B14F-4D97-AF65-F5344CB8AC3E}">
        <p14:creationId xmlns:p14="http://schemas.microsoft.com/office/powerpoint/2010/main" val="163891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5" name="Obdélník 11"/>
          <p:cNvSpPr>
            <a:spLocks noChangeArrowheads="1"/>
          </p:cNvSpPr>
          <p:nvPr/>
        </p:nvSpPr>
        <p:spPr bwMode="auto">
          <a:xfrm>
            <a:off x="611188" y="620688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/>
              <a:t>Jazyk funkčního blokového schématu </a:t>
            </a:r>
            <a:r>
              <a:rPr lang="cs-CZ" sz="2400" b="1" dirty="0" smtClean="0"/>
              <a:t>(</a:t>
            </a:r>
            <a:r>
              <a:rPr lang="cs-CZ" sz="2400" b="1" dirty="0"/>
              <a:t>FBD)</a:t>
            </a:r>
            <a:endParaRPr lang="cs-CZ" sz="2400" b="1" dirty="0"/>
          </a:p>
        </p:txBody>
      </p:sp>
      <p:grpSp>
        <p:nvGrpSpPr>
          <p:cNvPr id="3" name="Skupina 2"/>
          <p:cNvGrpSpPr/>
          <p:nvPr/>
        </p:nvGrpSpPr>
        <p:grpSpPr>
          <a:xfrm>
            <a:off x="977479" y="1345407"/>
            <a:ext cx="6620425" cy="5010943"/>
            <a:chOff x="827584" y="1082352"/>
            <a:chExt cx="6620425" cy="501094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1000"/>
                      </a14:imgEffect>
                      <a14:imgEffect>
                        <a14:brightnessContrast bright="2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082352"/>
              <a:ext cx="6620425" cy="50109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2555776" y="2780928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611188" y="1165389"/>
            <a:ext cx="8209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cs-CZ" sz="2000" kern="100" dirty="0" smtClean="0">
                <a:solidFill>
                  <a:srgbClr val="000000"/>
                </a:solidFill>
                <a:ea typeface="NSimSun" panose="02010609030101010101" pitchFamily="49" charset="-122"/>
                <a:cs typeface="Lucida Sans" panose="020B0602030504020204" pitchFamily="34" charset="0"/>
              </a:rPr>
              <a:t>Srovnání LD a FBD – který FBD (A, B, C nebo D) odpovídá danému LD?</a:t>
            </a:r>
            <a:endParaRPr lang="cs-CZ" sz="2000" kern="100" dirty="0">
              <a:ea typeface="NSimSun" panose="02010609030101010101" pitchFamily="49" charset="-122"/>
              <a:cs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34733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22976</TotalTime>
  <Words>1710</Words>
  <Application>Microsoft Office PowerPoint</Application>
  <PresentationFormat>Předvádění na obrazovce (4:3)</PresentationFormat>
  <Paragraphs>248</Paragraphs>
  <Slides>29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NSimSun</vt:lpstr>
      <vt:lpstr>Arial</vt:lpstr>
      <vt:lpstr>Calibri</vt:lpstr>
      <vt:lpstr>Lucida Sans</vt:lpstr>
      <vt:lpstr>OpenSymbol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TUL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Libor Tůma</dc:creator>
  <cp:lastModifiedBy>Michal</cp:lastModifiedBy>
  <cp:revision>354</cp:revision>
  <dcterms:created xsi:type="dcterms:W3CDTF">2017-11-24T10:29:28Z</dcterms:created>
  <dcterms:modified xsi:type="dcterms:W3CDTF">2024-04-12T10:27:34Z</dcterms:modified>
</cp:coreProperties>
</file>