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2" r:id="rId2"/>
    <p:sldId id="268" r:id="rId3"/>
    <p:sldId id="270" r:id="rId4"/>
    <p:sldId id="273" r:id="rId5"/>
    <p:sldId id="269" r:id="rId6"/>
    <p:sldId id="271" r:id="rId7"/>
    <p:sldId id="272" r:id="rId8"/>
    <p:sldId id="263" r:id="rId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3B1A2F0-636A-46DD-8EFC-DEBF62E99B77}" type="datetimeFigureOut">
              <a:rPr lang="cs-CZ" smtClean="0"/>
              <a:t>18.04.2024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F2B6396-A673-4E04-9CEA-E4120E7850A3}" type="slidenum">
              <a:rPr lang="cs-CZ" smtClean="0"/>
              <a:t>‹#›</a:t>
            </a:fld>
            <a:endParaRPr lang="cs-CZ"/>
          </a:p>
        </p:txBody>
      </p:sp>
    </p:spTree>
    <p:extLst>
      <p:ext uri="{BB962C8B-B14F-4D97-AF65-F5344CB8AC3E}">
        <p14:creationId xmlns:p14="http://schemas.microsoft.com/office/powerpoint/2010/main" val="6387001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CF6DD952-ECA7-4E44-B088-841AC6758D56}" type="datetimeFigureOut">
              <a:rPr lang="cs-CZ" smtClean="0"/>
              <a:t>18.04.2024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357389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F6DD952-ECA7-4E44-B088-841AC6758D56}" type="datetimeFigureOut">
              <a:rPr lang="cs-CZ" smtClean="0"/>
              <a:t>18.04.2024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125251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F6DD952-ECA7-4E44-B088-841AC6758D56}" type="datetimeFigureOut">
              <a:rPr lang="cs-CZ" smtClean="0"/>
              <a:t>18.04.2024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81285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F6DD952-ECA7-4E44-B088-841AC6758D56}" type="datetimeFigureOut">
              <a:rPr lang="cs-CZ" smtClean="0"/>
              <a:t>18.04.2024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9000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CF6DD952-ECA7-4E44-B088-841AC6758D56}" type="datetimeFigureOut">
              <a:rPr lang="cs-CZ" smtClean="0"/>
              <a:t>18.04.2024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23835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F6DD952-ECA7-4E44-B088-841AC6758D56}" type="datetimeFigureOut">
              <a:rPr lang="cs-CZ" smtClean="0"/>
              <a:t>18.04.2024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170537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F6DD952-ECA7-4E44-B088-841AC6758D56}" type="datetimeFigureOut">
              <a:rPr lang="cs-CZ" smtClean="0"/>
              <a:t>18.04.2024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298938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F6DD952-ECA7-4E44-B088-841AC6758D56}" type="datetimeFigureOut">
              <a:rPr lang="cs-CZ" smtClean="0"/>
              <a:t>18.04.2024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428211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F6DD952-ECA7-4E44-B088-841AC6758D56}" type="datetimeFigureOut">
              <a:rPr lang="cs-CZ" smtClean="0"/>
              <a:t>18.04.2024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289428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CF6DD952-ECA7-4E44-B088-841AC6758D56}" type="datetimeFigureOut">
              <a:rPr lang="cs-CZ" smtClean="0"/>
              <a:t>18.04.2024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83723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CF6DD952-ECA7-4E44-B088-841AC6758D56}" type="datetimeFigureOut">
              <a:rPr lang="cs-CZ" smtClean="0"/>
              <a:t>18.04.2024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C03A75-776A-466E-B3DB-A0A287A9CA87}" type="slidenum">
              <a:rPr lang="cs-CZ" smtClean="0"/>
              <a:t>‹#›</a:t>
            </a:fld>
            <a:endParaRPr lang="cs-CZ"/>
          </a:p>
        </p:txBody>
      </p:sp>
    </p:spTree>
    <p:extLst>
      <p:ext uri="{BB962C8B-B14F-4D97-AF65-F5344CB8AC3E}">
        <p14:creationId xmlns:p14="http://schemas.microsoft.com/office/powerpoint/2010/main" val="365277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DD952-ECA7-4E44-B088-841AC6758D56}" type="datetimeFigureOut">
              <a:rPr lang="cs-CZ" smtClean="0"/>
              <a:t>18.04.2024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03A75-776A-466E-B3DB-A0A287A9CA87}" type="slidenum">
              <a:rPr lang="cs-CZ" smtClean="0"/>
              <a:t>‹#›</a:t>
            </a:fld>
            <a:endParaRPr lang="cs-CZ"/>
          </a:p>
        </p:txBody>
      </p:sp>
    </p:spTree>
    <p:extLst>
      <p:ext uri="{BB962C8B-B14F-4D97-AF65-F5344CB8AC3E}">
        <p14:creationId xmlns:p14="http://schemas.microsoft.com/office/powerpoint/2010/main" val="2126012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prache-ist-integration.de/sprechen-im-konversationsku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Wie</a:t>
            </a:r>
            <a:r>
              <a:rPr lang="cs-CZ" dirty="0"/>
              <a:t> kann </a:t>
            </a:r>
            <a:r>
              <a:rPr lang="cs-CZ" dirty="0" err="1"/>
              <a:t>ich</a:t>
            </a:r>
            <a:r>
              <a:rPr lang="cs-CZ" dirty="0"/>
              <a:t> </a:t>
            </a:r>
            <a:r>
              <a:rPr lang="cs-CZ" dirty="0" err="1"/>
              <a:t>die</a:t>
            </a:r>
            <a:r>
              <a:rPr lang="cs-CZ" dirty="0"/>
              <a:t> TN </a:t>
            </a:r>
            <a:r>
              <a:rPr lang="cs-CZ" dirty="0" err="1"/>
              <a:t>zum</a:t>
            </a:r>
            <a:r>
              <a:rPr lang="cs-CZ" dirty="0"/>
              <a:t> </a:t>
            </a:r>
            <a:r>
              <a:rPr lang="cs-CZ" dirty="0" err="1"/>
              <a:t>Sprechen</a:t>
            </a:r>
            <a:r>
              <a:rPr lang="cs-CZ" dirty="0"/>
              <a:t> </a:t>
            </a:r>
            <a:r>
              <a:rPr lang="cs-CZ" dirty="0" err="1"/>
              <a:t>anregen</a:t>
            </a:r>
            <a:r>
              <a:rPr lang="cs-CZ" dirty="0"/>
              <a:t>?</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124537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Motivsuche</a:t>
            </a:r>
            <a:br>
              <a:rPr lang="cs-CZ" dirty="0"/>
            </a:br>
            <a:r>
              <a:rPr lang="cs-CZ" sz="1800" dirty="0"/>
              <a:t>nach: </a:t>
            </a:r>
            <a:r>
              <a:rPr lang="cs-CZ" sz="1800" dirty="0" err="1"/>
              <a:t>Daum</a:t>
            </a:r>
            <a:r>
              <a:rPr lang="cs-CZ" sz="1800" dirty="0"/>
              <a:t>, S., </a:t>
            </a:r>
            <a:r>
              <a:rPr lang="cs-CZ" sz="1800" dirty="0" err="1"/>
              <a:t>Hantschel</a:t>
            </a:r>
            <a:r>
              <a:rPr lang="cs-CZ" sz="1800" dirty="0"/>
              <a:t>, H.-J. (2014). </a:t>
            </a:r>
            <a:r>
              <a:rPr lang="cs-CZ" sz="1800" i="1" dirty="0"/>
              <a:t>44 </a:t>
            </a:r>
            <a:r>
              <a:rPr lang="cs-CZ" sz="1800" i="1" dirty="0" err="1"/>
              <a:t>kommunikative</a:t>
            </a:r>
            <a:r>
              <a:rPr lang="cs-CZ" sz="1800" i="1" dirty="0"/>
              <a:t> </a:t>
            </a:r>
            <a:r>
              <a:rPr lang="cs-CZ" sz="1800" i="1" dirty="0" err="1"/>
              <a:t>Spiele</a:t>
            </a:r>
            <a:r>
              <a:rPr lang="cs-CZ" sz="1800" dirty="0"/>
              <a:t>. </a:t>
            </a:r>
            <a:r>
              <a:rPr lang="cs-CZ" sz="1800" dirty="0" err="1"/>
              <a:t>Klett</a:t>
            </a:r>
            <a:r>
              <a:rPr lang="cs-CZ" sz="1800" dirty="0"/>
              <a:t>: Stuttgart.</a:t>
            </a:r>
          </a:p>
        </p:txBody>
      </p:sp>
      <p:sp>
        <p:nvSpPr>
          <p:cNvPr id="3" name="Zástupný symbol pro obsah 2"/>
          <p:cNvSpPr>
            <a:spLocks noGrp="1"/>
          </p:cNvSpPr>
          <p:nvPr>
            <p:ph idx="1"/>
          </p:nvPr>
        </p:nvSpPr>
        <p:spPr/>
        <p:txBody>
          <a:bodyPr/>
          <a:lstStyle/>
          <a:p>
            <a:pPr marL="0" indent="0">
              <a:buNone/>
            </a:pPr>
            <a:r>
              <a:rPr lang="cs-CZ" dirty="0" err="1"/>
              <a:t>Warum</a:t>
            </a:r>
            <a:r>
              <a:rPr lang="cs-CZ" dirty="0"/>
              <a:t> </a:t>
            </a:r>
            <a:r>
              <a:rPr lang="cs-CZ" dirty="0" err="1"/>
              <a:t>treiben</a:t>
            </a:r>
            <a:r>
              <a:rPr lang="cs-CZ" dirty="0"/>
              <a:t> </a:t>
            </a:r>
            <a:r>
              <a:rPr lang="cs-CZ" dirty="0" err="1"/>
              <a:t>Leute</a:t>
            </a:r>
            <a:r>
              <a:rPr lang="cs-CZ" dirty="0"/>
              <a:t> Sport?</a:t>
            </a:r>
          </a:p>
          <a:p>
            <a:pPr marL="0" indent="0">
              <a:buNone/>
            </a:pPr>
            <a:endParaRPr lang="cs-CZ" dirty="0"/>
          </a:p>
          <a:p>
            <a:pPr marL="0" indent="0">
              <a:buNone/>
            </a:pPr>
            <a:r>
              <a:rPr lang="cs-CZ" i="1" dirty="0" err="1"/>
              <a:t>Sie</a:t>
            </a:r>
            <a:r>
              <a:rPr lang="cs-CZ" i="1" dirty="0"/>
              <a:t> </a:t>
            </a:r>
            <a:r>
              <a:rPr lang="cs-CZ" i="1" dirty="0" err="1">
                <a:solidFill>
                  <a:schemeClr val="accent5"/>
                </a:solidFill>
              </a:rPr>
              <a:t>wollen</a:t>
            </a:r>
            <a:r>
              <a:rPr lang="cs-CZ" i="1" dirty="0"/>
              <a:t> </a:t>
            </a:r>
            <a:r>
              <a:rPr lang="cs-CZ" i="1" dirty="0" err="1"/>
              <a:t>attraktiv</a:t>
            </a:r>
            <a:r>
              <a:rPr lang="cs-CZ" i="1" dirty="0"/>
              <a:t> </a:t>
            </a:r>
            <a:r>
              <a:rPr lang="cs-CZ" i="1" dirty="0" err="1"/>
              <a:t>aussehen</a:t>
            </a:r>
            <a:r>
              <a:rPr lang="cs-CZ" i="1" dirty="0"/>
              <a:t>.</a:t>
            </a:r>
          </a:p>
          <a:p>
            <a:pPr marL="0" indent="0">
              <a:buNone/>
            </a:pPr>
            <a:r>
              <a:rPr lang="cs-CZ" i="1" dirty="0" err="1">
                <a:solidFill>
                  <a:schemeClr val="accent5"/>
                </a:solidFill>
              </a:rPr>
              <a:t>Damit</a:t>
            </a:r>
            <a:r>
              <a:rPr lang="cs-CZ" i="1" dirty="0"/>
              <a:t> </a:t>
            </a:r>
            <a:r>
              <a:rPr lang="cs-CZ" i="1" dirty="0" err="1"/>
              <a:t>sie</a:t>
            </a:r>
            <a:r>
              <a:rPr lang="cs-CZ" i="1" dirty="0"/>
              <a:t> </a:t>
            </a:r>
            <a:r>
              <a:rPr lang="cs-CZ" i="1" dirty="0" err="1"/>
              <a:t>gesund</a:t>
            </a:r>
            <a:r>
              <a:rPr lang="cs-CZ" i="1" dirty="0"/>
              <a:t> </a:t>
            </a:r>
            <a:r>
              <a:rPr lang="cs-CZ" i="1" dirty="0" err="1"/>
              <a:t>bleiben</a:t>
            </a:r>
            <a:r>
              <a:rPr lang="cs-CZ" i="1" dirty="0"/>
              <a:t>.</a:t>
            </a:r>
          </a:p>
          <a:p>
            <a:pPr marL="0" indent="0">
              <a:buNone/>
            </a:pPr>
            <a:r>
              <a:rPr lang="cs-CZ" i="1" dirty="0">
                <a:solidFill>
                  <a:schemeClr val="accent5"/>
                </a:solidFill>
              </a:rPr>
              <a:t>Um</a:t>
            </a:r>
            <a:r>
              <a:rPr lang="cs-CZ" i="1" dirty="0"/>
              <a:t> nach der </a:t>
            </a:r>
            <a:r>
              <a:rPr lang="cs-CZ" i="1" dirty="0" err="1"/>
              <a:t>Arbeit</a:t>
            </a:r>
            <a:r>
              <a:rPr lang="cs-CZ" i="1" dirty="0"/>
              <a:t> </a:t>
            </a:r>
            <a:r>
              <a:rPr lang="cs-CZ" i="1" dirty="0" err="1"/>
              <a:t>ab</a:t>
            </a:r>
            <a:r>
              <a:rPr lang="cs-CZ" i="1" dirty="0" err="1">
                <a:solidFill>
                  <a:schemeClr val="accent5"/>
                </a:solidFill>
              </a:rPr>
              <a:t>zu</a:t>
            </a:r>
            <a:r>
              <a:rPr lang="cs-CZ" i="1" dirty="0" err="1"/>
              <a:t>schalten</a:t>
            </a:r>
            <a:r>
              <a:rPr lang="cs-CZ" i="1" dirty="0"/>
              <a:t>.</a:t>
            </a:r>
          </a:p>
          <a:p>
            <a:pPr marL="0" indent="0">
              <a:buNone/>
            </a:pPr>
            <a:r>
              <a:rPr lang="cs-CZ" i="1" dirty="0" err="1">
                <a:solidFill>
                  <a:schemeClr val="accent5"/>
                </a:solidFill>
              </a:rPr>
              <a:t>Weil</a:t>
            </a:r>
            <a:r>
              <a:rPr lang="cs-CZ" i="1" dirty="0"/>
              <a:t> </a:t>
            </a:r>
            <a:r>
              <a:rPr lang="cs-CZ" i="1" dirty="0" err="1"/>
              <a:t>die</a:t>
            </a:r>
            <a:r>
              <a:rPr lang="cs-CZ" i="1" dirty="0"/>
              <a:t> </a:t>
            </a:r>
            <a:r>
              <a:rPr lang="cs-CZ" i="1" dirty="0" err="1"/>
              <a:t>Medien</a:t>
            </a:r>
            <a:r>
              <a:rPr lang="cs-CZ" i="1" dirty="0"/>
              <a:t> </a:t>
            </a:r>
            <a:r>
              <a:rPr lang="cs-CZ" i="1" dirty="0" err="1"/>
              <a:t>sagen</a:t>
            </a:r>
            <a:r>
              <a:rPr lang="cs-CZ" i="1" dirty="0"/>
              <a:t>, </a:t>
            </a:r>
            <a:r>
              <a:rPr lang="cs-CZ" i="1" dirty="0" err="1"/>
              <a:t>dass</a:t>
            </a:r>
            <a:r>
              <a:rPr lang="cs-CZ" i="1" dirty="0"/>
              <a:t> man </a:t>
            </a:r>
            <a:r>
              <a:rPr lang="cs-CZ" i="1" dirty="0" err="1"/>
              <a:t>das</a:t>
            </a:r>
            <a:r>
              <a:rPr lang="cs-CZ" i="1" dirty="0"/>
              <a:t> </a:t>
            </a:r>
            <a:r>
              <a:rPr lang="cs-CZ" i="1" dirty="0" err="1"/>
              <a:t>muss</a:t>
            </a:r>
            <a:r>
              <a:rPr lang="cs-CZ" i="1" dirty="0"/>
              <a:t>.</a:t>
            </a:r>
          </a:p>
          <a:p>
            <a:endParaRPr lang="cs-CZ" dirty="0"/>
          </a:p>
          <a:p>
            <a:endParaRPr lang="cs-CZ" dirty="0"/>
          </a:p>
        </p:txBody>
      </p:sp>
    </p:spTree>
    <p:extLst>
      <p:ext uri="{BB962C8B-B14F-4D97-AF65-F5344CB8AC3E}">
        <p14:creationId xmlns:p14="http://schemas.microsoft.com/office/powerpoint/2010/main" val="226882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Motivsuche</a:t>
            </a:r>
            <a:br>
              <a:rPr lang="cs-CZ" dirty="0"/>
            </a:br>
            <a:r>
              <a:rPr lang="cs-CZ" sz="1800" dirty="0"/>
              <a:t>nach: </a:t>
            </a:r>
            <a:r>
              <a:rPr lang="cs-CZ" sz="1800" dirty="0" err="1"/>
              <a:t>Daum</a:t>
            </a:r>
            <a:r>
              <a:rPr lang="cs-CZ" sz="1800" dirty="0"/>
              <a:t>, S., </a:t>
            </a:r>
            <a:r>
              <a:rPr lang="cs-CZ" sz="1800" dirty="0" err="1"/>
              <a:t>Hantschel</a:t>
            </a:r>
            <a:r>
              <a:rPr lang="cs-CZ" sz="1800" dirty="0"/>
              <a:t>, H.-J. (2014). </a:t>
            </a:r>
            <a:r>
              <a:rPr lang="cs-CZ" sz="1800" i="1" dirty="0"/>
              <a:t>44 </a:t>
            </a:r>
            <a:r>
              <a:rPr lang="cs-CZ" sz="1800" i="1" dirty="0" err="1"/>
              <a:t>kommunikative</a:t>
            </a:r>
            <a:r>
              <a:rPr lang="cs-CZ" sz="1800" i="1" dirty="0"/>
              <a:t> </a:t>
            </a:r>
            <a:r>
              <a:rPr lang="cs-CZ" sz="1800" i="1" dirty="0" err="1"/>
              <a:t>Spiele</a:t>
            </a:r>
            <a:r>
              <a:rPr lang="cs-CZ" sz="1800" dirty="0"/>
              <a:t>. </a:t>
            </a:r>
            <a:r>
              <a:rPr lang="cs-CZ" sz="1800" dirty="0" err="1"/>
              <a:t>Klett</a:t>
            </a:r>
            <a:r>
              <a:rPr lang="cs-CZ" sz="1800" dirty="0"/>
              <a:t>: Stuttgart.</a:t>
            </a:r>
          </a:p>
        </p:txBody>
      </p:sp>
      <p:sp>
        <p:nvSpPr>
          <p:cNvPr id="3" name="Zástupný symbol pro obsah 2"/>
          <p:cNvSpPr>
            <a:spLocks noGrp="1"/>
          </p:cNvSpPr>
          <p:nvPr>
            <p:ph idx="1"/>
          </p:nvPr>
        </p:nvSpPr>
        <p:spPr/>
        <p:txBody>
          <a:bodyPr/>
          <a:lstStyle/>
          <a:p>
            <a:r>
              <a:rPr lang="cs-CZ" dirty="0" err="1"/>
              <a:t>Warum</a:t>
            </a:r>
            <a:r>
              <a:rPr lang="cs-CZ" dirty="0"/>
              <a:t> </a:t>
            </a:r>
            <a:r>
              <a:rPr lang="cs-CZ" dirty="0" err="1"/>
              <a:t>erzählen</a:t>
            </a:r>
            <a:r>
              <a:rPr lang="cs-CZ" dirty="0"/>
              <a:t> </a:t>
            </a:r>
            <a:r>
              <a:rPr lang="cs-CZ" dirty="0" err="1"/>
              <a:t>Leute</a:t>
            </a:r>
            <a:r>
              <a:rPr lang="cs-CZ" dirty="0"/>
              <a:t> </a:t>
            </a:r>
            <a:r>
              <a:rPr lang="cs-CZ" dirty="0" err="1"/>
              <a:t>Witze</a:t>
            </a:r>
            <a:r>
              <a:rPr lang="cs-CZ" dirty="0"/>
              <a:t>?</a:t>
            </a:r>
          </a:p>
          <a:p>
            <a:r>
              <a:rPr lang="cs-CZ" dirty="0" err="1"/>
              <a:t>Warum</a:t>
            </a:r>
            <a:r>
              <a:rPr lang="cs-CZ" dirty="0"/>
              <a:t> </a:t>
            </a:r>
            <a:r>
              <a:rPr lang="cs-CZ" dirty="0" err="1"/>
              <a:t>schminken</a:t>
            </a:r>
            <a:r>
              <a:rPr lang="cs-CZ" dirty="0"/>
              <a:t> </a:t>
            </a:r>
            <a:r>
              <a:rPr lang="cs-CZ" dirty="0" err="1"/>
              <a:t>sich</a:t>
            </a:r>
            <a:r>
              <a:rPr lang="cs-CZ" dirty="0"/>
              <a:t> </a:t>
            </a:r>
            <a:r>
              <a:rPr lang="cs-CZ" dirty="0" err="1"/>
              <a:t>Frauen</a:t>
            </a:r>
            <a:r>
              <a:rPr lang="cs-CZ" dirty="0"/>
              <a:t>?</a:t>
            </a:r>
          </a:p>
          <a:p>
            <a:r>
              <a:rPr lang="cs-CZ" dirty="0" err="1"/>
              <a:t>Warum</a:t>
            </a:r>
            <a:r>
              <a:rPr lang="cs-CZ" dirty="0"/>
              <a:t> </a:t>
            </a:r>
            <a:r>
              <a:rPr lang="cs-CZ" dirty="0" err="1"/>
              <a:t>waschen</a:t>
            </a:r>
            <a:r>
              <a:rPr lang="cs-CZ" dirty="0"/>
              <a:t> </a:t>
            </a:r>
            <a:r>
              <a:rPr lang="cs-CZ" dirty="0" err="1"/>
              <a:t>manche</a:t>
            </a:r>
            <a:r>
              <a:rPr lang="cs-CZ" dirty="0"/>
              <a:t> </a:t>
            </a:r>
            <a:r>
              <a:rPr lang="cs-CZ" dirty="0" err="1"/>
              <a:t>Männer</a:t>
            </a:r>
            <a:r>
              <a:rPr lang="cs-CZ" dirty="0"/>
              <a:t> </a:t>
            </a:r>
            <a:r>
              <a:rPr lang="cs-CZ" dirty="0" err="1"/>
              <a:t>dauernd</a:t>
            </a:r>
            <a:r>
              <a:rPr lang="cs-CZ" dirty="0"/>
              <a:t> </a:t>
            </a:r>
            <a:r>
              <a:rPr lang="cs-CZ" dirty="0" err="1"/>
              <a:t>ihr</a:t>
            </a:r>
            <a:r>
              <a:rPr lang="cs-CZ" dirty="0"/>
              <a:t> Auto?</a:t>
            </a:r>
          </a:p>
          <a:p>
            <a:endParaRPr lang="cs-CZ" dirty="0"/>
          </a:p>
          <a:p>
            <a:endParaRPr lang="cs-CZ" dirty="0"/>
          </a:p>
          <a:p>
            <a:endParaRPr lang="cs-CZ" dirty="0"/>
          </a:p>
        </p:txBody>
      </p:sp>
    </p:spTree>
    <p:extLst>
      <p:ext uri="{BB962C8B-B14F-4D97-AF65-F5344CB8AC3E}">
        <p14:creationId xmlns:p14="http://schemas.microsoft.com/office/powerpoint/2010/main" val="393971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Motivsuche</a:t>
            </a:r>
            <a:br>
              <a:rPr lang="cs-CZ" dirty="0"/>
            </a:br>
            <a:r>
              <a:rPr lang="cs-CZ" sz="1800" dirty="0"/>
              <a:t>nach: </a:t>
            </a:r>
            <a:r>
              <a:rPr lang="cs-CZ" sz="1800" dirty="0" err="1"/>
              <a:t>Daum</a:t>
            </a:r>
            <a:r>
              <a:rPr lang="cs-CZ" sz="1800" dirty="0"/>
              <a:t>, S., </a:t>
            </a:r>
            <a:r>
              <a:rPr lang="cs-CZ" sz="1800" dirty="0" err="1"/>
              <a:t>Hantschel</a:t>
            </a:r>
            <a:r>
              <a:rPr lang="cs-CZ" sz="1800" dirty="0"/>
              <a:t>, H.-J. (2014). </a:t>
            </a:r>
            <a:r>
              <a:rPr lang="cs-CZ" sz="1800" i="1" dirty="0"/>
              <a:t>44 </a:t>
            </a:r>
            <a:r>
              <a:rPr lang="cs-CZ" sz="1800" i="1" dirty="0" err="1"/>
              <a:t>kommunikative</a:t>
            </a:r>
            <a:r>
              <a:rPr lang="cs-CZ" sz="1800" i="1" dirty="0"/>
              <a:t> </a:t>
            </a:r>
            <a:r>
              <a:rPr lang="cs-CZ" sz="1800" i="1" dirty="0" err="1"/>
              <a:t>Spiele</a:t>
            </a:r>
            <a:r>
              <a:rPr lang="cs-CZ" sz="1800" dirty="0"/>
              <a:t>. </a:t>
            </a:r>
            <a:r>
              <a:rPr lang="cs-CZ" sz="1800" dirty="0" err="1"/>
              <a:t>Klett</a:t>
            </a:r>
            <a:r>
              <a:rPr lang="cs-CZ" sz="1800" dirty="0"/>
              <a:t>: Stuttgart.</a:t>
            </a:r>
          </a:p>
        </p:txBody>
      </p:sp>
      <p:sp>
        <p:nvSpPr>
          <p:cNvPr id="3" name="Zástupný symbol pro obsah 2"/>
          <p:cNvSpPr>
            <a:spLocks noGrp="1"/>
          </p:cNvSpPr>
          <p:nvPr>
            <p:ph idx="1"/>
          </p:nvPr>
        </p:nvSpPr>
        <p:spPr/>
        <p:txBody>
          <a:bodyPr/>
          <a:lstStyle/>
          <a:p>
            <a:r>
              <a:rPr lang="cs-CZ" dirty="0" err="1"/>
              <a:t>Warum</a:t>
            </a:r>
            <a:r>
              <a:rPr lang="cs-CZ" dirty="0"/>
              <a:t> </a:t>
            </a:r>
            <a:r>
              <a:rPr lang="cs-CZ" dirty="0" err="1"/>
              <a:t>erzählen</a:t>
            </a:r>
            <a:r>
              <a:rPr lang="cs-CZ" dirty="0"/>
              <a:t> </a:t>
            </a:r>
            <a:r>
              <a:rPr lang="cs-CZ" dirty="0" err="1"/>
              <a:t>Leute</a:t>
            </a:r>
            <a:r>
              <a:rPr lang="cs-CZ" dirty="0"/>
              <a:t> </a:t>
            </a:r>
            <a:r>
              <a:rPr lang="cs-CZ" dirty="0" err="1"/>
              <a:t>Witze</a:t>
            </a:r>
            <a:r>
              <a:rPr lang="cs-CZ" dirty="0"/>
              <a:t>?</a:t>
            </a:r>
          </a:p>
          <a:p>
            <a:r>
              <a:rPr lang="cs-CZ" dirty="0" err="1"/>
              <a:t>Warum</a:t>
            </a:r>
            <a:r>
              <a:rPr lang="cs-CZ" dirty="0"/>
              <a:t> </a:t>
            </a:r>
            <a:r>
              <a:rPr lang="cs-CZ" dirty="0" err="1"/>
              <a:t>schminken</a:t>
            </a:r>
            <a:r>
              <a:rPr lang="cs-CZ" dirty="0"/>
              <a:t> </a:t>
            </a:r>
            <a:r>
              <a:rPr lang="cs-CZ" dirty="0" err="1"/>
              <a:t>sich</a:t>
            </a:r>
            <a:r>
              <a:rPr lang="cs-CZ" dirty="0"/>
              <a:t> </a:t>
            </a:r>
            <a:r>
              <a:rPr lang="cs-CZ" dirty="0" err="1"/>
              <a:t>Frauen</a:t>
            </a:r>
            <a:r>
              <a:rPr lang="cs-CZ" dirty="0"/>
              <a:t>?</a:t>
            </a:r>
          </a:p>
          <a:p>
            <a:r>
              <a:rPr lang="cs-CZ" dirty="0" err="1"/>
              <a:t>Warum</a:t>
            </a:r>
            <a:r>
              <a:rPr lang="cs-CZ" dirty="0"/>
              <a:t> </a:t>
            </a:r>
            <a:r>
              <a:rPr lang="cs-CZ" dirty="0" err="1"/>
              <a:t>waschen</a:t>
            </a:r>
            <a:r>
              <a:rPr lang="cs-CZ" dirty="0"/>
              <a:t> </a:t>
            </a:r>
            <a:r>
              <a:rPr lang="cs-CZ" dirty="0" err="1"/>
              <a:t>manche</a:t>
            </a:r>
            <a:r>
              <a:rPr lang="cs-CZ" dirty="0"/>
              <a:t> </a:t>
            </a:r>
            <a:r>
              <a:rPr lang="cs-CZ" dirty="0" err="1"/>
              <a:t>Männer</a:t>
            </a:r>
            <a:r>
              <a:rPr lang="cs-CZ" dirty="0"/>
              <a:t> </a:t>
            </a:r>
            <a:r>
              <a:rPr lang="cs-CZ" dirty="0" err="1"/>
              <a:t>dauernd</a:t>
            </a:r>
            <a:r>
              <a:rPr lang="cs-CZ" dirty="0"/>
              <a:t> </a:t>
            </a:r>
            <a:r>
              <a:rPr lang="cs-CZ" dirty="0" err="1"/>
              <a:t>ihr</a:t>
            </a:r>
            <a:r>
              <a:rPr lang="cs-CZ" dirty="0"/>
              <a:t> Auto?</a:t>
            </a:r>
          </a:p>
          <a:p>
            <a:endParaRPr lang="cs-CZ" dirty="0"/>
          </a:p>
          <a:p>
            <a:r>
              <a:rPr lang="cs-CZ" dirty="0"/>
              <a:t>2 </a:t>
            </a:r>
            <a:r>
              <a:rPr lang="cs-CZ" dirty="0" err="1"/>
              <a:t>Gruppen</a:t>
            </a:r>
            <a:r>
              <a:rPr lang="cs-CZ" dirty="0"/>
              <a:t> (</a:t>
            </a:r>
            <a:r>
              <a:rPr lang="cs-CZ" dirty="0" err="1"/>
              <a:t>Fragen</a:t>
            </a:r>
            <a:r>
              <a:rPr lang="cs-CZ" dirty="0"/>
              <a:t> </a:t>
            </a:r>
            <a:r>
              <a:rPr lang="cs-CZ" dirty="0" err="1"/>
              <a:t>formulieren</a:t>
            </a:r>
            <a:r>
              <a:rPr lang="cs-CZ" dirty="0"/>
              <a:t>)</a:t>
            </a:r>
          </a:p>
          <a:p>
            <a:endParaRPr lang="cs-CZ" dirty="0"/>
          </a:p>
        </p:txBody>
      </p:sp>
    </p:spTree>
    <p:extLst>
      <p:ext uri="{BB962C8B-B14F-4D97-AF65-F5344CB8AC3E}">
        <p14:creationId xmlns:p14="http://schemas.microsoft.com/office/powerpoint/2010/main" val="200834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Redemittel</a:t>
            </a:r>
            <a:r>
              <a:rPr lang="cs-CZ" dirty="0"/>
              <a:t> </a:t>
            </a:r>
          </a:p>
        </p:txBody>
      </p:sp>
      <p:sp>
        <p:nvSpPr>
          <p:cNvPr id="3" name="Zástupný symbol pro obsah 2"/>
          <p:cNvSpPr>
            <a:spLocks noGrp="1"/>
          </p:cNvSpPr>
          <p:nvPr>
            <p:ph idx="1"/>
          </p:nvPr>
        </p:nvSpPr>
        <p:spPr/>
        <p:txBody>
          <a:bodyPr/>
          <a:lstStyle/>
          <a:p>
            <a:r>
              <a:rPr lang="cs-CZ" dirty="0" err="1"/>
              <a:t>Zustimmung</a:t>
            </a:r>
            <a:r>
              <a:rPr lang="cs-CZ" dirty="0"/>
              <a:t> </a:t>
            </a:r>
            <a:r>
              <a:rPr lang="cs-CZ" dirty="0" err="1"/>
              <a:t>ausdrücken</a:t>
            </a:r>
            <a:endParaRPr lang="cs-CZ" dirty="0"/>
          </a:p>
          <a:p>
            <a:r>
              <a:rPr lang="cs-CZ" dirty="0" err="1"/>
              <a:t>Widerspruch</a:t>
            </a:r>
            <a:r>
              <a:rPr lang="cs-CZ" dirty="0"/>
              <a:t> </a:t>
            </a:r>
            <a:r>
              <a:rPr lang="cs-CZ" dirty="0" err="1"/>
              <a:t>ausdrücken</a:t>
            </a:r>
            <a:endParaRPr lang="cs-CZ" dirty="0"/>
          </a:p>
          <a:p>
            <a:r>
              <a:rPr lang="cs-CZ" dirty="0"/>
              <a:t>um </a:t>
            </a:r>
            <a:r>
              <a:rPr lang="cs-CZ" dirty="0" err="1"/>
              <a:t>das</a:t>
            </a:r>
            <a:r>
              <a:rPr lang="cs-CZ" dirty="0"/>
              <a:t> </a:t>
            </a:r>
            <a:r>
              <a:rPr lang="cs-CZ" dirty="0" err="1"/>
              <a:t>Wort</a:t>
            </a:r>
            <a:r>
              <a:rPr lang="cs-CZ" dirty="0"/>
              <a:t> </a:t>
            </a:r>
            <a:r>
              <a:rPr lang="cs-CZ" dirty="0" err="1"/>
              <a:t>bitten</a:t>
            </a:r>
            <a:r>
              <a:rPr lang="cs-CZ" dirty="0"/>
              <a:t>/</a:t>
            </a:r>
            <a:r>
              <a:rPr lang="cs-CZ" dirty="0" err="1"/>
              <a:t>das</a:t>
            </a:r>
            <a:r>
              <a:rPr lang="cs-CZ" dirty="0"/>
              <a:t> </a:t>
            </a:r>
            <a:r>
              <a:rPr lang="cs-CZ" dirty="0" err="1"/>
              <a:t>Wort</a:t>
            </a:r>
            <a:r>
              <a:rPr lang="cs-CZ" dirty="0"/>
              <a:t> </a:t>
            </a:r>
            <a:r>
              <a:rPr lang="cs-CZ" dirty="0" err="1"/>
              <a:t>ergänzen</a:t>
            </a:r>
            <a:endParaRPr lang="cs-CZ" dirty="0"/>
          </a:p>
          <a:p>
            <a:r>
              <a:rPr lang="cs-CZ" dirty="0" err="1"/>
              <a:t>sich</a:t>
            </a:r>
            <a:r>
              <a:rPr lang="cs-CZ" dirty="0"/>
              <a:t> </a:t>
            </a:r>
            <a:r>
              <a:rPr lang="cs-CZ" dirty="0" err="1"/>
              <a:t>nicht</a:t>
            </a:r>
            <a:r>
              <a:rPr lang="cs-CZ" dirty="0"/>
              <a:t> </a:t>
            </a:r>
            <a:r>
              <a:rPr lang="cs-CZ" dirty="0" err="1"/>
              <a:t>unterbrechen</a:t>
            </a:r>
            <a:r>
              <a:rPr lang="cs-CZ" dirty="0"/>
              <a:t> </a:t>
            </a:r>
            <a:r>
              <a:rPr lang="cs-CZ" dirty="0" err="1"/>
              <a:t>lassen</a:t>
            </a:r>
            <a:endParaRPr lang="cs-CZ" dirty="0"/>
          </a:p>
          <a:p>
            <a:endParaRPr lang="cs-CZ" dirty="0"/>
          </a:p>
        </p:txBody>
      </p:sp>
    </p:spTree>
    <p:extLst>
      <p:ext uri="{BB962C8B-B14F-4D97-AF65-F5344CB8AC3E}">
        <p14:creationId xmlns:p14="http://schemas.microsoft.com/office/powerpoint/2010/main" val="91591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Diskussion</a:t>
            </a:r>
            <a:endParaRPr lang="cs-CZ" dirty="0"/>
          </a:p>
        </p:txBody>
      </p:sp>
      <p:sp>
        <p:nvSpPr>
          <p:cNvPr id="3" name="Zástupný symbol pro obsah 2"/>
          <p:cNvSpPr>
            <a:spLocks noGrp="1"/>
          </p:cNvSpPr>
          <p:nvPr>
            <p:ph idx="1"/>
          </p:nvPr>
        </p:nvSpPr>
        <p:spPr/>
        <p:txBody>
          <a:bodyPr/>
          <a:lstStyle/>
          <a:p>
            <a:r>
              <a:rPr lang="cs-CZ" dirty="0" err="1"/>
              <a:t>Stadpark</a:t>
            </a:r>
            <a:r>
              <a:rPr lang="cs-CZ" dirty="0"/>
              <a:t> oder </a:t>
            </a:r>
            <a:r>
              <a:rPr lang="cs-CZ" dirty="0" err="1"/>
              <a:t>Parkhaus</a:t>
            </a:r>
            <a:endParaRPr lang="cs-CZ" dirty="0"/>
          </a:p>
        </p:txBody>
      </p:sp>
    </p:spTree>
    <p:extLst>
      <p:ext uri="{BB962C8B-B14F-4D97-AF65-F5344CB8AC3E}">
        <p14:creationId xmlns:p14="http://schemas.microsoft.com/office/powerpoint/2010/main" val="2497933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561340" y="161289"/>
            <a:ext cx="5953760" cy="3597911"/>
          </a:xfrm>
          <a:prstGeom prst="rect">
            <a:avLst/>
          </a:prstGeom>
        </p:spPr>
      </p:pic>
      <p:pic>
        <p:nvPicPr>
          <p:cNvPr id="5" name="Zástupný symbol pro obsah 4"/>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838200" y="3759200"/>
            <a:ext cx="10921999" cy="3074035"/>
          </a:xfrm>
          <a:prstGeom prst="rect">
            <a:avLst/>
          </a:prstGeom>
        </p:spPr>
      </p:pic>
    </p:spTree>
    <p:extLst>
      <p:ext uri="{BB962C8B-B14F-4D97-AF65-F5344CB8AC3E}">
        <p14:creationId xmlns:p14="http://schemas.microsoft.com/office/powerpoint/2010/main" val="51960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Einige</a:t>
            </a:r>
            <a:r>
              <a:rPr lang="cs-CZ" dirty="0"/>
              <a:t> </a:t>
            </a:r>
            <a:r>
              <a:rPr lang="cs-CZ" dirty="0" err="1"/>
              <a:t>Tipps</a:t>
            </a:r>
            <a:r>
              <a:rPr lang="cs-CZ" dirty="0"/>
              <a:t> </a:t>
            </a:r>
            <a:r>
              <a:rPr lang="cs-CZ" dirty="0" err="1"/>
              <a:t>zu</a:t>
            </a:r>
            <a:r>
              <a:rPr lang="cs-CZ" dirty="0"/>
              <a:t> dem </a:t>
            </a:r>
            <a:r>
              <a:rPr lang="cs-CZ" dirty="0" err="1"/>
              <a:t>Verlauf</a:t>
            </a:r>
            <a:r>
              <a:rPr lang="cs-CZ" dirty="0"/>
              <a:t> der </a:t>
            </a:r>
            <a:r>
              <a:rPr lang="cs-CZ" dirty="0" err="1"/>
              <a:t>Konversation</a:t>
            </a:r>
            <a:endParaRPr lang="cs-CZ" dirty="0"/>
          </a:p>
        </p:txBody>
      </p:sp>
      <p:sp>
        <p:nvSpPr>
          <p:cNvPr id="3" name="Zástupný symbol pro obsah 2"/>
          <p:cNvSpPr>
            <a:spLocks noGrp="1"/>
          </p:cNvSpPr>
          <p:nvPr>
            <p:ph idx="1"/>
          </p:nvPr>
        </p:nvSpPr>
        <p:spPr/>
        <p:txBody>
          <a:bodyPr/>
          <a:lstStyle/>
          <a:p>
            <a:pPr marL="0" indent="0">
              <a:buNone/>
            </a:pPr>
            <a:r>
              <a:rPr lang="cs-CZ" dirty="0" err="1">
                <a:solidFill>
                  <a:srgbClr val="0070C0"/>
                </a:solidFill>
              </a:rPr>
              <a:t>Debatten</a:t>
            </a:r>
            <a:endParaRPr lang="cs-CZ" dirty="0">
              <a:solidFill>
                <a:srgbClr val="0070C0"/>
              </a:solidFill>
            </a:endParaRPr>
          </a:p>
          <a:p>
            <a:pPr marL="0" indent="0">
              <a:buNone/>
            </a:pPr>
            <a:r>
              <a:rPr lang="cs-CZ" sz="2600" dirty="0"/>
              <a:t>Mann kann </a:t>
            </a:r>
            <a:r>
              <a:rPr lang="de-DE" sz="2600" dirty="0"/>
              <a:t>die komplette Gruppe in zwei Lager teilen: Team A gegen Team B – wer kann überzeugen? Man kann die Diskussion vorher vorbereiten, indem man einen kurzen Text (z.B. einen kurzen Zeitungsartikel oder ein Video) bearbeitet, das Argumente enthält und „Futter“ für die Diskussion bietet</a:t>
            </a:r>
            <a:r>
              <a:rPr lang="cs-CZ" sz="2600" dirty="0"/>
              <a:t>.</a:t>
            </a:r>
          </a:p>
          <a:p>
            <a:pPr marL="0" indent="0">
              <a:buNone/>
            </a:pPr>
            <a:r>
              <a:rPr lang="cs-CZ" sz="1800" dirty="0"/>
              <a:t>(</a:t>
            </a:r>
            <a:r>
              <a:rPr lang="cs-CZ" sz="1800" dirty="0" err="1"/>
              <a:t>Siehe</a:t>
            </a:r>
            <a:r>
              <a:rPr lang="cs-CZ" sz="1800" dirty="0"/>
              <a:t> </a:t>
            </a:r>
            <a:r>
              <a:rPr lang="cs-CZ" sz="1800" dirty="0" err="1"/>
              <a:t>mehr</a:t>
            </a:r>
            <a:r>
              <a:rPr lang="cs-CZ" sz="1800" dirty="0"/>
              <a:t> </a:t>
            </a:r>
            <a:r>
              <a:rPr lang="cs-CZ" sz="1800" dirty="0" err="1"/>
              <a:t>unter</a:t>
            </a:r>
            <a:r>
              <a:rPr lang="cs-CZ" sz="1800" dirty="0"/>
              <a:t> </a:t>
            </a:r>
            <a:r>
              <a:rPr lang="cs-CZ" sz="1800" dirty="0">
                <a:hlinkClick r:id="rId2"/>
              </a:rPr>
              <a:t>https://sprache-ist-integration.de/</a:t>
            </a:r>
            <a:r>
              <a:rPr lang="cs-CZ" sz="1800" dirty="0" err="1">
                <a:hlinkClick r:id="rId2"/>
              </a:rPr>
              <a:t>sprechen-im-konversationskurs</a:t>
            </a:r>
            <a:r>
              <a:rPr lang="cs-CZ" sz="1800" dirty="0">
                <a:hlinkClick r:id="rId2"/>
              </a:rPr>
              <a:t>/</a:t>
            </a:r>
            <a:r>
              <a:rPr lang="cs-CZ" sz="1800" dirty="0"/>
              <a:t>)</a:t>
            </a:r>
          </a:p>
          <a:p>
            <a:pPr marL="0" indent="0">
              <a:buNone/>
            </a:pPr>
            <a:endParaRPr lang="cs-CZ" sz="1800" dirty="0"/>
          </a:p>
          <a:p>
            <a:pPr marL="0" indent="0">
              <a:buNone/>
            </a:pPr>
            <a:r>
              <a:rPr lang="cs-CZ" dirty="0" err="1">
                <a:solidFill>
                  <a:srgbClr val="0070C0"/>
                </a:solidFill>
              </a:rPr>
              <a:t>Rollenspiele</a:t>
            </a:r>
            <a:endParaRPr lang="cs-CZ" dirty="0">
              <a:solidFill>
                <a:srgbClr val="0070C0"/>
              </a:solidFill>
            </a:endParaRPr>
          </a:p>
          <a:p>
            <a:pPr marL="0" indent="0">
              <a:buNone/>
            </a:pPr>
            <a:r>
              <a:rPr lang="cs-CZ" dirty="0" err="1">
                <a:solidFill>
                  <a:srgbClr val="0070C0"/>
                </a:solidFill>
              </a:rPr>
              <a:t>Bildbeschreibungen</a:t>
            </a:r>
            <a:endParaRPr lang="cs-CZ" dirty="0">
              <a:solidFill>
                <a:srgbClr val="0070C0"/>
              </a:solidFill>
            </a:endParaRPr>
          </a:p>
          <a:p>
            <a:pPr marL="0" indent="0">
              <a:buNone/>
            </a:pPr>
            <a:r>
              <a:rPr lang="cs-CZ" dirty="0" err="1">
                <a:solidFill>
                  <a:srgbClr val="0070C0"/>
                </a:solidFill>
              </a:rPr>
              <a:t>Interviews</a:t>
            </a:r>
            <a:r>
              <a:rPr lang="cs-CZ" dirty="0">
                <a:solidFill>
                  <a:srgbClr val="0070C0"/>
                </a:solidFill>
              </a:rPr>
              <a:t>…</a:t>
            </a:r>
          </a:p>
          <a:p>
            <a:pPr marL="0" indent="0">
              <a:buNone/>
            </a:pPr>
            <a:endParaRPr lang="cs-CZ" sz="1800" dirty="0"/>
          </a:p>
        </p:txBody>
      </p:sp>
    </p:spTree>
    <p:extLst>
      <p:ext uri="{BB962C8B-B14F-4D97-AF65-F5344CB8AC3E}">
        <p14:creationId xmlns:p14="http://schemas.microsoft.com/office/powerpoint/2010/main" val="226709765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5079</TotalTime>
  <Words>262</Words>
  <Application>Microsoft Office PowerPoint</Application>
  <PresentationFormat>Širokoúhlá obrazovka</PresentationFormat>
  <Paragraphs>34</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Wie kann ich die TN zum Sprechen anregen?</vt:lpstr>
      <vt:lpstr>Motivsuche nach: Daum, S., Hantschel, H.-J. (2014). 44 kommunikative Spiele. Klett: Stuttgart.</vt:lpstr>
      <vt:lpstr>Motivsuche nach: Daum, S., Hantschel, H.-J. (2014). 44 kommunikative Spiele. Klett: Stuttgart.</vt:lpstr>
      <vt:lpstr>Motivsuche nach: Daum, S., Hantschel, H.-J. (2014). 44 kommunikative Spiele. Klett: Stuttgart.</vt:lpstr>
      <vt:lpstr>Redemittel </vt:lpstr>
      <vt:lpstr>Diskussion</vt:lpstr>
      <vt:lpstr>Prezentace aplikace PowerPoint</vt:lpstr>
      <vt:lpstr>Einige Tipps zu dem Verlauf der Konversation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NKO1/NK1N</dc:title>
  <dc:creator>Martina Čeřovská</dc:creator>
  <cp:lastModifiedBy>Nikola Mizerová</cp:lastModifiedBy>
  <cp:revision>33</cp:revision>
  <cp:lastPrinted>2021-02-22T16:10:53Z</cp:lastPrinted>
  <dcterms:created xsi:type="dcterms:W3CDTF">2021-02-19T14:08:41Z</dcterms:created>
  <dcterms:modified xsi:type="dcterms:W3CDTF">2024-04-18T06:53:52Z</dcterms:modified>
</cp:coreProperties>
</file>