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13" r:id="rId3"/>
    <p:sldId id="270" r:id="rId4"/>
    <p:sldId id="279" r:id="rId5"/>
    <p:sldId id="283" r:id="rId6"/>
    <p:sldId id="275" r:id="rId7"/>
    <p:sldId id="263" r:id="rId8"/>
    <p:sldId id="274" r:id="rId9"/>
    <p:sldId id="267" r:id="rId10"/>
    <p:sldId id="316" r:id="rId11"/>
    <p:sldId id="317" r:id="rId12"/>
    <p:sldId id="314" r:id="rId13"/>
    <p:sldId id="271" r:id="rId14"/>
    <p:sldId id="315" r:id="rId15"/>
    <p:sldId id="284" r:id="rId16"/>
    <p:sldId id="318" r:id="rId17"/>
    <p:sldId id="281" r:id="rId18"/>
    <p:sldId id="282" r:id="rId19"/>
    <p:sldId id="292" r:id="rId20"/>
    <p:sldId id="305" r:id="rId21"/>
    <p:sldId id="320" r:id="rId22"/>
    <p:sldId id="319" r:id="rId23"/>
    <p:sldId id="325" r:id="rId24"/>
    <p:sldId id="276" r:id="rId25"/>
    <p:sldId id="308" r:id="rId26"/>
    <p:sldId id="322" r:id="rId27"/>
    <p:sldId id="321" r:id="rId28"/>
    <p:sldId id="312" r:id="rId29"/>
    <p:sldId id="323" r:id="rId30"/>
    <p:sldId id="277" r:id="rId31"/>
    <p:sldId id="324" r:id="rId32"/>
    <p:sldId id="326" r:id="rId33"/>
    <p:sldId id="327" r:id="rId34"/>
    <p:sldId id="328" r:id="rId35"/>
    <p:sldId id="329" r:id="rId36"/>
    <p:sldId id="333" r:id="rId37"/>
    <p:sldId id="334" r:id="rId38"/>
    <p:sldId id="330" r:id="rId39"/>
    <p:sldId id="331" r:id="rId40"/>
    <p:sldId id="332" r:id="rId4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248" autoAdjust="0"/>
    <p:restoredTop sz="86429" autoAdjust="0"/>
  </p:normalViewPr>
  <p:slideViewPr>
    <p:cSldViewPr snapToGrid="0" showGuides="1">
      <p:cViewPr varScale="1">
        <p:scale>
          <a:sx n="110" d="100"/>
          <a:sy n="110" d="100"/>
        </p:scale>
        <p:origin x="88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5D088-3FD9-4753-B583-0FB31BB3D22F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A0847-E3BE-4D18-B461-51BA42F79F1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521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0900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698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9291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0048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28515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142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8156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0847-E3BE-4D18-B461-51BA42F79F11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877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0847-E3BE-4D18-B461-51BA42F79F11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0028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0847-E3BE-4D18-B461-51BA42F79F11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571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3686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2183F9-FAB7-471B-9081-8099BE39551A}" type="slidenum">
              <a:rPr lang="cs-CZ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4A0847-E3BE-4D18-B461-51BA42F79F11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485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E95EFA-4491-402A-9602-416A1733A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97A6D6-956C-4F91-96AB-11F2A23B5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316B19-7D71-455F-8E16-8DD35163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036187-AC10-49A5-8784-A9D2D1914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835811A-33F9-4B95-9CDB-6B5C629A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62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940ED1-8564-482D-8824-8E24973BA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607B1E9-2ED3-499B-8408-C973F37B3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B83FC0-AA89-4C23-B828-D34EF4AA8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2C959DA-5141-473F-B59F-AA7F6947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A6B36-C051-4342-9E9A-4008D70E2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0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80A3CBA-79A9-451D-A6CF-29E9732F7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D93BC6-965A-4867-85E1-E4F8C66C6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EDEB19-04CA-419B-88EA-0F346C951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DEE34F-DAD3-4A02-9FB0-4510D5224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7C2643-32DC-409D-BC19-10DF87C7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36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37F28-CC7D-4F0D-9F69-3A7E77496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7C22E79-A556-4A64-BE6F-33CB85AB0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CBEE36E-187D-4C35-A50B-D36A4586F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9A7FA4-57CE-4EA1-90A2-BA19526D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54F5E-9A9C-437D-9E38-5BC32FB3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73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331829-5224-4730-9C3B-82DDC8728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0A82FC3-166F-4EA9-994B-F25D99443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9E2391-111E-49A1-8FA0-FE4C6C83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3AD861-759D-4F4D-AF81-0DF56895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B4B7066-4C4C-4B5C-8486-5A3447C1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14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23504-3A8B-4B3D-9CCD-8D591F73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014DB6-87A5-403A-84D8-DF85BC012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114C75E-85A0-49C0-A333-A0BDA1E2A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4EE545-A4B1-4840-8C6B-52ADD26D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F78BFEE-4943-412B-B732-A13E911E1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CA938EB-2523-4C02-8573-B6CD0A3FB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361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BA4D47-3D15-4E12-94AE-89C9D80CB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ED5BDB9-F033-473E-A968-747D1CC3B1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CF6A48A-AB1F-4B44-BF0C-9224C8332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90C6ECC-0B39-4C78-B80C-F3C139B713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39A95A-B547-40A8-BFD9-8C869BC19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858B2B9-8A25-40FC-9BA6-380937B50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C125072-2B9D-4AE8-AF1B-2E33DA0B2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C97CFA-88A9-4CF7-B369-868B5A5DD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230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49456-A7A4-4562-942D-41D82AF58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C2C5BB-8399-499A-ADC8-3496DB90D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87C555-6F36-4E7F-A789-7F7207E47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C9D2F86-6324-4CB7-86C5-855395AB7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096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FAE189B-FF73-4FFD-928C-166746733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39718CA-37E1-4169-BCEF-02B48FC7F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C603DF-CA07-4829-8AD1-03D8FE2F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369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9306DC-2AAC-4E97-8463-DFA065B3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138DF2-5396-4A5F-9B8C-709398A7E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4846AA4-A509-45EC-BA77-E72C011AA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A2912E-97EE-487B-8D6A-2DD0D4261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B45A5A0-244C-45D0-BC09-4FFCF0994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81B9000-DF4B-40A9-9B63-A83F076C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64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A6A390-F567-45C1-A772-EF7ABACB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FF5902E-5DA4-452A-9F08-30C42563E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51A0A642-C959-41AD-9D6A-4143C43484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5B09D2A-10F7-4DA7-B7CD-DE18DD21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EDB26B-7FF4-46D1-871B-49AB4D6FC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9445CE-541C-4885-8308-F7CAC9E6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39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97B0DB3-E6A5-4643-A95B-4DC1DDF45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4AFF69-8353-42D1-83AE-89628F1A9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A7A975-351D-44D5-AE8A-28A4C049B3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105-C2A3-4A09-A10F-2E0F920A2F5C}" type="datetimeFigureOut">
              <a:rPr lang="cs-CZ" smtClean="0"/>
              <a:t>12.10.2023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0B6016-F928-4D92-8FC0-973A3470C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8F6235-2F7C-44AA-AA72-E2C558224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4B016-2D1F-4C10-BC2D-C5D8DBA895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71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Spektrum" TargetMode="External"/><Relationship Id="rId3" Type="http://schemas.openxmlformats.org/officeDocument/2006/relationships/hyperlink" Target="https://cs.wikipedia.org/wiki/Vlnov%C3%A1_d%C3%A9lka" TargetMode="External"/><Relationship Id="rId7" Type="http://schemas.openxmlformats.org/officeDocument/2006/relationships/hyperlink" Target="https://cs.wikipedia.org/wiki/Latina" TargetMode="External"/><Relationship Id="rId2" Type="http://schemas.openxmlformats.org/officeDocument/2006/relationships/hyperlink" Target="https://cs.wikipedia.org/wiki/Elektromagnetick%C3%A9_z%C3%A1%C5%99e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%C4%8Cerven%C3%A1" TargetMode="External"/><Relationship Id="rId5" Type="http://schemas.openxmlformats.org/officeDocument/2006/relationships/hyperlink" Target="https://cs.wikipedia.org/wiki/Mikrovlnn%C3%A9_z%C3%A1%C5%99en%C3%AD" TargetMode="External"/><Relationship Id="rId10" Type="http://schemas.openxmlformats.org/officeDocument/2006/relationships/hyperlink" Target="https://cs.wikipedia.org/wiki/Milimetr" TargetMode="External"/><Relationship Id="rId4" Type="http://schemas.openxmlformats.org/officeDocument/2006/relationships/hyperlink" Target="https://cs.wikipedia.org/wiki/Sv%C4%9Btlo" TargetMode="External"/><Relationship Id="rId9" Type="http://schemas.openxmlformats.org/officeDocument/2006/relationships/hyperlink" Target="https://cs.wikipedia.org/wiki/Nanometr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url=https://eforms.zpmvcr.cz/jforum/posts/list/68.page&amp;rct=j&amp;frm=1&amp;q=&amp;esrc=s&amp;sa=U&amp;ved=0CBwQwW4wAWoVChMI1rzf0_u0yAIVQ20UCh1gzw6V&amp;usg=AFQjCNERwb1OhV6abZg5xoOntzxE_sfQ1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43738-8BBC-4811-8F24-9AD8E633F3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Možnosti a specifika monitorace pacienta v terénu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3479E9D-7844-40DB-BF2B-0ADDE98AC3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Karel Cvachovec</a:t>
            </a:r>
          </a:p>
          <a:p>
            <a:r>
              <a:rPr lang="cs-CZ" dirty="0"/>
              <a:t>FZS TU v Liberci</a:t>
            </a:r>
          </a:p>
          <a:p>
            <a:r>
              <a:rPr lang="cs-CZ" dirty="0"/>
              <a:t>KARIM 2.LF UK ve FN Motol</a:t>
            </a:r>
          </a:p>
          <a:p>
            <a:r>
              <a:rPr lang="cs-CZ" dirty="0"/>
              <a:t>KAIM IPVZ Praha</a:t>
            </a:r>
          </a:p>
        </p:txBody>
      </p:sp>
    </p:spTree>
    <p:extLst>
      <p:ext uri="{BB962C8B-B14F-4D97-AF65-F5344CB8AC3E}">
        <p14:creationId xmlns:p14="http://schemas.microsoft.com/office/powerpoint/2010/main" val="172905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pic>
        <p:nvPicPr>
          <p:cNvPr id="51203" name="Picture 4" descr="Petra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7464"/>
            <a:ext cx="9144000" cy="638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1524000" y="5589588"/>
            <a:ext cx="9144000" cy="792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92313" y="1844674"/>
            <a:ext cx="8229600" cy="411880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/>
              <a:t>posloucháme zvuky vznikající při činnosti některých orgánů (plíce, srdce, střevo),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měření krevního tlaku</a:t>
            </a:r>
          </a:p>
          <a:p>
            <a:pPr eaLnBrk="1" hangingPunct="1">
              <a:lnSpc>
                <a:spcPct val="90000"/>
              </a:lnSpc>
            </a:pPr>
            <a:r>
              <a:rPr lang="cs-CZ" dirty="0"/>
              <a:t>uchem x fonendoskopem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/>
              <a:t>	(membrána – dýchání,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dirty="0"/>
              <a:t>	tzv. zvonek – srdce) 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omezit </a:t>
            </a:r>
            <a:r>
              <a:rPr lang="cs-CZ" dirty="0"/>
              <a:t>hluk z okolí</a:t>
            </a:r>
            <a:endParaRPr lang="cs-CZ" u="sng" dirty="0"/>
          </a:p>
          <a:p>
            <a:pPr eaLnBrk="1" hangingPunct="1">
              <a:lnSpc>
                <a:spcPct val="90000"/>
              </a:lnSpc>
            </a:pPr>
            <a:endParaRPr lang="cs-CZ" dirty="0"/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Poslech – </a:t>
            </a:r>
            <a:r>
              <a:rPr lang="cs-CZ" i="1"/>
              <a:t>auskultace</a:t>
            </a:r>
            <a:r>
              <a:rPr lang="cs-CZ"/>
              <a:t> </a:t>
            </a:r>
          </a:p>
        </p:txBody>
      </p:sp>
      <p:pic>
        <p:nvPicPr>
          <p:cNvPr id="53251" name="Picture 5" descr="j04370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6726" y="2997201"/>
            <a:ext cx="37449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484E317-7D9E-4D7D-96BB-5CDB151E9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sledování je nepominutelné!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091A4C59-6FAF-4444-B225-E0C5FD1D5F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Výhody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BC705E2-751E-4336-BD80-62ECA0805C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Okamžité zhodnocení</a:t>
            </a:r>
          </a:p>
          <a:p>
            <a:r>
              <a:rPr lang="cs-CZ" dirty="0"/>
              <a:t>Celkový vjem</a:t>
            </a:r>
          </a:p>
          <a:p>
            <a:r>
              <a:rPr lang="cs-CZ" dirty="0" smtClean="0"/>
              <a:t>Stav</a:t>
            </a:r>
            <a:r>
              <a:rPr lang="cs-CZ" dirty="0"/>
              <a:t>, přítomnost či nepřítomnost základních životních funkcí </a:t>
            </a:r>
          </a:p>
          <a:p>
            <a:r>
              <a:rPr lang="cs-CZ" dirty="0" smtClean="0"/>
              <a:t>Komunikace </a:t>
            </a:r>
            <a:r>
              <a:rPr lang="cs-CZ" dirty="0"/>
              <a:t>s pacientem</a:t>
            </a:r>
          </a:p>
          <a:p>
            <a:r>
              <a:rPr lang="cs-CZ" dirty="0"/>
              <a:t>Průběžné hodnocení</a:t>
            </a:r>
          </a:p>
          <a:p>
            <a:r>
              <a:rPr lang="cs-CZ" dirty="0"/>
              <a:t>Nezávisí na technických prostředcích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A59F901C-55F2-463B-AC20-23EE2B4C7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Nevýhody či slabiny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A80F220D-D9A0-4F29-AEEC-997EBCCD842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Je vždy </a:t>
            </a:r>
            <a:r>
              <a:rPr lang="cs-CZ" dirty="0" err="1"/>
              <a:t>subjektívní</a:t>
            </a:r>
            <a:endParaRPr lang="cs-CZ" dirty="0"/>
          </a:p>
          <a:p>
            <a:r>
              <a:rPr lang="cs-CZ" dirty="0"/>
              <a:t>Ovlivněno zkušeností pozorovatele</a:t>
            </a:r>
          </a:p>
          <a:p>
            <a:r>
              <a:rPr lang="cs-CZ" dirty="0"/>
              <a:t>Situační ovlivnění</a:t>
            </a:r>
          </a:p>
          <a:p>
            <a:r>
              <a:rPr lang="cs-CZ" dirty="0"/>
              <a:t>Dokumentace?</a:t>
            </a:r>
          </a:p>
        </p:txBody>
      </p:sp>
    </p:spTree>
    <p:extLst>
      <p:ext uri="{BB962C8B-B14F-4D97-AF65-F5344CB8AC3E}">
        <p14:creationId xmlns:p14="http://schemas.microsoft.com/office/powerpoint/2010/main" val="17438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a monitorování</a:t>
            </a:r>
            <a:endParaRPr lang="cs-CZ" dirty="0"/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304568"/>
            <a:ext cx="10055087" cy="2809985"/>
          </a:xfrm>
        </p:spPr>
        <p:txBody>
          <a:bodyPr>
            <a:normAutofit lnSpcReduction="10000"/>
          </a:bodyPr>
          <a:lstStyle/>
          <a:p>
            <a:pPr marL="609600" indent="-609600">
              <a:buFontTx/>
              <a:buAutoNum type="arabicPeriod"/>
            </a:pPr>
            <a:r>
              <a:rPr lang="cs-CZ" dirty="0"/>
              <a:t>Buď bdělý a pozorný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Použij </a:t>
            </a:r>
            <a:r>
              <a:rPr lang="cs-CZ" b="1" dirty="0"/>
              <a:t>vhodné pomůcky/přístroje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Poznej </a:t>
            </a:r>
            <a:r>
              <a:rPr lang="cs-CZ" b="1" dirty="0"/>
              <a:t>jejich fungování</a:t>
            </a:r>
          </a:p>
          <a:p>
            <a:pPr marL="609600" indent="-609600">
              <a:buFontTx/>
              <a:buAutoNum type="arabicPeriod"/>
            </a:pPr>
            <a:r>
              <a:rPr lang="cs-CZ" dirty="0"/>
              <a:t>Vyhodnocuj informace ze všech monitorů (klinické rozhodování</a:t>
            </a:r>
            <a:r>
              <a:rPr lang="cs-CZ" dirty="0" smtClean="0"/>
              <a:t>) i klinického sledování</a:t>
            </a:r>
            <a:endParaRPr lang="cs-CZ" dirty="0"/>
          </a:p>
          <a:p>
            <a:pPr marL="609600" indent="-609600">
              <a:buFontTx/>
              <a:buAutoNum type="arabicPeriod"/>
            </a:pPr>
            <a:r>
              <a:rPr lang="cs-CZ" dirty="0"/>
              <a:t>Zahaj příslušnou léčbu podle indikace (bezpečnost pacienta)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06449" y="1666630"/>
            <a:ext cx="10158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Monitorování </a:t>
            </a:r>
            <a:r>
              <a:rPr lang="cs-CZ" sz="2400" dirty="0"/>
              <a:t>– užití přístrojů, vytvoření el. signálu,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</a:rPr>
              <a:t>digitalisace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sz="2400" dirty="0"/>
              <a:t> vyjádření v měřitelných jednotkách, porovnání zjištění s referenční hodnotou, příp. alarm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0DC4C-B03C-494B-AD3F-53ED1FB5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a monitorování jsou souběžné činnosti – cíle: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4C4A1A-36B9-4253-A0F0-421EB4D272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Zhodnocení stavu</a:t>
            </a:r>
          </a:p>
          <a:p>
            <a:r>
              <a:rPr lang="cs-CZ" dirty="0"/>
              <a:t>Stanovení priorit – odvrácení bezprostředně hrozícího nebezpečí</a:t>
            </a:r>
          </a:p>
          <a:p>
            <a:r>
              <a:rPr lang="cs-CZ" dirty="0"/>
              <a:t>Modifikovaný diferenciálně-diagnostický proces (o čem svědčí či naopak co vylučují klíčová zjištění)</a:t>
            </a:r>
          </a:p>
          <a:p>
            <a:r>
              <a:rPr lang="cs-CZ" dirty="0"/>
              <a:t>Stanovení pracovní diagnózy</a:t>
            </a:r>
          </a:p>
          <a:p>
            <a:r>
              <a:rPr lang="cs-CZ" dirty="0"/>
              <a:t>Zvolen vhodný léčebný postup</a:t>
            </a:r>
          </a:p>
          <a:p>
            <a:r>
              <a:rPr lang="cs-CZ" dirty="0"/>
              <a:t>Zhodnocení jeho účinnosti</a:t>
            </a:r>
          </a:p>
          <a:p>
            <a:r>
              <a:rPr lang="cs-CZ" dirty="0"/>
              <a:t>Modifikace léčebného postupu</a:t>
            </a:r>
          </a:p>
        </p:txBody>
      </p:sp>
    </p:spTree>
    <p:extLst>
      <p:ext uri="{BB962C8B-B14F-4D97-AF65-F5344CB8AC3E}">
        <p14:creationId xmlns:p14="http://schemas.microsoft.com/office/powerpoint/2010/main" val="333084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8645"/>
          </a:xfrm>
        </p:spPr>
        <p:txBody>
          <a:bodyPr/>
          <a:lstStyle/>
          <a:p>
            <a:pPr eaLnBrk="1" hangingPunct="1"/>
            <a:r>
              <a:rPr lang="cs-CZ" dirty="0"/>
              <a:t>Kdy zpozornět </a:t>
            </a:r>
            <a:r>
              <a:rPr lang="cs-CZ" b="1" dirty="0"/>
              <a:t>a jednat</a:t>
            </a:r>
          </a:p>
        </p:txBody>
      </p:sp>
      <p:sp>
        <p:nvSpPr>
          <p:cNvPr id="69634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7815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sz="2500" dirty="0"/>
              <a:t>Dýchací cesty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Hlučné dýchání</a:t>
            </a:r>
            <a:r>
              <a:rPr lang="en-US" sz="2200" dirty="0"/>
              <a:t> / stridor</a:t>
            </a:r>
            <a:endParaRPr lang="cs-CZ" sz="2200" dirty="0"/>
          </a:p>
          <a:p>
            <a:pPr eaLnBrk="1" hangingPunct="1">
              <a:lnSpc>
                <a:spcPct val="80000"/>
              </a:lnSpc>
            </a:pPr>
            <a:r>
              <a:rPr lang="cs-CZ" sz="2500" dirty="0"/>
              <a:t>Dýchání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Náhlá změna dechové frekvence na </a:t>
            </a:r>
            <a:r>
              <a:rPr lang="en-US" sz="2200" dirty="0"/>
              <a:t>&lt; 8 </a:t>
            </a:r>
            <a:r>
              <a:rPr lang="cs-CZ" sz="2200" dirty="0"/>
              <a:t>nebo </a:t>
            </a:r>
            <a:r>
              <a:rPr lang="en-US" sz="2200" dirty="0"/>
              <a:t>&gt; 30 </a:t>
            </a:r>
            <a:r>
              <a:rPr lang="cs-CZ" sz="2200" dirty="0"/>
              <a:t>dechů </a:t>
            </a:r>
            <a:r>
              <a:rPr lang="en-US" sz="2200" dirty="0"/>
              <a:t>/ min</a:t>
            </a:r>
            <a:r>
              <a:rPr lang="cs-CZ" sz="22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Náhlá změny SpO</a:t>
            </a:r>
            <a:r>
              <a:rPr lang="cs-CZ" sz="2200" baseline="-25000" dirty="0"/>
              <a:t>2</a:t>
            </a:r>
            <a:r>
              <a:rPr lang="cs-CZ" sz="2200" dirty="0"/>
              <a:t> na</a:t>
            </a:r>
            <a:r>
              <a:rPr lang="en-US" sz="2200" dirty="0"/>
              <a:t> &lt; 90%</a:t>
            </a:r>
            <a:r>
              <a:rPr lang="cs-CZ" sz="2200" dirty="0">
                <a:latin typeface="Arial" charset="0"/>
              </a:rPr>
              <a:t> </a:t>
            </a:r>
            <a:r>
              <a:rPr lang="cs-CZ" sz="2200" dirty="0"/>
              <a:t>navzdory kyslíkové léčbě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/>
              <a:t>Oběh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Náhlá změna tepové frekvence na</a:t>
            </a:r>
            <a:r>
              <a:rPr lang="en-US" sz="2200" dirty="0"/>
              <a:t> &lt; 40 </a:t>
            </a:r>
            <a:r>
              <a:rPr lang="cs-CZ" sz="2200" dirty="0"/>
              <a:t>nebo</a:t>
            </a:r>
            <a:r>
              <a:rPr lang="en-US" sz="2200" dirty="0"/>
              <a:t> &gt; 130 </a:t>
            </a:r>
            <a:r>
              <a:rPr lang="cs-CZ" sz="2200" dirty="0"/>
              <a:t>P </a:t>
            </a:r>
            <a:r>
              <a:rPr lang="en-US" sz="2200" dirty="0"/>
              <a:t>/ min</a:t>
            </a:r>
            <a:r>
              <a:rPr lang="cs-CZ" sz="2200" dirty="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Náhle vzniklá bolest na hrudi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Náhle vzniklá hypotenze </a:t>
            </a:r>
            <a:r>
              <a:rPr lang="en-US" sz="2200" dirty="0"/>
              <a:t>&lt; 90 mmHg</a:t>
            </a:r>
            <a:endParaRPr lang="cs-CZ" sz="2200" dirty="0"/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Náhlé vzniklá oligurie </a:t>
            </a:r>
            <a:r>
              <a:rPr lang="en-US" sz="2200" dirty="0"/>
              <a:t>&lt; 50 mL </a:t>
            </a:r>
            <a:r>
              <a:rPr lang="cs-CZ" sz="2200" dirty="0"/>
              <a:t>během </a:t>
            </a:r>
            <a:r>
              <a:rPr lang="en-US" sz="2200" dirty="0"/>
              <a:t>4</a:t>
            </a:r>
            <a:r>
              <a:rPr lang="cs-CZ" sz="2200" dirty="0"/>
              <a:t>h</a:t>
            </a:r>
          </a:p>
          <a:p>
            <a:pPr eaLnBrk="1" hangingPunct="1">
              <a:lnSpc>
                <a:spcPct val="80000"/>
              </a:lnSpc>
            </a:pPr>
            <a:r>
              <a:rPr lang="cs-CZ" sz="2500" dirty="0"/>
              <a:t>Vědomí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/>
              <a:t>Náhle vzniklá </a:t>
            </a:r>
            <a:r>
              <a:rPr lang="cs-CZ" sz="2200" dirty="0" err="1"/>
              <a:t>kvalitatívní</a:t>
            </a:r>
            <a:r>
              <a:rPr lang="cs-CZ" sz="2200" dirty="0"/>
              <a:t> či </a:t>
            </a:r>
            <a:r>
              <a:rPr lang="cs-CZ" sz="2200" dirty="0" err="1"/>
              <a:t>kvantitatívní</a:t>
            </a:r>
            <a:r>
              <a:rPr lang="cs-CZ" sz="2200" dirty="0"/>
              <a:t> poruchy vědomí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2200" dirty="0" smtClean="0"/>
              <a:t>Křeče</a:t>
            </a:r>
          </a:p>
          <a:p>
            <a:pPr>
              <a:lnSpc>
                <a:spcPct val="80000"/>
              </a:lnSpc>
            </a:pPr>
            <a:r>
              <a:rPr lang="cs-CZ" sz="2600" dirty="0" smtClean="0"/>
              <a:t>Krvácení</a:t>
            </a:r>
            <a:endParaRPr lang="cs-CZ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AA40D-100E-46D5-8C2F-2B8C54C8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Jaké máme faktické možnosti?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7A5813-4A5F-4CF3-9825-7D3ADCA56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EKG</a:t>
            </a:r>
            <a:r>
              <a:rPr lang="cs-CZ" dirty="0"/>
              <a:t> – záznam </a:t>
            </a:r>
            <a:r>
              <a:rPr lang="cs-CZ" dirty="0" smtClean="0"/>
              <a:t>chování elektrického </a:t>
            </a:r>
            <a:r>
              <a:rPr lang="cs-CZ" dirty="0"/>
              <a:t>pole vznikajícího srdeční činností</a:t>
            </a:r>
          </a:p>
          <a:p>
            <a:r>
              <a:rPr lang="cs-CZ" dirty="0"/>
              <a:t>Měření krevního tlaku</a:t>
            </a:r>
          </a:p>
          <a:p>
            <a:pPr lvl="1"/>
            <a:r>
              <a:rPr lang="cs-CZ" dirty="0"/>
              <a:t>Neinvazívní</a:t>
            </a:r>
          </a:p>
          <a:p>
            <a:pPr lvl="1"/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Invazívní</a:t>
            </a:r>
          </a:p>
          <a:p>
            <a:r>
              <a:rPr lang="cs-CZ" dirty="0"/>
              <a:t>Pulzní </a:t>
            </a:r>
            <a:r>
              <a:rPr lang="cs-CZ" dirty="0" err="1"/>
              <a:t>oxymetrie</a:t>
            </a:r>
            <a:r>
              <a:rPr lang="cs-CZ" dirty="0"/>
              <a:t> – hodnocení nasycení </a:t>
            </a:r>
            <a:r>
              <a:rPr lang="cs-CZ" dirty="0" err="1"/>
              <a:t>Hb</a:t>
            </a:r>
            <a:r>
              <a:rPr lang="cs-CZ" dirty="0"/>
              <a:t> arteriální krve kyslíkem</a:t>
            </a:r>
          </a:p>
          <a:p>
            <a:r>
              <a:rPr lang="cs-CZ" dirty="0" err="1"/>
              <a:t>Kapnografie</a:t>
            </a:r>
            <a:r>
              <a:rPr lang="cs-CZ" dirty="0"/>
              <a:t>/</a:t>
            </a:r>
            <a:r>
              <a:rPr lang="cs-CZ" dirty="0" err="1"/>
              <a:t>kapnometrie</a:t>
            </a:r>
            <a:r>
              <a:rPr lang="cs-CZ" dirty="0"/>
              <a:t> – měření hladiny CO</a:t>
            </a:r>
            <a:r>
              <a:rPr lang="cs-CZ" baseline="-25000" dirty="0"/>
              <a:t>2</a:t>
            </a:r>
            <a:r>
              <a:rPr lang="cs-CZ" dirty="0"/>
              <a:t> ve vydechovaném vzduchu (end-</a:t>
            </a:r>
            <a:r>
              <a:rPr lang="cs-CZ" dirty="0" err="1"/>
              <a:t>tidal</a:t>
            </a:r>
            <a:r>
              <a:rPr lang="cs-CZ" dirty="0"/>
              <a:t> CO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r>
              <a:rPr lang="cs-CZ" dirty="0"/>
              <a:t>Měření tělesní teploty</a:t>
            </a:r>
          </a:p>
          <a:p>
            <a:r>
              <a:rPr lang="cs-CZ" dirty="0"/>
              <a:t>Ultrasonografie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6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EKG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38200" y="1690688"/>
            <a:ext cx="4420927" cy="4351338"/>
          </a:xfrm>
        </p:spPr>
        <p:txBody>
          <a:bodyPr/>
          <a:lstStyle/>
          <a:p>
            <a:r>
              <a:rPr lang="cs-CZ" sz="3600" dirty="0"/>
              <a:t>Tepová frekvence</a:t>
            </a:r>
          </a:p>
          <a:p>
            <a:r>
              <a:rPr lang="cs-CZ" sz="3600" dirty="0"/>
              <a:t>Arytmie</a:t>
            </a:r>
          </a:p>
          <a:p>
            <a:pPr lvl="1"/>
            <a:r>
              <a:rPr lang="cs-CZ" sz="3200" dirty="0"/>
              <a:t>Ischemie (změny úseku S-T)</a:t>
            </a:r>
            <a:endParaRPr lang="cs-CZ" dirty="0"/>
          </a:p>
          <a:p>
            <a:pPr lvl="2"/>
            <a:r>
              <a:rPr lang="cs-CZ" dirty="0"/>
              <a:t>II. končetinový a V</a:t>
            </a:r>
            <a:r>
              <a:rPr lang="cs-CZ" baseline="-25000" dirty="0"/>
              <a:t>4,5</a:t>
            </a:r>
            <a:r>
              <a:rPr lang="cs-CZ" dirty="0"/>
              <a:t> svod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3835" b="2276"/>
          <a:stretch/>
        </p:blipFill>
        <p:spPr>
          <a:xfrm>
            <a:off x="5715663" y="1604639"/>
            <a:ext cx="6094673" cy="4128116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6096000" y="2041864"/>
            <a:ext cx="198855" cy="175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544" y="4724982"/>
            <a:ext cx="237765" cy="21337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7065" y="4958918"/>
            <a:ext cx="237765" cy="2287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Neinvazivní krevní tlak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dirty="0"/>
              <a:t>Metoda:</a:t>
            </a:r>
          </a:p>
          <a:p>
            <a:pPr marL="0" indent="0">
              <a:buNone/>
              <a:defRPr/>
            </a:pPr>
            <a:r>
              <a:rPr lang="cs-CZ" dirty="0"/>
              <a:t>	-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auskultačně: 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Korotkov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cs-CZ" dirty="0" err="1">
                <a:solidFill>
                  <a:schemeClr val="bg1">
                    <a:lumMod val="50000"/>
                  </a:schemeClr>
                </a:solidFill>
              </a:rPr>
              <a:t>Riva-Rocci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cs-CZ" dirty="0"/>
              <a:t>	- </a:t>
            </a:r>
            <a:r>
              <a:rPr lang="cs-CZ" b="1" dirty="0" err="1"/>
              <a:t>oscilotonometrie</a:t>
            </a:r>
            <a:r>
              <a:rPr lang="cs-CZ" dirty="0"/>
              <a:t>: v. </a:t>
            </a:r>
            <a:r>
              <a:rPr lang="cs-CZ" dirty="0" err="1"/>
              <a:t>Recklinghausen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	- </a:t>
            </a:r>
            <a:r>
              <a:rPr lang="cs-CZ" dirty="0" smtClean="0"/>
              <a:t>UZ </a:t>
            </a:r>
            <a:r>
              <a:rPr lang="cs-CZ" dirty="0"/>
              <a:t>(?)</a:t>
            </a:r>
          </a:p>
          <a:p>
            <a:pPr marL="0" indent="0">
              <a:buNone/>
              <a:defRPr/>
            </a:pP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Vždy</a:t>
            </a:r>
          </a:p>
          <a:p>
            <a:pPr>
              <a:defRPr/>
            </a:pPr>
            <a:r>
              <a:rPr lang="cs-CZ" dirty="0"/>
              <a:t>manžeta vhodné šíře!</a:t>
            </a:r>
          </a:p>
          <a:p>
            <a:pPr lvl="2">
              <a:defRPr/>
            </a:pPr>
            <a:r>
              <a:rPr lang="cs-CZ" b="1" dirty="0"/>
              <a:t>Šířka</a:t>
            </a:r>
            <a:r>
              <a:rPr lang="cs-CZ" dirty="0"/>
              <a:t> vnitřní gumové části manžety odpovídá 40 % obvodu paže, měřeného v polovině paže. </a:t>
            </a:r>
          </a:p>
          <a:p>
            <a:pPr lvl="2">
              <a:defRPr/>
            </a:pPr>
            <a:r>
              <a:rPr lang="cs-CZ" b="1" dirty="0"/>
              <a:t>Délka</a:t>
            </a:r>
            <a:r>
              <a:rPr lang="cs-CZ" dirty="0"/>
              <a:t> vnitřní gumové části manžety by měla být 80 % až 100 % obvodu paže, měřeného ve středním bodě. </a:t>
            </a:r>
          </a:p>
          <a:p>
            <a:pPr lvl="2">
              <a:defRPr/>
            </a:pPr>
            <a:r>
              <a:rPr lang="cs-CZ" dirty="0"/>
              <a:t>Příliš malá manžeta může zapříčinit naměření falešně zvýšených hodnot TK. </a:t>
            </a:r>
          </a:p>
          <a:p>
            <a:pPr>
              <a:defRPr/>
            </a:pPr>
            <a:r>
              <a:rPr lang="cs-CZ" dirty="0"/>
              <a:t>nejdéle po 5 minutách – polo- či automatické systémy </a:t>
            </a:r>
            <a:r>
              <a:rPr lang="cs-CZ" b="1" dirty="0"/>
              <a:t>běžné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2938" y="404814"/>
            <a:ext cx="8399462" cy="605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035A8-32A1-4EBA-B2B8-91AF9984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charakteristika „terénu“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41405C-3102-4857-9273-555FBDEC6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„Situační tíseň“</a:t>
            </a:r>
          </a:p>
          <a:p>
            <a:pPr lvl="1"/>
            <a:r>
              <a:rPr lang="cs-CZ" dirty="0"/>
              <a:t>Naléhavost situace</a:t>
            </a:r>
          </a:p>
          <a:p>
            <a:pPr lvl="1"/>
            <a:r>
              <a:rPr lang="cs-CZ" dirty="0"/>
              <a:t>Omezené informace</a:t>
            </a:r>
          </a:p>
          <a:p>
            <a:pPr lvl="1"/>
            <a:r>
              <a:rPr lang="cs-CZ" dirty="0"/>
              <a:t>Omezená možnost konzultace</a:t>
            </a:r>
          </a:p>
          <a:p>
            <a:pPr lvl="1"/>
            <a:r>
              <a:rPr lang="cs-CZ" dirty="0"/>
              <a:t>Nutnost </a:t>
            </a:r>
            <a:r>
              <a:rPr lang="cs-CZ" dirty="0" smtClean="0"/>
              <a:t>spoléhání </a:t>
            </a:r>
            <a:r>
              <a:rPr lang="cs-CZ" dirty="0"/>
              <a:t>na nacvičené tzv. standardní situace</a:t>
            </a:r>
          </a:p>
          <a:p>
            <a:r>
              <a:rPr lang="cs-CZ" dirty="0"/>
              <a:t>Nedostatek soukromí na místě</a:t>
            </a:r>
          </a:p>
          <a:p>
            <a:r>
              <a:rPr lang="cs-CZ" dirty="0"/>
              <a:t>Při transportu</a:t>
            </a:r>
          </a:p>
          <a:p>
            <a:pPr lvl="1"/>
            <a:r>
              <a:rPr lang="cs-CZ" dirty="0"/>
              <a:t>Omezený prostor</a:t>
            </a:r>
          </a:p>
          <a:p>
            <a:pPr lvl="1"/>
            <a:r>
              <a:rPr lang="cs-CZ" dirty="0"/>
              <a:t>Pohyb, hluk, vibrace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87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Přímé měření TK - arteriálního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1700809"/>
            <a:ext cx="6076950" cy="456247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1" y="3140968"/>
            <a:ext cx="2640819" cy="197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748F5-9D4D-4C2E-9190-4E929CA14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Pulzní </a:t>
            </a:r>
            <a:r>
              <a:rPr lang="cs-CZ" dirty="0" err="1"/>
              <a:t>oxymetrie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486B05-549F-40AE-B28F-7A6920E78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0108"/>
            <a:ext cx="10515600" cy="5144655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Slouží </a:t>
            </a:r>
            <a:r>
              <a:rPr lang="cs-CZ" dirty="0"/>
              <a:t>k neinvazivnímu měření </a:t>
            </a:r>
            <a:r>
              <a:rPr lang="cs-CZ" dirty="0" err="1"/>
              <a:t>oxygenace</a:t>
            </a:r>
            <a:r>
              <a:rPr lang="cs-CZ" dirty="0"/>
              <a:t> krve. Měření je založeno na hodnocení absorpce světla o dvou různých vlnových délkách (červeného světla a infračerveného světla) po průchodu přes vrstvu kůže.</a:t>
            </a:r>
          </a:p>
          <a:p>
            <a:r>
              <a:rPr lang="cs-CZ" dirty="0"/>
              <a:t> Redukovaný hemoglobin přednostně absorbuje červené světlo vyslaného sondou, </a:t>
            </a:r>
            <a:r>
              <a:rPr lang="cs-CZ" dirty="0" err="1"/>
              <a:t>oxygenovaný</a:t>
            </a:r>
            <a:r>
              <a:rPr lang="cs-CZ" dirty="0"/>
              <a:t> hemoglobin světlo infračervené. Rozdíl mezi absorpcí červeného a infračerveného světla indikuje saturaci hemoglobinu. </a:t>
            </a:r>
          </a:p>
          <a:p>
            <a:r>
              <a:rPr lang="cs-CZ" dirty="0"/>
              <a:t>Sonda a čidlo konstruované ve tvaru kolíčku na prádlo se obvykle nasazují na ušní lalůček, na prst, ret, nebo nos. </a:t>
            </a:r>
          </a:p>
          <a:p>
            <a:r>
              <a:rPr lang="cs-CZ" dirty="0"/>
              <a:t>Lze zaznamenat opakovaná měření jako křivku saturace měnící se s každým světelným pulsem a periodickým přítokem okysličené krve. </a:t>
            </a:r>
          </a:p>
          <a:p>
            <a:r>
              <a:rPr lang="cs-CZ" dirty="0"/>
              <a:t>Interpretace výsledků Normální hodnota saturace hemoglobinu kyslíkem v arteriální krvi: SaO2 &gt; 95 %. </a:t>
            </a:r>
          </a:p>
          <a:p>
            <a:r>
              <a:rPr lang="cs-CZ" dirty="0"/>
              <a:t>Metoda nemůže poskytnout informaci o množství hemoglobinu, a tedy ani o absolutním množství kyslíku v krvi. Neodhalí snížený obsah hemoglobinu v krvi (např. anémii</a:t>
            </a:r>
            <a:r>
              <a:rPr lang="cs-CZ" dirty="0" smtClean="0"/>
              <a:t>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111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298BC-CB39-415F-9BAC-AC67CAF7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Disociační křivka hemoglobinu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9BB1A6-5964-4B0E-99F3-812D8B2E4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350" y="1521258"/>
            <a:ext cx="5067300" cy="429577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FFC769B-E855-433E-8EA6-997FE46DAD6B}"/>
              </a:ext>
            </a:extLst>
          </p:cNvPr>
          <p:cNvSpPr txBox="1"/>
          <p:nvPr/>
        </p:nvSpPr>
        <p:spPr>
          <a:xfrm>
            <a:off x="7435272" y="6123543"/>
            <a:ext cx="4023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Pozn.: 1g </a:t>
            </a:r>
            <a:r>
              <a:rPr lang="cs-CZ" dirty="0" err="1"/>
              <a:t>Hb</a:t>
            </a:r>
            <a:r>
              <a:rPr lang="cs-CZ" dirty="0"/>
              <a:t> může vázat max. 1,34 ml O</a:t>
            </a:r>
            <a:r>
              <a:rPr lang="cs-CZ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44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Infračervené záření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421973"/>
            <a:ext cx="10515600" cy="2650959"/>
          </a:xfrm>
        </p:spPr>
        <p:txBody>
          <a:bodyPr/>
          <a:lstStyle/>
          <a:p>
            <a:r>
              <a:rPr lang="cs-CZ" b="1" dirty="0"/>
              <a:t>Infračervené záření</a:t>
            </a:r>
            <a:r>
              <a:rPr lang="cs-CZ" dirty="0"/>
              <a:t> (také </a:t>
            </a:r>
            <a:r>
              <a:rPr lang="cs-CZ" b="1" dirty="0"/>
              <a:t>IR</a:t>
            </a:r>
            <a:r>
              <a:rPr lang="cs-CZ" dirty="0"/>
              <a:t>, z anglického </a:t>
            </a:r>
            <a:r>
              <a:rPr lang="cs-CZ" i="1" dirty="0" err="1"/>
              <a:t>infrared</a:t>
            </a:r>
            <a:r>
              <a:rPr lang="cs-CZ" dirty="0"/>
              <a:t>) je </a:t>
            </a:r>
            <a:r>
              <a:rPr lang="cs-CZ" dirty="0">
                <a:hlinkClick r:id="rId2" tooltip="Elektromagnetické záření"/>
              </a:rPr>
              <a:t>elektromagnetické záření</a:t>
            </a:r>
            <a:r>
              <a:rPr lang="cs-CZ" dirty="0"/>
              <a:t> s </a:t>
            </a:r>
            <a:r>
              <a:rPr lang="cs-CZ" dirty="0">
                <a:hlinkClick r:id="rId3" tooltip="Vlnová délka"/>
              </a:rPr>
              <a:t>vlnovou délkou</a:t>
            </a:r>
            <a:r>
              <a:rPr lang="cs-CZ" dirty="0"/>
              <a:t> větší než viditelné </a:t>
            </a:r>
            <a:r>
              <a:rPr lang="cs-CZ" dirty="0">
                <a:hlinkClick r:id="rId4" tooltip="Světlo"/>
              </a:rPr>
              <a:t>světlo</a:t>
            </a:r>
            <a:r>
              <a:rPr lang="cs-CZ" dirty="0"/>
              <a:t>, ale menší než </a:t>
            </a:r>
            <a:r>
              <a:rPr lang="cs-CZ" u="sng" dirty="0">
                <a:hlinkClick r:id="rId5"/>
              </a:rPr>
              <a:t>mikrovlnné záření</a:t>
            </a:r>
            <a:r>
              <a:rPr lang="cs-CZ" dirty="0"/>
              <a:t>. Název značí „pod </a:t>
            </a:r>
            <a:r>
              <a:rPr lang="cs-CZ" dirty="0">
                <a:hlinkClick r:id="rId6" tooltip="Červená"/>
              </a:rPr>
              <a:t>červenou</a:t>
            </a:r>
            <a:r>
              <a:rPr lang="cs-CZ" dirty="0"/>
              <a:t>“ (z </a:t>
            </a:r>
            <a:r>
              <a:rPr lang="cs-CZ" dirty="0">
                <a:hlinkClick r:id="rId7" tooltip="Latina"/>
              </a:rPr>
              <a:t>latiny</a:t>
            </a:r>
            <a:r>
              <a:rPr lang="cs-CZ" dirty="0"/>
              <a:t> </a:t>
            </a:r>
            <a:r>
              <a:rPr lang="cs-CZ" i="1" dirty="0" err="1"/>
              <a:t>infra</a:t>
            </a:r>
            <a:r>
              <a:rPr lang="cs-CZ" dirty="0"/>
              <a:t> = „pod“). Infračervené záření zabírá ve </a:t>
            </a:r>
            <a:r>
              <a:rPr lang="cs-CZ" dirty="0">
                <a:hlinkClick r:id="rId8" tooltip="Spektrum"/>
              </a:rPr>
              <a:t>spektru</a:t>
            </a:r>
            <a:r>
              <a:rPr lang="cs-CZ" dirty="0"/>
              <a:t> 3 dekády a má vlnovou délku mezi 760 </a:t>
            </a:r>
            <a:r>
              <a:rPr lang="cs-CZ" dirty="0" err="1">
                <a:hlinkClick r:id="rId9" tooltip="Nanometr"/>
              </a:rPr>
              <a:t>nm</a:t>
            </a:r>
            <a:r>
              <a:rPr lang="cs-CZ" dirty="0"/>
              <a:t> a 1 </a:t>
            </a:r>
            <a:r>
              <a:rPr lang="cs-CZ" dirty="0" smtClean="0">
                <a:hlinkClick r:id="rId10" tooltip="Milimetr"/>
              </a:rPr>
              <a:t>mm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984974" y="6289482"/>
            <a:ext cx="30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Wikipedie, přístup 10.10.2023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83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2"/>
          <p:cNvSpPr>
            <a:spLocks noGrp="1" noChangeArrowheads="1"/>
          </p:cNvSpPr>
          <p:nvPr>
            <p:ph type="title"/>
          </p:nvPr>
        </p:nvSpPr>
        <p:spPr>
          <a:xfrm>
            <a:off x="4149725" y="349250"/>
            <a:ext cx="4033838" cy="1143000"/>
          </a:xfrm>
        </p:spPr>
        <p:txBody>
          <a:bodyPr/>
          <a:lstStyle/>
          <a:p>
            <a:r>
              <a:rPr lang="cs-CZ" sz="4000" b="1" dirty="0"/>
              <a:t>Pulzní </a:t>
            </a:r>
            <a:r>
              <a:rPr lang="cs-CZ" sz="4000" b="1" dirty="0" err="1"/>
              <a:t>oxymerie</a:t>
            </a:r>
            <a:endParaRPr lang="cs-CZ" sz="4000" b="1" dirty="0"/>
          </a:p>
        </p:txBody>
      </p:sp>
      <p:sp>
        <p:nvSpPr>
          <p:cNvPr id="1042" name="Text Box 5"/>
          <p:cNvSpPr txBox="1">
            <a:spLocks noChangeArrowheads="1"/>
          </p:cNvSpPr>
          <p:nvPr/>
        </p:nvSpPr>
        <p:spPr bwMode="auto">
          <a:xfrm>
            <a:off x="461734" y="5286895"/>
            <a:ext cx="40303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800" dirty="0">
                <a:latin typeface="Times New Roman" pitchFamily="18" charset="0"/>
              </a:rPr>
              <a:t>M</a:t>
            </a:r>
            <a:r>
              <a:rPr lang="cs-CZ" sz="2800" dirty="0" smtClean="0">
                <a:latin typeface="Times New Roman" pitchFamily="18" charset="0"/>
              </a:rPr>
              <a:t>ěření </a:t>
            </a:r>
            <a:r>
              <a:rPr lang="cs-CZ" sz="2800" dirty="0">
                <a:latin typeface="Times New Roman" pitchFamily="18" charset="0"/>
              </a:rPr>
              <a:t>absorpce světla o vlnové délce 660 a 940 </a:t>
            </a:r>
            <a:r>
              <a:rPr lang="cs-CZ" sz="2800" dirty="0" err="1">
                <a:latin typeface="Times New Roman" pitchFamily="18" charset="0"/>
              </a:rPr>
              <a:t>nm</a:t>
            </a:r>
            <a:endParaRPr lang="cs-CZ" sz="2800" dirty="0">
              <a:latin typeface="Times New Roman" pitchFamily="18" charset="0"/>
            </a:endParaRPr>
          </a:p>
        </p:txBody>
      </p:sp>
      <p:graphicFrame>
        <p:nvGraphicFramePr>
          <p:cNvPr id="103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653581"/>
              </p:ext>
            </p:extLst>
          </p:nvPr>
        </p:nvGraphicFramePr>
        <p:xfrm>
          <a:off x="8534400" y="381000"/>
          <a:ext cx="2418586" cy="231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Photo Editor Photo" r:id="rId4" imgW="1394581" imgH="1455546" progId="">
                  <p:embed/>
                </p:oleObj>
              </mc:Choice>
              <mc:Fallback>
                <p:oleObj name="Photo Editor Photo" r:id="rId4" imgW="1394581" imgH="1455546" progId="">
                  <p:embed/>
                  <p:pic>
                    <p:nvPicPr>
                      <p:cNvPr id="1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381000"/>
                        <a:ext cx="2418586" cy="231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666" y="1414005"/>
            <a:ext cx="7407282" cy="294462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7"/>
          <a:srcRect l="12032" r="12921" b="9642"/>
          <a:stretch/>
        </p:blipFill>
        <p:spPr>
          <a:xfrm>
            <a:off x="7119892" y="3235103"/>
            <a:ext cx="4722920" cy="3389720"/>
          </a:xfrm>
          <a:prstGeom prst="rect">
            <a:avLst/>
          </a:prstGeom>
        </p:spPr>
      </p:pic>
      <p:sp>
        <p:nvSpPr>
          <p:cNvPr id="5" name="Obousměrná svislá šipka 4"/>
          <p:cNvSpPr/>
          <p:nvPr/>
        </p:nvSpPr>
        <p:spPr>
          <a:xfrm>
            <a:off x="8247355" y="4441665"/>
            <a:ext cx="195309" cy="1537600"/>
          </a:xfrm>
          <a:prstGeom prst="up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ousměrná svislá šipka 5"/>
          <p:cNvSpPr/>
          <p:nvPr/>
        </p:nvSpPr>
        <p:spPr>
          <a:xfrm>
            <a:off x="10742301" y="4983229"/>
            <a:ext cx="239698" cy="303666"/>
          </a:xfrm>
          <a:prstGeom prst="upDownArrow">
            <a:avLst>
              <a:gd name="adj1" fmla="val 42592"/>
              <a:gd name="adj2" fmla="val 57408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 pulzní </a:t>
            </a:r>
            <a:r>
              <a:rPr lang="cs-CZ" dirty="0" err="1"/>
              <a:t>oxymetrie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61205"/>
            <a:ext cx="8229600" cy="43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0A800-182B-40C7-A25E-322B2AC29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</a:t>
            </a:r>
            <a:r>
              <a:rPr lang="cs-CZ" dirty="0" err="1"/>
              <a:t>puzní</a:t>
            </a:r>
            <a:r>
              <a:rPr lang="cs-CZ" dirty="0"/>
              <a:t> </a:t>
            </a:r>
            <a:r>
              <a:rPr lang="cs-CZ" dirty="0" err="1"/>
              <a:t>oxymetrie</a:t>
            </a:r>
            <a:r>
              <a:rPr lang="cs-CZ" dirty="0"/>
              <a:t> všechno řekne a neřekne?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3CAC5E-24AD-4C43-B107-E160A0752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 nám pulzní </a:t>
            </a:r>
            <a:r>
              <a:rPr lang="cs-CZ" dirty="0" err="1"/>
              <a:t>oxymetrie</a:t>
            </a:r>
            <a:r>
              <a:rPr lang="cs-CZ" dirty="0"/>
              <a:t> říká?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A46407-EFAF-4226-9063-51B1A387F4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Saturace </a:t>
            </a:r>
            <a:r>
              <a:rPr lang="cs-CZ" dirty="0"/>
              <a:t>arteriální krve kyslíkem</a:t>
            </a:r>
          </a:p>
          <a:p>
            <a:r>
              <a:rPr lang="cs-CZ" dirty="0"/>
              <a:t>Tepová frekvence</a:t>
            </a:r>
          </a:p>
          <a:p>
            <a:r>
              <a:rPr lang="cs-CZ" dirty="0"/>
              <a:t>Sinusový rytmus vs. arytmie</a:t>
            </a:r>
          </a:p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9EBFB8A-E2F6-4F84-A6C8-1CCD7AA3E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Možné artefakty?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445EFB-51B2-45D6-B7A0-31B3CECAB10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Centralizace </a:t>
            </a:r>
            <a:r>
              <a:rPr lang="cs-CZ" dirty="0"/>
              <a:t>oběhu</a:t>
            </a:r>
          </a:p>
          <a:p>
            <a:r>
              <a:rPr lang="cs-CZ" dirty="0"/>
              <a:t>Prochlazení</a:t>
            </a:r>
          </a:p>
          <a:p>
            <a:r>
              <a:rPr lang="cs-CZ" dirty="0" err="1"/>
              <a:t>Methemoglobinémie</a:t>
            </a:r>
            <a:r>
              <a:rPr lang="cs-CZ" dirty="0"/>
              <a:t>, </a:t>
            </a:r>
            <a:r>
              <a:rPr lang="cs-CZ" dirty="0" err="1" smtClean="0"/>
              <a:t>karbonylhemoglobinémie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Úprava nehtů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575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06D80F-6B3A-4492-B611-CE84E3F90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Kapnometrie</a:t>
            </a:r>
            <a:r>
              <a:rPr lang="cs-CZ" dirty="0"/>
              <a:t>/</a:t>
            </a:r>
            <a:r>
              <a:rPr lang="cs-CZ" dirty="0" err="1"/>
              <a:t>kapnografie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126558-077A-4042-ACCD-A81BCD9E7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Čidlo CO</a:t>
            </a:r>
            <a:r>
              <a:rPr lang="cs-CZ" baseline="-25000" dirty="0"/>
              <a:t>2</a:t>
            </a:r>
            <a:r>
              <a:rPr lang="cs-CZ" dirty="0"/>
              <a:t> měří tenzi CO</a:t>
            </a:r>
            <a:r>
              <a:rPr lang="cs-CZ" baseline="-25000" dirty="0"/>
              <a:t>2</a:t>
            </a:r>
            <a:r>
              <a:rPr lang="cs-CZ" dirty="0"/>
              <a:t> v vydechovaném vzduchu v místě výstupu z dýchacích cest pacienta v průběhu celého dechového cyklu a zaznamenává ji graficky (</a:t>
            </a:r>
            <a:r>
              <a:rPr lang="cs-CZ" dirty="0" err="1"/>
              <a:t>kapnografie</a:t>
            </a:r>
            <a:r>
              <a:rPr lang="cs-CZ" dirty="0"/>
              <a:t>). Výpovědní hodnotu zejména má nejvyšší hodnota ETCO</a:t>
            </a:r>
            <a:r>
              <a:rPr lang="cs-CZ" baseline="-25000" dirty="0"/>
              <a:t>2</a:t>
            </a:r>
            <a:r>
              <a:rPr lang="cs-CZ" dirty="0"/>
              <a:t> na konci výdechu (ETCO</a:t>
            </a:r>
            <a:r>
              <a:rPr lang="cs-CZ" baseline="-25000" dirty="0"/>
              <a:t>2</a:t>
            </a:r>
            <a:r>
              <a:rPr lang="cs-CZ" dirty="0"/>
              <a:t>, </a:t>
            </a:r>
            <a:r>
              <a:rPr lang="cs-CZ" i="1" dirty="0"/>
              <a:t>end-</a:t>
            </a:r>
            <a:r>
              <a:rPr lang="cs-CZ" i="1" dirty="0" err="1"/>
              <a:t>tidal</a:t>
            </a:r>
            <a:r>
              <a:rPr lang="cs-CZ" i="1" dirty="0"/>
              <a:t> CO</a:t>
            </a:r>
            <a:r>
              <a:rPr lang="cs-CZ" i="1" baseline="-25000" dirty="0"/>
              <a:t>2</a:t>
            </a:r>
            <a:r>
              <a:rPr lang="cs-CZ" dirty="0"/>
              <a:t>). Dovoluje posoudit míru respiračního selhání signalizovaného </a:t>
            </a:r>
            <a:r>
              <a:rPr lang="cs-CZ" dirty="0" err="1"/>
              <a:t>hyperkapnií</a:t>
            </a:r>
            <a:r>
              <a:rPr lang="cs-CZ" dirty="0"/>
              <a:t>.</a:t>
            </a:r>
          </a:p>
          <a:p>
            <a:r>
              <a:rPr lang="cs-CZ" b="1" dirty="0"/>
              <a:t>Interpretace výsledků</a:t>
            </a:r>
          </a:p>
          <a:p>
            <a:pPr lvl="1"/>
            <a:r>
              <a:rPr lang="cs-CZ" dirty="0"/>
              <a:t>Normální rozdíl mezi p</a:t>
            </a:r>
            <a:r>
              <a:rPr lang="cs-CZ" baseline="-25000" dirty="0"/>
              <a:t>a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 (parciální tlak CO</a:t>
            </a:r>
            <a:r>
              <a:rPr lang="cs-CZ" baseline="-25000" dirty="0"/>
              <a:t>2</a:t>
            </a:r>
            <a:r>
              <a:rPr lang="cs-CZ" dirty="0"/>
              <a:t> v arteriální krvi) a ETCO</a:t>
            </a:r>
            <a:r>
              <a:rPr lang="cs-CZ" baseline="-25000" dirty="0"/>
              <a:t>2</a:t>
            </a:r>
            <a:r>
              <a:rPr lang="cs-CZ" dirty="0"/>
              <a:t> je asi 0,25 – 0,66 </a:t>
            </a:r>
            <a:r>
              <a:rPr lang="cs-CZ" dirty="0" err="1"/>
              <a:t>kPa</a:t>
            </a:r>
            <a:r>
              <a:rPr lang="cs-CZ" dirty="0"/>
              <a:t> (2 – 5 mm </a:t>
            </a:r>
            <a:r>
              <a:rPr lang="cs-CZ" dirty="0" err="1"/>
              <a:t>Hg</a:t>
            </a:r>
            <a:r>
              <a:rPr lang="cs-CZ" dirty="0"/>
              <a:t>). Existence tohoto gradientu CO</a:t>
            </a:r>
            <a:r>
              <a:rPr lang="cs-CZ" baseline="-25000" dirty="0"/>
              <a:t>2 </a:t>
            </a:r>
            <a:r>
              <a:rPr lang="cs-CZ" dirty="0"/>
              <a:t>vyplývá z přítomnosti mrtvého prostoru. Odráží poměr velikosti dechového objemu a mrtvého prostoru.</a:t>
            </a:r>
          </a:p>
          <a:p>
            <a:r>
              <a:rPr lang="cs-CZ" dirty="0"/>
              <a:t>Zvětšení mrtvého prostoru (anatomického, nebo funkčního – při poklesu </a:t>
            </a:r>
            <a:r>
              <a:rPr lang="cs-CZ" dirty="0" err="1"/>
              <a:t>perfúze</a:t>
            </a:r>
            <a:r>
              <a:rPr lang="cs-CZ" dirty="0"/>
              <a:t>) se projeví snížením ETCO</a:t>
            </a:r>
            <a:r>
              <a:rPr lang="cs-CZ" baseline="-25000" dirty="0"/>
              <a:t>2</a:t>
            </a:r>
            <a:r>
              <a:rPr lang="cs-CZ" dirty="0"/>
              <a:t>. </a:t>
            </a:r>
          </a:p>
          <a:p>
            <a:r>
              <a:rPr lang="cs-CZ" dirty="0"/>
              <a:t>Pokles </a:t>
            </a:r>
            <a:r>
              <a:rPr lang="cs-CZ" dirty="0" err="1"/>
              <a:t>perfúze</a:t>
            </a:r>
            <a:r>
              <a:rPr lang="cs-CZ" dirty="0"/>
              <a:t> může být způsoben nízkým srdečním výdejem, obstrukcí při plicní embolii, </a:t>
            </a: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vysokým PEEP (pozitivním end-exspiračním tlakem) nebo PIP (pozitivním inspiračním tlakem)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39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6776" y="214275"/>
            <a:ext cx="10515600" cy="1325563"/>
          </a:xfrm>
        </p:spPr>
        <p:txBody>
          <a:bodyPr/>
          <a:lstStyle/>
          <a:p>
            <a:r>
              <a:rPr lang="cs-CZ" dirty="0" err="1"/>
              <a:t>Kapnografická</a:t>
            </a:r>
            <a:r>
              <a:rPr lang="cs-CZ" dirty="0"/>
              <a:t> křivka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192" y="1144853"/>
            <a:ext cx="6912768" cy="53889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88339D6-8F94-4F75-9098-EB1397712632}"/>
              </a:ext>
            </a:extLst>
          </p:cNvPr>
          <p:cNvSpPr txBox="1"/>
          <p:nvPr/>
        </p:nvSpPr>
        <p:spPr>
          <a:xfrm>
            <a:off x="6860523" y="1579833"/>
            <a:ext cx="2322495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Tohle měříme,</a:t>
            </a:r>
          </a:p>
          <a:p>
            <a:pPr algn="ctr"/>
            <a:r>
              <a:rPr lang="cs-CZ" sz="2800" b="1" dirty="0"/>
              <a:t>ETCO2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119520A-EFDE-45C4-A50C-BB49C5FD0765}"/>
              </a:ext>
            </a:extLst>
          </p:cNvPr>
          <p:cNvSpPr txBox="1"/>
          <p:nvPr/>
        </p:nvSpPr>
        <p:spPr>
          <a:xfrm>
            <a:off x="6885016" y="5674023"/>
            <a:ext cx="32648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Počátek vdechu – křivka na nulové úrovni, CO</a:t>
            </a:r>
            <a:r>
              <a:rPr lang="cs-CZ" sz="2400" baseline="-25000" dirty="0"/>
              <a:t>2</a:t>
            </a:r>
            <a:r>
              <a:rPr lang="cs-CZ" sz="2400" dirty="0"/>
              <a:t> nepřítomen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B7CC6D0-D294-4DCD-9525-5CA57C9C3835}"/>
              </a:ext>
            </a:extLst>
          </p:cNvPr>
          <p:cNvSpPr txBox="1"/>
          <p:nvPr/>
        </p:nvSpPr>
        <p:spPr>
          <a:xfrm>
            <a:off x="4203120" y="1793899"/>
            <a:ext cx="22762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Ojevuje</a:t>
            </a:r>
            <a:r>
              <a:rPr lang="cs-CZ" sz="2400" dirty="0" smtClean="0"/>
              <a:t> se</a:t>
            </a:r>
          </a:p>
          <a:p>
            <a:r>
              <a:rPr lang="cs-CZ" sz="2400" dirty="0" smtClean="0"/>
              <a:t>obsah </a:t>
            </a:r>
            <a:r>
              <a:rPr lang="cs-CZ" sz="2400" dirty="0"/>
              <a:t>alveolů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A0F716-25AF-4666-B82A-80CB03D48F87}"/>
              </a:ext>
            </a:extLst>
          </p:cNvPr>
          <p:cNvSpPr txBox="1"/>
          <p:nvPr/>
        </p:nvSpPr>
        <p:spPr>
          <a:xfrm>
            <a:off x="1529245" y="3459685"/>
            <a:ext cx="2753885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Obsah „mrtvého prostoru“ a obsah alveolů se začínají mísit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BD89D354-3A9F-48F2-A1CD-7189B3B7B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390" y="5623338"/>
            <a:ext cx="3395766" cy="1377815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14C8E43C-3770-49BF-B8A8-4CDB2AE8EEF5}"/>
              </a:ext>
            </a:extLst>
          </p:cNvPr>
          <p:cNvSpPr txBox="1"/>
          <p:nvPr/>
        </p:nvSpPr>
        <p:spPr>
          <a:xfrm rot="19269856">
            <a:off x="5287679" y="3985933"/>
            <a:ext cx="1968872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2800" i="1" dirty="0"/>
              <a:t>     Výdech    </a:t>
            </a:r>
          </a:p>
        </p:txBody>
      </p:sp>
    </p:spTree>
    <p:extLst>
      <p:ext uri="{BB962C8B-B14F-4D97-AF65-F5344CB8AC3E}">
        <p14:creationId xmlns:p14="http://schemas.microsoft.com/office/powerpoint/2010/main" val="44705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E4390-5949-4EFA-A5F7-598F4EA8B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nám </a:t>
            </a:r>
            <a:r>
              <a:rPr lang="cs-CZ" dirty="0" err="1"/>
              <a:t>kapnografie</a:t>
            </a:r>
            <a:r>
              <a:rPr lang="cs-CZ" dirty="0"/>
              <a:t> řekne?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31B9429-A1D3-4BF5-97DD-DC58E48F2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Možnosti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AB19D3-598B-4673-9CAE-F0E14167F8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Dechová frekvence i vzorec</a:t>
            </a:r>
          </a:p>
          <a:p>
            <a:r>
              <a:rPr lang="cs-CZ" dirty="0"/>
              <a:t>Jaká je úroveň alveolární ventilace</a:t>
            </a:r>
          </a:p>
          <a:p>
            <a:r>
              <a:rPr lang="cs-CZ" dirty="0"/>
              <a:t>Obstrukční poruchy dýchání</a:t>
            </a:r>
          </a:p>
          <a:p>
            <a:r>
              <a:rPr lang="cs-CZ" dirty="0"/>
              <a:t>Úroveň plicní </a:t>
            </a:r>
            <a:r>
              <a:rPr lang="cs-CZ" dirty="0" err="1"/>
              <a:t>perfůze</a:t>
            </a:r>
            <a:r>
              <a:rPr lang="cs-CZ" dirty="0"/>
              <a:t>                   (→ viz NZO)</a:t>
            </a:r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000C8C56-5B31-481E-8174-578C7D72DF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Artefakty?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2763DAD0-0966-4414-B729-919F00C0ECA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Přenesená aktivita srdce</a:t>
            </a:r>
          </a:p>
          <a:p>
            <a:r>
              <a:rPr lang="cs-CZ" dirty="0"/>
              <a:t>Technické problémy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7FA7E4-4954-4B44-BA83-B1F0FF2E2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163" y="3657600"/>
            <a:ext cx="45148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4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a monitorování - pojmy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1"/>
            <a:ext cx="8291264" cy="4525963"/>
          </a:xfrm>
        </p:spPr>
        <p:txBody>
          <a:bodyPr/>
          <a:lstStyle/>
          <a:p>
            <a:r>
              <a:rPr lang="cs-CZ" dirty="0"/>
              <a:t>sledování – </a:t>
            </a:r>
            <a:r>
              <a:rPr lang="cs-CZ" dirty="0" smtClean="0"/>
              <a:t>klinické (</a:t>
            </a:r>
            <a:r>
              <a:rPr lang="cs-CZ" i="1" dirty="0" smtClean="0"/>
              <a:t>ale i přístrojové</a:t>
            </a:r>
            <a:r>
              <a:rPr lang="cs-CZ" dirty="0" smtClean="0"/>
              <a:t>)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(smyslové, fyzikální metody)</a:t>
            </a:r>
          </a:p>
          <a:p>
            <a:r>
              <a:rPr lang="cs-CZ" dirty="0" err="1"/>
              <a:t>monere</a:t>
            </a:r>
            <a:r>
              <a:rPr lang="cs-CZ" dirty="0"/>
              <a:t> (lat.) = připomenout, upozornit </a:t>
            </a:r>
          </a:p>
          <a:p>
            <a:r>
              <a:rPr lang="cs-CZ" dirty="0"/>
              <a:t>monitorování - proces, jímž lékař u pacientů </a:t>
            </a:r>
            <a:r>
              <a:rPr lang="cs-CZ" b="1" dirty="0"/>
              <a:t>včas</a:t>
            </a:r>
            <a:r>
              <a:rPr lang="cs-CZ" dirty="0"/>
              <a:t> za pomoci </a:t>
            </a:r>
            <a:r>
              <a:rPr lang="cs-CZ" b="1" dirty="0"/>
              <a:t>přístrojů </a:t>
            </a:r>
            <a:r>
              <a:rPr lang="cs-CZ" dirty="0"/>
              <a:t>rozeznává a hodnotí možné fyziologické problémy</a:t>
            </a:r>
          </a:p>
          <a:p>
            <a:r>
              <a:rPr lang="cs-CZ" b="1" dirty="0"/>
              <a:t>monitorování </a:t>
            </a:r>
            <a:r>
              <a:rPr lang="cs-CZ" dirty="0"/>
              <a:t>– užití přístrojů, vytvoření el. signálu, </a:t>
            </a:r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digitalisace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cs-CZ" dirty="0" smtClean="0"/>
              <a:t> vyjádření v měřitelných jednotkách, porovnání </a:t>
            </a:r>
            <a:r>
              <a:rPr lang="cs-CZ" dirty="0"/>
              <a:t>zjištění s referenční hodnotou, příp. alarm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err="1"/>
              <a:t>Kapnometrie</a:t>
            </a:r>
            <a:endParaRPr lang="cs-CZ" dirty="0"/>
          </a:p>
        </p:txBody>
      </p:sp>
      <p:sp>
        <p:nvSpPr>
          <p:cNvPr id="54276" name="Text Box 5"/>
          <p:cNvSpPr txBox="1">
            <a:spLocks noChangeArrowheads="1"/>
          </p:cNvSpPr>
          <p:nvPr/>
        </p:nvSpPr>
        <p:spPr bwMode="auto">
          <a:xfrm>
            <a:off x="1981201" y="5864553"/>
            <a:ext cx="5181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norma: 38-42 mm </a:t>
            </a:r>
            <a:r>
              <a:rPr lang="cs-CZ" sz="2800" dirty="0" err="1">
                <a:solidFill>
                  <a:schemeClr val="tx2"/>
                </a:solidFill>
                <a:latin typeface="Times New Roman" pitchFamily="18" charset="0"/>
              </a:rPr>
              <a:t>Hg</a:t>
            </a:r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; 4,5-5 </a:t>
            </a:r>
            <a:r>
              <a:rPr lang="cs-CZ" sz="2800" dirty="0" err="1">
                <a:solidFill>
                  <a:schemeClr val="tx2"/>
                </a:solidFill>
                <a:latin typeface="Times New Roman" pitchFamily="18" charset="0"/>
              </a:rPr>
              <a:t>obj</a:t>
            </a:r>
            <a:r>
              <a:rPr lang="cs-CZ" sz="2800" dirty="0">
                <a:solidFill>
                  <a:schemeClr val="tx2"/>
                </a:solidFill>
                <a:latin typeface="Times New Roman" pitchFamily="18" charset="0"/>
              </a:rPr>
              <a:t>.%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6656" y="476251"/>
            <a:ext cx="273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15226" y="3540126"/>
            <a:ext cx="27336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5560" y="1340768"/>
            <a:ext cx="4533494" cy="396044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12AEE23-F824-41B3-9D2A-CCEDC25435D5}"/>
              </a:ext>
            </a:extLst>
          </p:cNvPr>
          <p:cNvSpPr txBox="1"/>
          <p:nvPr/>
        </p:nvSpPr>
        <p:spPr>
          <a:xfrm>
            <a:off x="10458063" y="1340768"/>
            <a:ext cx="1543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Mainstream</a:t>
            </a:r>
            <a:r>
              <a:rPr lang="cs-CZ" dirty="0"/>
              <a:t>“,</a:t>
            </a:r>
          </a:p>
          <a:p>
            <a:r>
              <a:rPr lang="cs-CZ" dirty="0"/>
              <a:t>v proudu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D6BDFD8-F354-4580-97F2-3F5BD5C83B3F}"/>
              </a:ext>
            </a:extLst>
          </p:cNvPr>
          <p:cNvSpPr txBox="1"/>
          <p:nvPr/>
        </p:nvSpPr>
        <p:spPr>
          <a:xfrm>
            <a:off x="10538460" y="4480560"/>
            <a:ext cx="1357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„</a:t>
            </a:r>
            <a:r>
              <a:rPr lang="cs-CZ" dirty="0" err="1"/>
              <a:t>Offstream</a:t>
            </a:r>
            <a:r>
              <a:rPr lang="cs-CZ" dirty="0"/>
              <a:t>“,</a:t>
            </a:r>
          </a:p>
          <a:p>
            <a:r>
              <a:rPr lang="cs-CZ" dirty="0"/>
              <a:t>mimo proud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0BDA061-200D-42E6-A2D8-8A636CDA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 a proti technického  řešení kapno- ?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FB799FC-21B5-4C3E-8E47-161D85B14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Mainstream</a:t>
            </a:r>
            <a:r>
              <a:rPr lang="cs-CZ" i="1" dirty="0"/>
              <a:t>“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9E241A0-B494-4C3B-8D94-0CE74ADCA0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Vyžaduje zajištění DC</a:t>
            </a:r>
          </a:p>
          <a:p>
            <a:r>
              <a:rPr lang="cs-CZ" dirty="0"/>
              <a:t>Kondenzace vlhkosti</a:t>
            </a:r>
          </a:p>
          <a:p>
            <a:r>
              <a:rPr lang="cs-CZ" dirty="0"/>
              <a:t>Mechanicky méně odolné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D194461F-F7D9-4FF0-B895-3C5C8C3F1B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i="1" dirty="0"/>
              <a:t>„</a:t>
            </a:r>
            <a:r>
              <a:rPr lang="cs-CZ" i="1" dirty="0" err="1"/>
              <a:t>Offstream</a:t>
            </a:r>
            <a:r>
              <a:rPr lang="cs-CZ" i="1" dirty="0"/>
              <a:t>“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CE7FAF3-0B45-4F72-A1C9-01515A0203E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Nevyžaduje zajištění DC</a:t>
            </a:r>
          </a:p>
          <a:p>
            <a:r>
              <a:rPr lang="cs-CZ" dirty="0"/>
              <a:t>Odběr ≤ 150 ml/min. – riziko </a:t>
            </a:r>
            <a:r>
              <a:rPr lang="cs-CZ" dirty="0" err="1"/>
              <a:t>linearizace</a:t>
            </a:r>
            <a:r>
              <a:rPr lang="cs-CZ" dirty="0"/>
              <a:t> u malých dechových objemů</a:t>
            </a:r>
          </a:p>
          <a:p>
            <a:r>
              <a:rPr lang="cs-CZ" dirty="0"/>
              <a:t>Robustní a přesné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C0C2B35-C73C-4E84-A2D5-2355F27E9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57" y="4643635"/>
            <a:ext cx="1956173" cy="196053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6BEF987F-5CD8-4B2A-A998-DBF85BD29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056" y="4643635"/>
            <a:ext cx="1956173" cy="195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9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3230"/>
          </a:xfrm>
        </p:spPr>
        <p:txBody>
          <a:bodyPr/>
          <a:lstStyle/>
          <a:p>
            <a:r>
              <a:rPr lang="cs-CZ" dirty="0" smtClean="0"/>
              <a:t>Měření tělesné teploty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0" y="1322207"/>
            <a:ext cx="5628613" cy="37524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-16251" r="28148"/>
          <a:stretch/>
        </p:blipFill>
        <p:spPr>
          <a:xfrm>
            <a:off x="5728914" y="1322207"/>
            <a:ext cx="4973954" cy="376373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12660" y="5255811"/>
            <a:ext cx="1009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Tělesnou teplotu můžete měřit na různých částech těla, přičemž pro každé místo měření je horní hranice normální teploty mírně odlišná. V podpaží je to 36,9 ° C, na čele 37,1 º C, na ušním bubínku 37,3 º C, v ústech 37,4 º C, v konečníku 37,7 º C. Tato čísla se mohou v závislosti na faktorech okolí či druhu teploměru </a:t>
            </a:r>
            <a:r>
              <a:rPr lang="cs-CZ" dirty="0" smtClean="0"/>
              <a:t>lišit.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0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Možná </a:t>
            </a:r>
            <a:r>
              <a:rPr lang="cs-CZ" b="1" dirty="0" smtClean="0"/>
              <a:t>zkreslení </a:t>
            </a:r>
            <a:r>
              <a:rPr lang="cs-CZ" dirty="0" smtClean="0"/>
              <a:t>měření tělesné teploty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38200" y="1531662"/>
            <a:ext cx="108775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Z</a:t>
            </a:r>
            <a:r>
              <a:rPr lang="cs-CZ" sz="2400" dirty="0" smtClean="0"/>
              <a:t>měna </a:t>
            </a:r>
            <a:r>
              <a:rPr lang="cs-CZ" sz="2400" dirty="0"/>
              <a:t>pokojové teploty během měření – čerstvě vyvětraná nebo přetopená </a:t>
            </a:r>
            <a:r>
              <a:rPr lang="cs-CZ" sz="2400" dirty="0" smtClean="0"/>
              <a:t>místnost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Z</a:t>
            </a:r>
            <a:r>
              <a:rPr lang="cs-CZ" sz="2400" dirty="0" smtClean="0"/>
              <a:t>ahřáté </a:t>
            </a:r>
            <a:r>
              <a:rPr lang="cs-CZ" sz="2400" dirty="0"/>
              <a:t>tělo – několik vrstev oblečení, </a:t>
            </a:r>
            <a:r>
              <a:rPr lang="cs-CZ" sz="2400" dirty="0" smtClean="0"/>
              <a:t>konzumace </a:t>
            </a:r>
            <a:r>
              <a:rPr lang="cs-CZ" sz="2400" dirty="0"/>
              <a:t>teplých/studených nápojů, jídel, </a:t>
            </a:r>
            <a:endParaRPr lang="cs-CZ" sz="2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M</a:t>
            </a:r>
            <a:r>
              <a:rPr lang="cs-CZ" sz="2400" dirty="0" smtClean="0"/>
              <a:t>ěření </a:t>
            </a:r>
            <a:r>
              <a:rPr lang="cs-CZ" sz="2400" dirty="0"/>
              <a:t>v různých místnostech, prostředí, a také na jiném místě na těle, </a:t>
            </a:r>
            <a:endParaRPr lang="cs-CZ" sz="2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M</a:t>
            </a:r>
            <a:r>
              <a:rPr lang="cs-CZ" sz="2400" dirty="0" smtClean="0"/>
              <a:t>ěření </a:t>
            </a:r>
            <a:r>
              <a:rPr lang="cs-CZ" sz="2400" dirty="0"/>
              <a:t>v krátkém časovém odstupu po vyvinutí větší fyzické aktivity, </a:t>
            </a:r>
            <a:endParaRPr lang="cs-CZ" sz="2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N</a:t>
            </a:r>
            <a:r>
              <a:rPr lang="cs-CZ" sz="2400" dirty="0" smtClean="0"/>
              <a:t>edůkladná dezinfekce/očištění </a:t>
            </a:r>
            <a:r>
              <a:rPr lang="cs-CZ" sz="2400" dirty="0"/>
              <a:t>dotykového teploměru po předchozím měření</a:t>
            </a:r>
          </a:p>
        </p:txBody>
      </p:sp>
    </p:spTree>
    <p:extLst>
      <p:ext uri="{BB962C8B-B14F-4D97-AF65-F5344CB8AC3E}">
        <p14:creationId xmlns:p14="http://schemas.microsoft.com/office/powerpoint/2010/main" val="253768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Místa  (a způsob) měření tělesné teploty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2352" y="1690688"/>
            <a:ext cx="109739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Ušní</a:t>
            </a:r>
            <a:r>
              <a:rPr lang="cs-CZ" sz="2400" dirty="0"/>
              <a:t> – určeno především pro měření u dětí a s vysokou </a:t>
            </a:r>
            <a:r>
              <a:rPr lang="cs-CZ" sz="2400" dirty="0" smtClean="0"/>
              <a:t>přesností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err="1" smtClean="0"/>
              <a:t>Čelové</a:t>
            </a:r>
            <a:r>
              <a:rPr lang="cs-CZ" sz="2400" dirty="0" smtClean="0"/>
              <a:t>, </a:t>
            </a:r>
            <a:r>
              <a:rPr lang="cs-CZ" sz="2400" b="1" dirty="0" smtClean="0"/>
              <a:t>distanční</a:t>
            </a:r>
            <a:r>
              <a:rPr lang="cs-CZ" sz="2400" b="1" dirty="0"/>
              <a:t> </a:t>
            </a:r>
            <a:r>
              <a:rPr lang="cs-CZ" sz="2400" dirty="0"/>
              <a:t>– představují nejpohodlnější způsob měření, výsledek </a:t>
            </a:r>
            <a:r>
              <a:rPr lang="cs-CZ" sz="2400" dirty="0" smtClean="0"/>
              <a:t>okamžitě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/>
              <a:t>Ú</a:t>
            </a:r>
            <a:r>
              <a:rPr lang="cs-CZ" sz="2400" dirty="0" smtClean="0"/>
              <a:t>stní</a:t>
            </a:r>
            <a:r>
              <a:rPr lang="cs-CZ" sz="2400" dirty="0"/>
              <a:t> – měří při líci nebo pod jazykem, skleněné se </a:t>
            </a:r>
            <a:r>
              <a:rPr lang="cs-CZ" sz="2400" dirty="0" smtClean="0"/>
              <a:t>nedoporučují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Axilární</a:t>
            </a:r>
            <a:r>
              <a:rPr lang="cs-CZ" sz="2400" dirty="0"/>
              <a:t> – měření v podpaží trvá déle, ideálně 8 minut bez ohledu na </a:t>
            </a:r>
            <a:r>
              <a:rPr lang="cs-CZ" sz="2400" dirty="0" smtClean="0"/>
              <a:t>typ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smtClean="0"/>
              <a:t>Rektální</a:t>
            </a:r>
            <a:r>
              <a:rPr lang="cs-CZ" sz="2400" dirty="0"/>
              <a:t> – teploměr do konečníku zavádí zejména miminkům a malým </a:t>
            </a:r>
            <a:r>
              <a:rPr lang="cs-CZ" sz="2400" dirty="0" smtClean="0"/>
              <a:t>dětem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</a:rPr>
              <a:t>Vaginální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</a:rPr>
              <a:t> – bazální teploměr je vhodný k určení plodných a neplodných dní</a:t>
            </a:r>
          </a:p>
        </p:txBody>
      </p:sp>
    </p:spTree>
    <p:extLst>
      <p:ext uri="{BB962C8B-B14F-4D97-AF65-F5344CB8AC3E}">
        <p14:creationId xmlns:p14="http://schemas.microsoft.com/office/powerpoint/2010/main" val="42642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Distanční měření tělesné teploty.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492487" y="2090172"/>
            <a:ext cx="72754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Jeden infračervený snímač na teploměru detekuje nejvyšší naměřenou hodnotu na čele pacienta, druhý měří teplotu okolí. Výsledný rozdíl mezi nimi se ukáže na displeji bezdotykového teploměru a představuje hodnotu o aktuální tělesné teplotě člověka. Teploměr se přikládá na spánky, následně i na střed čela. Obvykle se doporučuje provést alespoň 2 opakovaná měření.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46" y="185795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8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Ultrazvuková diagnostika a sledování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einvazivní metoda, </a:t>
            </a:r>
            <a:r>
              <a:rPr lang="cs-CZ" dirty="0"/>
              <a:t>která se používá k vizualizaci tkání a orgánů v těle. </a:t>
            </a:r>
            <a:endParaRPr lang="cs-CZ" dirty="0" smtClean="0"/>
          </a:p>
          <a:p>
            <a:r>
              <a:rPr lang="cs-CZ" dirty="0" smtClean="0"/>
              <a:t>Principem UZ diagnostiky </a:t>
            </a:r>
            <a:r>
              <a:rPr lang="cs-CZ" dirty="0"/>
              <a:t>je vysílání </a:t>
            </a:r>
            <a:r>
              <a:rPr lang="cs-CZ" dirty="0" smtClean="0"/>
              <a:t>vysokofrekvenčních </a:t>
            </a:r>
            <a:r>
              <a:rPr lang="cs-CZ" dirty="0"/>
              <a:t>zvukových vln do těla pacienta pomocí speciálního přístroje nazývaného ultrazvukový </a:t>
            </a:r>
            <a:r>
              <a:rPr lang="cs-CZ" dirty="0" smtClean="0"/>
              <a:t>skener</a:t>
            </a:r>
          </a:p>
          <a:p>
            <a:r>
              <a:rPr lang="cs-CZ" dirty="0"/>
              <a:t> </a:t>
            </a:r>
            <a:r>
              <a:rPr lang="cs-CZ" dirty="0" smtClean="0"/>
              <a:t>Zvukové </a:t>
            </a:r>
            <a:r>
              <a:rPr lang="cs-CZ" dirty="0"/>
              <a:t>vlny se </a:t>
            </a:r>
            <a:r>
              <a:rPr lang="cs-CZ" dirty="0" smtClean="0"/>
              <a:t>odrážejí </a:t>
            </a:r>
            <a:r>
              <a:rPr lang="cs-CZ" dirty="0"/>
              <a:t>od tkání a orgánů zpět k přístroji, který z nich sestavuje </a:t>
            </a:r>
            <a:r>
              <a:rPr lang="cs-CZ" dirty="0" smtClean="0"/>
              <a:t>snímek</a:t>
            </a:r>
          </a:p>
          <a:p>
            <a:r>
              <a:rPr lang="cs-CZ" dirty="0" smtClean="0"/>
              <a:t>UZ diagnostika </a:t>
            </a:r>
            <a:r>
              <a:rPr lang="cs-CZ" dirty="0"/>
              <a:t>je bezbolestná a nevyžaduje žádnou speciální přípravu </a:t>
            </a:r>
            <a:r>
              <a:rPr lang="cs-CZ" dirty="0" smtClean="0"/>
              <a:t>pacienta, je neinvazívní,</a:t>
            </a:r>
            <a:r>
              <a:rPr lang="cs-CZ" dirty="0"/>
              <a:t> nezahrnuje žádné ionizující záření</a:t>
            </a:r>
            <a:r>
              <a:rPr lang="cs-CZ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09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4463"/>
          <a:stretch/>
        </p:blipFill>
        <p:spPr>
          <a:xfrm>
            <a:off x="1713387" y="259034"/>
            <a:ext cx="8797771" cy="642585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206446" y="5921828"/>
            <a:ext cx="1484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POCUS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124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68" y="447189"/>
            <a:ext cx="7664767" cy="145797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550" y="6293466"/>
            <a:ext cx="4552545" cy="27237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891" y="1624615"/>
            <a:ext cx="6662705" cy="4432510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21438" y="3932808"/>
            <a:ext cx="41991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Conclusion: Out-of-hospital ultrasonography increased diagnostic accuracy in out-of-hospital settings.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98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649853" y="6312894"/>
            <a:ext cx="640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Current Emergency and Hospital Medicine Reports (2021) 9:73–81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292963" y="355108"/>
            <a:ext cx="8262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Use of Handheld Ultrasound Devices in Emergency Medicine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34" y="936411"/>
            <a:ext cx="7102486" cy="537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/>
              <a:t>Anamnéza? Anamnéza!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852988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dirty="0" smtClean="0"/>
              <a:t>Problém, obtíže</a:t>
            </a:r>
            <a:r>
              <a:rPr lang="cs-CZ" dirty="0"/>
              <a:t>? 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C</a:t>
            </a:r>
            <a:r>
              <a:rPr lang="cs-CZ" dirty="0" smtClean="0"/>
              <a:t>o </a:t>
            </a:r>
            <a:r>
              <a:rPr lang="cs-CZ" dirty="0"/>
              <a:t>a kde se </a:t>
            </a:r>
            <a:r>
              <a:rPr lang="cs-CZ" dirty="0" smtClean="0"/>
              <a:t>stalo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 smtClean="0"/>
              <a:t> Co dominuje?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smtClean="0"/>
              <a:t>dušnost</a:t>
            </a:r>
            <a:r>
              <a:rPr lang="cs-CZ" dirty="0"/>
              <a:t>, </a:t>
            </a:r>
            <a:r>
              <a:rPr lang="cs-CZ" dirty="0" smtClean="0"/>
              <a:t>bolest, porucha </a:t>
            </a:r>
            <a:r>
              <a:rPr lang="cs-CZ" dirty="0"/>
              <a:t>vědomí, </a:t>
            </a:r>
            <a:r>
              <a:rPr lang="cs-CZ" dirty="0" smtClean="0"/>
              <a:t>porucha hybnosti ? …</a:t>
            </a:r>
            <a:endParaRPr lang="cs-CZ" dirty="0"/>
          </a:p>
          <a:p>
            <a:pPr>
              <a:defRPr/>
            </a:pPr>
            <a:r>
              <a:rPr lang="cs-CZ" dirty="0" smtClean="0"/>
              <a:t>Zařazení problému/obtíží</a:t>
            </a:r>
            <a:endParaRPr lang="cs-CZ" dirty="0"/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Úraz: mechanismus a okolnosti úrazu </a:t>
            </a:r>
            <a:r>
              <a:rPr lang="cs-CZ" dirty="0" smtClean="0"/>
              <a:t>…</a:t>
            </a:r>
          </a:p>
          <a:p>
            <a:pPr lvl="2">
              <a:buFont typeface="Arial" pitchFamily="34" charset="0"/>
              <a:buChar char="–"/>
              <a:defRPr/>
            </a:pPr>
            <a:r>
              <a:rPr lang="cs-CZ" dirty="0" smtClean="0"/>
              <a:t>Vždy, je-li možná </a:t>
            </a:r>
            <a:r>
              <a:rPr lang="cs-CZ" dirty="0" smtClean="0">
                <a:sym typeface="Symbol" panose="05050102010706020507" pitchFamily="18" charset="2"/>
              </a:rPr>
              <a:t> </a:t>
            </a:r>
            <a:r>
              <a:rPr lang="cs-CZ" dirty="0" smtClean="0"/>
              <a:t>obhlídka místa</a:t>
            </a:r>
            <a:endParaRPr lang="cs-CZ" dirty="0"/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Neúrazová příčina: vztah k okolnostem, k námaze …</a:t>
            </a:r>
          </a:p>
          <a:p>
            <a:pPr>
              <a:defRPr/>
            </a:pPr>
            <a:r>
              <a:rPr lang="cs-CZ" dirty="0" smtClean="0"/>
              <a:t>Lokalizace </a:t>
            </a:r>
            <a:r>
              <a:rPr lang="cs-CZ" dirty="0"/>
              <a:t>obtíží – bolest</a:t>
            </a:r>
            <a:r>
              <a:rPr lang="cs-CZ" dirty="0" smtClean="0"/>
              <a:t>?</a:t>
            </a:r>
          </a:p>
          <a:p>
            <a:pPr>
              <a:defRPr/>
            </a:pPr>
            <a:r>
              <a:rPr lang="cs-CZ" dirty="0" smtClean="0"/>
              <a:t>Intenzita a kvalita obtíží – typ bolesti?</a:t>
            </a:r>
          </a:p>
          <a:p>
            <a:pPr>
              <a:defRPr/>
            </a:pPr>
            <a:r>
              <a:rPr lang="cs-CZ" dirty="0" smtClean="0"/>
              <a:t>Typ </a:t>
            </a:r>
            <a:r>
              <a:rPr lang="cs-CZ" dirty="0"/>
              <a:t>nástupu obtíží a jejich průběh – kdy, </a:t>
            </a:r>
            <a:r>
              <a:rPr lang="cs-CZ" dirty="0" smtClean="0"/>
              <a:t>kde, </a:t>
            </a:r>
            <a:r>
              <a:rPr lang="cs-CZ" dirty="0"/>
              <a:t>jak?</a:t>
            </a:r>
          </a:p>
          <a:p>
            <a:pPr>
              <a:defRPr/>
            </a:pPr>
            <a:r>
              <a:rPr lang="cs-CZ" dirty="0" smtClean="0"/>
              <a:t>Co </a:t>
            </a:r>
            <a:r>
              <a:rPr lang="cs-CZ" dirty="0"/>
              <a:t>obtíže vyvolává a co je zhoršuje</a:t>
            </a:r>
          </a:p>
          <a:p>
            <a:pPr>
              <a:defRPr/>
            </a:pPr>
            <a:r>
              <a:rPr lang="cs-CZ" dirty="0"/>
              <a:t>Co vyvolává úlevu?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dirty="0"/>
              <a:t>Úlevová poloha?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172505" y="2361460"/>
            <a:ext cx="465601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dirty="0" smtClean="0"/>
              <a:t>Děkuji za pozornost</a:t>
            </a:r>
          </a:p>
          <a:p>
            <a:endParaRPr lang="cs-CZ" sz="4400" dirty="0"/>
          </a:p>
          <a:p>
            <a:r>
              <a:rPr lang="cs-CZ" sz="4400" dirty="0" smtClean="0"/>
              <a:t>Dotazy?</a:t>
            </a:r>
            <a:endParaRPr lang="cs-CZ" sz="44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9286043" y="6169981"/>
            <a:ext cx="236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karel.cvachovec@tul.cz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81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Úlevové polohy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772313" y="2046287"/>
            <a:ext cx="8229600" cy="461690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>Na zádech s pokrčenýma </a:t>
            </a:r>
            <a:r>
              <a:rPr lang="cs-CZ" dirty="0" smtClean="0"/>
              <a:t>DK</a:t>
            </a: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cs-CZ" dirty="0" smtClean="0"/>
              <a:t>Ortopnoe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dirty="0" smtClean="0"/>
              <a:t>Na </a:t>
            </a:r>
            <a:r>
              <a:rPr lang="cs-CZ" dirty="0"/>
              <a:t>všech čtyřech   </a:t>
            </a:r>
            <a:r>
              <a:rPr lang="cs-CZ" i="1" dirty="0" smtClean="0"/>
              <a:t>(„modlící </a:t>
            </a:r>
            <a:r>
              <a:rPr lang="cs-CZ" i="1" dirty="0"/>
              <a:t>se </a:t>
            </a:r>
            <a:r>
              <a:rPr lang="cs-CZ" i="1" dirty="0" smtClean="0"/>
              <a:t>muslim“)</a:t>
            </a:r>
            <a:endParaRPr lang="cs-CZ" i="1" dirty="0"/>
          </a:p>
          <a:p>
            <a:pPr>
              <a:defRPr/>
            </a:pPr>
            <a:endParaRPr lang="cs-CZ" i="1" dirty="0"/>
          </a:p>
        </p:txBody>
      </p:sp>
      <p:pic>
        <p:nvPicPr>
          <p:cNvPr id="65539" name="Picture 4" descr="https://encrypted-tbn3.gstatic.com/images?q=tbn:ANd9GcRf0iMkasMNkbApuLxMevH_Yjri95j2HSKcPVhb8I1QljhusH23_VivSwc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33479" y="2128211"/>
            <a:ext cx="2879725" cy="191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4" descr="A:\BRICH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0279" y="534987"/>
            <a:ext cx="360521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6" descr="lung tripo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75049" y="2650498"/>
            <a:ext cx="33909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/>
              <a:t>Postup celkového vyšetření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/>
              <a:t>Začínáme: 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vědomí, chování, stav výživy, poloha, postoj, chůze, abnorm. pohyby, kůže 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vyšetření hlavy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krku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hrudníku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břicha</a:t>
            </a:r>
          </a:p>
          <a:p>
            <a:pPr eaLnBrk="1" hangingPunct="1">
              <a:lnSpc>
                <a:spcPct val="90000"/>
              </a:lnSpc>
            </a:pPr>
            <a:r>
              <a:rPr lang="cs-CZ"/>
              <a:t>končetin a páteře</a:t>
            </a:r>
          </a:p>
          <a:p>
            <a:pPr eaLnBrk="1" hangingPunct="1">
              <a:lnSpc>
                <a:spcPct val="90000"/>
              </a:lnSpc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Metody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cs-CZ" sz="3600" b="1" dirty="0"/>
              <a:t>Pohled</a:t>
            </a:r>
            <a:r>
              <a:rPr lang="cs-CZ" sz="3600" dirty="0"/>
              <a:t> – </a:t>
            </a:r>
            <a:r>
              <a:rPr lang="cs-CZ" sz="3600" dirty="0" err="1"/>
              <a:t>aspekse</a:t>
            </a:r>
            <a:r>
              <a:rPr lang="cs-CZ" sz="3600" dirty="0"/>
              <a:t>, inspekce </a:t>
            </a:r>
          </a:p>
          <a:p>
            <a:pPr eaLnBrk="1" hangingPunct="1"/>
            <a:r>
              <a:rPr lang="cs-CZ" sz="3600" b="1" dirty="0"/>
              <a:t>Pohmat</a:t>
            </a:r>
            <a:r>
              <a:rPr lang="cs-CZ" sz="3600" dirty="0"/>
              <a:t> – palpace </a:t>
            </a:r>
          </a:p>
          <a:p>
            <a:pPr eaLnBrk="1" hangingPunct="1"/>
            <a:r>
              <a:rPr lang="cs-CZ" sz="3600" b="1" dirty="0"/>
              <a:t>Poklep</a:t>
            </a:r>
            <a:r>
              <a:rPr lang="cs-CZ" sz="3600" dirty="0"/>
              <a:t> – perkuse </a:t>
            </a:r>
          </a:p>
          <a:p>
            <a:pPr eaLnBrk="1" hangingPunct="1"/>
            <a:r>
              <a:rPr lang="cs-CZ" sz="3600" b="1" dirty="0"/>
              <a:t>Poslech</a:t>
            </a:r>
            <a:r>
              <a:rPr lang="cs-CZ" sz="3600" dirty="0"/>
              <a:t> – auskultace </a:t>
            </a:r>
          </a:p>
          <a:p>
            <a:pPr eaLnBrk="1" hangingPunct="1"/>
            <a:r>
              <a:rPr lang="cs-CZ" sz="3600" b="1" dirty="0">
                <a:solidFill>
                  <a:schemeClr val="bg1">
                    <a:lumMod val="65000"/>
                  </a:schemeClr>
                </a:solidFill>
              </a:rPr>
              <a:t>Per </a:t>
            </a:r>
            <a:r>
              <a:rPr lang="cs-CZ" sz="3600" b="1" dirty="0" err="1">
                <a:solidFill>
                  <a:schemeClr val="bg1">
                    <a:lumMod val="65000"/>
                  </a:schemeClr>
                </a:solidFill>
              </a:rPr>
              <a:t>rectum</a:t>
            </a:r>
            <a:r>
              <a:rPr lang="cs-CZ" sz="3600" b="1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  <a:p>
            <a:pPr eaLnBrk="1" hangingPunct="1"/>
            <a:r>
              <a:rPr lang="cs-CZ" sz="3600" dirty="0"/>
              <a:t>Event.: vyšetření </a:t>
            </a:r>
            <a:r>
              <a:rPr lang="cs-CZ" sz="3600" b="1" dirty="0"/>
              <a:t>čichem</a:t>
            </a:r>
          </a:p>
          <a:p>
            <a:pPr eaLnBrk="1" hangingPunct="1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/>
              <a:t>Vyšetření čichem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492375"/>
            <a:ext cx="8229600" cy="3633788"/>
          </a:xfrm>
        </p:spPr>
        <p:txBody>
          <a:bodyPr/>
          <a:lstStyle/>
          <a:p>
            <a:pPr eaLnBrk="1" hangingPunct="1"/>
            <a:r>
              <a:rPr lang="cs-CZ" dirty="0"/>
              <a:t>vyš. dechu – </a:t>
            </a:r>
            <a:r>
              <a:rPr lang="cs-CZ" i="1" dirty="0" err="1"/>
              <a:t>foetor</a:t>
            </a:r>
            <a:r>
              <a:rPr lang="cs-CZ" i="1" dirty="0"/>
              <a:t> ex </a:t>
            </a:r>
            <a:r>
              <a:rPr lang="cs-CZ" i="1" dirty="0" err="1"/>
              <a:t>ore</a:t>
            </a:r>
            <a:r>
              <a:rPr lang="cs-CZ" i="1" dirty="0"/>
              <a:t> </a:t>
            </a:r>
            <a:r>
              <a:rPr lang="cs-CZ" dirty="0"/>
              <a:t>(zápach z úst)</a:t>
            </a:r>
          </a:p>
          <a:p>
            <a:r>
              <a:rPr lang="cs-CZ" dirty="0"/>
              <a:t>alkohol</a:t>
            </a:r>
            <a:r>
              <a:rPr lang="cs-CZ" dirty="0" smtClean="0"/>
              <a:t>, aceton </a:t>
            </a:r>
            <a:r>
              <a:rPr lang="cs-CZ" dirty="0"/>
              <a:t>(dekompenzovaný DM), </a:t>
            </a:r>
            <a:r>
              <a:rPr lang="cs-CZ" i="1" dirty="0" err="1"/>
              <a:t>foetor</a:t>
            </a:r>
            <a:r>
              <a:rPr lang="cs-CZ" i="1" dirty="0"/>
              <a:t> </a:t>
            </a:r>
            <a:r>
              <a:rPr lang="cs-CZ" i="1" dirty="0" err="1"/>
              <a:t>uremicus</a:t>
            </a:r>
            <a:r>
              <a:rPr lang="cs-CZ" i="1" dirty="0"/>
              <a:t>, f. </a:t>
            </a:r>
            <a:r>
              <a:rPr lang="cs-CZ" i="1" dirty="0" err="1"/>
              <a:t>hepaticus</a:t>
            </a:r>
            <a:r>
              <a:rPr lang="cs-CZ" dirty="0"/>
              <a:t>, </a:t>
            </a:r>
            <a:r>
              <a:rPr lang="cs-CZ" dirty="0" smtClean="0"/>
              <a:t>po </a:t>
            </a:r>
            <a:r>
              <a:rPr lang="cs-CZ" dirty="0"/>
              <a:t>stolici u střevní neprůchodnosti</a:t>
            </a:r>
          </a:p>
          <a:p>
            <a:pPr marL="0" indent="0" eaLnBrk="1" hangingPunct="1"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/>
          </a:p>
        </p:txBody>
      </p:sp>
      <p:pic>
        <p:nvPicPr>
          <p:cNvPr id="45059" name="Picture 4" descr="Petra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5017" y="0"/>
            <a:ext cx="10044113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</TotalTime>
  <Words>1718</Words>
  <Application>Microsoft Office PowerPoint</Application>
  <PresentationFormat>Širokoúhlá obrazovka</PresentationFormat>
  <Paragraphs>241</Paragraphs>
  <Slides>40</Slides>
  <Notes>20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Times New Roman</vt:lpstr>
      <vt:lpstr>Wingdings</vt:lpstr>
      <vt:lpstr>Motiv Office</vt:lpstr>
      <vt:lpstr>Photo Editor Photo</vt:lpstr>
      <vt:lpstr>Možnosti a specifika monitorace pacienta v terénu</vt:lpstr>
      <vt:lpstr>Základní charakteristika „terénu“</vt:lpstr>
      <vt:lpstr>Sledování a monitorování - pojmy</vt:lpstr>
      <vt:lpstr>Anamnéza? Anamnéza!</vt:lpstr>
      <vt:lpstr>Úlevové polohy</vt:lpstr>
      <vt:lpstr>Postup celkového vyšetření</vt:lpstr>
      <vt:lpstr>Metody</vt:lpstr>
      <vt:lpstr>Vyšetření čichem</vt:lpstr>
      <vt:lpstr>Prezentace aplikace PowerPoint</vt:lpstr>
      <vt:lpstr>Prezentace aplikace PowerPoint</vt:lpstr>
      <vt:lpstr>Poslech – auskultace </vt:lpstr>
      <vt:lpstr>Klinické sledování je nepominutelné!</vt:lpstr>
      <vt:lpstr>Sledování a monitorování</vt:lpstr>
      <vt:lpstr>Sledování a monitorování jsou souběžné činnosti – cíle:</vt:lpstr>
      <vt:lpstr>Kdy zpozornět a jednat</vt:lpstr>
      <vt:lpstr>Jaké máme faktické možnosti?</vt:lpstr>
      <vt:lpstr>EKG</vt:lpstr>
      <vt:lpstr>Neinvazivní krevní tlak</vt:lpstr>
      <vt:lpstr>Prezentace aplikace PowerPoint</vt:lpstr>
      <vt:lpstr>Přímé měření TK - arteriálního</vt:lpstr>
      <vt:lpstr>Pulzní oxymetrie</vt:lpstr>
      <vt:lpstr>Disociační křivka hemoglobinu</vt:lpstr>
      <vt:lpstr>Infračervené záření</vt:lpstr>
      <vt:lpstr>Pulzní oxymerie</vt:lpstr>
      <vt:lpstr>Základní princip pulzní oxymetrie</vt:lpstr>
      <vt:lpstr>Co nám puzní oxymetrie všechno řekne a neřekne?</vt:lpstr>
      <vt:lpstr>Kapnometrie/kapnografie</vt:lpstr>
      <vt:lpstr>Kapnografická křivka</vt:lpstr>
      <vt:lpstr>Co nám kapnografie řekne?</vt:lpstr>
      <vt:lpstr>Kapnometrie</vt:lpstr>
      <vt:lpstr>Pro a proti technického  řešení kapno- ?</vt:lpstr>
      <vt:lpstr>Měření tělesné teploty</vt:lpstr>
      <vt:lpstr>Možná zkreslení měření tělesné teploty</vt:lpstr>
      <vt:lpstr>Místa  (a způsob) měření tělesné teploty</vt:lpstr>
      <vt:lpstr>Distanční měření tělesné teploty.</vt:lpstr>
      <vt:lpstr>Ultrazvuková diagnostika a sledování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a specifika monitorace pacienta v terénu</dc:title>
  <dc:creator>Karel Cvachovec</dc:creator>
  <cp:lastModifiedBy>Karel Cvachovec 18367</cp:lastModifiedBy>
  <cp:revision>42</cp:revision>
  <dcterms:created xsi:type="dcterms:W3CDTF">2023-10-02T07:12:57Z</dcterms:created>
  <dcterms:modified xsi:type="dcterms:W3CDTF">2023-10-12T12:27:15Z</dcterms:modified>
</cp:coreProperties>
</file>