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6"/>
  </p:notesMasterIdLst>
  <p:handoutMasterIdLst>
    <p:handoutMasterId r:id="rId47"/>
  </p:handoutMasterIdLst>
  <p:sldIdLst>
    <p:sldId id="256" r:id="rId4"/>
    <p:sldId id="258" r:id="rId5"/>
    <p:sldId id="259" r:id="rId6"/>
    <p:sldId id="261" r:id="rId7"/>
    <p:sldId id="313" r:id="rId8"/>
    <p:sldId id="311" r:id="rId9"/>
    <p:sldId id="294" r:id="rId10"/>
    <p:sldId id="263" r:id="rId11"/>
    <p:sldId id="260" r:id="rId12"/>
    <p:sldId id="293" r:id="rId13"/>
    <p:sldId id="264" r:id="rId14"/>
    <p:sldId id="266" r:id="rId15"/>
    <p:sldId id="295" r:id="rId16"/>
    <p:sldId id="267" r:id="rId17"/>
    <p:sldId id="268" r:id="rId18"/>
    <p:sldId id="296" r:id="rId19"/>
    <p:sldId id="269" r:id="rId20"/>
    <p:sldId id="270" r:id="rId21"/>
    <p:sldId id="297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307" r:id="rId32"/>
    <p:sldId id="316" r:id="rId33"/>
    <p:sldId id="299" r:id="rId34"/>
    <p:sldId id="280" r:id="rId35"/>
    <p:sldId id="281" r:id="rId36"/>
    <p:sldId id="300" r:id="rId37"/>
    <p:sldId id="302" r:id="rId38"/>
    <p:sldId id="306" r:id="rId39"/>
    <p:sldId id="303" r:id="rId40"/>
    <p:sldId id="304" r:id="rId41"/>
    <p:sldId id="305" r:id="rId42"/>
    <p:sldId id="301" r:id="rId43"/>
    <p:sldId id="282" r:id="rId44"/>
    <p:sldId id="309" r:id="rId45"/>
  </p:sldIdLst>
  <p:sldSz cx="9144000" cy="6858000" type="screen4x3"/>
  <p:notesSz cx="9939338" cy="68072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87" autoAdjust="0"/>
  </p:normalViewPr>
  <p:slideViewPr>
    <p:cSldViewPr snapToGrid="0">
      <p:cViewPr varScale="1">
        <p:scale>
          <a:sx n="104" d="100"/>
          <a:sy n="104" d="100"/>
        </p:scale>
        <p:origin x="18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3AE2978-1BD0-4E73-B293-58AD16D09E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021" cy="341624"/>
          </a:xfrm>
          <a:prstGeom prst="rect">
            <a:avLst/>
          </a:prstGeom>
        </p:spPr>
        <p:txBody>
          <a:bodyPr vert="horz" lIns="83896" tIns="41948" rIns="83896" bIns="41948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206964-B24A-4338-AC2C-03DC81069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9232" y="0"/>
            <a:ext cx="4308021" cy="341624"/>
          </a:xfrm>
          <a:prstGeom prst="rect">
            <a:avLst/>
          </a:prstGeom>
        </p:spPr>
        <p:txBody>
          <a:bodyPr vert="horz" lIns="83896" tIns="41948" rIns="83896" bIns="41948" rtlCol="0"/>
          <a:lstStyle>
            <a:lvl1pPr algn="r">
              <a:defRPr sz="1100"/>
            </a:lvl1pPr>
          </a:lstStyle>
          <a:p>
            <a:fld id="{0EA461C8-D5DD-4608-8DA4-3C64F965F278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1A6134-4D63-4E69-AFDC-DD930D00BE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5577"/>
            <a:ext cx="4308021" cy="341624"/>
          </a:xfrm>
          <a:prstGeom prst="rect">
            <a:avLst/>
          </a:prstGeom>
        </p:spPr>
        <p:txBody>
          <a:bodyPr vert="horz" lIns="83896" tIns="41948" rIns="83896" bIns="41948" rtlCol="0" anchor="b"/>
          <a:lstStyle>
            <a:lvl1pPr algn="l">
              <a:defRPr sz="1100"/>
            </a:lvl1pPr>
          </a:lstStyle>
          <a:p>
            <a:r>
              <a:rPr lang="cs-CZ"/>
              <a:t>Cévní a lymfatický systém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E66C43-546F-4656-9076-D98B1D0691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9232" y="6465577"/>
            <a:ext cx="4308021" cy="341624"/>
          </a:xfrm>
          <a:prstGeom prst="rect">
            <a:avLst/>
          </a:prstGeom>
        </p:spPr>
        <p:txBody>
          <a:bodyPr vert="horz" lIns="83896" tIns="41948" rIns="83896" bIns="41948" rtlCol="0" anchor="b"/>
          <a:lstStyle>
            <a:lvl1pPr algn="r">
              <a:defRPr sz="1100"/>
            </a:lvl1pPr>
          </a:lstStyle>
          <a:p>
            <a:fld id="{2162B9C1-8155-4A05-935E-668CE79403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9597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021" cy="341624"/>
          </a:xfrm>
          <a:prstGeom prst="rect">
            <a:avLst/>
          </a:prstGeom>
        </p:spPr>
        <p:txBody>
          <a:bodyPr vert="horz" lIns="83896" tIns="41948" rIns="83896" bIns="41948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9232" y="0"/>
            <a:ext cx="4308021" cy="341624"/>
          </a:xfrm>
          <a:prstGeom prst="rect">
            <a:avLst/>
          </a:prstGeom>
        </p:spPr>
        <p:txBody>
          <a:bodyPr vert="horz" lIns="83896" tIns="41948" rIns="83896" bIns="41948" rtlCol="0"/>
          <a:lstStyle>
            <a:lvl1pPr algn="r">
              <a:defRPr sz="1100"/>
            </a:lvl1pPr>
          </a:lstStyle>
          <a:p>
            <a:fld id="{5B7E2C65-B0DA-4217-A251-71946F8DEFD5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96" tIns="41948" rIns="83896" bIns="4194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3517" y="3275744"/>
            <a:ext cx="7952305" cy="2680430"/>
          </a:xfrm>
          <a:prstGeom prst="rect">
            <a:avLst/>
          </a:prstGeom>
        </p:spPr>
        <p:txBody>
          <a:bodyPr vert="horz" lIns="83896" tIns="41948" rIns="83896" bIns="4194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65577"/>
            <a:ext cx="4308021" cy="341624"/>
          </a:xfrm>
          <a:prstGeom prst="rect">
            <a:avLst/>
          </a:prstGeom>
        </p:spPr>
        <p:txBody>
          <a:bodyPr vert="horz" lIns="83896" tIns="41948" rIns="83896" bIns="41948" rtlCol="0" anchor="b"/>
          <a:lstStyle>
            <a:lvl1pPr algn="l">
              <a:defRPr sz="1100"/>
            </a:lvl1pPr>
          </a:lstStyle>
          <a:p>
            <a:r>
              <a:rPr lang="cs-CZ"/>
              <a:t>Cévní a lymfatický systém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9232" y="6465577"/>
            <a:ext cx="4308021" cy="341624"/>
          </a:xfrm>
          <a:prstGeom prst="rect">
            <a:avLst/>
          </a:prstGeom>
        </p:spPr>
        <p:txBody>
          <a:bodyPr vert="horz" lIns="83896" tIns="41948" rIns="83896" bIns="41948" rtlCol="0" anchor="b"/>
          <a:lstStyle>
            <a:lvl1pPr algn="r">
              <a:defRPr sz="1100"/>
            </a:lvl1pPr>
          </a:lstStyle>
          <a:p>
            <a:fld id="{2314D508-B97A-4331-B2D2-872169CDF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4550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85FB02E-57F2-4733-BBA2-ECCE02B53459}"/>
              </a:ext>
            </a:extLst>
          </p:cNvPr>
          <p:cNvSpPr/>
          <p:nvPr userDrawn="1"/>
        </p:nvSpPr>
        <p:spPr>
          <a:xfrm>
            <a:off x="163902" y="112143"/>
            <a:ext cx="2242868" cy="439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 dirty="0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7C069A0-C78A-41E8-87FE-259C10303FF5}"/>
              </a:ext>
            </a:extLst>
          </p:cNvPr>
          <p:cNvSpPr/>
          <p:nvPr userDrawn="1"/>
        </p:nvSpPr>
        <p:spPr>
          <a:xfrm>
            <a:off x="86265" y="69012"/>
            <a:ext cx="3640347" cy="741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53548C-85EB-4F8A-AE4E-2A4B4D953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4242" cy="56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338D3D1-1B0C-4CB4-89A8-7C1FCCB51914}"/>
              </a:ext>
            </a:extLst>
          </p:cNvPr>
          <p:cNvSpPr/>
          <p:nvPr userDrawn="1"/>
        </p:nvSpPr>
        <p:spPr>
          <a:xfrm>
            <a:off x="86264" y="125725"/>
            <a:ext cx="7073660" cy="114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 dirty="0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7E47628-3E66-4608-8338-EB7A240ABC28}"/>
              </a:ext>
            </a:extLst>
          </p:cNvPr>
          <p:cNvSpPr/>
          <p:nvPr userDrawn="1"/>
        </p:nvSpPr>
        <p:spPr>
          <a:xfrm>
            <a:off x="94891" y="87480"/>
            <a:ext cx="5831457" cy="1017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 dirty="0"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4954CD-17F1-44DA-92D7-70460AC1054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9683" cy="662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JjzBnzrce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5/5a/Diagram_showing_the_network_of_lymph_nodes_in_and_around_the_breast_CRUK_315.svg" TargetMode="External"/><Relationship Id="rId3" Type="http://schemas.openxmlformats.org/officeDocument/2006/relationships/hyperlink" Target="https://tropeninstitut.de/reisetipps/reisen-mit-einer-krankheit/flugreisen-nach-operationen-und-herz-kreislauf-erkrankungen" TargetMode="External"/><Relationship Id="rId7" Type="http://schemas.openxmlformats.org/officeDocument/2006/relationships/hyperlink" Target="https://www.sosbn.cz/wp-content/uploads/2015/12/%C5%BEiln%C3%AD-syst%C3%A9m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slideplayer.cz/slide/3141228/" TargetMode="External"/><Relationship Id="rId11" Type="http://schemas.openxmlformats.org/officeDocument/2006/relationships/hyperlink" Target="https://cs.wikipedia.org/wiki/Soubor:Diagram_of_the_human_heart_(multilingual).svg" TargetMode="External"/><Relationship Id="rId5" Type="http://schemas.openxmlformats.org/officeDocument/2006/relationships/hyperlink" Target="https://www.wattpad.com/580708005-biologie-na-p%C5%99ij%C3%ADma%C4%8Dky-7-ob%C4%9Bhov%C3%A1-soustava-c%C3%A9vy" TargetMode="External"/><Relationship Id="rId10" Type="http://schemas.openxmlformats.org/officeDocument/2006/relationships/hyperlink" Target="https://www.umimefakta.cz/cviceni-srdce-cevy" TargetMode="External"/><Relationship Id="rId4" Type="http://schemas.openxmlformats.org/officeDocument/2006/relationships/hyperlink" Target="https://www.wikiskripta.eu/w/P%C5%99evodn%C3%AD_syst%C3%A9m_srde%C4%8Dn%C3%AD" TargetMode="External"/><Relationship Id="rId9" Type="http://schemas.openxmlformats.org/officeDocument/2006/relationships/hyperlink" Target="https://www.zahadnalymfa.wbs.cz/CO-JE-LYMFATICKY-SYSTEM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/>
          <p:nvPr/>
        </p:nvSpPr>
        <p:spPr>
          <a:xfrm>
            <a:off x="686520" y="2417689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strike="noStrike" spc="-1" dirty="0">
                <a:latin typeface="Calibri"/>
                <a:ea typeface="DejaVu Sans"/>
              </a:rPr>
              <a:t>KARDIOVASKULÁRNÍ SYSTÉM </a:t>
            </a:r>
            <a:endParaRPr lang="cs-CZ" sz="44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/>
          <p:nvPr/>
        </p:nvSpPr>
        <p:spPr>
          <a:xfrm>
            <a:off x="482760" y="727560"/>
            <a:ext cx="8228160" cy="77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cs-CZ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Topografické vztahy perikardu </a:t>
            </a:r>
            <a:r>
              <a:rPr lang="cs-CZ" sz="32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</a:t>
            </a:r>
            <a:endParaRPr lang="cs-CZ" sz="3200" b="0" strike="noStrike" spc="-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207" name="TextShape 2"/>
          <p:cNvSpPr/>
          <p:nvPr/>
        </p:nvSpPr>
        <p:spPr>
          <a:xfrm>
            <a:off x="432000" y="1686296"/>
            <a:ext cx="8360640" cy="4526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Vrchol dutiny osrdečníkové (kupula perikardu) – nahoře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Báze perikardu - dole a shora přirostlá na šlašité centrum bránice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Pozor: báze perikardu je dole, kdežto báze srdeční nahoře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Přímo na přední stěnu hrudní naléhá srdce v perikardu pouze malou trojúhelníkovitou částí své přední plochy –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area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pericardiaca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(mezi hrudní stěnu a srdce se vsouvají plíce) </a:t>
            </a:r>
          </a:p>
        </p:txBody>
      </p:sp>
    </p:spTree>
    <p:extLst>
      <p:ext uri="{BB962C8B-B14F-4D97-AF65-F5344CB8AC3E}">
        <p14:creationId xmlns:p14="http://schemas.microsoft.com/office/powerpoint/2010/main" val="276770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/>
          <p:nvPr/>
        </p:nvSpPr>
        <p:spPr>
          <a:xfrm>
            <a:off x="457200" y="396240"/>
            <a:ext cx="8228160" cy="10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Průtok krve srdcem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21" name="TextShape 2"/>
          <p:cNvSpPr/>
          <p:nvPr/>
        </p:nvSpPr>
        <p:spPr>
          <a:xfrm>
            <a:off x="468360" y="1416240"/>
            <a:ext cx="3688081" cy="46560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0">
              <a:lnSpc>
                <a:spcPct val="100000"/>
              </a:lnSpc>
              <a:buClr>
                <a:srgbClr val="000000"/>
              </a:buClr>
            </a:pPr>
            <a:r>
              <a:rPr lang="cs-CZ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Malý krevní oběh = plicní</a:t>
            </a:r>
            <a:r>
              <a:rPr lang="cs-CZ" sz="24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: </a:t>
            </a:r>
          </a:p>
          <a:p>
            <a:pPr marL="1080">
              <a:lnSpc>
                <a:spcPct val="100000"/>
              </a:lnSpc>
              <a:buClr>
                <a:srgbClr val="000000"/>
              </a:buClr>
            </a:pP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slouží k okysličení krve</a:t>
            </a:r>
            <a:endParaRPr lang="cs-CZ" sz="24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1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Pravá komora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→ plicnice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→ plíce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→ okysličení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→ plicní žíly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→ levá předsíň</a:t>
            </a:r>
            <a:endParaRPr lang="cs-CZ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100" b="0" strike="noStrike" spc="-1" dirty="0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CA767437-1E6D-45C9-A3FB-650815A45750}"/>
              </a:ext>
            </a:extLst>
          </p:cNvPr>
          <p:cNvSpPr/>
          <p:nvPr/>
        </p:nvSpPr>
        <p:spPr>
          <a:xfrm>
            <a:off x="4338320" y="1416240"/>
            <a:ext cx="3512589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0">
              <a:lnSpc>
                <a:spcPct val="100000"/>
              </a:lnSpc>
              <a:buClr>
                <a:srgbClr val="000000"/>
              </a:buClr>
            </a:pPr>
            <a:r>
              <a:rPr lang="cs-CZ" sz="2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Velký krevní oběh = tělní</a:t>
            </a:r>
            <a:r>
              <a:rPr lang="cs-CZ" sz="24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: </a:t>
            </a:r>
          </a:p>
          <a:p>
            <a:pPr marL="1080">
              <a:lnSpc>
                <a:spcPct val="100000"/>
              </a:lnSpc>
              <a:buClr>
                <a:srgbClr val="000000"/>
              </a:buClr>
            </a:pP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slouží k distribuci okysličené krve do těla</a:t>
            </a:r>
            <a:endParaRPr lang="cs-CZ" sz="24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Levá komora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→ aorta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→ orgány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→ horní a dolní dutá žíla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→ pravá předsíň</a:t>
            </a:r>
            <a:endParaRPr lang="cs-CZ" sz="21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Cévní zásobení srdce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30" name="TextShape 2"/>
          <p:cNvSpPr/>
          <p:nvPr/>
        </p:nvSpPr>
        <p:spPr>
          <a:xfrm>
            <a:off x="367919" y="1416600"/>
            <a:ext cx="8434335" cy="465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Výživu srdeční stěny zajišťují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koronární (věnčité) tepny</a:t>
            </a:r>
            <a:endParaRPr lang="cs-CZ" sz="20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Odstupují </a:t>
            </a:r>
            <a:r>
              <a:rPr lang="cs-CZ" sz="20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vzestupné aorty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(první větve)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Probíhají po povrchu srdce pod epikardem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jejich uzávěru - infarkt myokardu</a:t>
            </a: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Pravá koronární tepna = </a:t>
            </a:r>
            <a:r>
              <a:rPr lang="cs-CZ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arteria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coronaria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dextra</a:t>
            </a:r>
            <a:endParaRPr lang="cs-CZ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Zásobuje P předsíň, většinu P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komory, zadní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1/2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mezikomorového septa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 k němu přilehlou malou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část stěny L komory, převodní systém srdeční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Levá koronární tepna = </a:t>
            </a:r>
            <a:r>
              <a:rPr lang="cs-CZ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arteria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coronaria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sinistra</a:t>
            </a:r>
            <a:endParaRPr lang="cs-CZ" sz="24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1080">
              <a:lnSpc>
                <a:spcPct val="100000"/>
              </a:lnSpc>
              <a:buClr>
                <a:srgbClr val="000000"/>
              </a:buClr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Kmen je krátký (cca 1 cm), poté se dělí ve 2 hlavní větve:</a:t>
            </a:r>
          </a:p>
          <a:p>
            <a:pPr marL="80118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ramus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interventricularis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anterior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(RIA)</a:t>
            </a:r>
            <a:endParaRPr lang="cs-CZ" sz="20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118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ramus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circumflexus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(RC)</a:t>
            </a:r>
          </a:p>
          <a:p>
            <a:pPr marL="1080">
              <a:lnSpc>
                <a:spcPct val="100000"/>
              </a:lnSpc>
              <a:buClr>
                <a:srgbClr val="000000"/>
              </a:buClr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Zásobuje většinu stěny L předsíně, většinu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stěny L komory, část P komory a mezikomorového septa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 dirty="0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Cévní zásobení srdce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 dirty="0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 dirty="0">
              <a:latin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0C8122-13B8-44DB-9A3E-A6C01256B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85" y="1416240"/>
            <a:ext cx="4018345" cy="490895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5319C76-0151-4AE9-85A1-70BD15DA69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0"/>
          <a:stretch/>
        </p:blipFill>
        <p:spPr>
          <a:xfrm>
            <a:off x="5187737" y="1219702"/>
            <a:ext cx="3731490" cy="49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3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Převodní systém srdeční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33" name="TextShape 2"/>
          <p:cNvSpPr/>
          <p:nvPr/>
        </p:nvSpPr>
        <p:spPr>
          <a:xfrm>
            <a:off x="233680" y="1417320"/>
            <a:ext cx="8462840" cy="48766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Kardiomyocyty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(buňky srdeční svaloviny) se dělí podle funkce na 2 typy: </a:t>
            </a:r>
          </a:p>
          <a:p>
            <a:pPr marL="971640" lvl="1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Převodní systém srdeční (PSS)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autonomně vytváří </a:t>
            </a:r>
            <a:r>
              <a:rPr lang="cs-CZ" sz="2000" b="0" u="sng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vzruchy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 rozvádí je po srdci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640" lvl="1" indent="-513360">
              <a:buClr>
                <a:srgbClr val="000000"/>
              </a:buClr>
              <a:buFont typeface="Arial"/>
              <a:buAutoNum type="arabicPeriod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Pracovní myokard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zajišťuje </a:t>
            </a:r>
            <a:r>
              <a:rPr lang="cs-CZ" sz="2000" u="sng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kontrakci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(schopnost tvorby vzruchů mají jen za patologických podmínek)</a:t>
            </a:r>
          </a:p>
          <a:p>
            <a:pPr marL="80118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cs-CZ" altLang="cs-CZ" sz="20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98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alt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PSS je specializovaná srdeční svalovina – </a:t>
            </a:r>
            <a:r>
              <a:rPr lang="cs-CZ" altLang="cs-CZ" sz="2000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tvoří akční potenciály, rozvádí je k pracovnímu myokardu a stimulují ho ke kontrakci</a:t>
            </a:r>
          </a:p>
          <a:p>
            <a:pPr marL="34398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000" u="sng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PSS má 3 vlastnosti:</a:t>
            </a:r>
          </a:p>
          <a:p>
            <a:pPr marL="971640" lvl="1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Autonomie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(nezávislost): jednotlivé srdeční kontrakce vznikají nezávisle na CNS a působení hormonů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640" lvl="1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Automacie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(samočinnost): srdce samočinně vytváří podněty k vlastní kontrakci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640" lvl="1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Rytmicita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(pravidelnost): podněty ke kontrakci se vytvářejí pravidelně s určitou frekvencí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Struktura PSS</a:t>
            </a:r>
            <a:endParaRPr lang="cs-CZ" sz="3600" b="0" strike="noStrike" spc="-1" dirty="0">
              <a:latin typeface="Arial"/>
            </a:endParaRPr>
          </a:p>
        </p:txBody>
      </p:sp>
      <p:sp>
        <p:nvSpPr>
          <p:cNvPr id="236" name="TextShape 2"/>
          <p:cNvSpPr/>
          <p:nvPr/>
        </p:nvSpPr>
        <p:spPr>
          <a:xfrm>
            <a:off x="190005" y="1104660"/>
            <a:ext cx="8695377" cy="53649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8280" indent="-457200">
              <a:buClr>
                <a:srgbClr val="000000"/>
              </a:buClr>
              <a:buFont typeface="+mj-lt"/>
              <a:buAutoNum type="arabicPeriod"/>
            </a:pPr>
            <a:r>
              <a:rPr lang="cs-CZ" sz="20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Sinoatriální uzel (SA uzel)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 </a:t>
            </a:r>
            <a:r>
              <a:rPr lang="cs-CZ" sz="20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přirozený pacemaker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(kardiostimulátor), za fyziologických podmínek vzniká vzruch zde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</a:t>
            </a:r>
            <a:r>
              <a:rPr lang="cs-CZ" alt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lidová frekvence tvorby akčních potenciálů je </a:t>
            </a:r>
            <a:r>
              <a:rPr lang="cs-CZ" altLang="cs-CZ" sz="20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70-80/min </a:t>
            </a:r>
            <a:r>
              <a:rPr lang="cs-CZ" alt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(tzv. sinusový rytmus srdeční) </a:t>
            </a:r>
          </a:p>
          <a:p>
            <a:pPr marL="45828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Internodální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síňové spoje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šíří vzruch na pracovní myokard a do AV uzlu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828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cs-CZ" sz="20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Atrioventrikulární uzel (AV uzel)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vede vzruch pomaleji než SA uzel → žádoucí zdržení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atriventrikulárního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přechodu (nejprve je potřeba dokončit kontrakci předsíní, pak kontrakce komor), sekundární pacemaker (40-60/min)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828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cs-CZ" sz="2000" b="1" strike="noStrike" spc="-1" dirty="0" err="1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Hisův</a:t>
            </a:r>
            <a:r>
              <a:rPr lang="cs-CZ" sz="20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svazek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jediné místo, kudy může přecházet vzruch z předsíní na komory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828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Tawarova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raménka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v mezikomorovém septu, levé vede vzruch k myokardu levé komory, pravé k myokardu pravé komory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8280" indent="-4572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Purkyňova vlákna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rozvádí vzruch na pracovní myokard komor</a:t>
            </a: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cs-CZ" sz="20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000">
              <a:buClr>
                <a:srgbClr val="000000"/>
              </a:buClr>
              <a:buFont typeface="Arial"/>
              <a:buChar char="•"/>
            </a:pPr>
            <a:endParaRPr lang="cs-CZ" altLang="cs-CZ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3080" indent="-342000">
              <a:buClr>
                <a:srgbClr val="000000"/>
              </a:buClr>
              <a:buFont typeface="Arial"/>
              <a:buChar char="•"/>
            </a:pP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Při námaze či rozrušení se akce srdeční </a:t>
            </a:r>
            <a:r>
              <a:rPr lang="cs-CZ" altLang="cs-CZ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zrychluje</a:t>
            </a: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(vliv </a:t>
            </a:r>
            <a:r>
              <a:rPr lang="cs-CZ" altLang="cs-CZ" sz="20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sympatiku</a:t>
            </a: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343080" indent="-342000">
              <a:buClr>
                <a:srgbClr val="000000"/>
              </a:buClr>
              <a:buFont typeface="Arial"/>
              <a:buChar char="•"/>
            </a:pPr>
            <a:r>
              <a:rPr lang="cs-CZ" altLang="cs-CZ" sz="20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Parasympatikus</a:t>
            </a: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altLang="cs-CZ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zpomaluje</a:t>
            </a: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akci srdeční, např. ve spánku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370800" y="64695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Struktura PSS</a:t>
            </a:r>
            <a:endParaRPr lang="cs-CZ" sz="3600" b="0" strike="noStrike" spc="-1" dirty="0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370800" y="64695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2000E468-CB1F-4369-AD87-7A05E4278F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6786" r="21688" b="6131"/>
          <a:stretch/>
        </p:blipFill>
        <p:spPr bwMode="auto">
          <a:xfrm>
            <a:off x="778713" y="1555667"/>
            <a:ext cx="3282648" cy="37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3B241D5-531F-4863-92E9-DD535824F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261" y="1912263"/>
            <a:ext cx="3841864" cy="3206337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48E31AE2-92C1-4645-8C9F-70324270EFE1}"/>
              </a:ext>
            </a:extLst>
          </p:cNvPr>
          <p:cNvSpPr txBox="1">
            <a:spLocks/>
          </p:cNvSpPr>
          <p:nvPr/>
        </p:nvSpPr>
        <p:spPr>
          <a:xfrm>
            <a:off x="4878990" y="1416240"/>
            <a:ext cx="3940405" cy="4960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Převodní systém srdeční (izolovaně): </a:t>
            </a:r>
          </a:p>
        </p:txBody>
      </p:sp>
    </p:spTree>
    <p:extLst>
      <p:ext uri="{BB962C8B-B14F-4D97-AF65-F5344CB8AC3E}">
        <p14:creationId xmlns:p14="http://schemas.microsoft.com/office/powerpoint/2010/main" val="189260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/>
          <p:nvPr/>
        </p:nvSpPr>
        <p:spPr>
          <a:xfrm>
            <a:off x="457200" y="565560"/>
            <a:ext cx="8228160" cy="85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Periferní cévy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40" name="TextShape 2"/>
          <p:cNvSpPr/>
          <p:nvPr/>
        </p:nvSpPr>
        <p:spPr>
          <a:xfrm>
            <a:off x="1274618" y="1564560"/>
            <a:ext cx="7321822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Tepny = arterie</a:t>
            </a:r>
            <a:endParaRPr lang="cs-CZ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Žíly = vény</a:t>
            </a:r>
            <a:endParaRPr lang="cs-CZ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Kapiláry</a:t>
            </a:r>
            <a:endParaRPr lang="cs-CZ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42" name="Obrázek 3"/>
          <p:cNvPicPr/>
          <p:nvPr/>
        </p:nvPicPr>
        <p:blipFill>
          <a:blip r:embed="rId3"/>
          <a:srcRect l="57596" t="33571" r="17677" b="27097"/>
          <a:stretch/>
        </p:blipFill>
        <p:spPr>
          <a:xfrm>
            <a:off x="4145049" y="1564560"/>
            <a:ext cx="3943080" cy="3525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Obecná stavba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44" name="TextShape 2"/>
          <p:cNvSpPr/>
          <p:nvPr/>
        </p:nvSpPr>
        <p:spPr>
          <a:xfrm>
            <a:off x="468360" y="1416240"/>
            <a:ext cx="8228160" cy="468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Tunica intima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všechny cévy vystlány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endotelem</a:t>
            </a:r>
            <a:endParaRPr lang="cs-CZ" sz="2000" b="0" strike="noStrike" spc="-1" dirty="0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Tunica media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svalová vrstva</a:t>
            </a:r>
            <a:endParaRPr lang="cs-CZ" sz="2000" b="0" strike="noStrike" spc="-1" dirty="0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Tunica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adventitia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vazivo na povrchu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46" name="Obrázek 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186646" y="2806666"/>
            <a:ext cx="4125273" cy="313253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/>
          <p:nvPr/>
        </p:nvSpPr>
        <p:spPr>
          <a:xfrm>
            <a:off x="-142503" y="761569"/>
            <a:ext cx="4275117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Tepn</a:t>
            </a:r>
            <a:r>
              <a:rPr lang="cs-CZ" sz="4000" b="1" spc="-1" dirty="0">
                <a:solidFill>
                  <a:srgbClr val="0070C0"/>
                </a:solidFill>
                <a:latin typeface="Calibri"/>
                <a:ea typeface="DejaVu Sans"/>
              </a:rPr>
              <a:t>y, a</a:t>
            </a:r>
            <a:r>
              <a:rPr lang="cs-CZ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rterie</a:t>
            </a:r>
            <a:endParaRPr lang="cs-CZ" sz="40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93A1B7B-A576-499B-A4D0-AB99216C0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856" y="667265"/>
            <a:ext cx="4096987" cy="552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762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/>
          <p:nvPr/>
        </p:nvSpPr>
        <p:spPr>
          <a:xfrm>
            <a:off x="457200" y="43200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Srdce (</a:t>
            </a:r>
            <a:r>
              <a:rPr lang="cs-CZ" sz="32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cor</a:t>
            </a: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)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98" name="TextShape 2"/>
          <p:cNvSpPr/>
          <p:nvPr/>
        </p:nvSpPr>
        <p:spPr>
          <a:xfrm>
            <a:off x="457200" y="1600200"/>
            <a:ext cx="8330760" cy="46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Dutý svalový orgán, má 4 dutiny</a:t>
            </a:r>
          </a:p>
          <a:p>
            <a:pPr marL="343080" indent="-34164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Funguje jako svalová pumpa – pohání krev přes cévy do všech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tkání v těle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Umožňuje výživu a výměnu látek ve tkáních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cs-CZ" sz="20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Systola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= stah srdeční svaloviny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Diastola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= ochabnutí srdeční svaloviny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468360" y="6453360"/>
            <a:ext cx="7704360" cy="2293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pc="-1" dirty="0">
                <a:solidFill>
                  <a:srgbClr val="000000"/>
                </a:solidFill>
                <a:latin typeface="Myriad Pro"/>
              </a:rPr>
              <a:t>Kardiovaskulární a lymfatický systém</a:t>
            </a:r>
            <a:endParaRPr lang="cs-CZ" sz="900" spc="-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D3283F9-1C47-44B8-B6BE-EEEDE77A69F6}"/>
              </a:ext>
            </a:extLst>
          </p:cNvPr>
          <p:cNvSpPr/>
          <p:nvPr/>
        </p:nvSpPr>
        <p:spPr>
          <a:xfrm>
            <a:off x="101160" y="57568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Video - srdce obecně: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https://www.youtube.com/watch?v=CJjzBnzrceE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5110F16-9FCF-4307-A9B2-CD4CB97EB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000" y="3029827"/>
            <a:ext cx="1950338" cy="272702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44F9850-B5D4-48BB-AA0C-0622A75D7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322" y="3029827"/>
            <a:ext cx="1957642" cy="27270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Aorta (srdečnice)</a:t>
            </a:r>
            <a:endParaRPr lang="cs-CZ" sz="3200" b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48" name="TextShape 2"/>
          <p:cNvSpPr/>
          <p:nvPr/>
        </p:nvSpPr>
        <p:spPr>
          <a:xfrm>
            <a:off x="468360" y="141624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ystupuje z levé komory, vede okysličenou krev do celého těla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Dělí se na: 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5480" lvl="1" indent="-457200">
              <a:buClr>
                <a:srgbClr val="000000"/>
              </a:buClr>
              <a:buFont typeface="+mj-lt"/>
              <a:buAutoNum type="arabicPeriod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Aorta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ascendens</a:t>
            </a:r>
            <a:r>
              <a:rPr lang="cs-CZ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vzestupná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aorta) - větvemi zásobuje srdce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5480" lvl="1" indent="-457200">
              <a:buClr>
                <a:srgbClr val="000000"/>
              </a:buClr>
              <a:buFont typeface="+mj-lt"/>
              <a:buAutoNum type="arabicPeriod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Arcus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aortae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(oblouk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aorty) - větvemi zásobuje hlavu, krk, obě HK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5480" lvl="1" indent="-457200">
              <a:buClr>
                <a:srgbClr val="000000"/>
              </a:buClr>
              <a:buFont typeface="+mj-lt"/>
              <a:buAutoNum type="arabicPeriod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Aorta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descendens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(sestupná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aorta), dělí se na:</a:t>
            </a:r>
            <a:endParaRPr lang="cs-CZ" sz="2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2680" lvl="2" indent="-457200">
              <a:buClr>
                <a:srgbClr val="000000"/>
              </a:buClr>
              <a:buFont typeface="+mj-lt"/>
              <a:buAutoNum type="alphaLcParenR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aorta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thoracica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(hrudní aorta)</a:t>
            </a:r>
          </a:p>
          <a:p>
            <a:pPr marL="1372680" lvl="2" indent="-457200">
              <a:buClr>
                <a:srgbClr val="000000"/>
              </a:buClr>
              <a:buFont typeface="+mj-lt"/>
              <a:buAutoNum type="alphaLcParenR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aorta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abdominalis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(břišní aorta)</a:t>
            </a:r>
          </a:p>
          <a:p>
            <a:pPr marL="915480" lvl="2">
              <a:buClr>
                <a:srgbClr val="000000"/>
              </a:buClr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Hranice: průchod bránicí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04B02D-3160-418D-BB6E-CA67C075C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58" y="3085473"/>
            <a:ext cx="3969742" cy="3772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Aorta </a:t>
            </a:r>
            <a:r>
              <a:rPr lang="cs-CZ" sz="32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ascendens</a:t>
            </a: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(vzestupná aorta)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51" name="TextShape 2"/>
          <p:cNvSpPr/>
          <p:nvPr/>
        </p:nvSpPr>
        <p:spPr>
          <a:xfrm>
            <a:off x="457200" y="1417320"/>
            <a:ext cx="8228160" cy="470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Vystupuje z levé komory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 průměr až 3 cm, délku asi 5 cm </a:t>
            </a: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Odstupují z ní 2 větve, cévně zásobují myokard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arteria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coronaria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dextra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arteria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coronaria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sinistra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457200" y="64695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53" name="Obrázek 4"/>
          <p:cNvPicPr/>
          <p:nvPr/>
        </p:nvPicPr>
        <p:blipFill>
          <a:blip r:embed="rId3"/>
          <a:srcRect b="8008"/>
          <a:stretch/>
        </p:blipFill>
        <p:spPr>
          <a:xfrm>
            <a:off x="4918941" y="2822040"/>
            <a:ext cx="3558960" cy="261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Arcus</a:t>
            </a: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cs-CZ" sz="32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aortae</a:t>
            </a: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(aortální oblouk)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55" name="TextShape 2"/>
          <p:cNvSpPr/>
          <p:nvPr/>
        </p:nvSpPr>
        <p:spPr>
          <a:xfrm>
            <a:off x="206640" y="152928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Začátek v úrovni dolního okraje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manubria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sterni, dále probíhá obloukem směrem dorzálně a doleva</a:t>
            </a:r>
          </a:p>
          <a:p>
            <a:pPr marL="457200" indent="-456120">
              <a:buClr>
                <a:srgbClr val="000000"/>
              </a:buClr>
              <a:buFont typeface="Arial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úrovni Th4 přechází v sestupnou (hrudní) aortu</a:t>
            </a:r>
          </a:p>
          <a:p>
            <a:pPr marL="1080">
              <a:buClr>
                <a:srgbClr val="000000"/>
              </a:buClr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0">
              <a:lnSpc>
                <a:spcPct val="100000"/>
              </a:lnSpc>
              <a:buClr>
                <a:srgbClr val="000000"/>
              </a:buClr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Z konvexitě vydává 3 větve (ke krku, hlavě a HK):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8280" indent="-457200">
              <a:buClr>
                <a:srgbClr val="000000"/>
              </a:buClr>
              <a:buFont typeface="+mj-lt"/>
              <a:buAutoNum type="alphaUcPeriod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Truncus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brachiocephalicus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hlavopažní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kmen)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a.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subclavia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dextra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(pravá podklíčková tepna)</a:t>
            </a:r>
            <a:endParaRPr lang="cs-CZ" sz="2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a.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carotis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dextra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(pravá společná krkavice)</a:t>
            </a:r>
            <a:endParaRPr lang="cs-CZ" sz="2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8280" indent="-457200">
              <a:buClr>
                <a:srgbClr val="000000"/>
              </a:buClr>
              <a:buFont typeface="+mj-lt"/>
              <a:buAutoNum type="alphaUcPeriod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Arteria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carotis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sinistra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(levá společná krkavice)</a:t>
            </a:r>
            <a:endParaRPr lang="cs-CZ" sz="2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8280" indent="-457200">
              <a:buClr>
                <a:srgbClr val="000000"/>
              </a:buClr>
              <a:buFont typeface="+mj-lt"/>
              <a:buAutoNum type="alphaUcPeriod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Arteria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subclavia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sinistra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(levá podklíčková tepna)</a:t>
            </a:r>
            <a:endParaRPr lang="cs-CZ" sz="2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8280" indent="-457200">
              <a:buClr>
                <a:srgbClr val="000000"/>
              </a:buClr>
              <a:buFont typeface="+mj-lt"/>
              <a:buAutoNum type="alphaUcPeriod"/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57" name="Obrázek 2"/>
          <p:cNvPicPr/>
          <p:nvPr/>
        </p:nvPicPr>
        <p:blipFill>
          <a:blip r:embed="rId3"/>
          <a:stretch/>
        </p:blipFill>
        <p:spPr>
          <a:xfrm>
            <a:off x="6301038" y="1986695"/>
            <a:ext cx="2636322" cy="334202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2"/>
          <p:cNvSpPr/>
          <p:nvPr/>
        </p:nvSpPr>
        <p:spPr>
          <a:xfrm>
            <a:off x="468360" y="866899"/>
            <a:ext cx="8675640" cy="52340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b="1" strike="noStrike" spc="-1" dirty="0" err="1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Arteria</a:t>
            </a:r>
            <a:r>
              <a:rPr lang="cs-CZ" sz="24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400" b="1" strike="noStrike" spc="-1" dirty="0" err="1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carotis</a:t>
            </a:r>
            <a:r>
              <a:rPr lang="cs-CZ" sz="24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400" b="1" strike="noStrike" spc="-1" dirty="0" err="1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communis</a:t>
            </a:r>
            <a:r>
              <a:rPr lang="cs-CZ" sz="24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400" b="1" strike="noStrike" spc="-1" dirty="0" err="1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dextra</a:t>
            </a:r>
            <a:r>
              <a:rPr lang="cs-CZ" sz="24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et </a:t>
            </a:r>
            <a:r>
              <a:rPr lang="cs-CZ" sz="2400" b="1" strike="noStrike" spc="-1" dirty="0" err="1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sininistra</a:t>
            </a:r>
            <a:r>
              <a:rPr lang="cs-CZ" sz="2400" b="0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= pravá a levá společná krkavice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Hlavní arterie pro hlavu a částečně pro krk,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součástí nervově cévního svazku krčního (spolu s v. jugularis interna a n. vagus (n. X)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robíhají mezi svaly na krku, v úrovni štítné chrupavky (C3-C4) se dělí na:</a:t>
            </a:r>
            <a:endParaRPr lang="cs-CZ" sz="2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arteria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carotis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externa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(zevní krkavice) - zajišťuje cévní zásobení orgánů krku a obličeje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arteria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carotis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interna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vnitřní krkavice) – vstupuje do lebky přes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canalis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caroticus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(v kosti spánkové), zásobuje mozek, oko, část čelní krajiny a nosu,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konečný úsek spoluvytváří </a:t>
            </a:r>
            <a:r>
              <a:rPr lang="cs-CZ" sz="20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Willisův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tepenný mozkový okruh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(spolu s páteřními tepnami,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aa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vertebrales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cs-CZ" sz="2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60" name="Obrázek 2"/>
          <p:cNvPicPr>
            <a:picLocks noChangeAspect="1"/>
          </p:cNvPicPr>
          <p:nvPr/>
        </p:nvPicPr>
        <p:blipFill>
          <a:blip r:embed="rId3"/>
          <a:srcRect l="40598" t="28220" r="24089" b="15531"/>
          <a:stretch/>
        </p:blipFill>
        <p:spPr>
          <a:xfrm>
            <a:off x="5700156" y="4301552"/>
            <a:ext cx="3443844" cy="2556447"/>
          </a:xfrm>
          <a:prstGeom prst="rect">
            <a:avLst/>
          </a:prstGeom>
          <a:ln w="0"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2E99909-E371-4CE9-A9D7-3130750BC6E9}"/>
              </a:ext>
            </a:extLst>
          </p:cNvPr>
          <p:cNvSpPr/>
          <p:nvPr/>
        </p:nvSpPr>
        <p:spPr>
          <a:xfrm>
            <a:off x="124689" y="5350315"/>
            <a:ext cx="5472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Při tepenném krvácení z karotidy </a:t>
            </a:r>
            <a:r>
              <a:rPr lang="cs-CZ" sz="1600" dirty="0"/>
              <a:t>- komprese společné krkavice při předním okraji m. </a:t>
            </a:r>
            <a:r>
              <a:rPr lang="cs-CZ" sz="1600" dirty="0" err="1"/>
              <a:t>sternocleidomastoideus</a:t>
            </a:r>
            <a:r>
              <a:rPr lang="cs-CZ" sz="1600" dirty="0"/>
              <a:t> (kývač hlavy) asi uprostřed jeho délky, vedle hrtanu.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263" name="TextovéPole 5"/>
          <p:cNvSpPr/>
          <p:nvPr/>
        </p:nvSpPr>
        <p:spPr>
          <a:xfrm>
            <a:off x="239760" y="754560"/>
            <a:ext cx="8734680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b="1" spc="-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Arteria</a:t>
            </a:r>
            <a:r>
              <a:rPr lang="cs-CZ" sz="2400" b="1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spc="-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subclavia</a:t>
            </a:r>
            <a:r>
              <a:rPr lang="cs-CZ" sz="2400" b="1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spc="-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dextra</a:t>
            </a:r>
            <a:r>
              <a:rPr lang="cs-CZ" sz="2400" b="1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cs-CZ" sz="2400" b="1" spc="-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sinistra</a:t>
            </a:r>
            <a:r>
              <a:rPr lang="cs-CZ" sz="2400" b="1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s-CZ" sz="2000" spc="-1" dirty="0">
                <a:latin typeface="Calibri" panose="020F0502020204030204" pitchFamily="34" charset="0"/>
                <a:cs typeface="Calibri" panose="020F0502020204030204" pitchFamily="34" charset="0"/>
              </a:rPr>
              <a:t>= pravá </a:t>
            </a:r>
            <a:r>
              <a:rPr lang="cs-CZ" sz="2000" strike="noStrike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 levá podklíčková tepna</a:t>
            </a:r>
            <a:endParaRPr lang="cs-CZ" sz="2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ětve pro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mozek, krční míchu, krční </a:t>
            </a:r>
            <a:r>
              <a:rPr lang="cs-CZ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páteř,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svaly krku, štítnou žlázu, hrtan a HK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Klinicky důležité větve: </a:t>
            </a:r>
            <a:r>
              <a:rPr lang="cs-CZ" sz="2000" b="1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vertebrales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páteřní tepny, prochází přes příčné výběžky krčních obratlů a týlním otvorem vstupují do lebky, kde se spojují s větvemi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aa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carotis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internae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 vytvářejí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Willisův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tepenný </a:t>
            </a:r>
            <a:r>
              <a:rPr lang="cs-CZ" sz="20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okruh</a:t>
            </a:r>
            <a:endParaRPr lang="cs-CZ" sz="20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Podklíčkové tepny pokračují do podpažní jámy a mění se v podpažní tepnu –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a.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axillaris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→ pokračují na HK jako pažní tepna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a. brachialis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 v loketní jamce se dělí na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a.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radialis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ulnaris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		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EE9E51F-8366-4677-B3CF-CBA39DEFB783}"/>
              </a:ext>
            </a:extLst>
          </p:cNvPr>
          <p:cNvSpPr/>
          <p:nvPr/>
        </p:nvSpPr>
        <p:spPr>
          <a:xfrm>
            <a:off x="239760" y="4366240"/>
            <a:ext cx="8821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Místa komprese tepen horní končetiny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(zástava tepenného krvácení):</a:t>
            </a:r>
          </a:p>
          <a:p>
            <a: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Tepna podklíčková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 komprese proti 1. žebru nad vnitřní 1/3 klavikuly.</a:t>
            </a:r>
          </a:p>
          <a:p>
            <a: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Tepna podpažní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 komprese proti humeru v axile.</a:t>
            </a:r>
          </a:p>
          <a:p>
            <a: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Tepna pažní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 komprese proti humeru na vnitřním okraji paže - v 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sulcus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bicipitalis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medialis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Tepna vřetenní a loketní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 komprese proti radiu a ulně v oblasti zápěstí na přední straně předloktí</a:t>
            </a:r>
          </a:p>
        </p:txBody>
      </p:sp>
      <p:pic>
        <p:nvPicPr>
          <p:cNvPr id="264" name="Obrázek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9219049" y="1072148"/>
            <a:ext cx="3268515" cy="578585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Aorta </a:t>
            </a:r>
            <a:r>
              <a:rPr lang="cs-CZ" sz="32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descendens</a:t>
            </a: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(sestupná aorta)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67" name="TextShape 2"/>
          <p:cNvSpPr/>
          <p:nvPr/>
        </p:nvSpPr>
        <p:spPr>
          <a:xfrm>
            <a:off x="258618" y="1644480"/>
            <a:ext cx="8437902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Dělí se na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hrudní a břišní část, obě mají větve: 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Parietální (nástěnné)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vyživují stěnu hrudní a břišní 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Viscerální (orgánové)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zásobují orgány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cs-CZ" sz="2000" b="1" strike="noStrike" spc="-1" dirty="0">
                <a:solidFill>
                  <a:srgbClr val="0070C0"/>
                </a:solidFill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Aorta </a:t>
            </a:r>
            <a:r>
              <a:rPr lang="cs-CZ" sz="2000" b="1" strike="noStrike" spc="-1" dirty="0" err="1">
                <a:solidFill>
                  <a:srgbClr val="0070C0"/>
                </a:solidFill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thoracica</a:t>
            </a:r>
            <a:r>
              <a:rPr lang="cs-CZ" sz="20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avazuje na aortální oblouk (Th3−Th4)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Vydává přímé větve pro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hrudní stěnu, jícen, průdušky, plíce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(výživný oběh plic),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osrdečník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</a:p>
          <a:p>
            <a:pPr lvl="1"/>
            <a:endParaRPr lang="cs-CZ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2D9E76-A5C9-4A54-9FC7-E46D991B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341" y="1437587"/>
            <a:ext cx="3466659" cy="54204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FBDF590-B5C8-4874-BC3F-EFE3ABC59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904" y="3580327"/>
            <a:ext cx="2563044" cy="3277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2"/>
          <p:cNvSpPr/>
          <p:nvPr/>
        </p:nvSpPr>
        <p:spPr>
          <a:xfrm>
            <a:off x="462960" y="843480"/>
            <a:ext cx="8385476" cy="530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2. </a:t>
            </a:r>
            <a:r>
              <a:rPr lang="cs-CZ" sz="2000" b="1" strike="noStrike" spc="-1" dirty="0">
                <a:solidFill>
                  <a:srgbClr val="0070C0"/>
                </a:solidFill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Aorta </a:t>
            </a:r>
            <a:r>
              <a:rPr lang="cs-CZ" sz="2000" b="1" strike="noStrike" spc="-1" dirty="0" err="1">
                <a:solidFill>
                  <a:srgbClr val="0070C0"/>
                </a:solidFill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abdominalis</a:t>
            </a:r>
            <a:r>
              <a:rPr lang="cs-CZ" sz="20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Leží v</a:t>
            </a: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alt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retroperitoneu</a:t>
            </a: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břišní dutiny,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navazuje na a.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thoracica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Běží při páteři po levém boku VCI (od Th12) až k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bifurkaci aorty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(L4), kde se dělí na pravou a levou společnou kyčelní tepnu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illiacae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communes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Odstupují z ní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párové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nepárové větve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 zásobení břišní stěny a břišních a pánevních orgánů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1" u="sng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Párové viscerální větve:</a:t>
            </a:r>
          </a:p>
          <a:p>
            <a:pPr lvl="2" indent="-457200">
              <a:buClr>
                <a:srgbClr val="000000"/>
              </a:buClr>
              <a:buFont typeface="+mj-lt"/>
              <a:buAutoNum type="arabicParenR"/>
            </a:pP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aa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suprarenales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 pro nadledviny</a:t>
            </a:r>
          </a:p>
          <a:p>
            <a:pPr lvl="2" indent="-457200">
              <a:buClr>
                <a:srgbClr val="000000"/>
              </a:buClr>
              <a:buFont typeface="+mj-lt"/>
              <a:buAutoNum type="arabicParenR"/>
            </a:pP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aa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renales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 pro ledviny</a:t>
            </a:r>
          </a:p>
          <a:p>
            <a:pPr lvl="2" indent="-457200">
              <a:buClr>
                <a:srgbClr val="000000"/>
              </a:buClr>
              <a:buFont typeface="+mj-lt"/>
              <a:buAutoNum type="arabicParenR"/>
            </a:pP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aa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testiculares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ovaricae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- pro varlata/vaječníky (zakládají se v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retroperitoneu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2"/>
          <p:cNvSpPr/>
          <p:nvPr/>
        </p:nvSpPr>
        <p:spPr>
          <a:xfrm>
            <a:off x="301680" y="761040"/>
            <a:ext cx="8491338" cy="533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1" u="sng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Nepárové viscerální větve:</a:t>
            </a:r>
            <a:endParaRPr lang="cs-CZ" sz="2000" u="sng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5480" lvl="1" indent="-457200">
              <a:buClr>
                <a:srgbClr val="000000"/>
              </a:buClr>
              <a:buFont typeface="+mj-lt"/>
              <a:buAutoNum type="arabicParenR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truncus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coeliacus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(břišní kmen) </a:t>
            </a:r>
            <a:endParaRPr lang="cs-CZ" sz="20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1371577" lvl="2" indent="-457200" algn="just" defTabSz="914377">
              <a:buClrTx/>
              <a:buSzTx/>
              <a:buFont typeface="+mj-lt"/>
              <a:buAutoNum type="alphaLcParenR"/>
            </a:pP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a. </a:t>
            </a:r>
            <a:r>
              <a:rPr lang="cs-CZ" alt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gastrica</a:t>
            </a: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sinistra</a:t>
            </a: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zásobuje část žaludku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577" lvl="2" indent="-457200" algn="just" defTabSz="914377">
              <a:buClrTx/>
              <a:buSzTx/>
              <a:buFont typeface="+mj-lt"/>
              <a:buAutoNum type="alphaLcParenR"/>
            </a:pP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a. </a:t>
            </a:r>
            <a:r>
              <a:rPr lang="cs-CZ" alt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hepatica</a:t>
            </a: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communis</a:t>
            </a: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zásobuje játra, část duodena a pankreatu, podílí se na výživě žaludku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577" lvl="2" indent="-457200" algn="just" defTabSz="914377">
              <a:buClrTx/>
              <a:buSzTx/>
              <a:buFont typeface="+mj-lt"/>
              <a:buAutoNum type="alphaLcParenR"/>
            </a:pP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a. </a:t>
            </a:r>
            <a:r>
              <a:rPr lang="cs-CZ" alt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lienalis</a:t>
            </a:r>
            <a:r>
              <a:rPr lang="cs-CZ" alt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zásobuje slezinu a část žaludku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5480" lvl="1" indent="-457200">
              <a:buClr>
                <a:srgbClr val="000000"/>
              </a:buClr>
              <a:buFont typeface="+mj-lt"/>
              <a:buAutoNum type="arabicParenR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a.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mesenterica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superior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probíhá v mezenteriu (závěs tenkého střeva), zásobuje tenké střevo, slepé střevo, vzestupný a část příčného tračníku</a:t>
            </a:r>
          </a:p>
          <a:p>
            <a:pPr marL="915480" lvl="1" indent="-457200">
              <a:buClr>
                <a:srgbClr val="000000"/>
              </a:buClr>
              <a:buFont typeface="+mj-lt"/>
              <a:buAutoNum type="arabicParenR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a.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mesenterica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inferior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zásobuje zbylou část příčného tračníku, sestupný tračník, esovitou kličku a horní část konečníku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73" name="Obrázek 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522026" y="1773791"/>
            <a:ext cx="3621974" cy="508420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2"/>
          <p:cNvSpPr/>
          <p:nvPr/>
        </p:nvSpPr>
        <p:spPr>
          <a:xfrm>
            <a:off x="468360" y="754560"/>
            <a:ext cx="8217000" cy="537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276" name="TextovéPole 6"/>
          <p:cNvSpPr/>
          <p:nvPr/>
        </p:nvSpPr>
        <p:spPr>
          <a:xfrm>
            <a:off x="239760" y="754560"/>
            <a:ext cx="8734680" cy="50153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cs-CZ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Arteriae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iliacae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communes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dextra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cs-CZ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sinistra</a:t>
            </a:r>
            <a:endParaRPr lang="cs-CZ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Pravá a levá společná kyčelní tepna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Konečné větvě břišní aorty, vznikají bifurkací aorty (L4)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Každá se v malé pánvi dělí na: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iliaca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interna (vnitřní kyčelní tepna) - probíhá v malé pánvi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iliaca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externa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(vnitřní kyčelní tepna) - z malé pánve přechází pod tříselným vazem na DK</a:t>
            </a: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Arteria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iliaca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interna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zásobuje pánevní stěnu, svalstvo kyčelního kloubu, orgány pánve – močový měchýř,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konečník, pohlavní orgány: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 muže chámovod a prostatu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 ženy dělohu –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a.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uterina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440" indent="-513360">
              <a:lnSpc>
                <a:spcPct val="100000"/>
              </a:lnSpc>
              <a:buClr>
                <a:srgbClr val="000000"/>
              </a:buClr>
              <a:buFont typeface="Arial"/>
              <a:buAutoNum type="arabicPeriod" startAt="2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Arteria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iliaca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externa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–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zásobuje DK, prochází pod tříselným vazem na přední stranu stehna jako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a.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femoralis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stehenní tepna) – hmatný tep pod středem tříselného vazu, poté přechází do podkolenní jámy jako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a.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poplitea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 dělí se na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a.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tibialis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anterior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et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posterior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2"/>
          <p:cNvSpPr/>
          <p:nvPr/>
        </p:nvSpPr>
        <p:spPr>
          <a:xfrm>
            <a:off x="468360" y="754560"/>
            <a:ext cx="8217000" cy="537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276" name="TextovéPole 6"/>
          <p:cNvSpPr/>
          <p:nvPr/>
        </p:nvSpPr>
        <p:spPr>
          <a:xfrm>
            <a:off x="239760" y="754560"/>
            <a:ext cx="8217000" cy="36557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Místa hmatného pulsu a komprese tepen dolní končetiny</a:t>
            </a:r>
          </a:p>
          <a:p>
            <a:endParaRPr lang="cs-CZ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Stehenní tepna (a. </a:t>
            </a:r>
            <a:r>
              <a:rPr lang="cs-CZ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femoralis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stlačujeme pod středem tříselního vazu dvěma palci (v prohlubni mezi trupem a dolní končetinou). Při amputaci dolní končetiny, při krvácení ze stehna.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Podkolenní tepna (a. </a:t>
            </a:r>
            <a:r>
              <a:rPr lang="cs-CZ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poplitea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podkolenní jamce za současného max. ohnutí v kolenním kloubu. Při krvácení z bérce.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Zadní holenní tepna (a. </a:t>
            </a:r>
            <a:r>
              <a:rPr lang="cs-CZ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tibialis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posterior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puls lze hmatat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vnitřním kotníkem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Hřbetní nožní tepna (a. dorsalis </a:t>
            </a:r>
            <a:r>
              <a:rPr lang="cs-CZ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pedis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puls lze hmatat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hřbetu nohy mezi 1.a 2.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metatarzem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/>
          <p:nvPr/>
        </p:nvSpPr>
        <p:spPr>
          <a:xfrm>
            <a:off x="482760" y="36000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pc="-1" dirty="0">
                <a:solidFill>
                  <a:srgbClr val="0070C0"/>
                </a:solidFill>
                <a:latin typeface="Calibri"/>
                <a:ea typeface="DejaVu Sans"/>
              </a:rPr>
              <a:t>S</a:t>
            </a: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rdce (</a:t>
            </a:r>
            <a:r>
              <a:rPr lang="cs-CZ" sz="32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cor</a:t>
            </a: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) - umístění</a:t>
            </a:r>
            <a:r>
              <a:rPr lang="cs-CZ" sz="32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01" name="TextShape 2"/>
          <p:cNvSpPr/>
          <p:nvPr/>
        </p:nvSpPr>
        <p:spPr>
          <a:xfrm>
            <a:off x="73891" y="1483560"/>
            <a:ext cx="8968509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4340" indent="-3429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Uloženo za hrudní kostí v mezihrudí (mediastinu) v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osrdečníkovém vaku 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perikard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Tvar kužele, poloha srdce v hrudníku: </a:t>
            </a:r>
            <a:r>
              <a:rPr lang="cs-CZ" sz="20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 srdce vpravo, 2/3 vlevo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Podélná osa srdeční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šikmá spojnice báze a hrotu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Báze srdeční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(širší) – kraniálně, vstup a výstup velkých cév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Hrot srdeční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kaudálně</a:t>
            </a:r>
          </a:p>
          <a:p>
            <a:pPr marL="14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 dirty="0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 dirty="0">
              <a:latin typeface="Arial"/>
            </a:endParaRPr>
          </a:p>
        </p:txBody>
      </p:sp>
      <p:pic>
        <p:nvPicPr>
          <p:cNvPr id="203" name="Picture 2" descr="C:\Documents and Settings\blanka.pospisilova\Dokumenty\Skripta\2010_10_12\IMG_0010.jpg"/>
          <p:cNvPicPr/>
          <p:nvPr/>
        </p:nvPicPr>
        <p:blipFill>
          <a:blip r:embed="rId3">
            <a:lum contrast="10000"/>
          </a:blip>
          <a:stretch/>
        </p:blipFill>
        <p:spPr>
          <a:xfrm>
            <a:off x="5344200" y="3888360"/>
            <a:ext cx="2931480" cy="2279880"/>
          </a:xfrm>
          <a:prstGeom prst="rect">
            <a:avLst/>
          </a:prstGeom>
          <a:ln w="6480">
            <a:solidFill>
              <a:srgbClr val="443205"/>
            </a:solidFill>
            <a:round/>
          </a:ln>
        </p:spPr>
      </p:pic>
      <p:sp>
        <p:nvSpPr>
          <p:cNvPr id="204" name="Line 4"/>
          <p:cNvSpPr/>
          <p:nvPr/>
        </p:nvSpPr>
        <p:spPr>
          <a:xfrm>
            <a:off x="6755760" y="5104440"/>
            <a:ext cx="390600" cy="635040"/>
          </a:xfrm>
          <a:prstGeom prst="line">
            <a:avLst/>
          </a:prstGeom>
          <a:ln w="76320">
            <a:solidFill>
              <a:srgbClr val="FFFF6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2"/>
          <p:cNvSpPr/>
          <p:nvPr/>
        </p:nvSpPr>
        <p:spPr>
          <a:xfrm>
            <a:off x="468360" y="754560"/>
            <a:ext cx="8217000" cy="537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9E61704-2678-4EF9-8F12-91F37D8D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08" y="602352"/>
            <a:ext cx="7084291" cy="529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5196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/>
          <p:nvPr/>
        </p:nvSpPr>
        <p:spPr>
          <a:xfrm>
            <a:off x="35627" y="761569"/>
            <a:ext cx="4457546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Žíly</a:t>
            </a:r>
            <a:r>
              <a:rPr lang="cs-CZ" sz="4000" b="1" spc="-1" dirty="0">
                <a:solidFill>
                  <a:srgbClr val="0070C0"/>
                </a:solidFill>
                <a:latin typeface="Calibri"/>
                <a:ea typeface="DejaVu Sans"/>
              </a:rPr>
              <a:t>, vény</a:t>
            </a:r>
            <a:endParaRPr lang="cs-CZ" sz="40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9A704815-BF60-4676-9E3C-F70CCBADC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173" y="0"/>
            <a:ext cx="4650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21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pc="-1" dirty="0">
                <a:solidFill>
                  <a:srgbClr val="0070C0"/>
                </a:solidFill>
                <a:latin typeface="Calibri"/>
              </a:rPr>
              <a:t>Žíly, vény</a:t>
            </a:r>
            <a:endParaRPr lang="cs-CZ" sz="3200" spc="-1" dirty="0">
              <a:solidFill>
                <a:srgbClr val="0070C0"/>
              </a:solidFill>
            </a:endParaRPr>
          </a:p>
        </p:txBody>
      </p:sp>
      <p:sp>
        <p:nvSpPr>
          <p:cNvPr id="279" name="TextShape 2"/>
          <p:cNvSpPr/>
          <p:nvPr/>
        </p:nvSpPr>
        <p:spPr>
          <a:xfrm>
            <a:off x="468360" y="1414800"/>
            <a:ext cx="8228160" cy="472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Cévy vedoucí krev směrem k srdci, ve většině případů se jedná o krev odkysličenou</a:t>
            </a:r>
            <a:endParaRPr lang="cs-CZ" sz="2000" b="0" strike="noStrike" spc="-1" dirty="0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Mají tenčí stěnu než arterie</a:t>
            </a:r>
            <a:endParaRPr lang="cs-CZ" sz="2000" b="0" strike="noStrike" spc="-1" dirty="0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Mnoho žil obsahuje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chlopně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které zajišťují jednosměrný tok</a:t>
            </a:r>
            <a:endParaRPr lang="cs-CZ" sz="2000" b="0" strike="noStrike" spc="-1" dirty="0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Rozlišujeme žíly: </a:t>
            </a:r>
          </a:p>
          <a:p>
            <a:pPr marL="914400" lvl="1" indent="-456120"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povrchové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nedoprovází arterie a tvoří bohaté sítě v podkoží </a:t>
            </a:r>
          </a:p>
          <a:p>
            <a:pPr marL="914400" lvl="1" indent="-456120"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hluboké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doprovázejí tepny a často jsou zdvojené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Systémový žilní oběh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82" name="TextShape 2"/>
          <p:cNvSpPr/>
          <p:nvPr/>
        </p:nvSpPr>
        <p:spPr>
          <a:xfrm>
            <a:off x="166255" y="1278360"/>
            <a:ext cx="8680861" cy="3186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Vena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cava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superior (horní dutá žíla, VCS)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Vede odkysličenou krev z horní ½ těla - hlava, krk a HK, </a:t>
            </a:r>
            <a:r>
              <a:rPr lang="cs-CZ" alt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hrudní stěna a část hrudních orgánů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do pravé předsíně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Široká a krátká žíla (průsvit 2cm, délka 6-7cm)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u="sng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Nemá chlopně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Vzniká ve výši 2. </a:t>
            </a:r>
            <a:r>
              <a:rPr lang="cs-CZ" sz="20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sternokostálního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kloubu soutokem </a:t>
            </a:r>
            <a:r>
              <a:rPr lang="cs-CZ" sz="20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vena</a:t>
            </a:r>
            <a:r>
              <a:rPr lang="cs-CZ" sz="20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brachiocephalica</a:t>
            </a:r>
            <a:r>
              <a:rPr lang="cs-CZ" sz="20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dextra</a:t>
            </a:r>
            <a:r>
              <a:rPr lang="cs-CZ" sz="20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cs-CZ" sz="20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sinistra</a:t>
            </a:r>
            <a:r>
              <a:rPr lang="cs-CZ" sz="20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hlavopažní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žíly) </a:t>
            </a:r>
          </a:p>
          <a:p>
            <a:pPr marL="800100" lvl="1" indent="-342900" algn="just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Každá vzniká soutokem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v. jugularis interna (vnitřní hrdelní žíla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odvádí krev z hlavy a krku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v. </a:t>
            </a: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subclavia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(podklíčková žíla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odvádí krev z HK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jejich soutok =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žilní úhel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 žilního úhlu ústí vpravo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pravý mízní kmen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vlevo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hrudní mízovod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216C12-589C-4460-BD93-B5A5D0479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582" y="4741295"/>
            <a:ext cx="3103417" cy="207041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Systémový žilní oběh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82" name="TextShape 2"/>
          <p:cNvSpPr/>
          <p:nvPr/>
        </p:nvSpPr>
        <p:spPr>
          <a:xfrm>
            <a:off x="178131" y="1278360"/>
            <a:ext cx="6103916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Vena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cava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inferior (dolní dutá žíla, VCI)</a:t>
            </a:r>
            <a:endParaRPr lang="cs-CZ" sz="2400" b="1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Vede odkysličenou krev </a:t>
            </a:r>
            <a:r>
              <a:rPr lang="cs-CZ" sz="20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dolní ½ těla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DK, stěna a párové orgány dutiny břišní </a:t>
            </a:r>
            <a:r>
              <a:rPr lang="cs-CZ" alt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(nadledviny, ledviny, vaječníky a varlata) a játra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ostatních nepárových orgánů dutiny břišní je žilní krev odváděna </a:t>
            </a:r>
            <a:r>
              <a:rPr lang="cs-CZ" altLang="cs-CZ" sz="20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venou</a:t>
            </a:r>
            <a:r>
              <a:rPr lang="cs-CZ" altLang="cs-CZ" sz="20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portae</a:t>
            </a:r>
            <a:r>
              <a:rPr lang="cs-CZ" altLang="cs-CZ" sz="20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jater </a:t>
            </a:r>
            <a:r>
              <a:rPr lang="cs-CZ" alt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poté do VCI</a:t>
            </a:r>
            <a:endParaRPr lang="cs-CZ" sz="20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VCI prochází bránicí a ústí do pravé předsíně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Vzniká soutokem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vena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iliaca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dx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et sin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(pravá a levá společná kyčelní žíla) a prochází podél páteře vpravo od aorty.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u="sng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</a:t>
            </a:r>
            <a:r>
              <a:rPr lang="cs-CZ" sz="2000" b="0" u="sng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emá chlopně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F1D241B-5A2A-4D56-8D13-1765E05B3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433" y="1258784"/>
            <a:ext cx="3124567" cy="43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46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Žíly hlavy a krku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82" name="TextShape 2"/>
          <p:cNvSpPr/>
          <p:nvPr/>
        </p:nvSpPr>
        <p:spPr>
          <a:xfrm>
            <a:off x="178131" y="1278360"/>
            <a:ext cx="8680861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Venae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brachiocephalicae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(viz dříve)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Vena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jugularis interna (vnitřní žíla hrdelní)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Párová žíla (pravá a levá), začíná na bázi lební (ve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foramen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jugulare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 jako přímé pokračování esovitého splavu (sinus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sigmoideus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 krku probíhá podél krčních orgánů, jako součást 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nervově cévního svazku krčního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 žilním úhlu se spojuje s žilou podklíčkovou v žílu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hlavopažní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(v.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brachiocephalica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Má přítoky intrakraniální a extrakraniální: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Extrakraniální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odvádějí krev z povrchových struktur hlavy a krku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Intrakraniální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 odvádějí krev z nitrolbí (mozku a obalů mozkových, z kostí lebečních, očnice a vnitřního ucha), propojeny s extrakraniálními žilami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Žíly mozkové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vv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cerebri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 dělí se na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hluboké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povrchové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 propojeny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Žíly plen mozkových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vv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meningeae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 odvádějí krev z tvrdé pleny mozkové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Splavy mozkové, sinus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durae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matris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široké žíly s redukovanou stěnou,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zavzaté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do tvrdé pleny mozkové, mezi sebou propojeny, např. sinus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sagittalis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superior et inferior, sinus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tranversus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sinus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sigmoideus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57249" lvl="1" indent="-342900">
              <a:buAutoNum type="arabicParenR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6600070-87EA-4E7D-AA3B-C0BBBB48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677" y="1467045"/>
            <a:ext cx="3761323" cy="53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Žíly horní končetiny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82" name="TextShape 2"/>
          <p:cNvSpPr/>
          <p:nvPr/>
        </p:nvSpPr>
        <p:spPr>
          <a:xfrm>
            <a:off x="178131" y="1278360"/>
            <a:ext cx="8775864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Patří do povodí VCS, mají chlopně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Dělí se na povrchové a hluboké (propojené, krev teče z povrchových do hlubokých žil)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Povrchové žíly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Začínají na ruce jako povrchové žíly prstů, dlaně a hřbetu ruky (na hřbetu ruky jsou početnější a vytvářejí pleteň (rete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venosum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dorsale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manus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 rete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venosum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dorsale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manus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vznikají 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cs-CZ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cephalica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(laterálně) a 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cs-CZ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basilica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(mediálně)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Vena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cephalica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(hlavová žíla)- pokračuje do loketní krajiny, ústí do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axillaris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Vena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basilica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(královská žíla) - vlévá se do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v. brachialis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Obě žíly jsou v loketní jamce vzájemně propojeny šikmou spojkou - značná variabilita, tvar písmen V, N, či M - důležité z hlediska venepunkce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Hluboké žíly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Provázejí stejnojmenné tepny (velké doprovázeny 1 žílou, malé 2 žilami), stejné názvy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Vv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digitales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palmares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vv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metacarpales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dorsales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vv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radiales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vv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ulnares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vv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brachiales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150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Žíly horní končetiny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698B1B-6D99-4174-841D-CB775ACC2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60" y="1254230"/>
            <a:ext cx="4883089" cy="30519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47BBB6A-B929-43CB-B0D3-6794052DE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4" y="4528507"/>
            <a:ext cx="6259795" cy="121074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023BD18-7734-4264-B289-80E8E3304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159" y="1413360"/>
            <a:ext cx="2616334" cy="44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72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Žíly dolní končetiny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82" name="TextShape 2"/>
          <p:cNvSpPr/>
          <p:nvPr/>
        </p:nvSpPr>
        <p:spPr>
          <a:xfrm>
            <a:off x="178131" y="1278360"/>
            <a:ext cx="8775864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Povrchové žíly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plosce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hřbetu nohy je vytvořena síť povrchových žil - 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rete </a:t>
            </a:r>
            <a:r>
              <a:rPr lang="cs-CZ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venosum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plantare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dorsale </a:t>
            </a:r>
            <a:r>
              <a:rPr lang="cs-CZ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pedis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žíly planty a hřbetu - vzájemně propojeny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 žilní sítě hřbetu nohy vznikají 2 dlouhé žíly DK: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cs-CZ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saphena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(velká skrytá žíla)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hlavní povrchová žíla DK, probíhá </a:t>
            </a: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před vnitřním kotníkem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 stoupá v podkoží po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ventromediální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straně bérce a stehna, vlévá se do v.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femoralis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cs-CZ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saphena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parva</a:t>
            </a:r>
            <a:r>
              <a:rPr 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(malá skrytá žíla)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 sbírá z laterální strany rete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venosum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dorsale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pedis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prochází v podkoží </a:t>
            </a: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za vnějším kotníkem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zadní strana bérce - vlévá se do v.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poplitea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Hluboké žíly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Doprovázející stejnojmenné tepny, n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noze a bérci jsou 2, v.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poplitea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v. </a:t>
            </a:r>
            <a:r>
              <a:rPr lang="cs-CZ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femoralis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Mají četné spojení mezi sebou i s žílami povrchovými (pomocí spojek – perforátorů)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Krev teče v normě z povrchových žil do hlubokých, při insuficienci chlopní perforátorů se tok krve obrátí = tenkostěnné povrchové žíly jsou přeplněné krví, nemají oporu v podkoží a trvale se rozšiřují =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varix (křečové žíly)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664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Žíly dolní končetiny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9C4CB16-6CD9-42E3-9473-7C2EAD1E6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70810"/>
            <a:ext cx="1467043" cy="43225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142C9D9-D2FC-4B6D-BFD6-1546C0496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210" y="1689667"/>
            <a:ext cx="1995812" cy="11404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6A3F03-569A-414F-AC41-3CC87B8ED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518" y="1629401"/>
            <a:ext cx="1506135" cy="43225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1FCA454-234E-4658-B640-BC9CC4129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984" y="4834359"/>
            <a:ext cx="1885359" cy="65239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F683A6B-7C32-4C31-9193-691683F53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877" y="1125692"/>
            <a:ext cx="2502029" cy="48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8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2DFCA2E-AE4F-4A1C-8122-DB5E13C94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993" y="0"/>
            <a:ext cx="3547878" cy="2398816"/>
          </a:xfrm>
          <a:prstGeom prst="rect">
            <a:avLst/>
          </a:prstGeom>
        </p:spPr>
      </p:pic>
      <p:sp>
        <p:nvSpPr>
          <p:cNvPr id="209" name="TextShape 1"/>
          <p:cNvSpPr/>
          <p:nvPr/>
        </p:nvSpPr>
        <p:spPr>
          <a:xfrm>
            <a:off x="589638" y="628628"/>
            <a:ext cx="629805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Stavba stěny srdeční </a:t>
            </a:r>
            <a:r>
              <a:rPr lang="cs-CZ" sz="3200" b="0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	</a:t>
            </a:r>
            <a:endParaRPr lang="cs-CZ" sz="3200" b="0" strike="noStrike" spc="-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Shape 2"/>
          <p:cNvSpPr/>
          <p:nvPr/>
        </p:nvSpPr>
        <p:spPr>
          <a:xfrm>
            <a:off x="185958" y="1849534"/>
            <a:ext cx="8772084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0">
              <a:lnSpc>
                <a:spcPct val="100000"/>
              </a:lnSpc>
              <a:spcBef>
                <a:spcPts val="641"/>
              </a:spcBef>
            </a:pPr>
            <a:r>
              <a:rPr lang="cs-CZ" sz="2000" u="sng" strike="noStrike" spc="-1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3 vrstvy:</a:t>
            </a:r>
            <a:endParaRPr lang="cs-CZ" sz="2000" u="sng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560" indent="-45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Endokard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hladká, lesklá a průsvitná blána, vystýlá dutiny srdeční, kryje z obou stran povrch srdečních chlopní</a:t>
            </a:r>
          </a:p>
          <a:p>
            <a:pPr marL="457560" indent="-45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Myokard </a:t>
            </a:r>
            <a:r>
              <a:rPr lang="cs-CZ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(nejsilnější)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–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příčně pruhovaná svalovina srdeční,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zajišťuje pravidelné stahy srdce,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tvořen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kardiomyocyty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(srdeční buňky),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nejsilnější v levé komoře, vyživován koronárními tepnami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Perikard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(osrdečník) - dvojvrstevný obal srdce: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zevní list - </a:t>
            </a:r>
            <a:r>
              <a:rPr lang="cs-CZ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perikard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v užším slova smyslu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vnitřní serózní list - </a:t>
            </a:r>
            <a:r>
              <a:rPr lang="cs-CZ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epikard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mezi nimi je štěrbina, obsahuje asi 20 ml tekutiny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hladký povrch serózního perikardu umožňuje klouzání obou listů po sobě s minimálním třením  </a:t>
            </a:r>
          </a:p>
        </p:txBody>
      </p:sp>
      <p:sp>
        <p:nvSpPr>
          <p:cNvPr id="211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Portální žilní oběh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85" name="TextShape 2"/>
          <p:cNvSpPr/>
          <p:nvPr/>
        </p:nvSpPr>
        <p:spPr>
          <a:xfrm>
            <a:off x="130629" y="1269360"/>
            <a:ext cx="8870867" cy="48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Představuje funkční složku oběhu jater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Vena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portae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(vrátnicová žíla)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– vede krev z </a:t>
            </a:r>
            <a:r>
              <a:rPr lang="cs-CZ" sz="2000" b="0" u="sng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nepárových orgánů dutiny břišní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 jater, z jater do VCI a do pravé předsíně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zniká za hlavou pankreatu soutokem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vena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mesenterica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superior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vena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lienalis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splenica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Sběrná oblast: žaludek, slinivka břišní, tenké a tlusté střevo,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rectum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slezina a žlučník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Krev vedená z těchto orgánů je bohatá na živiny, ale poměrně chudá na kyslík, proto musí být vedle funkčního oběhu do jater zaveden ještě systémový oběh 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hepatica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propria)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Součást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trias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hepatica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-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vstupuje do jater společně s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ductus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hepaticus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arteria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hepatica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propria, v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játrech se rozpadá v kapilární síť jaterních sinusoid, a poté se až systémem jaterních žil (</a:t>
            </a:r>
            <a:r>
              <a:rPr lang="cs-CZ" sz="20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venae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hepaticae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vlévá do VCI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87" name="Obrázek 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549528" y="1603169"/>
            <a:ext cx="4594472" cy="525483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236144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2668508-6817-49C8-9243-CC3CF2EBB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794" y="3639456"/>
            <a:ext cx="1488323" cy="1424840"/>
          </a:xfrm>
          <a:prstGeom prst="rect">
            <a:avLst/>
          </a:prstGeom>
        </p:spPr>
      </p:pic>
      <p:sp>
        <p:nvSpPr>
          <p:cNvPr id="284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cs-CZ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Porto-</a:t>
            </a:r>
            <a:r>
              <a:rPr lang="cs-CZ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kavální</a:t>
            </a:r>
            <a:r>
              <a:rPr lang="cs-CZ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anastomosy</a:t>
            </a:r>
            <a:endParaRPr lang="cs-CZ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5" name="TextShape 2"/>
          <p:cNvSpPr/>
          <p:nvPr/>
        </p:nvSpPr>
        <p:spPr>
          <a:xfrm>
            <a:off x="130629" y="1269360"/>
            <a:ext cx="9013371" cy="518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</a:t>
            </a:r>
            <a:r>
              <a:rPr lang="cs-CZ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linicky důležit</a:t>
            </a:r>
            <a:r>
              <a:rPr lang="cs-CZ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é </a:t>
            </a:r>
            <a:r>
              <a:rPr lang="cs-CZ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spojky mezi </a:t>
            </a:r>
            <a:r>
              <a:rPr lang="cs-CZ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kaválním</a:t>
            </a:r>
            <a:r>
              <a:rPr lang="cs-CZ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 portálním řečištěm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</a:t>
            </a:r>
            <a:r>
              <a:rPr lang="cs-CZ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ejich rozšíření je důležitým diagnostickým znakem </a:t>
            </a:r>
            <a:r>
              <a:rPr lang="cs-CZ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portální hypertenze</a:t>
            </a:r>
          </a:p>
          <a:p>
            <a:pPr algn="just" defTabSz="914377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endParaRPr lang="cs-CZ" altLang="cs-CZ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914377" eaLnBrk="0" fontAlgn="base" hangingPunct="0">
              <a:spcBef>
                <a:spcPct val="0"/>
              </a:spcBef>
              <a:spcAft>
                <a:spcPct val="0"/>
              </a:spcAft>
              <a:buSzTx/>
            </a:pPr>
            <a:r>
              <a:rPr lang="cs-CZ" altLang="cs-CZ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Nejdůležitější jsou v oblasti: </a:t>
            </a:r>
            <a:endParaRPr lang="cs-CZ" altLang="cs-CZ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Kardie žaludku: 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spojky mezi žilami žaludku (drénované do v. </a:t>
            </a:r>
            <a:r>
              <a:rPr lang="cs-CZ" altLang="cs-CZ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portae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a žilami jícnu (do  systému horní a dolní duté žíly)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1" indent="-285750" algn="just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Konečníku: 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plexus </a:t>
            </a:r>
            <a:r>
              <a:rPr lang="cs-CZ" altLang="cs-CZ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rectalis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odtéká krev do v. </a:t>
            </a:r>
            <a:r>
              <a:rPr lang="cs-CZ" altLang="cs-CZ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portae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(horní část) i do VCI (dolní část) 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1" indent="-285750" algn="just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Pupku: 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</a:t>
            </a:r>
            <a:r>
              <a:rPr lang="cs-CZ" altLang="cs-CZ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vv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cs-CZ" altLang="cs-CZ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paraumbilicales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krev odtéká do v. </a:t>
            </a:r>
            <a:r>
              <a:rPr lang="cs-CZ" altLang="cs-CZ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portae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žíly komunikují s podkožními žilami přední strany trupu, drénovanými do obou dutých žil </a:t>
            </a:r>
          </a:p>
          <a:p>
            <a:pPr marL="400041" lvl="1" indent="0" algn="just"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defTabSz="914377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normě jimi protéká malé množství krve</a:t>
            </a:r>
          </a:p>
          <a:p>
            <a:pPr marL="285750" indent="-285750" defTabSz="914377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Při ztíženém průtoku krve skrz v.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portae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 játra (např. při 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cirhóze jater)</a:t>
            </a:r>
            <a:b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„obchvat“ portálního řečiště, žíly se varikózně rozšiřují a vznikají: 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Caput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medusae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(hlava medúzy)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rozšířené žíly v podkoží břicha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Jícnové varixy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rozšířené žíly pod sliznicí břišní části jícnu, při vyústění jícnu do žaludku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Hemeroidy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rozšířené žíly pod sliznicí rekta (</a:t>
            </a:r>
            <a:r>
              <a:rPr lang="cs-CZ" altLang="cs-CZ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hemorhoidy</a:t>
            </a:r>
            <a:r>
              <a:rPr lang="cs-CZ" alt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vznikají častěji bez portální hypertenze, z méněcennosti žilní stěny - sedavé zaměstnání apod.)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7104C581-B065-489A-B4E7-6CB18F7C65D2}"/>
              </a:ext>
            </a:extLst>
          </p:cNvPr>
          <p:cNvCxnSpPr>
            <a:cxnSpLocks/>
          </p:cNvCxnSpPr>
          <p:nvPr/>
        </p:nvCxnSpPr>
        <p:spPr>
          <a:xfrm flipV="1">
            <a:off x="6826080" y="4702629"/>
            <a:ext cx="1154138" cy="3616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/>
          <p:nvPr/>
        </p:nvSpPr>
        <p:spPr>
          <a:xfrm>
            <a:off x="457200" y="381600"/>
            <a:ext cx="8228160" cy="103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TextShape 2"/>
          <p:cNvSpPr/>
          <p:nvPr/>
        </p:nvSpPr>
        <p:spPr>
          <a:xfrm>
            <a:off x="457200" y="1331640"/>
            <a:ext cx="8239320" cy="102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C63C864-EC41-4A37-9688-7A7E4FF2635B}"/>
              </a:ext>
            </a:extLst>
          </p:cNvPr>
          <p:cNvSpPr/>
          <p:nvPr/>
        </p:nvSpPr>
        <p:spPr>
          <a:xfrm>
            <a:off x="457200" y="260304"/>
            <a:ext cx="8228520" cy="11573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Zdroje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CDE27898-1849-407F-86F6-2E621A54624B}"/>
              </a:ext>
            </a:extLst>
          </p:cNvPr>
          <p:cNvSpPr/>
          <p:nvPr/>
        </p:nvSpPr>
        <p:spPr>
          <a:xfrm>
            <a:off x="180507" y="1308705"/>
            <a:ext cx="8781545" cy="5144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85840" indent="-28512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ČIHÁK, Radomír. 2016. </a:t>
            </a:r>
            <a:r>
              <a:rPr lang="cs-CZ" sz="1400" i="1" dirty="0">
                <a:latin typeface="Calibri" panose="020F0502020204030204" pitchFamily="34" charset="0"/>
                <a:cs typeface="Calibri" panose="020F0502020204030204" pitchFamily="34" charset="0"/>
              </a:rPr>
              <a:t>Anatomie 3: Třetí, upravené a doplněné vydání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. Praha: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. ISBN 978-80-247-9552-2.</a:t>
            </a:r>
          </a:p>
          <a:p>
            <a:pPr marL="285840" indent="-28512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lang="cs-CZ" sz="1400" b="0" strike="noStrike" spc="-1" dirty="0">
                <a:solidFill>
                  <a:srgbClr val="212529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GRIM, Miloš a Rastislav DRUGA. </a:t>
            </a:r>
            <a:r>
              <a:rPr lang="cs-CZ" sz="1400" b="0" i="1" strike="noStrike" spc="-1" dirty="0">
                <a:solidFill>
                  <a:srgbClr val="212529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Základy anatomie : 5. Anatomie krajin těla. </a:t>
            </a:r>
            <a:r>
              <a:rPr lang="cs-CZ" sz="1400" b="0" strike="noStrike" spc="-1" dirty="0">
                <a:solidFill>
                  <a:srgbClr val="212529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1. vydání. Praha : </a:t>
            </a:r>
            <a:r>
              <a:rPr lang="cs-CZ" sz="1400" b="0" strike="noStrike" spc="-1" dirty="0" err="1">
                <a:solidFill>
                  <a:srgbClr val="212529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Galén</a:t>
            </a:r>
            <a:r>
              <a:rPr lang="cs-CZ" sz="1400" b="0" strike="noStrike" spc="-1" dirty="0">
                <a:solidFill>
                  <a:srgbClr val="212529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, 2008</a:t>
            </a:r>
          </a:p>
          <a:p>
            <a:pPr marL="285840" indent="-28512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POSPÍŠILOVÁ, B., J. ŠRÁM a O. PROCHÁZKOVÁ. </a:t>
            </a:r>
            <a:r>
              <a:rPr lang="cs-CZ" sz="1400" i="1" dirty="0">
                <a:latin typeface="Calibri" panose="020F0502020204030204" pitchFamily="34" charset="0"/>
                <a:cs typeface="Calibri" panose="020F0502020204030204" pitchFamily="34" charset="0"/>
              </a:rPr>
              <a:t>Anatomie pro bakaláře II: systém kardiovaskulární, systém nervový, smyslové orgány, soustava kožní, žlázy s vnitřní sekrecí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. Liberec: Technická univerzita v Liberci, 2012. ISBN 978-80-7372-849-6.</a:t>
            </a:r>
          </a:p>
          <a:p>
            <a:pPr marL="285840" indent="-28512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NETTER, F. H. </a:t>
            </a:r>
            <a:r>
              <a:rPr lang="cs-CZ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Netterův</a:t>
            </a:r>
            <a:r>
              <a:rPr lang="cs-CZ" sz="1400" i="1" dirty="0">
                <a:latin typeface="Calibri" panose="020F0502020204030204" pitchFamily="34" charset="0"/>
                <a:cs typeface="Calibri" panose="020F0502020204030204" pitchFamily="34" charset="0"/>
              </a:rPr>
              <a:t> anatomický atlas člověka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. Brno: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Press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2016. ISBN 978-80-264-1176-5.</a:t>
            </a:r>
          </a:p>
          <a:p>
            <a:pPr marL="285840" indent="-28512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r>
              <a:rPr lang="cs-CZ" sz="1400" spc="-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TROJAN, Stanislav, et al. </a:t>
            </a:r>
            <a:r>
              <a:rPr lang="cs-CZ" sz="1400" i="1" spc="-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Lékařská fyziologie. </a:t>
            </a:r>
            <a:r>
              <a:rPr lang="cs-CZ" sz="1400" spc="-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 vydání. Praha : </a:t>
            </a:r>
            <a:r>
              <a:rPr lang="cs-CZ" sz="1400" spc="-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r>
              <a:rPr lang="cs-CZ" sz="1400" spc="-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, 2004</a:t>
            </a:r>
            <a:endParaRPr lang="cs-CZ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https://tropeninstitut.de/reisetipps/reisen-mit-einer-krankheit/flugreisen-nach-operationen-und-herz-kreislauf-erkrankungen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https://www.wikiskripta.eu/w/P%C5%99evodn%C3%AD_syst%C3%A9m_srde%C4%8Dn%C3%AD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https://www.wattpad.com/580708005-biologie-na-p%C5%99ij%C3%ADma%C4%8Dky-7-ob%C4%9Bhov%C3%A1-soustava-c%C3%A9vy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https://slideplayer.cz/slide/3141228/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https://www.sosbn.cz/wp-content/uploads/2015/12/%C5%BEiln%C3%AD-syst%C3%A9m.pdf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https://upload.wikimedia.org/wikipedia/commons/5/5a/Diagram_showing_the_network_of_lymph_nodes_in_and_around_the_breast_CRUK_315.svg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https://www.zahadnalymfa.wbs.cz/CO-JE-LYMFATICKY-SYSTEM.html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https://www.umimefakta.cz/cviceni-srdce-cevy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https://cs.wikipedia.org/wiki/Soubor:Diagram_of_the_human_heart_(multilingual).svg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840" indent="-285120">
              <a:lnSpc>
                <a:spcPct val="90000"/>
              </a:lnSpc>
              <a:spcBef>
                <a:spcPts val="1001"/>
              </a:spcBef>
              <a:buClr>
                <a:srgbClr val="212529"/>
              </a:buClr>
              <a:buFont typeface="Arial"/>
              <a:buChar char="•"/>
            </a:pPr>
            <a:endParaRPr lang="cs-CZ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7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Tok krve + části srdce  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731BCE-D92F-46C2-A25F-FBB672009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520" y="1248210"/>
            <a:ext cx="3614113" cy="416150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61886FB-ECB5-4858-9A28-780D2479B563}"/>
              </a:ext>
            </a:extLst>
          </p:cNvPr>
          <p:cNvSpPr/>
          <p:nvPr/>
        </p:nvSpPr>
        <p:spPr>
          <a:xfrm>
            <a:off x="194283" y="5409715"/>
            <a:ext cx="8753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1. </a:t>
            </a:r>
            <a:r>
              <a:rPr lang="en-GB" sz="1400" dirty="0" err="1"/>
              <a:t>Horní</a:t>
            </a:r>
            <a:r>
              <a:rPr lang="en-GB" sz="1400" dirty="0"/>
              <a:t> </a:t>
            </a:r>
            <a:r>
              <a:rPr lang="en-GB" sz="1400" dirty="0" err="1"/>
              <a:t>dutá</a:t>
            </a:r>
            <a:r>
              <a:rPr lang="en-GB" sz="1400" dirty="0"/>
              <a:t> </a:t>
            </a:r>
            <a:r>
              <a:rPr lang="en-GB" sz="1400" dirty="0" err="1"/>
              <a:t>žíla</a:t>
            </a:r>
            <a:r>
              <a:rPr lang="en-GB" sz="1400" dirty="0"/>
              <a:t> – 2. </a:t>
            </a:r>
            <a:r>
              <a:rPr lang="en-GB" sz="1400" dirty="0" err="1"/>
              <a:t>Plicní</a:t>
            </a:r>
            <a:r>
              <a:rPr lang="en-GB" sz="1400" dirty="0"/>
              <a:t> </a:t>
            </a:r>
            <a:r>
              <a:rPr lang="en-GB" sz="1400" dirty="0" err="1"/>
              <a:t>tepna</a:t>
            </a:r>
            <a:r>
              <a:rPr lang="en-GB" sz="1400" dirty="0"/>
              <a:t> – 3. </a:t>
            </a:r>
            <a:r>
              <a:rPr lang="en-GB" sz="1400" dirty="0" err="1"/>
              <a:t>Plicní</a:t>
            </a:r>
            <a:r>
              <a:rPr lang="en-GB" sz="1400" dirty="0"/>
              <a:t> </a:t>
            </a:r>
            <a:r>
              <a:rPr lang="en-GB" sz="1400" dirty="0" err="1"/>
              <a:t>žíla</a:t>
            </a:r>
            <a:r>
              <a:rPr lang="en-GB" sz="1400" dirty="0"/>
              <a:t> – 4. </a:t>
            </a:r>
            <a:r>
              <a:rPr lang="en-GB" sz="1400" dirty="0" err="1"/>
              <a:t>Mitrální</a:t>
            </a:r>
            <a:r>
              <a:rPr lang="en-GB" sz="1400" dirty="0"/>
              <a:t> </a:t>
            </a:r>
            <a:r>
              <a:rPr lang="en-GB" sz="1400" dirty="0" err="1"/>
              <a:t>chlopeň</a:t>
            </a:r>
            <a:r>
              <a:rPr lang="en-GB" sz="1400" dirty="0"/>
              <a:t> – 5. </a:t>
            </a:r>
            <a:r>
              <a:rPr lang="en-GB" sz="1400" dirty="0" err="1"/>
              <a:t>Aortální</a:t>
            </a:r>
            <a:r>
              <a:rPr lang="en-GB" sz="1400" dirty="0"/>
              <a:t> </a:t>
            </a:r>
            <a:r>
              <a:rPr lang="en-GB" sz="1400" dirty="0" err="1"/>
              <a:t>chlopeň</a:t>
            </a:r>
            <a:r>
              <a:rPr lang="en-GB" sz="1400" dirty="0"/>
              <a:t> – 6. </a:t>
            </a:r>
            <a:r>
              <a:rPr lang="en-GB" sz="1400" dirty="0" err="1"/>
              <a:t>Levá</a:t>
            </a:r>
            <a:r>
              <a:rPr lang="en-GB" sz="1400" dirty="0"/>
              <a:t> </a:t>
            </a:r>
            <a:r>
              <a:rPr lang="en-GB" sz="1400" dirty="0" err="1"/>
              <a:t>komora</a:t>
            </a:r>
            <a:r>
              <a:rPr lang="en-GB" sz="1400" dirty="0"/>
              <a:t> – 7. </a:t>
            </a:r>
            <a:r>
              <a:rPr lang="en-GB" sz="1400" dirty="0" err="1"/>
              <a:t>Pravá</a:t>
            </a:r>
            <a:r>
              <a:rPr lang="en-GB" sz="1400" dirty="0"/>
              <a:t> </a:t>
            </a:r>
            <a:r>
              <a:rPr lang="en-GB" sz="1400" dirty="0" err="1"/>
              <a:t>komora</a:t>
            </a:r>
            <a:r>
              <a:rPr lang="en-GB" sz="1400" dirty="0"/>
              <a:t> – 8. </a:t>
            </a:r>
            <a:r>
              <a:rPr lang="en-GB" sz="1400" dirty="0" err="1"/>
              <a:t>Levá</a:t>
            </a:r>
            <a:r>
              <a:rPr lang="en-GB" sz="1400" dirty="0"/>
              <a:t> </a:t>
            </a:r>
            <a:r>
              <a:rPr lang="en-GB" sz="1400" dirty="0" err="1"/>
              <a:t>síň</a:t>
            </a:r>
            <a:r>
              <a:rPr lang="en-GB" sz="1400" dirty="0"/>
              <a:t> – 9. </a:t>
            </a:r>
            <a:r>
              <a:rPr lang="en-GB" sz="1400" dirty="0" err="1"/>
              <a:t>Pravá</a:t>
            </a:r>
            <a:r>
              <a:rPr lang="en-GB" sz="1400" dirty="0"/>
              <a:t> </a:t>
            </a:r>
            <a:r>
              <a:rPr lang="en-GB" sz="1400" dirty="0" err="1"/>
              <a:t>síň</a:t>
            </a:r>
            <a:r>
              <a:rPr lang="en-GB" sz="1400" dirty="0"/>
              <a:t> – 10. Aorta – 11. </a:t>
            </a:r>
            <a:r>
              <a:rPr lang="en-GB" sz="1400" dirty="0" err="1"/>
              <a:t>Plicní</a:t>
            </a:r>
            <a:r>
              <a:rPr lang="en-GB" sz="1400" dirty="0"/>
              <a:t> </a:t>
            </a:r>
            <a:r>
              <a:rPr lang="en-GB" sz="1400" dirty="0" err="1"/>
              <a:t>chlopeň</a:t>
            </a:r>
            <a:r>
              <a:rPr lang="en-GB" sz="1400" dirty="0"/>
              <a:t> – 12. </a:t>
            </a:r>
            <a:r>
              <a:rPr lang="en-GB" sz="1400" dirty="0" err="1"/>
              <a:t>Trojcípá</a:t>
            </a:r>
            <a:r>
              <a:rPr lang="en-GB" sz="1400" dirty="0"/>
              <a:t> </a:t>
            </a:r>
            <a:r>
              <a:rPr lang="en-GB" sz="1400" dirty="0" err="1"/>
              <a:t>chlopeň</a:t>
            </a:r>
            <a:r>
              <a:rPr lang="en-GB" sz="1400" dirty="0"/>
              <a:t> – 13. </a:t>
            </a:r>
            <a:r>
              <a:rPr lang="en-GB" sz="1400" dirty="0" err="1"/>
              <a:t>Dolní</a:t>
            </a:r>
            <a:r>
              <a:rPr lang="en-GB" sz="1400" dirty="0"/>
              <a:t> </a:t>
            </a:r>
            <a:r>
              <a:rPr lang="en-GB" sz="1400" dirty="0" err="1"/>
              <a:t>dutá</a:t>
            </a:r>
            <a:r>
              <a:rPr lang="en-GB" sz="1400" dirty="0"/>
              <a:t> </a:t>
            </a:r>
            <a:r>
              <a:rPr lang="en-GB" sz="1400" dirty="0" err="1"/>
              <a:t>žíla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0193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/>
          <p:nvPr/>
        </p:nvSpPr>
        <p:spPr>
          <a:xfrm>
            <a:off x="457200" y="415636"/>
            <a:ext cx="8228160" cy="10006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Srdeční dutiny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13" name="TextShape 2"/>
          <p:cNvSpPr/>
          <p:nvPr/>
        </p:nvSpPr>
        <p:spPr>
          <a:xfrm>
            <a:off x="180867" y="1630718"/>
            <a:ext cx="6030348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0">
              <a:lnSpc>
                <a:spcPct val="100000"/>
              </a:lnSpc>
              <a:spcBef>
                <a:spcPts val="641"/>
              </a:spcBef>
            </a:pP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Krev při průchodu srdcem protéká </a:t>
            </a:r>
            <a:r>
              <a:rPr lang="cs-CZ" sz="2000" b="0" u="sng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4 dutinami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 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Pravá předsíň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atrium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dextrum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RA) – přívod krve z horní a dolní duté žíly</a:t>
            </a: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164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Pravá komora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ventriculus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dexter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RV) - neokysličená krev ze srdce do plic</a:t>
            </a:r>
            <a:endParaRPr lang="cs-CZ" sz="2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164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Levá předsíň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(atrium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sinistrum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LA) - ústí plicních žil, okysličená krev z plic</a:t>
            </a:r>
          </a:p>
          <a:p>
            <a:pPr marL="343080" indent="-34164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Levá komora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ventriculus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sinister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LV) – vypuzuje okysličenou krev do aorty</a:t>
            </a: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15" name="Picture 6"/>
          <p:cNvPicPr>
            <a:picLocks noChangeAspect="1"/>
          </p:cNvPicPr>
          <p:nvPr/>
        </p:nvPicPr>
        <p:blipFill>
          <a:blip r:embed="rId3"/>
          <a:srcRect l="8493" t="22861" r="51679" b="6651"/>
          <a:stretch/>
        </p:blipFill>
        <p:spPr>
          <a:xfrm>
            <a:off x="6211215" y="1630718"/>
            <a:ext cx="2751918" cy="344004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3451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Srdeční chlopně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17" name="TextShape 2"/>
          <p:cNvSpPr/>
          <p:nvPr/>
        </p:nvSpPr>
        <p:spPr>
          <a:xfrm>
            <a:off x="166255" y="1258784"/>
            <a:ext cx="8913090" cy="49382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Propouštějí krev z jednoho oddílu do druhého, brání zpětnému toku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Cípaté: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cípy (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cuspides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do volných okrajů se upínají šlašinky (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chordae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tendinae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trojcípá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valva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tricuspidalis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– mezi pravou předsíní a pravou komorou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dvojcípá </a:t>
            </a:r>
            <a:r>
              <a:rPr lang="cs-CZ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valva</a:t>
            </a:r>
            <a:r>
              <a:rPr lang="cs-CZ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bicuspidalis</a:t>
            </a:r>
            <a:r>
              <a:rPr lang="cs-CZ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mitrální</a:t>
            </a:r>
            <a:r>
              <a:rPr lang="cs-CZ" sz="20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mezi levou předsíní a komorou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cs-CZ" sz="20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440" indent="-513360">
              <a:buClr>
                <a:srgbClr val="0070C0"/>
              </a:buClr>
              <a:buFont typeface="+mj-lt"/>
              <a:buAutoNum type="arabicPeriod"/>
            </a:pPr>
            <a:r>
              <a:rPr lang="cs-CZ" sz="2000" b="1" strike="noStrike" spc="-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Poloměsíčité: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 odstupu velkých tepen z komor, každá se skládá ze 3 poloměsíčitých valvul</a:t>
            </a:r>
          </a:p>
          <a:p>
            <a:pPr marL="971640" lvl="1" indent="-513360"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pulmonální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valva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trunci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pulmonalis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mezi pravou komorou a plicnicí</a:t>
            </a:r>
          </a:p>
          <a:p>
            <a:pPr marL="971640" lvl="1" indent="-513360">
              <a:buFont typeface="Arial" panose="020B0604020202020204" pitchFamily="34" charset="0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aortální</a:t>
            </a:r>
            <a:r>
              <a:rPr lang="cs-CZ" sz="20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valva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aortae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mezi levou komorou a aortou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endParaRPr lang="cs-CZ" sz="20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 uzávěrech chlopní vznikají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srdeční ozvy:</a:t>
            </a:r>
          </a:p>
          <a:p>
            <a:pPr lvl="1"/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ozva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zaklapnutí cípatých chlopní,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vzniká při systole komor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ozva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zaklapnutí poloměsíčitých chlopní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začátku diastoly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9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61820F8-E964-4315-A0AD-F37B9795A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" y="3982354"/>
            <a:ext cx="6467618" cy="1971569"/>
          </a:xfrm>
          <a:prstGeom prst="rect">
            <a:avLst/>
          </a:prstGeom>
        </p:spPr>
      </p:pic>
      <p:sp>
        <p:nvSpPr>
          <p:cNvPr id="218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pic>
        <p:nvPicPr>
          <p:cNvPr id="219" name="Obrázek 2"/>
          <p:cNvPicPr/>
          <p:nvPr/>
        </p:nvPicPr>
        <p:blipFill rotWithShape="1">
          <a:blip r:embed="rId4"/>
          <a:srcRect l="2984" r="2870"/>
          <a:stretch/>
        </p:blipFill>
        <p:spPr>
          <a:xfrm>
            <a:off x="3966358" y="985160"/>
            <a:ext cx="5094514" cy="3474540"/>
          </a:xfrm>
          <a:prstGeom prst="rect">
            <a:avLst/>
          </a:prstGeom>
          <a:ln w="0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6A5D8C9-CE58-4158-9BE4-ADFA13F99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9638"/>
            <a:ext cx="3700014" cy="27127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/>
          <p:nvPr/>
        </p:nvSpPr>
        <p:spPr>
          <a:xfrm>
            <a:off x="482760" y="727560"/>
            <a:ext cx="8228160" cy="77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pc="-1" dirty="0">
                <a:solidFill>
                  <a:srgbClr val="0070C0"/>
                </a:solidFill>
                <a:latin typeface="Calibri"/>
              </a:rPr>
              <a:t>Poslechová místa srdečních chlopní </a:t>
            </a:r>
            <a:r>
              <a:rPr lang="cs-CZ" sz="32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endParaRPr lang="cs-CZ" sz="32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468360" y="6453360"/>
            <a:ext cx="7704360" cy="22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900" b="1" strike="noStrike" spc="-1">
                <a:solidFill>
                  <a:srgbClr val="000000"/>
                </a:solidFill>
                <a:latin typeface="Myriad Pro"/>
                <a:ea typeface="DejaVu Sans"/>
              </a:rPr>
              <a:t>Kardiovaskulární a lymfatický systém</a:t>
            </a:r>
            <a:endParaRPr lang="cs-CZ" sz="900" b="0" strike="noStrike" spc="-1">
              <a:latin typeface="Arial"/>
            </a:endParaRPr>
          </a:p>
        </p:txBody>
      </p:sp>
      <p:sp>
        <p:nvSpPr>
          <p:cNvPr id="207" name="TextShape 2"/>
          <p:cNvSpPr/>
          <p:nvPr/>
        </p:nvSpPr>
        <p:spPr>
          <a:xfrm>
            <a:off x="302673" y="1713988"/>
            <a:ext cx="8490327" cy="4526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560" indent="-45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Aortální chlopeň – 2. mezižebří vpravo</a:t>
            </a:r>
            <a:endParaRPr lang="cs-CZ" sz="2000" b="0" strike="noStrike" spc="-1" dirty="0">
              <a:latin typeface="Arial"/>
            </a:endParaRPr>
          </a:p>
          <a:p>
            <a:pPr marL="457560" indent="-45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Pulmonální chlopeň – 2. mezižebří vlevo</a:t>
            </a:r>
            <a:endParaRPr lang="cs-CZ" sz="2000" b="0" strike="noStrike" spc="-1" dirty="0">
              <a:latin typeface="Arial"/>
            </a:endParaRPr>
          </a:p>
          <a:p>
            <a:pPr marL="457560" indent="-45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Trikuspidální/trojcípá chlopeň – 5. mezižebří vpravo </a:t>
            </a:r>
            <a:endParaRPr lang="cs-CZ" sz="2000" b="0" strike="noStrike" spc="-1" dirty="0">
              <a:latin typeface="Arial"/>
            </a:endParaRPr>
          </a:p>
          <a:p>
            <a:pPr marL="457560" indent="-456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Mitrální chlopeň – 5. mezižebří vpravo, vnitřně od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medioklavikulární</a:t>
            </a: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čáry</a:t>
            </a:r>
            <a:endParaRPr lang="cs-CZ" sz="2000" b="0" strike="noStrike" spc="-1" dirty="0">
              <a:latin typeface="Arial"/>
            </a:endParaRPr>
          </a:p>
        </p:txBody>
      </p:sp>
      <p:pic>
        <p:nvPicPr>
          <p:cNvPr id="208" name="Obrázek 3"/>
          <p:cNvPicPr/>
          <p:nvPr/>
        </p:nvPicPr>
        <p:blipFill>
          <a:blip r:embed="rId3"/>
          <a:stretch/>
        </p:blipFill>
        <p:spPr>
          <a:xfrm>
            <a:off x="5082640" y="3429000"/>
            <a:ext cx="3710360" cy="2701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4728</TotalTime>
  <Words>3781</Words>
  <Application>Microsoft Office PowerPoint</Application>
  <PresentationFormat>Předvádění na obrazovce (4:3)</PresentationFormat>
  <Paragraphs>363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42</vt:i4>
      </vt:variant>
    </vt:vector>
  </HeadingPairs>
  <TitlesOfParts>
    <vt:vector size="54" baseType="lpstr">
      <vt:lpstr>Arial</vt:lpstr>
      <vt:lpstr>Calibri</vt:lpstr>
      <vt:lpstr>DejaVu Sans</vt:lpstr>
      <vt:lpstr>Myriad Pro</vt:lpstr>
      <vt:lpstr>StarSymbol</vt:lpstr>
      <vt:lpstr>Symbol</vt:lpstr>
      <vt:lpstr>Times New Roman</vt:lpstr>
      <vt:lpstr>Wingdings</vt:lpstr>
      <vt:lpstr>Wingdings 3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bianca.tomiskova</dc:creator>
  <dc:description/>
  <cp:lastModifiedBy>Kateřina Prstková</cp:lastModifiedBy>
  <cp:revision>378</cp:revision>
  <cp:lastPrinted>2023-08-18T15:08:04Z</cp:lastPrinted>
  <dcterms:created xsi:type="dcterms:W3CDTF">2016-06-21T07:27:36Z</dcterms:created>
  <dcterms:modified xsi:type="dcterms:W3CDTF">2024-04-22T13:23:37Z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Předvádění na obrazovce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36</vt:i4>
  </property>
</Properties>
</file>