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385" r:id="rId2"/>
    <p:sldId id="386" r:id="rId3"/>
    <p:sldId id="333" r:id="rId4"/>
    <p:sldId id="361" r:id="rId5"/>
    <p:sldId id="260" r:id="rId6"/>
    <p:sldId id="264" r:id="rId7"/>
    <p:sldId id="384" r:id="rId8"/>
    <p:sldId id="334" r:id="rId9"/>
    <p:sldId id="362" r:id="rId10"/>
    <p:sldId id="387" r:id="rId11"/>
    <p:sldId id="388" r:id="rId12"/>
    <p:sldId id="321" r:id="rId13"/>
    <p:sldId id="363" r:id="rId14"/>
    <p:sldId id="365" r:id="rId15"/>
    <p:sldId id="364" r:id="rId16"/>
    <p:sldId id="367" r:id="rId17"/>
    <p:sldId id="366" r:id="rId18"/>
    <p:sldId id="368" r:id="rId19"/>
    <p:sldId id="382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13" r:id="rId28"/>
    <p:sldId id="383" r:id="rId29"/>
    <p:sldId id="332" r:id="rId30"/>
    <p:sldId id="377" r:id="rId31"/>
    <p:sldId id="389" r:id="rId32"/>
    <p:sldId id="381" r:id="rId33"/>
    <p:sldId id="323" r:id="rId34"/>
    <p:sldId id="378" r:id="rId35"/>
    <p:sldId id="379" r:id="rId36"/>
    <p:sldId id="390" r:id="rId37"/>
    <p:sldId id="392" r:id="rId38"/>
    <p:sldId id="391" r:id="rId39"/>
    <p:sldId id="320" r:id="rId40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0DE"/>
    <a:srgbClr val="EAF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84044"/>
  </p:normalViewPr>
  <p:slideViewPr>
    <p:cSldViewPr snapToGrid="0" snapToObjects="1">
      <p:cViewPr varScale="1">
        <p:scale>
          <a:sx n="64" d="100"/>
          <a:sy n="64" d="100"/>
        </p:scale>
        <p:origin x="1256" y="168"/>
      </p:cViewPr>
      <p:guideLst/>
    </p:cSldViewPr>
  </p:slideViewPr>
  <p:outlineViewPr>
    <p:cViewPr>
      <p:scale>
        <a:sx n="33" d="100"/>
        <a:sy n="33" d="100"/>
      </p:scale>
      <p:origin x="0" y="-102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speciální</a:t>
            </a:r>
            <a:r>
              <a:rPr dirty="0"/>
              <a:t> </a:t>
            </a:r>
            <a:r>
              <a:rPr dirty="0" err="1"/>
              <a:t>vstupy</a:t>
            </a:r>
            <a:r>
              <a:rPr dirty="0"/>
              <a:t> - tam je </a:t>
            </a:r>
            <a:r>
              <a:rPr dirty="0" err="1"/>
              <a:t>indikace</a:t>
            </a:r>
            <a:r>
              <a:rPr dirty="0"/>
              <a:t> </a:t>
            </a:r>
            <a:r>
              <a:rPr dirty="0" err="1"/>
              <a:t>jednoznačná</a:t>
            </a:r>
            <a:endParaRPr dirty="0"/>
          </a:p>
          <a:p>
            <a:r>
              <a:rPr dirty="0" err="1"/>
              <a:t>podle</a:t>
            </a:r>
            <a:r>
              <a:rPr dirty="0"/>
              <a:t> </a:t>
            </a:r>
            <a:r>
              <a:rPr dirty="0" err="1"/>
              <a:t>materiálu</a:t>
            </a:r>
            <a:endParaRPr dirty="0"/>
          </a:p>
          <a:p>
            <a:r>
              <a:rPr dirty="0" err="1"/>
              <a:t>podle</a:t>
            </a:r>
            <a:r>
              <a:rPr dirty="0"/>
              <a:t> ambulance - </a:t>
            </a:r>
            <a:r>
              <a:rPr dirty="0" err="1"/>
              <a:t>hospitalizace</a:t>
            </a:r>
            <a:endParaRPr dirty="0"/>
          </a:p>
          <a:p>
            <a:endParaRPr dirty="0"/>
          </a:p>
          <a:p>
            <a:r>
              <a:rPr dirty="0" err="1"/>
              <a:t>Broviacův</a:t>
            </a:r>
            <a:r>
              <a:rPr dirty="0"/>
              <a:t> </a:t>
            </a:r>
            <a:r>
              <a:rPr dirty="0" err="1"/>
              <a:t>katétr</a:t>
            </a:r>
            <a:r>
              <a:rPr dirty="0"/>
              <a:t> </a:t>
            </a:r>
            <a:r>
              <a:rPr dirty="0" err="1"/>
              <a:t>až</a:t>
            </a:r>
            <a:r>
              <a:rPr dirty="0"/>
              <a:t> 5 let, </a:t>
            </a:r>
            <a:r>
              <a:rPr dirty="0" err="1"/>
              <a:t>obvykle</a:t>
            </a:r>
            <a:r>
              <a:rPr dirty="0"/>
              <a:t> </a:t>
            </a:r>
            <a:r>
              <a:rPr dirty="0" err="1"/>
              <a:t>měkký</a:t>
            </a:r>
            <a:r>
              <a:rPr dirty="0"/>
              <a:t> </a:t>
            </a:r>
            <a:r>
              <a:rPr dirty="0" err="1"/>
              <a:t>silikon</a:t>
            </a:r>
            <a:r>
              <a:rPr dirty="0"/>
              <a:t> </a:t>
            </a:r>
            <a:r>
              <a:rPr dirty="0" err="1"/>
              <a:t>nebo</a:t>
            </a:r>
            <a:r>
              <a:rPr dirty="0"/>
              <a:t> PVC a </a:t>
            </a:r>
            <a:r>
              <a:rPr dirty="0" err="1"/>
              <a:t>dakronovou</a:t>
            </a:r>
            <a:r>
              <a:rPr dirty="0"/>
              <a:t> </a:t>
            </a:r>
            <a:r>
              <a:rPr dirty="0" err="1"/>
              <a:t>manžetou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mikrobiální</a:t>
            </a:r>
            <a:r>
              <a:rPr dirty="0"/>
              <a:t> </a:t>
            </a:r>
            <a:r>
              <a:rPr dirty="0" err="1"/>
              <a:t>bariéra</a:t>
            </a:r>
            <a:r>
              <a:rPr dirty="0"/>
              <a:t>,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když</a:t>
            </a:r>
            <a:r>
              <a:rPr dirty="0"/>
              <a:t> </a:t>
            </a:r>
            <a:r>
              <a:rPr dirty="0" err="1"/>
              <a:t>kontrolované</a:t>
            </a:r>
            <a:r>
              <a:rPr dirty="0"/>
              <a:t> </a:t>
            </a:r>
            <a:r>
              <a:rPr dirty="0" err="1"/>
              <a:t>studie</a:t>
            </a:r>
            <a:r>
              <a:rPr dirty="0"/>
              <a:t> </a:t>
            </a:r>
            <a:r>
              <a:rPr dirty="0" err="1"/>
              <a:t>přinesly</a:t>
            </a:r>
            <a:r>
              <a:rPr dirty="0"/>
              <a:t> </a:t>
            </a:r>
            <a:r>
              <a:rPr dirty="0" err="1"/>
              <a:t>určité</a:t>
            </a:r>
            <a:r>
              <a:rPr dirty="0"/>
              <a:t> </a:t>
            </a:r>
            <a:r>
              <a:rPr dirty="0" err="1"/>
              <a:t>pochybnosti</a:t>
            </a:r>
            <a:r>
              <a:rPr dirty="0"/>
              <a:t> o </a:t>
            </a:r>
            <a:r>
              <a:rPr dirty="0" err="1"/>
              <a:t>této</a:t>
            </a:r>
            <a:r>
              <a:rPr dirty="0"/>
              <a:t> </a:t>
            </a:r>
            <a:r>
              <a:rPr dirty="0" err="1"/>
              <a:t>teorii</a:t>
            </a:r>
            <a:r>
              <a:rPr dirty="0"/>
              <a:t>.</a:t>
            </a:r>
          </a:p>
          <a:p>
            <a:endParaRPr dirty="0"/>
          </a:p>
          <a:p>
            <a:r>
              <a:rPr dirty="0" err="1"/>
              <a:t>Polyuretan</a:t>
            </a:r>
            <a:r>
              <a:rPr dirty="0"/>
              <a:t> s </a:t>
            </a:r>
            <a:r>
              <a:rPr dirty="0" err="1"/>
              <a:t>chemicky</a:t>
            </a:r>
            <a:r>
              <a:rPr dirty="0"/>
              <a:t> </a:t>
            </a:r>
            <a:r>
              <a:rPr dirty="0" err="1"/>
              <a:t>vázaným</a:t>
            </a:r>
            <a:r>
              <a:rPr dirty="0"/>
              <a:t> </a:t>
            </a:r>
            <a:r>
              <a:rPr dirty="0" err="1"/>
              <a:t>biguanidem</a:t>
            </a:r>
            <a:r>
              <a:rPr dirty="0"/>
              <a:t> (</a:t>
            </a:r>
            <a:r>
              <a:rPr dirty="0" err="1"/>
              <a:t>polyhexanid-metakrylát</a:t>
            </a:r>
            <a:r>
              <a:rPr dirty="0"/>
              <a:t>), </a:t>
            </a:r>
            <a:r>
              <a:rPr dirty="0" err="1"/>
              <a:t>který</a:t>
            </a:r>
            <a:r>
              <a:rPr dirty="0"/>
              <a:t> je </a:t>
            </a:r>
            <a:r>
              <a:rPr dirty="0" err="1"/>
              <a:t>určující</a:t>
            </a:r>
            <a:r>
              <a:rPr dirty="0"/>
              <a:t> pro </a:t>
            </a:r>
            <a:r>
              <a:rPr dirty="0" err="1"/>
              <a:t>dlouhodobou</a:t>
            </a:r>
            <a:r>
              <a:rPr dirty="0"/>
              <a:t> </a:t>
            </a:r>
            <a:r>
              <a:rPr dirty="0" err="1"/>
              <a:t>polarizaci</a:t>
            </a:r>
            <a:r>
              <a:rPr dirty="0"/>
              <a:t> </a:t>
            </a:r>
            <a:r>
              <a:rPr dirty="0" err="1"/>
              <a:t>povrchu</a:t>
            </a:r>
            <a:r>
              <a:rPr dirty="0"/>
              <a:t> </a:t>
            </a:r>
            <a:r>
              <a:rPr dirty="0" err="1"/>
              <a:t>katétru</a:t>
            </a:r>
            <a:r>
              <a:rPr dirty="0"/>
              <a:t>. </a:t>
            </a:r>
            <a:r>
              <a:rPr dirty="0" err="1"/>
              <a:t>Hemokompatibilitu</a:t>
            </a:r>
            <a:r>
              <a:rPr dirty="0"/>
              <a:t> </a:t>
            </a:r>
            <a:r>
              <a:rPr dirty="0" err="1"/>
              <a:t>spočívající</a:t>
            </a:r>
            <a:r>
              <a:rPr dirty="0"/>
              <a:t> v </a:t>
            </a:r>
            <a:r>
              <a:rPr dirty="0" err="1"/>
              <a:t>antitrombogenním</a:t>
            </a:r>
            <a:r>
              <a:rPr dirty="0"/>
              <a:t> </a:t>
            </a:r>
            <a:r>
              <a:rPr dirty="0" err="1"/>
              <a:t>povrchu</a:t>
            </a:r>
            <a:r>
              <a:rPr dirty="0"/>
              <a:t> a </a:t>
            </a:r>
            <a:r>
              <a:rPr dirty="0" err="1"/>
              <a:t>výrazně</a:t>
            </a:r>
            <a:r>
              <a:rPr dirty="0"/>
              <a:t> </a:t>
            </a:r>
            <a:r>
              <a:rPr dirty="0" err="1"/>
              <a:t>potlačuje</a:t>
            </a:r>
            <a:r>
              <a:rPr dirty="0"/>
              <a:t> </a:t>
            </a:r>
            <a:r>
              <a:rPr dirty="0" err="1"/>
              <a:t>tvorbu</a:t>
            </a:r>
            <a:r>
              <a:rPr dirty="0"/>
              <a:t> </a:t>
            </a:r>
            <a:r>
              <a:rPr dirty="0" err="1"/>
              <a:t>fibrinu</a:t>
            </a:r>
            <a:r>
              <a:rPr dirty="0"/>
              <a:t> </a:t>
            </a:r>
            <a:r>
              <a:rPr dirty="0" err="1"/>
              <a:t>vytvářením</a:t>
            </a:r>
            <a:r>
              <a:rPr dirty="0"/>
              <a:t> TAT-</a:t>
            </a:r>
            <a:r>
              <a:rPr dirty="0" err="1"/>
              <a:t>komplexů</a:t>
            </a:r>
            <a:r>
              <a:rPr dirty="0"/>
              <a:t> (</a:t>
            </a:r>
            <a:r>
              <a:rPr dirty="0" err="1"/>
              <a:t>trombin-antitrombin</a:t>
            </a:r>
            <a:r>
              <a:rPr dirty="0"/>
              <a:t> III). </a:t>
            </a:r>
            <a:r>
              <a:rPr dirty="0" err="1"/>
              <a:t>Minimalizuje</a:t>
            </a:r>
            <a:r>
              <a:rPr dirty="0"/>
              <a:t> </a:t>
            </a:r>
            <a:r>
              <a:rPr dirty="0" err="1"/>
              <a:t>riziko</a:t>
            </a:r>
            <a:r>
              <a:rPr dirty="0"/>
              <a:t> </a:t>
            </a:r>
            <a:r>
              <a:rPr dirty="0" err="1"/>
              <a:t>anafylaktické</a:t>
            </a:r>
            <a:r>
              <a:rPr dirty="0"/>
              <a:t> </a:t>
            </a:r>
            <a:r>
              <a:rPr dirty="0" err="1"/>
              <a:t>reakce</a:t>
            </a:r>
            <a:r>
              <a:rPr dirty="0"/>
              <a:t> a </a:t>
            </a:r>
            <a:r>
              <a:rPr dirty="0" err="1"/>
              <a:t>riziko</a:t>
            </a:r>
            <a:r>
              <a:rPr dirty="0"/>
              <a:t> </a:t>
            </a:r>
            <a:r>
              <a:rPr dirty="0" err="1"/>
              <a:t>vzniku</a:t>
            </a:r>
            <a:r>
              <a:rPr dirty="0"/>
              <a:t> </a:t>
            </a:r>
            <a:r>
              <a:rPr dirty="0" err="1"/>
              <a:t>rezistence</a:t>
            </a:r>
            <a:r>
              <a:rPr dirty="0"/>
              <a:t> k ATB. </a:t>
            </a:r>
            <a:r>
              <a:rPr dirty="0" err="1"/>
              <a:t>Certofix</a:t>
            </a:r>
            <a:r>
              <a:rPr dirty="0"/>
              <a:t>®  </a:t>
            </a:r>
            <a:r>
              <a:rPr dirty="0" err="1"/>
              <a:t>vykazuje</a:t>
            </a:r>
            <a:r>
              <a:rPr dirty="0"/>
              <a:t> </a:t>
            </a:r>
            <a:r>
              <a:rPr dirty="0" err="1"/>
              <a:t>výbornou</a:t>
            </a:r>
            <a:r>
              <a:rPr dirty="0"/>
              <a:t> </a:t>
            </a:r>
            <a:r>
              <a:rPr dirty="0" err="1"/>
              <a:t>účinnost</a:t>
            </a:r>
            <a:r>
              <a:rPr dirty="0"/>
              <a:t> </a:t>
            </a:r>
            <a:r>
              <a:rPr dirty="0" err="1"/>
              <a:t>proti</a:t>
            </a:r>
            <a:r>
              <a:rPr dirty="0"/>
              <a:t> </a:t>
            </a:r>
            <a:r>
              <a:rPr dirty="0" err="1"/>
              <a:t>bakteriální</a:t>
            </a:r>
            <a:r>
              <a:rPr dirty="0"/>
              <a:t> </a:t>
            </a:r>
            <a:r>
              <a:rPr dirty="0" err="1"/>
              <a:t>kolonizaci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po </a:t>
            </a:r>
            <a:r>
              <a:rPr dirty="0" err="1"/>
              <a:t>několika</a:t>
            </a:r>
            <a:r>
              <a:rPr dirty="0"/>
              <a:t> </a:t>
            </a:r>
            <a:r>
              <a:rPr dirty="0" err="1"/>
              <a:t>týdnech</a:t>
            </a:r>
            <a:r>
              <a:rPr dirty="0"/>
              <a:t>. </a:t>
            </a:r>
          </a:p>
          <a:p>
            <a:endParaRPr dirty="0"/>
          </a:p>
          <a:p>
            <a:r>
              <a:rPr dirty="0"/>
              <a:t>CŽK - </a:t>
            </a:r>
            <a:r>
              <a:rPr dirty="0" err="1"/>
              <a:t>dostatečný</a:t>
            </a:r>
            <a:r>
              <a:rPr dirty="0"/>
              <a:t> proud </a:t>
            </a:r>
            <a:r>
              <a:rPr dirty="0" err="1"/>
              <a:t>krve</a:t>
            </a:r>
            <a:r>
              <a:rPr dirty="0"/>
              <a:t> (</a:t>
            </a:r>
            <a:r>
              <a:rPr dirty="0" err="1"/>
              <a:t>asi</a:t>
            </a:r>
            <a:r>
              <a:rPr dirty="0"/>
              <a:t> 2 </a:t>
            </a:r>
            <a:r>
              <a:rPr dirty="0" err="1"/>
              <a:t>litry</a:t>
            </a:r>
            <a:r>
              <a:rPr dirty="0"/>
              <a:t>/min u </a:t>
            </a:r>
            <a:r>
              <a:rPr dirty="0" err="1"/>
              <a:t>dospělého</a:t>
            </a:r>
            <a:r>
              <a:rPr dirty="0"/>
              <a:t> </a:t>
            </a:r>
            <a:r>
              <a:rPr dirty="0" err="1"/>
              <a:t>pacienta</a:t>
            </a:r>
            <a:r>
              <a:rPr dirty="0"/>
              <a:t>), </a:t>
            </a:r>
            <a:r>
              <a:rPr dirty="0" err="1"/>
              <a:t>čímž</a:t>
            </a:r>
            <a:r>
              <a:rPr dirty="0"/>
              <a:t> je </a:t>
            </a:r>
            <a:r>
              <a:rPr dirty="0" err="1"/>
              <a:t>redukováno</a:t>
            </a:r>
            <a:r>
              <a:rPr dirty="0"/>
              <a:t> </a:t>
            </a:r>
            <a:r>
              <a:rPr dirty="0" err="1"/>
              <a:t>riziko</a:t>
            </a:r>
            <a:r>
              <a:rPr dirty="0"/>
              <a:t> </a:t>
            </a:r>
            <a:r>
              <a:rPr dirty="0" err="1"/>
              <a:t>poškození</a:t>
            </a:r>
            <a:r>
              <a:rPr dirty="0"/>
              <a:t> </a:t>
            </a:r>
            <a:r>
              <a:rPr dirty="0" err="1"/>
              <a:t>endotelu</a:t>
            </a:r>
            <a:r>
              <a:rPr dirty="0"/>
              <a:t>. </a:t>
            </a:r>
            <a:r>
              <a:rPr dirty="0" err="1"/>
              <a:t>Doporučena</a:t>
            </a:r>
            <a:r>
              <a:rPr dirty="0"/>
              <a:t> </a:t>
            </a:r>
            <a:r>
              <a:rPr dirty="0" err="1"/>
              <a:t>pozice</a:t>
            </a:r>
            <a:r>
              <a:rPr dirty="0"/>
              <a:t> </a:t>
            </a:r>
            <a:r>
              <a:rPr dirty="0" err="1"/>
              <a:t>špičky</a:t>
            </a:r>
            <a:r>
              <a:rPr dirty="0"/>
              <a:t> </a:t>
            </a:r>
            <a:r>
              <a:rPr dirty="0" err="1"/>
              <a:t>katétru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střední</a:t>
            </a:r>
            <a:r>
              <a:rPr dirty="0"/>
              <a:t> </a:t>
            </a:r>
            <a:r>
              <a:rPr dirty="0" err="1"/>
              <a:t>části</a:t>
            </a:r>
            <a:r>
              <a:rPr dirty="0"/>
              <a:t> </a:t>
            </a:r>
            <a:r>
              <a:rPr dirty="0" err="1"/>
              <a:t>dolní</a:t>
            </a:r>
            <a:r>
              <a:rPr dirty="0"/>
              <a:t> </a:t>
            </a:r>
            <a:r>
              <a:rPr dirty="0" err="1"/>
              <a:t>duté</a:t>
            </a:r>
            <a:r>
              <a:rPr dirty="0"/>
              <a:t> </a:t>
            </a:r>
            <a:r>
              <a:rPr dirty="0" err="1"/>
              <a:t>žíly</a:t>
            </a:r>
            <a:r>
              <a:rPr dirty="0"/>
              <a:t>, </a:t>
            </a:r>
            <a:r>
              <a:rPr dirty="0" err="1"/>
              <a:t>nad</a:t>
            </a:r>
            <a:r>
              <a:rPr dirty="0"/>
              <a:t> </a:t>
            </a:r>
            <a:r>
              <a:rPr dirty="0" err="1"/>
              <a:t>soutokem</a:t>
            </a:r>
            <a:r>
              <a:rPr dirty="0"/>
              <a:t> </a:t>
            </a:r>
            <a:r>
              <a:rPr dirty="0" err="1"/>
              <a:t>společných</a:t>
            </a:r>
            <a:r>
              <a:rPr dirty="0"/>
              <a:t> </a:t>
            </a:r>
            <a:r>
              <a:rPr dirty="0" err="1"/>
              <a:t>ilických</a:t>
            </a:r>
            <a:r>
              <a:rPr dirty="0"/>
              <a:t> </a:t>
            </a:r>
            <a:r>
              <a:rPr dirty="0" err="1"/>
              <a:t>žil</a:t>
            </a:r>
            <a:r>
              <a:rPr dirty="0"/>
              <a:t>.</a:t>
            </a:r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67"/>
            </a:lvl1pPr>
            <a:lvl2pPr marL="0" indent="0" algn="ctr">
              <a:spcBef>
                <a:spcPts val="0"/>
              </a:spcBef>
              <a:buSzTx/>
              <a:buNone/>
              <a:defRPr sz="4267"/>
            </a:lvl2pPr>
            <a:lvl3pPr marL="0" indent="0" algn="ctr">
              <a:spcBef>
                <a:spcPts val="0"/>
              </a:spcBef>
              <a:buSzTx/>
              <a:buNone/>
              <a:defRPr sz="4267"/>
            </a:lvl3pPr>
            <a:lvl4pPr marL="0" indent="0" algn="ctr">
              <a:spcBef>
                <a:spcPts val="0"/>
              </a:spcBef>
              <a:buSzTx/>
              <a:buNone/>
              <a:defRPr sz="4267"/>
            </a:lvl4pPr>
            <a:lvl5pPr marL="0" indent="0" algn="ctr">
              <a:spcBef>
                <a:spcPts val="0"/>
              </a:spcBef>
              <a:buSzTx/>
              <a:buNone/>
              <a:defRPr sz="4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8856405" y="762000"/>
            <a:ext cx="7326713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70039" y="762000"/>
            <a:ext cx="7112217" cy="40005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39" y="5003800"/>
            <a:ext cx="7112217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67"/>
            </a:lvl1pPr>
            <a:lvl2pPr marL="0" indent="0" algn="ctr">
              <a:spcBef>
                <a:spcPts val="0"/>
              </a:spcBef>
              <a:buSzTx/>
              <a:buNone/>
              <a:defRPr sz="4267"/>
            </a:lvl2pPr>
            <a:lvl3pPr marL="0" indent="0" algn="ctr">
              <a:spcBef>
                <a:spcPts val="0"/>
              </a:spcBef>
              <a:buSzTx/>
              <a:buNone/>
              <a:defRPr sz="4267"/>
            </a:lvl3pPr>
            <a:lvl4pPr marL="0" indent="0" algn="ctr">
              <a:spcBef>
                <a:spcPts val="0"/>
              </a:spcBef>
              <a:buSzTx/>
              <a:buNone/>
              <a:defRPr sz="4267"/>
            </a:lvl4pPr>
            <a:lvl5pPr marL="0" indent="0" algn="ctr">
              <a:spcBef>
                <a:spcPts val="0"/>
              </a:spcBef>
              <a:buSzTx/>
              <a:buNone/>
              <a:defRPr sz="4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8619330" y="5067300"/>
            <a:ext cx="7925042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8619330" y="762000"/>
            <a:ext cx="7798038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23"/>
          </p:nvPr>
        </p:nvSpPr>
        <p:spPr>
          <a:xfrm>
            <a:off x="965230" y="723900"/>
            <a:ext cx="751863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693385" y="6362700"/>
            <a:ext cx="13953493" cy="67723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734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693385" y="4148371"/>
            <a:ext cx="13953493" cy="92345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200"/>
              </a:spcBef>
              <a:buSzTx/>
              <a:buNone/>
              <a:defRPr sz="5334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1083767" y="0"/>
            <a:ext cx="19507796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406400"/>
            <a:ext cx="14800185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383" y="9154676"/>
            <a:ext cx="51456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30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61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91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522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152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783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413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7044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674" marR="0" indent="-609630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5067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04815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09630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91444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21926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524076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828891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133707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438522" algn="ctr" defTabSz="77897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kutinová terapie v kontextu funkce endoteliálního glykokalyxu"/>
          <p:cNvSpPr txBox="1">
            <a:spLocks noGrp="1"/>
          </p:cNvSpPr>
          <p:nvPr>
            <p:ph type="title"/>
          </p:nvPr>
        </p:nvSpPr>
        <p:spPr>
          <a:xfrm>
            <a:off x="1693385" y="-91593"/>
            <a:ext cx="13953492" cy="2501838"/>
          </a:xfrm>
          <a:prstGeom prst="rect">
            <a:avLst/>
          </a:prstGeom>
        </p:spPr>
        <p:txBody>
          <a:bodyPr>
            <a:normAutofit/>
          </a:bodyPr>
          <a:lstStyle>
            <a:lvl1pPr defTabSz="391414">
              <a:defRPr sz="536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rPr lang="cs-CZ" sz="6000" b="1"/>
              <a:t>Cévní vstupy </a:t>
            </a:r>
            <a:r>
              <a:rPr lang="cs-CZ" sz="6000" b="1" i="1"/>
              <a:t>uptodate</a:t>
            </a:r>
            <a:endParaRPr lang="cs-CZ" sz="6000" b="1"/>
          </a:p>
        </p:txBody>
      </p:sp>
      <p:sp>
        <p:nvSpPr>
          <p:cNvPr id="129" name="David Astapenko…"/>
          <p:cNvSpPr txBox="1">
            <a:spLocks noGrp="1"/>
          </p:cNvSpPr>
          <p:nvPr>
            <p:ph type="body" idx="1"/>
          </p:nvPr>
        </p:nvSpPr>
        <p:spPr>
          <a:xfrm>
            <a:off x="1443794" y="3335999"/>
            <a:ext cx="13953492" cy="691823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endParaRPr lang="cs-CZ" sz="4400"/>
          </a:p>
          <a:p>
            <a:pPr>
              <a:defRPr sz="4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cs-CZ" sz="4400"/>
              <a:t>David Astapenko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cs-CZ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cs-CZ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cs-CZ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cs-CZ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cs-CZ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lang="cs-CZ"/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450" y="6069531"/>
            <a:ext cx="1064304" cy="1064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670" y="6070338"/>
            <a:ext cx="1752971" cy="1064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557" y="6066176"/>
            <a:ext cx="2262631" cy="106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55290" y="6066176"/>
            <a:ext cx="2964843" cy="1064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66443-4FC3-4109-ADE3-40C64E6A1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0049" y="6069530"/>
            <a:ext cx="1154742" cy="10560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/>
              <a:t>SIC protocol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</p:txBody>
      </p:sp>
      <p:pic>
        <p:nvPicPr>
          <p:cNvPr id="6" name="Picture 5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C8AFDE58-3FC5-5C03-B171-9798A9740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" y="2869807"/>
            <a:ext cx="17171565" cy="55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76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Volba tzv. exit site</a:t>
            </a:r>
          </a:p>
        </p:txBody>
      </p:sp>
      <p:pic>
        <p:nvPicPr>
          <p:cNvPr id="3" name="Picture 2" descr="A person lying down with his chest and chest marks&#10;&#10;Description automatically generated">
            <a:extLst>
              <a:ext uri="{FF2B5EF4-FFF2-40B4-BE49-F238E27FC236}">
                <a16:creationId xmlns:a16="http://schemas.microsoft.com/office/drawing/2014/main" id="{224E357B-CED1-9669-7557-5FADB3A69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82" y="2342047"/>
            <a:ext cx="9567897" cy="7200182"/>
          </a:xfrm>
          <a:prstGeom prst="rect">
            <a:avLst/>
          </a:prstGeom>
          <a:ln w="57150">
            <a:solidFill>
              <a:schemeClr val="tx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989667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SIP protokol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2885D723-7C78-D824-3A6A-2DABEBAB2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38" y="2590800"/>
            <a:ext cx="14800185" cy="673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9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Volba tzv. exit site</a:t>
            </a:r>
          </a:p>
        </p:txBody>
      </p:sp>
      <p:pic>
        <p:nvPicPr>
          <p:cNvPr id="4" name="Picture 3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742E293-08B5-A83D-CA1D-6F99F2E6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17" y="2247899"/>
            <a:ext cx="11325644" cy="2457451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B1B4A5-F706-5F76-8A53-0E9E3CC76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72"/>
          <a:stretch/>
        </p:blipFill>
        <p:spPr>
          <a:xfrm>
            <a:off x="1710864" y="4758142"/>
            <a:ext cx="8043789" cy="1185179"/>
          </a:xfrm>
          <a:prstGeom prst="rect">
            <a:avLst/>
          </a:prstGeom>
        </p:spPr>
      </p:pic>
      <p:pic>
        <p:nvPicPr>
          <p:cNvPr id="6" name="Picture 5" descr="A picture containing text, screenshot, measuring stick&#10;&#10;Description automatically generated">
            <a:extLst>
              <a:ext uri="{FF2B5EF4-FFF2-40B4-BE49-F238E27FC236}">
                <a16:creationId xmlns:a16="http://schemas.microsoft.com/office/drawing/2014/main" id="{34367290-AD85-A43C-A875-D65215C90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392" y="4413805"/>
            <a:ext cx="7400093" cy="49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471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/>
              <a:t>Rapid Peripheral Vein Assessment (</a:t>
            </a:r>
            <a:r>
              <a:rPr lang="en-US" sz="6000" dirty="0" err="1"/>
              <a:t>RaPeVA</a:t>
            </a:r>
            <a:r>
              <a:rPr lang="en-US" sz="6000" dirty="0"/>
              <a:t>)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3600" dirty="0"/>
              <a:t>Průběh celé žíly, okolní struktury</a:t>
            </a:r>
          </a:p>
          <a:p>
            <a:r>
              <a:rPr lang="cs-CZ" sz="3600" dirty="0"/>
              <a:t>Kontralaterální strana</a:t>
            </a:r>
          </a:p>
          <a:p>
            <a:r>
              <a:rPr lang="cs-CZ" sz="3600" dirty="0"/>
              <a:t>Zobrazení i centrální žíly</a:t>
            </a:r>
          </a:p>
        </p:txBody>
      </p:sp>
      <p:pic>
        <p:nvPicPr>
          <p:cNvPr id="3" name="Picture 2" descr="A close-up of a person's arm&#10;&#10;Description automatically generated with low confidence">
            <a:extLst>
              <a:ext uri="{FF2B5EF4-FFF2-40B4-BE49-F238E27FC236}">
                <a16:creationId xmlns:a16="http://schemas.microsoft.com/office/drawing/2014/main" id="{186A1956-B6EB-2F3D-4B68-9740C3C7C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42" y="2885885"/>
            <a:ext cx="6026111" cy="2151517"/>
          </a:xfrm>
          <a:prstGeom prst="rect">
            <a:avLst/>
          </a:prstGeom>
        </p:spPr>
      </p:pic>
      <p:pic>
        <p:nvPicPr>
          <p:cNvPr id="8" name="Picture 7" descr="Close-up of a person's hand&#10;&#10;Description automatically generated with low confidence">
            <a:extLst>
              <a:ext uri="{FF2B5EF4-FFF2-40B4-BE49-F238E27FC236}">
                <a16:creationId xmlns:a16="http://schemas.microsoft.com/office/drawing/2014/main" id="{009808A3-95C3-63FD-7F09-FA7C7C35A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41" y="5037402"/>
            <a:ext cx="6026111" cy="1993180"/>
          </a:xfrm>
          <a:prstGeom prst="rect">
            <a:avLst/>
          </a:prstGeom>
        </p:spPr>
      </p:pic>
      <p:pic>
        <p:nvPicPr>
          <p:cNvPr id="10" name="Picture 9" descr="A picture containing text, screenshot, medical, person&#10;&#10;Description automatically generated">
            <a:extLst>
              <a:ext uri="{FF2B5EF4-FFF2-40B4-BE49-F238E27FC236}">
                <a16:creationId xmlns:a16="http://schemas.microsoft.com/office/drawing/2014/main" id="{8044A6A9-C1AD-D048-071B-DEE77A736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41" y="7030582"/>
            <a:ext cx="6026111" cy="22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4996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err="1"/>
              <a:t>Technika</a:t>
            </a:r>
            <a:r>
              <a:rPr lang="en-US" sz="6000" dirty="0"/>
              <a:t> </a:t>
            </a:r>
            <a:r>
              <a:rPr lang="en-US" sz="6000" dirty="0" err="1"/>
              <a:t>zavádění</a:t>
            </a:r>
            <a:endParaRPr lang="en-US" sz="6000" dirty="0"/>
          </a:p>
        </p:txBody>
      </p:sp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27503D7D-C31C-51CE-FA0F-F58CE276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4"/>
          <a:stretch/>
        </p:blipFill>
        <p:spPr>
          <a:xfrm>
            <a:off x="781049" y="3308350"/>
            <a:ext cx="6381751" cy="512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3" name="Obrázek 4">
            <a:extLst>
              <a:ext uri="{FF2B5EF4-FFF2-40B4-BE49-F238E27FC236}">
                <a16:creationId xmlns:a16="http://schemas.microsoft.com/office/drawing/2014/main" id="{AA8F8AF7-E2AD-8203-2663-FD5D40F58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45758" y="1539176"/>
            <a:ext cx="5044281" cy="858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9698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35F996B1-A3CD-2C13-540F-E50B96DE4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6225" y="1498743"/>
            <a:ext cx="12007811" cy="6756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72429470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C8F1EF7-7318-174E-A9D3-9E79C5DD7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10139" r="16400" b="31921"/>
          <a:stretch>
            <a:fillRect/>
          </a:stretch>
        </p:blipFill>
        <p:spPr>
          <a:xfrm>
            <a:off x="3730625" y="1216518"/>
            <a:ext cx="9879012" cy="732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15028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6FB8EDF4-9AF1-7171-7BB3-AB8B3A07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9862" y="1523427"/>
            <a:ext cx="11920537" cy="6706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5092454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medical equipment, medical, healthcare&#10;&#10;Description automatically generated">
            <a:extLst>
              <a:ext uri="{FF2B5EF4-FFF2-40B4-BE49-F238E27FC236}">
                <a16:creationId xmlns:a16="http://schemas.microsoft.com/office/drawing/2014/main" id="{972F7F95-3303-9B06-A58C-8A2D9F9DA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36" y="1296946"/>
            <a:ext cx="8746590" cy="71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20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 dirty="0"/>
              <a:t>Osnova přednášky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dirty="0"/>
              <a:t>Rozdělení žilních vstupů</a:t>
            </a:r>
          </a:p>
          <a:p>
            <a:pPr marL="0" indent="0">
              <a:buNone/>
            </a:pPr>
            <a:r>
              <a:rPr lang="cs-CZ" sz="3600" dirty="0"/>
              <a:t>Indikace</a:t>
            </a:r>
          </a:p>
          <a:p>
            <a:pPr marL="0" indent="0">
              <a:buNone/>
            </a:pPr>
            <a:r>
              <a:rPr lang="cs-CZ" sz="3600" dirty="0"/>
              <a:t>Zavádění</a:t>
            </a:r>
          </a:p>
          <a:p>
            <a:pPr marL="0" indent="0">
              <a:buNone/>
            </a:pPr>
            <a:r>
              <a:rPr lang="cs-CZ" sz="3600" dirty="0"/>
              <a:t>Péče o vstup</a:t>
            </a:r>
          </a:p>
          <a:p>
            <a:pPr marL="0" indent="0">
              <a:buNone/>
            </a:pPr>
            <a:r>
              <a:rPr lang="cs-CZ" sz="3600" dirty="0"/>
              <a:t>Komplikace</a:t>
            </a:r>
          </a:p>
          <a:p>
            <a:pPr marL="0" indent="0">
              <a:buNone/>
            </a:pPr>
            <a:r>
              <a:rPr lang="cs-CZ" sz="3600" dirty="0"/>
              <a:t>EBM</a:t>
            </a: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A15C8436-BBE8-F826-03AA-CEA5B6BD6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474" y="2781300"/>
            <a:ext cx="5763764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355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66EE02E-BC5B-85B4-028A-5D04A2A4F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>
            <a:fillRect/>
          </a:stretch>
        </p:blipFill>
        <p:spPr bwMode="auto">
          <a:xfrm>
            <a:off x="1150145" y="1546007"/>
            <a:ext cx="15039971" cy="66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9193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>
            <a:extLst>
              <a:ext uri="{FF2B5EF4-FFF2-40B4-BE49-F238E27FC236}">
                <a16:creationId xmlns:a16="http://schemas.microsoft.com/office/drawing/2014/main" id="{3D1ED565-BE4C-97B6-8166-B4F3CDA0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3" r="17755" b="13467"/>
          <a:stretch>
            <a:fillRect/>
          </a:stretch>
        </p:blipFill>
        <p:spPr bwMode="auto">
          <a:xfrm>
            <a:off x="5618233" y="3616146"/>
            <a:ext cx="11443738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3B04D251-32D7-4D76-E077-7287F91F8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/>
          <a:stretch>
            <a:fillRect/>
          </a:stretch>
        </p:blipFill>
        <p:spPr>
          <a:xfrm>
            <a:off x="363058" y="1501634"/>
            <a:ext cx="9190092" cy="4660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97087591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A73B6E6E-7F5B-DD3E-BB6C-671935E8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2843" y="1368045"/>
            <a:ext cx="12474576" cy="701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272376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Určení pozice konce katetru</a:t>
            </a:r>
          </a:p>
        </p:txBody>
      </p:sp>
      <p:pic>
        <p:nvPicPr>
          <p:cNvPr id="2" name="Obrázek 5">
            <a:extLst>
              <a:ext uri="{FF2B5EF4-FFF2-40B4-BE49-F238E27FC236}">
                <a16:creationId xmlns:a16="http://schemas.microsoft.com/office/drawing/2014/main" id="{67CB5E38-98DD-A73A-2F51-E3932A534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3265" r="7848" b="14337"/>
          <a:stretch>
            <a:fillRect/>
          </a:stretch>
        </p:blipFill>
        <p:spPr bwMode="auto">
          <a:xfrm>
            <a:off x="1540671" y="2504426"/>
            <a:ext cx="7693425" cy="668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7C11F657-FDEC-EFE7-AB14-232AC5C5E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13388" r="20213" b="13831"/>
          <a:stretch>
            <a:fillRect/>
          </a:stretch>
        </p:blipFill>
        <p:spPr bwMode="auto">
          <a:xfrm>
            <a:off x="10229137" y="2506128"/>
            <a:ext cx="5570455" cy="668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4CC1E0-1C2B-E873-CBDE-EF5A5D4CE1B9}"/>
              </a:ext>
            </a:extLst>
          </p:cNvPr>
          <p:cNvSpPr/>
          <p:nvPr/>
        </p:nvSpPr>
        <p:spPr>
          <a:xfrm>
            <a:off x="12496800" y="5562600"/>
            <a:ext cx="723900" cy="704850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879603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7B03150F-261A-96F3-6EEA-39C36EF17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9" t="8820" r="23112" b="10342"/>
          <a:stretch>
            <a:fillRect/>
          </a:stretch>
        </p:blipFill>
        <p:spPr>
          <a:xfrm>
            <a:off x="4506118" y="1354367"/>
            <a:ext cx="8328025" cy="704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17555834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04B03F31-3B02-81AF-71B1-A5ABD6EE5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/>
          <a:stretch>
            <a:fillRect/>
          </a:stretch>
        </p:blipFill>
        <p:spPr>
          <a:xfrm>
            <a:off x="661145" y="1435648"/>
            <a:ext cx="10025199" cy="4848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3" name="Obrázek 4">
            <a:extLst>
              <a:ext uri="{FF2B5EF4-FFF2-40B4-BE49-F238E27FC236}">
                <a16:creationId xmlns:a16="http://schemas.microsoft.com/office/drawing/2014/main" id="{C5E2E3EB-2E6D-9C30-0C95-D57B7F502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4" r="18243" b="13467"/>
          <a:stretch>
            <a:fillRect/>
          </a:stretch>
        </p:blipFill>
        <p:spPr bwMode="auto">
          <a:xfrm>
            <a:off x="7876245" y="4251872"/>
            <a:ext cx="8927169" cy="404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4395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4">
            <a:extLst>
              <a:ext uri="{FF2B5EF4-FFF2-40B4-BE49-F238E27FC236}">
                <a16:creationId xmlns:a16="http://schemas.microsoft.com/office/drawing/2014/main" id="{A64A8DC1-5D18-4C2E-FEBA-E90F377F9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 b="601"/>
          <a:stretch>
            <a:fillRect/>
          </a:stretch>
        </p:blipFill>
        <p:spPr bwMode="auto">
          <a:xfrm>
            <a:off x="6270417" y="5238751"/>
            <a:ext cx="10546264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AD7BB2E4-3EA9-BDEB-33AF-E5A16601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0500" b="31750"/>
          <a:stretch>
            <a:fillRect/>
          </a:stretch>
        </p:blipFill>
        <p:spPr>
          <a:xfrm>
            <a:off x="341571" y="404370"/>
            <a:ext cx="10551757" cy="411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4" name="Picture 2" descr="https://scontent-fra3-1.xx.fbcdn.net/v/t34.0-12/16558738_1360987253922895_1568420878_n.jpg?oh=20fdfbc595b53de77600ffc406e1e2bf&amp;oe=5899250F">
            <a:extLst>
              <a:ext uri="{FF2B5EF4-FFF2-40B4-BE49-F238E27FC236}">
                <a16:creationId xmlns:a16="http://schemas.microsoft.com/office/drawing/2014/main" id="{F26AD32F-2945-D55C-940D-0AB172B5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52" y="2102761"/>
            <a:ext cx="10692358" cy="62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30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66627B-D856-D341-0219-A5B41B4A88FE}"/>
              </a:ext>
            </a:extLst>
          </p:cNvPr>
          <p:cNvSpPr txBox="1">
            <a:spLocks/>
          </p:cNvSpPr>
          <p:nvPr/>
        </p:nvSpPr>
        <p:spPr>
          <a:xfrm>
            <a:off x="1270038" y="469900"/>
            <a:ext cx="14800185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 err="1"/>
              <a:t>Tunelizace</a:t>
            </a:r>
            <a:endParaRPr lang="en-US" sz="60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1291F3F-D545-7B50-6BC9-24E86439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38" y="2597638"/>
            <a:ext cx="14738690" cy="56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555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66627B-D856-D341-0219-A5B41B4A88FE}"/>
              </a:ext>
            </a:extLst>
          </p:cNvPr>
          <p:cNvSpPr txBox="1">
            <a:spLocks/>
          </p:cNvSpPr>
          <p:nvPr/>
        </p:nvSpPr>
        <p:spPr>
          <a:xfrm>
            <a:off x="1270038" y="469900"/>
            <a:ext cx="14800185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Tunneling</a:t>
            </a:r>
          </a:p>
        </p:txBody>
      </p:sp>
      <p:pic>
        <p:nvPicPr>
          <p:cNvPr id="2" name="Picture 1" descr="A person injecting a syringe&#10;&#10;Description automatically generated with low confidence">
            <a:extLst>
              <a:ext uri="{FF2B5EF4-FFF2-40B4-BE49-F238E27FC236}">
                <a16:creationId xmlns:a16="http://schemas.microsoft.com/office/drawing/2014/main" id="{96459AB9-C9BD-72AB-50C1-4D05E4697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5359"/>
            <a:ext cx="17340264" cy="10584317"/>
          </a:xfrm>
          <a:prstGeom prst="rect">
            <a:avLst/>
          </a:prstGeom>
        </p:spPr>
      </p:pic>
      <p:pic>
        <p:nvPicPr>
          <p:cNvPr id="3" name="Picture 2" descr="A picture containing person, medical equipment, medical, nail&#10;&#10;Description automatically generated">
            <a:extLst>
              <a:ext uri="{FF2B5EF4-FFF2-40B4-BE49-F238E27FC236}">
                <a16:creationId xmlns:a16="http://schemas.microsoft.com/office/drawing/2014/main" id="{A71F091A-5E6D-6109-708B-4C7C6B64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15359"/>
            <a:ext cx="17340263" cy="10691491"/>
          </a:xfrm>
          <a:prstGeom prst="rect">
            <a:avLst/>
          </a:prstGeom>
        </p:spPr>
      </p:pic>
      <p:pic>
        <p:nvPicPr>
          <p:cNvPr id="5" name="Picture 4" descr="A picture containing person, medical equipment, nail, medical&#10;&#10;Description automatically generated">
            <a:extLst>
              <a:ext uri="{FF2B5EF4-FFF2-40B4-BE49-F238E27FC236}">
                <a16:creationId xmlns:a16="http://schemas.microsoft.com/office/drawing/2014/main" id="{CFCDD91A-8CBB-6349-1EEF-AC33B99D5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359"/>
            <a:ext cx="17340262" cy="11066399"/>
          </a:xfrm>
          <a:prstGeom prst="rect">
            <a:avLst/>
          </a:prstGeom>
        </p:spPr>
      </p:pic>
      <p:pic>
        <p:nvPicPr>
          <p:cNvPr id="8" name="Picture 7" descr="A picture containing medical, medical equipment, person, hospital room&#10;&#10;Description automatically generated">
            <a:extLst>
              <a:ext uri="{FF2B5EF4-FFF2-40B4-BE49-F238E27FC236}">
                <a16:creationId xmlns:a16="http://schemas.microsoft.com/office/drawing/2014/main" id="{E6CA3D88-619E-D861-1858-A54FCD699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794515"/>
            <a:ext cx="17340262" cy="11824710"/>
          </a:xfrm>
          <a:prstGeom prst="rect">
            <a:avLst/>
          </a:prstGeom>
        </p:spPr>
      </p:pic>
      <p:pic>
        <p:nvPicPr>
          <p:cNvPr id="9" name="Picture 8" descr="A picture containing person, medical equipment, finger, nail&#10;&#10;Description automatically generated">
            <a:extLst>
              <a:ext uri="{FF2B5EF4-FFF2-40B4-BE49-F238E27FC236}">
                <a16:creationId xmlns:a16="http://schemas.microsoft.com/office/drawing/2014/main" id="{376E7885-48DA-0D41-639A-E739761C2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534"/>
            <a:ext cx="17340260" cy="11269351"/>
          </a:xfrm>
          <a:prstGeom prst="rect">
            <a:avLst/>
          </a:prstGeom>
        </p:spPr>
      </p:pic>
      <p:pic>
        <p:nvPicPr>
          <p:cNvPr id="10" name="Picture 9" descr="A picture containing medical equipment, indoor&#10;&#10;Description automatically generated">
            <a:extLst>
              <a:ext uri="{FF2B5EF4-FFF2-40B4-BE49-F238E27FC236}">
                <a16:creationId xmlns:a16="http://schemas.microsoft.com/office/drawing/2014/main" id="{C337411F-B6BE-9F1B-3CB3-AD2CD3656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20" y="-522534"/>
            <a:ext cx="17926498" cy="11243839"/>
          </a:xfrm>
          <a:prstGeom prst="rect">
            <a:avLst/>
          </a:prstGeom>
        </p:spPr>
      </p:pic>
      <p:pic>
        <p:nvPicPr>
          <p:cNvPr id="11" name="Picture 10" descr="A picture containing person, medical, medical equipment, vein&#10;&#10;Description automatically generated">
            <a:extLst>
              <a:ext uri="{FF2B5EF4-FFF2-40B4-BE49-F238E27FC236}">
                <a16:creationId xmlns:a16="http://schemas.microsoft.com/office/drawing/2014/main" id="{0D263ECF-B444-E08E-2CB2-C9F16C839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415359"/>
            <a:ext cx="17340268" cy="10931908"/>
          </a:xfrm>
          <a:prstGeom prst="rect">
            <a:avLst/>
          </a:prstGeom>
        </p:spPr>
      </p:pic>
      <p:pic>
        <p:nvPicPr>
          <p:cNvPr id="12" name="Picture 11" descr="A picture containing person, medical, medical equipment, healthcare&#10;&#10;Description automatically generated">
            <a:extLst>
              <a:ext uri="{FF2B5EF4-FFF2-40B4-BE49-F238E27FC236}">
                <a16:creationId xmlns:a16="http://schemas.microsoft.com/office/drawing/2014/main" id="{D3836C66-403C-BCF8-E58B-CE51A0930F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359"/>
            <a:ext cx="17340260" cy="12212764"/>
          </a:xfrm>
          <a:prstGeom prst="rect">
            <a:avLst/>
          </a:prstGeom>
        </p:spPr>
      </p:pic>
      <p:pic>
        <p:nvPicPr>
          <p:cNvPr id="13" name="Picture 12" descr="A picture containing person, medical equipment, medical, healthcare&#10;&#10;Description automatically generated">
            <a:extLst>
              <a:ext uri="{FF2B5EF4-FFF2-40B4-BE49-F238E27FC236}">
                <a16:creationId xmlns:a16="http://schemas.microsoft.com/office/drawing/2014/main" id="{5D66E4CE-B577-EEAC-1F6C-70F110382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273670"/>
            <a:ext cx="18341682" cy="10931908"/>
          </a:xfrm>
          <a:prstGeom prst="rect">
            <a:avLst/>
          </a:prstGeom>
        </p:spPr>
      </p:pic>
      <p:pic>
        <p:nvPicPr>
          <p:cNvPr id="14" name="Picture 13" descr="A picture containing medical, medical equipment, healthcare, medical procedure&#10;&#10;Description automatically generated">
            <a:extLst>
              <a:ext uri="{FF2B5EF4-FFF2-40B4-BE49-F238E27FC236}">
                <a16:creationId xmlns:a16="http://schemas.microsoft.com/office/drawing/2014/main" id="{2613254F-33AC-DCC2-B2F6-33AACB12E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-415359"/>
            <a:ext cx="17633383" cy="11189812"/>
          </a:xfrm>
          <a:prstGeom prst="rect">
            <a:avLst/>
          </a:prstGeom>
        </p:spPr>
      </p:pic>
      <p:pic>
        <p:nvPicPr>
          <p:cNvPr id="15" name="Picture 14" descr="A picture containing person, nail, vein, injury&#10;&#10;Description automatically generated">
            <a:extLst>
              <a:ext uri="{FF2B5EF4-FFF2-40B4-BE49-F238E27FC236}">
                <a16:creationId xmlns:a16="http://schemas.microsoft.com/office/drawing/2014/main" id="{30AC3D56-B9A1-689F-DCB0-7FCC69F8DE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1538064"/>
            <a:ext cx="17633382" cy="12961852"/>
          </a:xfrm>
          <a:prstGeom prst="rect">
            <a:avLst/>
          </a:prstGeom>
        </p:spPr>
      </p:pic>
      <p:pic>
        <p:nvPicPr>
          <p:cNvPr id="16" name="Picture 15" descr="A picture containing medical, medical equipment, healthcare, flesh&#10;&#10;Description automatically generated">
            <a:extLst>
              <a:ext uri="{FF2B5EF4-FFF2-40B4-BE49-F238E27FC236}">
                <a16:creationId xmlns:a16="http://schemas.microsoft.com/office/drawing/2014/main" id="{24A6271A-FCCE-B965-71D4-F60D96B35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38" y="-401692"/>
            <a:ext cx="15482275" cy="10583406"/>
          </a:xfrm>
          <a:prstGeom prst="rect">
            <a:avLst/>
          </a:prstGeom>
        </p:spPr>
      </p:pic>
      <p:pic>
        <p:nvPicPr>
          <p:cNvPr id="17" name="Picture 16" descr="A picture containing flesh, nail, finger, vein&#10;&#10;Description automatically generated">
            <a:extLst>
              <a:ext uri="{FF2B5EF4-FFF2-40B4-BE49-F238E27FC236}">
                <a16:creationId xmlns:a16="http://schemas.microsoft.com/office/drawing/2014/main" id="{373A0275-36D5-1B90-440B-9919982251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" y="-794515"/>
            <a:ext cx="17926497" cy="12038873"/>
          </a:xfrm>
          <a:prstGeom prst="rect">
            <a:avLst/>
          </a:prstGeom>
        </p:spPr>
      </p:pic>
      <p:pic>
        <p:nvPicPr>
          <p:cNvPr id="18" name="Picture 17" descr="A picture containing medical equipment, medical, person, healthcare&#10;&#10;Description automatically generated">
            <a:extLst>
              <a:ext uri="{FF2B5EF4-FFF2-40B4-BE49-F238E27FC236}">
                <a16:creationId xmlns:a16="http://schemas.microsoft.com/office/drawing/2014/main" id="{CF9E8E0E-AE7F-0560-5EF3-1F0B27DAE73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/>
          <a:stretch/>
        </p:blipFill>
        <p:spPr>
          <a:xfrm>
            <a:off x="-352775" y="-710914"/>
            <a:ext cx="18694452" cy="11523018"/>
          </a:xfrm>
          <a:prstGeom prst="rect">
            <a:avLst/>
          </a:prstGeom>
        </p:spPr>
      </p:pic>
      <p:pic>
        <p:nvPicPr>
          <p:cNvPr id="19" name="Picture 18" descr="A picture containing nail, finger, person, medical&#10;&#10;Description automatically generated">
            <a:extLst>
              <a:ext uri="{FF2B5EF4-FFF2-40B4-BE49-F238E27FC236}">
                <a16:creationId xmlns:a16="http://schemas.microsoft.com/office/drawing/2014/main" id="{24D02745-39AC-D308-BA0C-2EF56DC495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04" y="1088276"/>
            <a:ext cx="17900771" cy="757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36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Ošetřovatelská péče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3600" dirty="0"/>
              <a:t>Zásadní pří dlouhodobém používání katetru</a:t>
            </a:r>
          </a:p>
          <a:p>
            <a:r>
              <a:rPr lang="cs-CZ" sz="3600" dirty="0"/>
              <a:t>Prevence infekce (</a:t>
            </a:r>
            <a:r>
              <a:rPr lang="cs-CZ" sz="3600" dirty="0" err="1"/>
              <a:t>extraluminální</a:t>
            </a:r>
            <a:r>
              <a:rPr lang="cs-CZ" sz="3600" dirty="0"/>
              <a:t>, </a:t>
            </a:r>
            <a:r>
              <a:rPr lang="cs-CZ" sz="3600" dirty="0" err="1"/>
              <a:t>intraluminální</a:t>
            </a:r>
            <a:r>
              <a:rPr lang="cs-CZ" sz="3600" dirty="0"/>
              <a:t>)</a:t>
            </a:r>
          </a:p>
          <a:p>
            <a:r>
              <a:rPr lang="cs-CZ" sz="3600" dirty="0"/>
              <a:t>Prevence okluze/trombózy</a:t>
            </a:r>
          </a:p>
          <a:p>
            <a:r>
              <a:rPr lang="cs-CZ" sz="3600" dirty="0"/>
              <a:t>Prevence dislokace</a:t>
            </a:r>
          </a:p>
        </p:txBody>
      </p:sp>
    </p:spTree>
    <p:extLst>
      <p:ext uri="{BB962C8B-B14F-4D97-AF65-F5344CB8AC3E}">
        <p14:creationId xmlns:p14="http://schemas.microsoft.com/office/powerpoint/2010/main" val="271086505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 dirty="0"/>
              <a:t>Rozdělení žilních vstupů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/>
              <a:t>periferní (PŽK) vs. centrální (CŽK)</a:t>
            </a:r>
          </a:p>
          <a:p>
            <a:pPr marL="0" indent="0">
              <a:buNone/>
            </a:pPr>
            <a:r>
              <a:rPr lang="cs-CZ" sz="3600" dirty="0"/>
              <a:t>PVC – </a:t>
            </a:r>
            <a:r>
              <a:rPr lang="cs-CZ" sz="3600" dirty="0" err="1"/>
              <a:t>peripheral</a:t>
            </a:r>
            <a:r>
              <a:rPr lang="cs-CZ" sz="3600" dirty="0"/>
              <a:t> </a:t>
            </a:r>
            <a:r>
              <a:rPr lang="cs-CZ" sz="3600" dirty="0" err="1"/>
              <a:t>venous</a:t>
            </a:r>
            <a:r>
              <a:rPr lang="cs-CZ" sz="3600" dirty="0"/>
              <a:t> </a:t>
            </a:r>
            <a:r>
              <a:rPr lang="cs-CZ" sz="3600" dirty="0" err="1"/>
              <a:t>catheter</a:t>
            </a:r>
            <a:endParaRPr lang="cs-CZ" sz="3600" dirty="0"/>
          </a:p>
          <a:p>
            <a:pPr marL="0" indent="0">
              <a:buNone/>
            </a:pPr>
            <a:r>
              <a:rPr lang="cs-CZ" sz="3600" dirty="0"/>
              <a:t>CVC – </a:t>
            </a:r>
            <a:r>
              <a:rPr lang="cs-CZ" sz="3600" dirty="0" err="1"/>
              <a:t>central</a:t>
            </a:r>
            <a:r>
              <a:rPr lang="cs-CZ" sz="3600" dirty="0"/>
              <a:t> </a:t>
            </a:r>
            <a:r>
              <a:rPr lang="cs-CZ" sz="3600" dirty="0" err="1"/>
              <a:t>venous</a:t>
            </a:r>
            <a:r>
              <a:rPr lang="cs-CZ" sz="3600" dirty="0"/>
              <a:t> </a:t>
            </a:r>
            <a:r>
              <a:rPr lang="cs-CZ" sz="3600" dirty="0" err="1"/>
              <a:t>catheter</a:t>
            </a:r>
            <a:r>
              <a:rPr lang="cs-CZ" sz="3600" dirty="0"/>
              <a:t> (“</a:t>
            </a:r>
            <a:r>
              <a:rPr lang="cs-CZ" sz="3600" dirty="0" err="1"/>
              <a:t>central</a:t>
            </a:r>
            <a:r>
              <a:rPr lang="cs-CZ" sz="3600" dirty="0"/>
              <a:t> line”)</a:t>
            </a:r>
          </a:p>
          <a:p>
            <a:pPr marL="0" indent="0">
              <a:buNone/>
            </a:pPr>
            <a:r>
              <a:rPr lang="cs-CZ" sz="3600" dirty="0"/>
              <a:t>CICC – </a:t>
            </a:r>
            <a:r>
              <a:rPr lang="cs-CZ" sz="3600" dirty="0" err="1"/>
              <a:t>centrally</a:t>
            </a:r>
            <a:r>
              <a:rPr lang="cs-CZ" sz="3600" dirty="0"/>
              <a:t> </a:t>
            </a:r>
            <a:r>
              <a:rPr lang="cs-CZ" sz="3600" dirty="0" err="1"/>
              <a:t>inserted</a:t>
            </a:r>
            <a:r>
              <a:rPr lang="cs-CZ" sz="3600" dirty="0"/>
              <a:t> </a:t>
            </a:r>
            <a:r>
              <a:rPr lang="cs-CZ" sz="3600" dirty="0" err="1"/>
              <a:t>central</a:t>
            </a:r>
            <a:r>
              <a:rPr lang="cs-CZ" sz="3600" dirty="0"/>
              <a:t> </a:t>
            </a:r>
            <a:r>
              <a:rPr lang="cs-CZ" sz="3600" dirty="0" err="1"/>
              <a:t>catheter</a:t>
            </a:r>
            <a:r>
              <a:rPr lang="cs-CZ" sz="3600" dirty="0"/>
              <a:t> (FICC – </a:t>
            </a:r>
            <a:r>
              <a:rPr lang="cs-CZ" sz="3600" dirty="0" err="1"/>
              <a:t>femoral</a:t>
            </a:r>
            <a:r>
              <a:rPr lang="cs-CZ" sz="3600" dirty="0"/>
              <a:t> </a:t>
            </a:r>
            <a:r>
              <a:rPr lang="cs-CZ" sz="3600" dirty="0" err="1"/>
              <a:t>insertion</a:t>
            </a:r>
            <a:r>
              <a:rPr lang="cs-CZ" sz="3600" dirty="0"/>
              <a:t>)</a:t>
            </a:r>
          </a:p>
          <a:p>
            <a:pPr marL="0" indent="0">
              <a:buNone/>
            </a:pPr>
            <a:r>
              <a:rPr lang="cs-CZ" sz="3600" dirty="0"/>
              <a:t>PICC – </a:t>
            </a:r>
            <a:r>
              <a:rPr lang="cs-CZ" sz="3600" dirty="0" err="1"/>
              <a:t>peripherally</a:t>
            </a:r>
            <a:r>
              <a:rPr lang="cs-CZ" sz="3600" dirty="0"/>
              <a:t> </a:t>
            </a:r>
            <a:r>
              <a:rPr lang="cs-CZ" sz="3600" dirty="0" err="1"/>
              <a:t>inserted</a:t>
            </a:r>
            <a:r>
              <a:rPr lang="cs-CZ" sz="3600" dirty="0"/>
              <a:t> </a:t>
            </a:r>
            <a:r>
              <a:rPr lang="cs-CZ" sz="3600" dirty="0" err="1"/>
              <a:t>central</a:t>
            </a:r>
            <a:r>
              <a:rPr lang="cs-CZ" sz="3600" dirty="0"/>
              <a:t> </a:t>
            </a:r>
            <a:r>
              <a:rPr lang="cs-CZ" sz="3600" dirty="0" err="1"/>
              <a:t>catheter</a:t>
            </a:r>
            <a:r>
              <a:rPr lang="cs-CZ" sz="3600" dirty="0"/>
              <a:t> / periferní CŽK </a:t>
            </a:r>
          </a:p>
        </p:txBody>
      </p:sp>
    </p:spTree>
    <p:extLst>
      <p:ext uri="{BB962C8B-B14F-4D97-AF65-F5344CB8AC3E}">
        <p14:creationId xmlns:p14="http://schemas.microsoft.com/office/powerpoint/2010/main" val="105175241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Prevence katetrové infekce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3600" b="1" dirty="0"/>
              <a:t>Extra-</a:t>
            </a:r>
            <a:r>
              <a:rPr lang="cs-CZ" sz="3600" b="1" dirty="0" err="1"/>
              <a:t>luminální</a:t>
            </a:r>
            <a:r>
              <a:rPr lang="cs-CZ" sz="3600" b="1" dirty="0"/>
              <a:t> infekce</a:t>
            </a:r>
            <a:br>
              <a:rPr lang="cs-CZ" sz="3600" dirty="0"/>
            </a:br>
            <a:r>
              <a:rPr lang="cs-CZ" sz="3600" dirty="0"/>
              <a:t>– hygiena rukou </a:t>
            </a:r>
            <a:br>
              <a:rPr lang="cs-CZ" sz="3600" dirty="0"/>
            </a:br>
            <a:r>
              <a:rPr lang="cs-CZ" sz="3600" dirty="0"/>
              <a:t>– </a:t>
            </a:r>
            <a:r>
              <a:rPr lang="cs-CZ" sz="3600" dirty="0" err="1"/>
              <a:t>dizinfekce</a:t>
            </a:r>
            <a:r>
              <a:rPr lang="cs-CZ" sz="3600" dirty="0"/>
              <a:t> kůže 2% chlorhexidinem v 70% IPA</a:t>
            </a:r>
            <a:br>
              <a:rPr lang="cs-CZ" sz="3600" dirty="0"/>
            </a:br>
            <a:r>
              <a:rPr lang="cs-CZ" sz="3600" dirty="0"/>
              <a:t>– maximální bariérová opatření</a:t>
            </a:r>
            <a:br>
              <a:rPr lang="cs-CZ" sz="3600" dirty="0"/>
            </a:br>
            <a:r>
              <a:rPr lang="cs-CZ" sz="3600" dirty="0"/>
              <a:t>– způsob fixace katetru</a:t>
            </a:r>
          </a:p>
          <a:p>
            <a:r>
              <a:rPr lang="cs-CZ" sz="3600" b="1" dirty="0"/>
              <a:t>Intra-</a:t>
            </a:r>
            <a:r>
              <a:rPr lang="cs-CZ" sz="3600" b="1" dirty="0" err="1"/>
              <a:t>luminální</a:t>
            </a:r>
            <a:r>
              <a:rPr lang="cs-CZ" sz="3600" b="1" dirty="0"/>
              <a:t> infekce</a:t>
            </a:r>
            <a:br>
              <a:rPr lang="cs-CZ" sz="3600" dirty="0"/>
            </a:br>
            <a:r>
              <a:rPr lang="cs-CZ" sz="3600" dirty="0"/>
              <a:t>– hygiena rukou</a:t>
            </a:r>
            <a:br>
              <a:rPr lang="cs-CZ" sz="3600" dirty="0"/>
            </a:br>
            <a:r>
              <a:rPr lang="cs-CZ" sz="3600" dirty="0"/>
              <a:t>– antisepse, používání a péče při používání </a:t>
            </a:r>
            <a:r>
              <a:rPr lang="cs-CZ" sz="3600" dirty="0" err="1"/>
              <a:t>bezjehlových</a:t>
            </a:r>
            <a:r>
              <a:rPr lang="cs-CZ" sz="3600" dirty="0"/>
              <a:t> vstupů</a:t>
            </a:r>
            <a:r>
              <a:rPr lang="cs-CZ" sz="3600" dirty="0">
                <a:effectLst/>
              </a:rPr>
              <a:t>, infuzních linek a fixačních materiálů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06545454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Prevence okluze (lumen) katetru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3600" b="1" dirty="0"/>
              <a:t>No–trombotická okluze</a:t>
            </a:r>
            <a:br>
              <a:rPr lang="cs-CZ" sz="3600" dirty="0"/>
            </a:br>
            <a:r>
              <a:rPr lang="cs-CZ" sz="3600" dirty="0"/>
              <a:t>– </a:t>
            </a:r>
            <a:r>
              <a:rPr lang="cs-CZ" sz="3600" dirty="0" err="1"/>
              <a:t>malpozice</a:t>
            </a:r>
            <a:r>
              <a:rPr lang="cs-CZ" sz="3600" dirty="0"/>
              <a:t> –&gt; ověření pozice konce katetru (</a:t>
            </a:r>
            <a:r>
              <a:rPr lang="cs-CZ" sz="3600" dirty="0" err="1"/>
              <a:t>intrakavitární</a:t>
            </a:r>
            <a:r>
              <a:rPr lang="cs-CZ" sz="3600" dirty="0"/>
              <a:t> EKG)</a:t>
            </a:r>
            <a:br>
              <a:rPr lang="cs-CZ" sz="3600" dirty="0"/>
            </a:br>
            <a:r>
              <a:rPr lang="cs-CZ" sz="3600" dirty="0"/>
              <a:t>– mechanická okluze –&gt; </a:t>
            </a:r>
            <a:r>
              <a:rPr lang="cs-CZ" sz="3600" dirty="0" err="1"/>
              <a:t>cave</a:t>
            </a:r>
            <a:r>
              <a:rPr lang="cs-CZ" sz="3600" dirty="0"/>
              <a:t> zalamování</a:t>
            </a:r>
            <a:br>
              <a:rPr lang="cs-CZ" sz="3600" dirty="0"/>
            </a:br>
            <a:r>
              <a:rPr lang="cs-CZ" sz="3600" dirty="0"/>
              <a:t>– léková inkompatibilita –&gt; </a:t>
            </a:r>
            <a:r>
              <a:rPr lang="cs-CZ" sz="3600" dirty="0" err="1"/>
              <a:t>cave</a:t>
            </a:r>
            <a:r>
              <a:rPr lang="cs-CZ" sz="3600" dirty="0"/>
              <a:t> ATB, lipidové emulze</a:t>
            </a:r>
          </a:p>
          <a:p>
            <a:r>
              <a:rPr lang="cs-CZ" sz="3600" b="1" dirty="0"/>
              <a:t>Trombotická okluze –&gt; </a:t>
            </a:r>
            <a:r>
              <a:rPr lang="cs-CZ" sz="3600" b="1" dirty="0" err="1"/>
              <a:t>antikoagulace</a:t>
            </a:r>
            <a:r>
              <a:rPr lang="cs-CZ" sz="3600" b="1" dirty="0"/>
              <a:t> (LMWH)</a:t>
            </a:r>
          </a:p>
          <a:p>
            <a:r>
              <a:rPr lang="cs-CZ" sz="3600" b="1" dirty="0"/>
              <a:t>–&gt; proplach start–stop, </a:t>
            </a:r>
            <a:r>
              <a:rPr lang="cs-CZ" sz="3600" b="1" dirty="0" err="1"/>
              <a:t>bezjehlové</a:t>
            </a:r>
            <a:r>
              <a:rPr lang="cs-CZ" sz="3600" b="1" dirty="0"/>
              <a:t> konektory (</a:t>
            </a:r>
            <a:r>
              <a:rPr lang="cs-CZ" sz="3600" b="1" dirty="0" err="1"/>
              <a:t>Clave</a:t>
            </a:r>
            <a:r>
              <a:rPr lang="cs-CZ" sz="3600" b="1" dirty="0"/>
              <a:t>), preventivní </a:t>
            </a:r>
            <a:r>
              <a:rPr lang="cs-CZ" sz="3600" b="1" dirty="0" err="1"/>
              <a:t>intraluminální</a:t>
            </a:r>
            <a:r>
              <a:rPr lang="cs-CZ" sz="3600" b="1" dirty="0"/>
              <a:t> zátky (</a:t>
            </a:r>
            <a:r>
              <a:rPr lang="cs-CZ" sz="3600" b="1" dirty="0" err="1"/>
              <a:t>CitraLock</a:t>
            </a:r>
            <a:r>
              <a:rPr lang="cs-CZ" sz="3600" b="1" dirty="0"/>
              <a:t>, </a:t>
            </a:r>
            <a:r>
              <a:rPr lang="cs-CZ" sz="3600" b="1" dirty="0" err="1"/>
              <a:t>TauroLock</a:t>
            </a:r>
            <a:r>
              <a:rPr lang="cs-CZ" sz="3600" b="1" dirty="0"/>
              <a:t>, </a:t>
            </a:r>
            <a:r>
              <a:rPr lang="cs-CZ" sz="3600" b="1" dirty="0" err="1"/>
              <a:t>KiteLock</a:t>
            </a:r>
            <a:r>
              <a:rPr lang="cs-CZ" sz="3600" b="1" dirty="0"/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665674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cs-CZ" sz="6000"/>
              <a:t>Prevence dislokace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3600" dirty="0"/>
          </a:p>
          <a:p>
            <a:pPr>
              <a:lnSpc>
                <a:spcPct val="150000"/>
              </a:lnSpc>
            </a:pPr>
            <a:r>
              <a:rPr lang="cs-CZ" sz="3600" dirty="0"/>
              <a:t>Adekvátní bez-stehová fixace</a:t>
            </a:r>
            <a:br>
              <a:rPr lang="cs-CZ" sz="3600" dirty="0"/>
            </a:br>
            <a:r>
              <a:rPr lang="cs-CZ" sz="3600" dirty="0"/>
              <a:t>– adhezivní fixace (</a:t>
            </a:r>
            <a:r>
              <a:rPr lang="cs-CZ" sz="3600" dirty="0" err="1"/>
              <a:t>GripLok</a:t>
            </a:r>
            <a:r>
              <a:rPr lang="cs-CZ" sz="3600" dirty="0"/>
              <a:t>)</a:t>
            </a:r>
            <a:br>
              <a:rPr lang="cs-CZ" sz="3600" dirty="0"/>
            </a:br>
            <a:r>
              <a:rPr lang="cs-CZ" sz="3600" dirty="0"/>
              <a:t>– transparentní krytí s integrovanou fixací</a:t>
            </a:r>
            <a:br>
              <a:rPr lang="cs-CZ" sz="3600" dirty="0"/>
            </a:br>
            <a:r>
              <a:rPr lang="cs-CZ" sz="3600" dirty="0"/>
              <a:t>– podkožní kotva (</a:t>
            </a:r>
            <a:r>
              <a:rPr lang="cs-CZ" sz="3600" dirty="0" err="1"/>
              <a:t>SecurAcath</a:t>
            </a:r>
            <a:r>
              <a:rPr lang="cs-CZ" sz="3600" dirty="0"/>
              <a:t>)</a:t>
            </a:r>
          </a:p>
          <a:p>
            <a:endParaRPr lang="cs-CZ" sz="3600" dirty="0"/>
          </a:p>
        </p:txBody>
      </p:sp>
      <p:pic>
        <p:nvPicPr>
          <p:cNvPr id="3" name="Picture 2" descr="A close up of a cable&#10;&#10;Description automatically generated with low confidence">
            <a:extLst>
              <a:ext uri="{FF2B5EF4-FFF2-40B4-BE49-F238E27FC236}">
                <a16:creationId xmlns:a16="http://schemas.microsoft.com/office/drawing/2014/main" id="{0FC4B1D5-D208-3763-002F-9D6DD8714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3060" r="13603"/>
          <a:stretch/>
        </p:blipFill>
        <p:spPr>
          <a:xfrm rot="16200000">
            <a:off x="12562240" y="4936864"/>
            <a:ext cx="3550023" cy="5653137"/>
          </a:xfrm>
          <a:prstGeom prst="rect">
            <a:avLst/>
          </a:prstGeom>
        </p:spPr>
      </p:pic>
      <p:pic>
        <p:nvPicPr>
          <p:cNvPr id="5" name="Picture 4" descr="A person's arm with a tube attached to it&#10;&#10;Description automatically generated with low confidence">
            <a:extLst>
              <a:ext uri="{FF2B5EF4-FFF2-40B4-BE49-F238E27FC236}">
                <a16:creationId xmlns:a16="http://schemas.microsoft.com/office/drawing/2014/main" id="{2D226488-3D7C-8093-CBC0-96CD69C73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1" t="30034" r="13378" b="21433"/>
          <a:stretch/>
        </p:blipFill>
        <p:spPr>
          <a:xfrm>
            <a:off x="11510683" y="1469307"/>
            <a:ext cx="5653137" cy="40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2805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err="1"/>
              <a:t>Komplikace</a:t>
            </a:r>
            <a:endParaRPr lang="en-US" sz="6000" dirty="0"/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cs-CZ" sz="3600" b="1" dirty="0"/>
              <a:t>Procedurální</a:t>
            </a:r>
            <a:br>
              <a:rPr lang="cs-CZ" sz="3600" dirty="0"/>
            </a:br>
            <a:r>
              <a:rPr lang="cs-CZ" sz="3600" dirty="0"/>
              <a:t>– krvácení, hematom, punkce arterie, žilní disekce, poranění nervu, arytmie, selhání zvoleného postupu</a:t>
            </a:r>
          </a:p>
          <a:p>
            <a:r>
              <a:rPr lang="cs-CZ" sz="3600" b="1" dirty="0"/>
              <a:t>Post–procedurální</a:t>
            </a:r>
            <a:br>
              <a:rPr lang="cs-CZ" sz="3600" dirty="0"/>
            </a:br>
            <a:r>
              <a:rPr lang="cs-CZ" sz="3600" dirty="0"/>
              <a:t>– trombóza (žíly, katetru, </a:t>
            </a:r>
            <a:r>
              <a:rPr lang="cs-CZ" sz="3600" dirty="0" err="1"/>
              <a:t>fibroblastický</a:t>
            </a:r>
            <a:r>
              <a:rPr lang="cs-CZ" sz="3600" dirty="0"/>
              <a:t> rukáv, embolizace)</a:t>
            </a:r>
            <a:br>
              <a:rPr lang="cs-CZ" sz="3600" dirty="0"/>
            </a:br>
            <a:r>
              <a:rPr lang="cs-CZ" sz="3600" dirty="0"/>
              <a:t>– infekce (exit-</a:t>
            </a:r>
            <a:r>
              <a:rPr lang="cs-CZ" sz="3600" dirty="0" err="1"/>
              <a:t>site</a:t>
            </a:r>
            <a:r>
              <a:rPr lang="cs-CZ" sz="3600" dirty="0"/>
              <a:t>, krevního proudu)</a:t>
            </a:r>
            <a:br>
              <a:rPr lang="cs-CZ" sz="3600" dirty="0"/>
            </a:br>
            <a:r>
              <a:rPr lang="cs-CZ" sz="3600" dirty="0"/>
              <a:t>– </a:t>
            </a:r>
            <a:r>
              <a:rPr lang="cs-CZ" sz="3600" dirty="0" err="1"/>
              <a:t>malpozice</a:t>
            </a:r>
            <a:r>
              <a:rPr lang="cs-CZ" sz="3600" dirty="0"/>
              <a:t> (dislokace, nechtěná extrakce)</a:t>
            </a:r>
            <a:br>
              <a:rPr lang="cs-CZ" sz="3600" dirty="0"/>
            </a:br>
            <a:r>
              <a:rPr lang="cs-CZ" sz="3600" dirty="0"/>
              <a:t>– ruptura (např. při rychlém bolusu kontrastního média (–&gt; používat tzv. </a:t>
            </a:r>
            <a:r>
              <a:rPr lang="cs-CZ" sz="3600" dirty="0" err="1"/>
              <a:t>Power</a:t>
            </a:r>
            <a:r>
              <a:rPr lang="cs-CZ" sz="3600" dirty="0"/>
              <a:t> vstup)</a:t>
            </a:r>
            <a:br>
              <a:rPr lang="cs-CZ" sz="3600" dirty="0"/>
            </a:br>
            <a:r>
              <a:rPr lang="cs-CZ" sz="3600" dirty="0"/>
              <a:t>– perforace žíly, srdce, arytmie</a:t>
            </a:r>
          </a:p>
        </p:txBody>
      </p:sp>
    </p:spTree>
    <p:extLst>
      <p:ext uri="{BB962C8B-B14F-4D97-AF65-F5344CB8AC3E}">
        <p14:creationId xmlns:p14="http://schemas.microsoft.com/office/powerpoint/2010/main" val="120478833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</p:txBody>
      </p:sp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4F1BFA9C-90E7-F425-8F42-51C298A8B2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471" t="14153" b="16451"/>
          <a:stretch>
            <a:fillRect/>
          </a:stretch>
        </p:blipFill>
        <p:spPr bwMode="auto">
          <a:xfrm>
            <a:off x="6415684" y="5062376"/>
            <a:ext cx="10850659" cy="429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Zástupný symbol pro obsah 2">
            <a:extLst>
              <a:ext uri="{FF2B5EF4-FFF2-40B4-BE49-F238E27FC236}">
                <a16:creationId xmlns:a16="http://schemas.microsoft.com/office/drawing/2014/main" id="{4AA91C83-72DE-2935-6A0B-0DD5FBA9D9B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0699" y="577850"/>
            <a:ext cx="8496944" cy="496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9744557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/>
              <a:t>EBM?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1975F73-F785-E425-58EF-EDAA1E48C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4" y="2161762"/>
            <a:ext cx="7772400" cy="330786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4B485D-4F90-AC04-F0FF-DAC4AFDE5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40" y="2527300"/>
            <a:ext cx="7772400" cy="415327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4B52FAE-3743-9AF5-EC34-C7671EA56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4" y="6009387"/>
            <a:ext cx="7772400" cy="285018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D64F379-D6FE-263C-44F1-E15F0CF30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40" y="7212072"/>
            <a:ext cx="7772400" cy="202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809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/>
              <a:t>EBM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/>
              <a:t>Použití impregnovaných CŽK ke snížení CRBSI</a:t>
            </a:r>
          </a:p>
          <a:p>
            <a:pPr marL="0" indent="0">
              <a:buNone/>
            </a:pPr>
            <a:r>
              <a:rPr lang="cs-CZ" sz="3600" dirty="0"/>
              <a:t>Preference místa punkce z hlediska rizika trombózy a infekce </a:t>
            </a:r>
            <a:br>
              <a:rPr lang="cs-CZ" sz="3600" dirty="0"/>
            </a:br>
            <a:r>
              <a:rPr lang="cs-CZ" sz="3600" dirty="0"/>
              <a:t>– v. </a:t>
            </a:r>
            <a:r>
              <a:rPr lang="cs-CZ" sz="3600" dirty="0" err="1"/>
              <a:t>subclavia</a:t>
            </a:r>
            <a:r>
              <a:rPr lang="cs-CZ" sz="3600" dirty="0"/>
              <a:t>/</a:t>
            </a:r>
            <a:r>
              <a:rPr lang="cs-CZ" sz="3600" dirty="0" err="1"/>
              <a:t>axillaris</a:t>
            </a:r>
            <a:r>
              <a:rPr lang="cs-CZ" sz="3600" dirty="0"/>
              <a:t> (</a:t>
            </a:r>
            <a:r>
              <a:rPr lang="cs-CZ" sz="3600" dirty="0" err="1"/>
              <a:t>netunelizovaný</a:t>
            </a:r>
            <a:r>
              <a:rPr lang="cs-CZ" sz="3600" dirty="0"/>
              <a:t> CŽK, CAVE AKI)</a:t>
            </a:r>
          </a:p>
          <a:p>
            <a:pPr marL="0" indent="0">
              <a:buNone/>
            </a:pPr>
            <a:r>
              <a:rPr lang="cs-CZ" sz="3600" dirty="0"/>
              <a:t>Femorální žíla poslední možnost</a:t>
            </a:r>
          </a:p>
          <a:p>
            <a:pPr marL="0" indent="0">
              <a:buNone/>
            </a:pPr>
            <a:r>
              <a:rPr lang="cs-CZ" sz="3600" dirty="0"/>
              <a:t>Použití UZ navigované punkce </a:t>
            </a:r>
          </a:p>
        </p:txBody>
      </p:sp>
    </p:spTree>
    <p:extLst>
      <p:ext uri="{BB962C8B-B14F-4D97-AF65-F5344CB8AC3E}">
        <p14:creationId xmlns:p14="http://schemas.microsoft.com/office/powerpoint/2010/main" val="361075070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in a hospital bed with a tube on her neck&#10;&#10;Description automatically generated">
            <a:extLst>
              <a:ext uri="{FF2B5EF4-FFF2-40B4-BE49-F238E27FC236}">
                <a16:creationId xmlns:a16="http://schemas.microsoft.com/office/drawing/2014/main" id="{485AB09D-5198-D149-81BA-E86CC9456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r="6613"/>
          <a:stretch/>
        </p:blipFill>
        <p:spPr>
          <a:xfrm rot="5400000">
            <a:off x="-3544" y="1198819"/>
            <a:ext cx="7322287" cy="7315200"/>
          </a:xfrm>
          <a:prstGeom prst="rect">
            <a:avLst/>
          </a:prstGeom>
        </p:spPr>
      </p:pic>
      <p:pic>
        <p:nvPicPr>
          <p:cNvPr id="7" name="Picture 6" descr="A person with a iv tube on their chest&#10;&#10;Description automatically generated">
            <a:extLst>
              <a:ext uri="{FF2B5EF4-FFF2-40B4-BE49-F238E27FC236}">
                <a16:creationId xmlns:a16="http://schemas.microsoft.com/office/drawing/2014/main" id="{FE3C1249-3D3D-062C-A74E-65B1CEA6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5863" y="-16838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703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/>
              <a:t>EBM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/>
              <a:t>Pozice konce katetru v </a:t>
            </a:r>
            <a:r>
              <a:rPr lang="cs-CZ" sz="3600" dirty="0" err="1"/>
              <a:t>kavo</a:t>
            </a:r>
            <a:r>
              <a:rPr lang="cs-CZ" sz="3600" dirty="0"/>
              <a:t>-atriální </a:t>
            </a:r>
            <a:r>
              <a:rPr lang="cs-CZ" sz="3600" dirty="0" err="1"/>
              <a:t>junkci</a:t>
            </a:r>
            <a:br>
              <a:rPr lang="cs-CZ" sz="3600" dirty="0"/>
            </a:br>
            <a:r>
              <a:rPr lang="cs-CZ" sz="3600" dirty="0"/>
              <a:t>– proximální část v. </a:t>
            </a:r>
            <a:r>
              <a:rPr lang="cs-CZ" sz="3600" dirty="0" err="1"/>
              <a:t>cava</a:t>
            </a:r>
            <a:r>
              <a:rPr lang="cs-CZ" sz="3600" dirty="0"/>
              <a:t> superior – riziko trombózy až 42 % (OR 27)</a:t>
            </a:r>
          </a:p>
          <a:p>
            <a:pPr marL="0" indent="0">
              <a:buNone/>
            </a:pPr>
            <a:r>
              <a:rPr lang="cs-CZ" sz="3600" dirty="0"/>
              <a:t>Není indikována rutinní výměna CŽK (i při izolované </a:t>
            </a:r>
            <a:r>
              <a:rPr lang="cs-CZ" sz="3600" dirty="0" err="1"/>
              <a:t>febrílii</a:t>
            </a:r>
            <a:r>
              <a:rPr lang="cs-CZ" sz="3600" dirty="0"/>
              <a:t>)</a:t>
            </a:r>
          </a:p>
          <a:p>
            <a:pPr marL="0" indent="0">
              <a:buNone/>
            </a:pPr>
            <a:r>
              <a:rPr lang="cs-CZ" sz="3600" dirty="0"/>
              <a:t>Diskutabilní asepse (emergentní vstup) výměna za 48 hod</a:t>
            </a:r>
          </a:p>
        </p:txBody>
      </p:sp>
    </p:spTree>
    <p:extLst>
      <p:ext uri="{BB962C8B-B14F-4D97-AF65-F5344CB8AC3E}">
        <p14:creationId xmlns:p14="http://schemas.microsoft.com/office/powerpoint/2010/main" val="33587165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2A8B8B-21A5-4911-CF37-C37EFA5D287F}"/>
              </a:ext>
            </a:extLst>
          </p:cNvPr>
          <p:cNvSpPr txBox="1">
            <a:spLocks/>
          </p:cNvSpPr>
          <p:nvPr/>
        </p:nvSpPr>
        <p:spPr>
          <a:xfrm>
            <a:off x="1270038" y="469900"/>
            <a:ext cx="14800185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77897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 err="1"/>
              <a:t>Děkuji</a:t>
            </a:r>
            <a:r>
              <a:rPr lang="en-US" sz="6000" dirty="0"/>
              <a:t> za </a:t>
            </a:r>
            <a:r>
              <a:rPr lang="en-US" sz="6000" dirty="0" err="1"/>
              <a:t>pozornost</a:t>
            </a:r>
            <a:r>
              <a:rPr lang="en-US" sz="6000" dirty="0"/>
              <a:t>!</a:t>
            </a:r>
          </a:p>
        </p:txBody>
      </p:sp>
      <p:pic>
        <p:nvPicPr>
          <p:cNvPr id="7" name="179a0b3259bedebe8892fe802e52811f.png" descr="179a0b3259bedebe8892fe802e52811f.png">
            <a:extLst>
              <a:ext uri="{FF2B5EF4-FFF2-40B4-BE49-F238E27FC236}">
                <a16:creationId xmlns:a16="http://schemas.microsoft.com/office/drawing/2014/main" id="{C1435CC5-3834-D198-FC49-5919917E8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68" y="2398431"/>
            <a:ext cx="9649924" cy="675494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190500" dist="379968" dir="3600000" rotWithShape="0">
              <a:srgbClr val="000000">
                <a:alpha val="541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4123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ish&#10;&#10;Description automatically generated with low confidence">
            <a:extLst>
              <a:ext uri="{FF2B5EF4-FFF2-40B4-BE49-F238E27FC236}">
                <a16:creationId xmlns:a16="http://schemas.microsoft.com/office/drawing/2014/main" id="{C50A44CB-4320-36FC-C6D8-F041268D7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2411" b="11478"/>
          <a:stretch/>
        </p:blipFill>
        <p:spPr>
          <a:xfrm rot="5400000">
            <a:off x="-606156" y="2290872"/>
            <a:ext cx="9083043" cy="469948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79AD5F1-10D0-35BF-B1CF-85E767463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3145" r="23333" b="4911"/>
          <a:stretch/>
        </p:blipFill>
        <p:spPr>
          <a:xfrm rot="5400000">
            <a:off x="7231086" y="627582"/>
            <a:ext cx="9052042" cy="7995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4243C-1C58-FA2E-6E93-3782BD25F6BF}"/>
              </a:ext>
            </a:extLst>
          </p:cNvPr>
          <p:cNvSpPr txBox="1"/>
          <p:nvPr/>
        </p:nvSpPr>
        <p:spPr>
          <a:xfrm>
            <a:off x="7574137" y="9151137"/>
            <a:ext cx="77921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i="0" dirty="0" err="1">
                <a:solidFill>
                  <a:srgbClr val="5F63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Platzer</a:t>
            </a:r>
            <a:r>
              <a:rPr lang="en-GB" sz="2000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W., </a:t>
            </a:r>
            <a:r>
              <a:rPr lang="en-GB" sz="2000" i="0" dirty="0">
                <a:solidFill>
                  <a:srgbClr val="5F63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000" i="0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topografické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000" i="0" dirty="0" err="1">
                <a:solidFill>
                  <a:srgbClr val="5F63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1996, </a:t>
            </a:r>
            <a:r>
              <a:rPr lang="en-GB" sz="2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0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vydání</a:t>
            </a:r>
            <a:r>
              <a:rPr lang="en-GB" sz="2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Praha: </a:t>
            </a:r>
            <a:r>
              <a:rPr lang="en-GB" sz="2000" i="0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Grada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6E96EA-2EB0-A76A-DD72-AAD5FBC96AFE}"/>
              </a:ext>
            </a:extLst>
          </p:cNvPr>
          <p:cNvSpPr txBox="1"/>
          <p:nvPr/>
        </p:nvSpPr>
        <p:spPr>
          <a:xfrm>
            <a:off x="1555662" y="9182138"/>
            <a:ext cx="593592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i="0" dirty="0">
                <a:solidFill>
                  <a:srgbClr val="5F63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ČIHÁK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R., </a:t>
            </a:r>
            <a:r>
              <a:rPr lang="en-GB" sz="2000" i="0" dirty="0" err="1">
                <a:solidFill>
                  <a:srgbClr val="5F63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Anatomie</a:t>
            </a:r>
            <a:r>
              <a:rPr lang="en-GB" sz="2000" i="0" dirty="0">
                <a:solidFill>
                  <a:srgbClr val="5F63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2004, 2. </a:t>
            </a:r>
            <a:r>
              <a:rPr lang="en-GB" sz="2000" i="0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vydání</a:t>
            </a:r>
            <a:r>
              <a:rPr lang="en-GB" sz="2000" i="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Praha: </a:t>
            </a:r>
            <a:r>
              <a:rPr lang="en-GB" sz="2000" i="0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Grada</a:t>
            </a:r>
            <a:r>
              <a:rPr lang="en-GB" sz="2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56929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var"/>
          <p:cNvSpPr/>
          <p:nvPr/>
        </p:nvSpPr>
        <p:spPr>
          <a:xfrm>
            <a:off x="-14129" y="-31328"/>
            <a:ext cx="9562923" cy="9816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937" y="21600"/>
                </a:lnTo>
                <a:lnTo>
                  <a:pt x="18937" y="21484"/>
                </a:lnTo>
                <a:lnTo>
                  <a:pt x="21600" y="10800"/>
                </a:lnTo>
                <a:lnTo>
                  <a:pt x="18937" y="116"/>
                </a:lnTo>
                <a:lnTo>
                  <a:pt x="1893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Off val="16847"/>
              <a:alpha val="74801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76"/>
          </a:p>
        </p:txBody>
      </p:sp>
      <p:sp>
        <p:nvSpPr>
          <p:cNvPr id="153" name="koncentrace, ph a toxicita…"/>
          <p:cNvSpPr txBox="1">
            <a:spLocks noGrp="1"/>
          </p:cNvSpPr>
          <p:nvPr>
            <p:ph type="body" idx="1"/>
          </p:nvPr>
        </p:nvSpPr>
        <p:spPr>
          <a:xfrm>
            <a:off x="666568" y="266821"/>
            <a:ext cx="8201529" cy="921995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6500"/>
            </a:pPr>
            <a:r>
              <a:rPr lang="cs-CZ" sz="4000" dirty="0"/>
              <a:t>koncentrace léku, pH, toxicita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rychlost průtoku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pravidelné odběry 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pohodlí pacienta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délka celkové terapie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ambulantní vs. hospitalizovaní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anatomie, bezpečnost zavedení</a:t>
            </a:r>
          </a:p>
          <a:p>
            <a:pPr>
              <a:lnSpc>
                <a:spcPct val="90000"/>
              </a:lnSpc>
              <a:defRPr sz="6500"/>
            </a:pPr>
            <a:r>
              <a:rPr lang="cs-CZ" sz="4000" dirty="0"/>
              <a:t>cena</a:t>
            </a:r>
          </a:p>
        </p:txBody>
      </p:sp>
      <p:sp>
        <p:nvSpPr>
          <p:cNvPr id="154" name="podle místa zavedení…"/>
          <p:cNvSpPr txBox="1"/>
          <p:nvPr/>
        </p:nvSpPr>
        <p:spPr>
          <a:xfrm>
            <a:off x="9652796" y="896512"/>
            <a:ext cx="7416004" cy="79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/>
          <a:p>
            <a:pPr marL="451549" indent="-451549" algn="l">
              <a:lnSpc>
                <a:spcPct val="230000"/>
              </a:lnSpc>
              <a:spcBef>
                <a:spcPts val="4195"/>
              </a:spcBef>
              <a:buSzPct val="125000"/>
              <a:buChar char="•"/>
              <a:defRPr sz="6600"/>
            </a:pPr>
            <a:r>
              <a:rPr lang="cs-CZ" sz="4693"/>
              <a:t>zóna zavedení</a:t>
            </a:r>
          </a:p>
          <a:p>
            <a:pPr marL="451549" indent="-451549" algn="l">
              <a:lnSpc>
                <a:spcPct val="230000"/>
              </a:lnSpc>
              <a:spcBef>
                <a:spcPts val="4195"/>
              </a:spcBef>
              <a:buSzPct val="125000"/>
              <a:buChar char="•"/>
              <a:defRPr sz="6600"/>
            </a:pPr>
            <a:r>
              <a:rPr lang="cs-CZ" sz="4693"/>
              <a:t>konec katetru</a:t>
            </a:r>
          </a:p>
          <a:p>
            <a:pPr marL="451549" indent="-451549" algn="l">
              <a:lnSpc>
                <a:spcPct val="230000"/>
              </a:lnSpc>
              <a:spcBef>
                <a:spcPts val="4195"/>
              </a:spcBef>
              <a:buSzPct val="125000"/>
              <a:buChar char="•"/>
              <a:defRPr sz="6600"/>
            </a:pPr>
            <a:r>
              <a:rPr lang="cs-CZ" sz="4693"/>
              <a:t>doba použití</a:t>
            </a:r>
          </a:p>
        </p:txBody>
      </p:sp>
      <p:sp>
        <p:nvSpPr>
          <p:cNvPr id="2" name="Osnova sdělení">
            <a:extLst>
              <a:ext uri="{FF2B5EF4-FFF2-40B4-BE49-F238E27FC236}">
                <a16:creationId xmlns:a16="http://schemas.microsoft.com/office/drawing/2014/main" id="{046C9FE4-B589-7A2C-0434-3211BB36C1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7616" y="-163938"/>
            <a:ext cx="6999376" cy="2120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Indikace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4DAFE-3F46-7D0B-B74E-C785D63F3254}"/>
              </a:ext>
            </a:extLst>
          </p:cNvPr>
          <p:cNvSpPr txBox="1"/>
          <p:nvPr/>
        </p:nvSpPr>
        <p:spPr>
          <a:xfrm>
            <a:off x="2218115" y="8169717"/>
            <a:ext cx="6139501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-&gt; </a:t>
            </a:r>
            <a:r>
              <a:rPr kumimoji="0" lang="en-US" sz="3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emergentní</a:t>
            </a:r>
            <a:r>
              <a:rPr kumimoji="0" lang="en-US" sz="3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vs. </a:t>
            </a:r>
            <a:r>
              <a:rPr kumimoji="0" lang="en-US" sz="38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elektivní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Obdélník"/>
          <p:cNvSpPr/>
          <p:nvPr/>
        </p:nvSpPr>
        <p:spPr>
          <a:xfrm rot="16200000">
            <a:off x="9057622" y="2502332"/>
            <a:ext cx="9753601" cy="4756737"/>
          </a:xfrm>
          <a:prstGeom prst="rect">
            <a:avLst/>
          </a:prstGeom>
          <a:solidFill>
            <a:schemeClr val="accent5">
              <a:lumOff val="-29866"/>
              <a:alpha val="8029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cs-CZ" sz="2276"/>
          </a:p>
        </p:txBody>
      </p:sp>
      <p:sp>
        <p:nvSpPr>
          <p:cNvPr id="241" name="Trojúhelník"/>
          <p:cNvSpPr/>
          <p:nvPr/>
        </p:nvSpPr>
        <p:spPr>
          <a:xfrm rot="10800000" flipH="1">
            <a:off x="11583284" y="-4117"/>
            <a:ext cx="4720080" cy="19156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>
              <a:hueOff val="-152896"/>
              <a:lumOff val="12368"/>
              <a:alpha val="8029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cs-CZ" sz="2276"/>
          </a:p>
        </p:txBody>
      </p:sp>
      <p:sp>
        <p:nvSpPr>
          <p:cNvPr id="242" name="Obdélník"/>
          <p:cNvSpPr/>
          <p:nvPr/>
        </p:nvSpPr>
        <p:spPr>
          <a:xfrm rot="16200000">
            <a:off x="3494847" y="2502332"/>
            <a:ext cx="9753601" cy="4756737"/>
          </a:xfrm>
          <a:prstGeom prst="rect">
            <a:avLst/>
          </a:prstGeom>
          <a:solidFill>
            <a:schemeClr val="accent1">
              <a:lumOff val="-13575"/>
              <a:alpha val="8029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cs-CZ" sz="2276"/>
          </a:p>
        </p:txBody>
      </p:sp>
      <p:sp>
        <p:nvSpPr>
          <p:cNvPr id="243" name="Trojúhelník"/>
          <p:cNvSpPr/>
          <p:nvPr/>
        </p:nvSpPr>
        <p:spPr>
          <a:xfrm rot="10800000" flipH="1">
            <a:off x="6020509" y="-4117"/>
            <a:ext cx="4720080" cy="19156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8029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cs-CZ" sz="2276"/>
          </a:p>
        </p:txBody>
      </p:sp>
      <p:sp>
        <p:nvSpPr>
          <p:cNvPr id="244" name="Obdélník"/>
          <p:cNvSpPr/>
          <p:nvPr/>
        </p:nvSpPr>
        <p:spPr>
          <a:xfrm>
            <a:off x="-143870" y="2695462"/>
            <a:ext cx="17527585" cy="2073065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  <a:alpha val="749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cs-CZ" sz="2276"/>
          </a:p>
        </p:txBody>
      </p:sp>
      <p:sp>
        <p:nvSpPr>
          <p:cNvPr id="245" name="Obdélník"/>
          <p:cNvSpPr/>
          <p:nvPr/>
        </p:nvSpPr>
        <p:spPr>
          <a:xfrm>
            <a:off x="0" y="6362376"/>
            <a:ext cx="17527585" cy="1986603"/>
          </a:xfrm>
          <a:prstGeom prst="rect">
            <a:avLst/>
          </a:prstGeom>
          <a:solidFill>
            <a:schemeClr val="accent3">
              <a:alpha val="74109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cs-CZ" sz="2276"/>
          </a:p>
        </p:txBody>
      </p:sp>
      <p:sp>
        <p:nvSpPr>
          <p:cNvPr id="246" name="periferie"/>
          <p:cNvSpPr txBox="1">
            <a:spLocks noGrp="1"/>
          </p:cNvSpPr>
          <p:nvPr>
            <p:ph type="title"/>
          </p:nvPr>
        </p:nvSpPr>
        <p:spPr>
          <a:xfrm>
            <a:off x="5954777" y="574378"/>
            <a:ext cx="4851543" cy="16256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0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cs-CZ"/>
              <a:t>PŽK</a:t>
            </a:r>
          </a:p>
        </p:txBody>
      </p:sp>
      <p:sp>
        <p:nvSpPr>
          <p:cNvPr id="247" name="centrál"/>
          <p:cNvSpPr txBox="1"/>
          <p:nvPr/>
        </p:nvSpPr>
        <p:spPr>
          <a:xfrm>
            <a:off x="10651067" y="574378"/>
            <a:ext cx="656671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defRPr sz="100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cs-CZ"/>
              <a:t>CŽK</a:t>
            </a:r>
          </a:p>
        </p:txBody>
      </p:sp>
      <p:sp>
        <p:nvSpPr>
          <p:cNvPr id="248" name="short term"/>
          <p:cNvSpPr txBox="1"/>
          <p:nvPr/>
        </p:nvSpPr>
        <p:spPr>
          <a:xfrm>
            <a:off x="692981" y="2919195"/>
            <a:ext cx="485154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defRPr sz="100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cs-CZ" sz="7111"/>
              <a:t>Krátkodobé</a:t>
            </a:r>
          </a:p>
        </p:txBody>
      </p:sp>
      <p:sp>
        <p:nvSpPr>
          <p:cNvPr id="249" name="long term"/>
          <p:cNvSpPr txBox="1"/>
          <p:nvPr/>
        </p:nvSpPr>
        <p:spPr>
          <a:xfrm>
            <a:off x="692981" y="6590378"/>
            <a:ext cx="5327527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defRPr sz="10000" b="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cs-CZ" sz="7111"/>
              <a:t>Dlouhodobé</a:t>
            </a:r>
          </a:p>
        </p:txBody>
      </p:sp>
      <p:sp>
        <p:nvSpPr>
          <p:cNvPr id="250" name="CICC, FICC"/>
          <p:cNvSpPr txBox="1"/>
          <p:nvPr/>
        </p:nvSpPr>
        <p:spPr>
          <a:xfrm>
            <a:off x="12352714" y="3185527"/>
            <a:ext cx="3163415" cy="109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spcBef>
                <a:spcPts val="5900"/>
              </a:spcBef>
              <a:defRPr sz="6000"/>
            </a:lvl1pPr>
          </a:lstStyle>
          <a:p>
            <a:r>
              <a:rPr lang="cs-CZ" sz="4267"/>
              <a:t>CICC, FICC</a:t>
            </a:r>
            <a:br>
              <a:rPr lang="cs-CZ" sz="4267"/>
            </a:br>
            <a:r>
              <a:rPr lang="cs-CZ" sz="2800"/>
              <a:t>(netunelizovaný)</a:t>
            </a:r>
            <a:endParaRPr lang="cs-CZ" sz="4267"/>
          </a:p>
        </p:txBody>
      </p:sp>
      <p:sp>
        <p:nvSpPr>
          <p:cNvPr id="251" name="PICC, port"/>
          <p:cNvSpPr txBox="1"/>
          <p:nvPr/>
        </p:nvSpPr>
        <p:spPr>
          <a:xfrm>
            <a:off x="12352714" y="6783244"/>
            <a:ext cx="3163415" cy="109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spcBef>
                <a:spcPts val="5900"/>
              </a:spcBef>
              <a:defRPr sz="6000"/>
            </a:lvl1pPr>
          </a:lstStyle>
          <a:p>
            <a:r>
              <a:rPr lang="cs-CZ" sz="4267"/>
              <a:t>PICC, port</a:t>
            </a:r>
          </a:p>
        </p:txBody>
      </p:sp>
      <p:sp>
        <p:nvSpPr>
          <p:cNvPr id="252" name="flexila"/>
          <p:cNvSpPr txBox="1"/>
          <p:nvPr/>
        </p:nvSpPr>
        <p:spPr>
          <a:xfrm>
            <a:off x="6798842" y="3189808"/>
            <a:ext cx="3163415" cy="1092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spcBef>
                <a:spcPts val="5900"/>
              </a:spcBef>
              <a:defRPr sz="6000"/>
            </a:lvl1pPr>
          </a:lstStyle>
          <a:p>
            <a:r>
              <a:rPr lang="cs-CZ" sz="4267"/>
              <a:t>PŽK</a:t>
            </a:r>
          </a:p>
        </p:txBody>
      </p:sp>
      <p:sp>
        <p:nvSpPr>
          <p:cNvPr id="254" name="mini-midline"/>
          <p:cNvSpPr txBox="1"/>
          <p:nvPr/>
        </p:nvSpPr>
        <p:spPr>
          <a:xfrm>
            <a:off x="6789940" y="5030933"/>
            <a:ext cx="3163415" cy="109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spcBef>
                <a:spcPts val="5900"/>
              </a:spcBef>
              <a:defRPr sz="4000"/>
            </a:lvl1pPr>
          </a:lstStyle>
          <a:p>
            <a:r>
              <a:rPr lang="cs-CZ" sz="2844"/>
              <a:t>(dlouhé PŽK, MidLine)</a:t>
            </a:r>
          </a:p>
        </p:txBody>
      </p:sp>
      <p:sp>
        <p:nvSpPr>
          <p:cNvPr id="255" name="tunelizace"/>
          <p:cNvSpPr txBox="1"/>
          <p:nvPr/>
        </p:nvSpPr>
        <p:spPr>
          <a:xfrm>
            <a:off x="12361615" y="7571765"/>
            <a:ext cx="3308691" cy="451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124" tIns="36124" rIns="36124" bIns="36124" anchor="ctr"/>
          <a:lstStyle>
            <a:lvl1pPr>
              <a:spcBef>
                <a:spcPts val="5900"/>
              </a:spcBef>
              <a:defRPr sz="4000"/>
            </a:lvl1pPr>
          </a:lstStyle>
          <a:p>
            <a:r>
              <a:rPr lang="cs-CZ" sz="2800"/>
              <a:t>(tunelizovaný CICC)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err="1"/>
              <a:t>MidLine</a:t>
            </a:r>
            <a:r>
              <a:rPr lang="en-US" sz="6000" dirty="0"/>
              <a:t> / PICC / CICC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C1E288-5081-A3DD-8423-DAB685630D9F}"/>
              </a:ext>
            </a:extLst>
          </p:cNvPr>
          <p:cNvGrpSpPr/>
          <p:nvPr/>
        </p:nvGrpSpPr>
        <p:grpSpPr>
          <a:xfrm>
            <a:off x="633978" y="2839473"/>
            <a:ext cx="5561951" cy="6336000"/>
            <a:chOff x="488902" y="2541300"/>
            <a:chExt cx="6323253" cy="6286500"/>
          </a:xfrm>
        </p:grpSpPr>
        <p:pic>
          <p:nvPicPr>
            <p:cNvPr id="3" name="Obrázek 1">
              <a:extLst>
                <a:ext uri="{FF2B5EF4-FFF2-40B4-BE49-F238E27FC236}">
                  <a16:creationId xmlns:a16="http://schemas.microsoft.com/office/drawing/2014/main" id="{F5A5B9DC-D8FF-ECAD-124F-A71846228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2" y="2541300"/>
              <a:ext cx="6323253" cy="628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ál 4">
              <a:extLst>
                <a:ext uri="{FF2B5EF4-FFF2-40B4-BE49-F238E27FC236}">
                  <a16:creationId xmlns:a16="http://schemas.microsoft.com/office/drawing/2014/main" id="{5188EC87-F2AB-16BD-1786-9B83649AF99F}"/>
                </a:ext>
              </a:extLst>
            </p:cNvPr>
            <p:cNvSpPr/>
            <p:nvPr/>
          </p:nvSpPr>
          <p:spPr>
            <a:xfrm>
              <a:off x="2289971" y="3547924"/>
              <a:ext cx="1152525" cy="1457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A54234-DE44-74B9-E93E-5746C3B543E3}"/>
              </a:ext>
            </a:extLst>
          </p:cNvPr>
          <p:cNvGrpSpPr/>
          <p:nvPr/>
        </p:nvGrpSpPr>
        <p:grpSpPr>
          <a:xfrm>
            <a:off x="6361232" y="2825473"/>
            <a:ext cx="5561950" cy="6336000"/>
            <a:chOff x="9601388" y="2590800"/>
            <a:chExt cx="5561950" cy="6336000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CD6DE9AB-7867-845C-75E4-A2A0D51AE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388" y="2590800"/>
              <a:ext cx="5561950" cy="633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33747A64-F9E7-CAFD-3484-78312BC6E1C8}"/>
                </a:ext>
              </a:extLst>
            </p:cNvPr>
            <p:cNvSpPr/>
            <p:nvPr/>
          </p:nvSpPr>
          <p:spPr>
            <a:xfrm>
              <a:off x="12841475" y="4148137"/>
              <a:ext cx="1152525" cy="1457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B8F9A9-C9DC-4F8F-F961-2DC346BA7CF9}"/>
              </a:ext>
            </a:extLst>
          </p:cNvPr>
          <p:cNvGrpSpPr/>
          <p:nvPr/>
        </p:nvGrpSpPr>
        <p:grpSpPr>
          <a:xfrm>
            <a:off x="12117505" y="2825473"/>
            <a:ext cx="4606533" cy="6300500"/>
            <a:chOff x="12733730" y="2527300"/>
            <a:chExt cx="4606533" cy="6300500"/>
          </a:xfrm>
        </p:grpSpPr>
        <p:pic>
          <p:nvPicPr>
            <p:cNvPr id="9" name="Obrázek 10">
              <a:extLst>
                <a:ext uri="{FF2B5EF4-FFF2-40B4-BE49-F238E27FC236}">
                  <a16:creationId xmlns:a16="http://schemas.microsoft.com/office/drawing/2014/main" id="{423BAD9B-C3E7-0607-0E9B-351C85F17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4" t="-58" r="7845" b="58"/>
            <a:stretch>
              <a:fillRect/>
            </a:stretch>
          </p:blipFill>
          <p:spPr bwMode="auto">
            <a:xfrm>
              <a:off x="12733730" y="2527300"/>
              <a:ext cx="4606533" cy="630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ál 4">
              <a:extLst>
                <a:ext uri="{FF2B5EF4-FFF2-40B4-BE49-F238E27FC236}">
                  <a16:creationId xmlns:a16="http://schemas.microsoft.com/office/drawing/2014/main" id="{65DA27E7-2A00-6A8F-5B65-6E809F49EA06}"/>
                </a:ext>
              </a:extLst>
            </p:cNvPr>
            <p:cNvSpPr/>
            <p:nvPr/>
          </p:nvSpPr>
          <p:spPr>
            <a:xfrm>
              <a:off x="14917699" y="5284307"/>
              <a:ext cx="1152525" cy="14573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0050860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Léky podávané do CŽK (CICC/PICC) </a:t>
            </a:r>
            <a:br>
              <a:rPr lang="cs-CZ" sz="6000"/>
            </a:br>
            <a:r>
              <a:rPr lang="cs-CZ" sz="6000"/>
              <a:t>(ne MidLine!) a další indikace</a:t>
            </a:r>
          </a:p>
        </p:txBody>
      </p:sp>
      <p:sp>
        <p:nvSpPr>
          <p:cNvPr id="144" name="Základní východiska…"/>
          <p:cNvSpPr txBox="1">
            <a:spLocks noGrp="1"/>
          </p:cNvSpPr>
          <p:nvPr>
            <p:ph type="body" idx="1"/>
          </p:nvPr>
        </p:nvSpPr>
        <p:spPr>
          <a:xfrm>
            <a:off x="1270039" y="2590800"/>
            <a:ext cx="14800185" cy="6991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pH &gt;9, &lt;5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&gt;900 </a:t>
            </a:r>
            <a:r>
              <a:rPr lang="en-US" sz="3600" dirty="0" err="1"/>
              <a:t>mOsm</a:t>
            </a:r>
            <a:r>
              <a:rPr lang="en-US" sz="3600" dirty="0"/>
              <a:t>/l (</a:t>
            </a:r>
            <a:r>
              <a:rPr lang="en-US" sz="3600" dirty="0" err="1"/>
              <a:t>včetně</a:t>
            </a:r>
            <a:r>
              <a:rPr lang="en-US" sz="3600" dirty="0"/>
              <a:t> </a:t>
            </a:r>
            <a:r>
              <a:rPr lang="en-US" sz="3600" dirty="0" err="1"/>
              <a:t>parenterální</a:t>
            </a:r>
            <a:r>
              <a:rPr lang="en-US" sz="3600" dirty="0"/>
              <a:t> </a:t>
            </a:r>
            <a:r>
              <a:rPr lang="en-US" sz="3600" dirty="0" err="1"/>
              <a:t>výživy</a:t>
            </a:r>
            <a:r>
              <a:rPr lang="en-US" sz="36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&gt;900–600 </a:t>
            </a:r>
            <a:r>
              <a:rPr lang="en-US" sz="3600" dirty="0" err="1"/>
              <a:t>mOsm</a:t>
            </a:r>
            <a:r>
              <a:rPr lang="en-US" sz="3600" dirty="0"/>
              <a:t>/l </a:t>
            </a:r>
            <a:r>
              <a:rPr lang="en-US" sz="3600" dirty="0" err="1"/>
              <a:t>individuálně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err="1"/>
              <a:t>žílu</a:t>
            </a:r>
            <a:r>
              <a:rPr lang="en-US" sz="3600" dirty="0"/>
              <a:t> </a:t>
            </a:r>
            <a:r>
              <a:rPr lang="en-US" sz="3600" dirty="0" err="1"/>
              <a:t>irritující</a:t>
            </a:r>
            <a:r>
              <a:rPr lang="en-US" sz="3600" dirty="0"/>
              <a:t> </a:t>
            </a:r>
            <a:r>
              <a:rPr lang="en-US" sz="3600" dirty="0" err="1"/>
              <a:t>látky</a:t>
            </a:r>
            <a:r>
              <a:rPr lang="en-US" sz="3600" dirty="0"/>
              <a:t>, </a:t>
            </a:r>
            <a:r>
              <a:rPr lang="en-US" sz="3600" dirty="0" err="1"/>
              <a:t>vesiklant</a:t>
            </a:r>
            <a:r>
              <a:rPr lang="en-US" sz="3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err="1"/>
              <a:t>časté</a:t>
            </a:r>
            <a:r>
              <a:rPr lang="en-US" sz="3600" dirty="0"/>
              <a:t> </a:t>
            </a:r>
            <a:r>
              <a:rPr lang="en-US" sz="3600" dirty="0" err="1"/>
              <a:t>odběry</a:t>
            </a:r>
            <a:r>
              <a:rPr lang="en-US" sz="3600" dirty="0"/>
              <a:t>, </a:t>
            </a:r>
            <a:r>
              <a:rPr lang="en-US" sz="3600" dirty="0" err="1"/>
              <a:t>hemodynamický</a:t>
            </a:r>
            <a:r>
              <a:rPr lang="en-US" sz="3600" dirty="0"/>
              <a:t> monitoring, </a:t>
            </a:r>
            <a:r>
              <a:rPr lang="en-US" sz="3600" dirty="0" err="1"/>
              <a:t>eliminační</a:t>
            </a:r>
            <a:r>
              <a:rPr lang="en-US" sz="3600" dirty="0"/>
              <a:t> </a:t>
            </a:r>
            <a:r>
              <a:rPr lang="en-US" sz="3600" dirty="0" err="1"/>
              <a:t>metody</a:t>
            </a:r>
            <a:r>
              <a:rPr lang="en-US" sz="3600" dirty="0"/>
              <a:t>, </a:t>
            </a:r>
            <a:r>
              <a:rPr lang="en-US" sz="3600" dirty="0" err="1"/>
              <a:t>insuficience</a:t>
            </a:r>
            <a:r>
              <a:rPr lang="en-US" sz="3600" dirty="0"/>
              <a:t> </a:t>
            </a:r>
            <a:r>
              <a:rPr lang="en-US" sz="3600" dirty="0" err="1"/>
              <a:t>periferního</a:t>
            </a:r>
            <a:r>
              <a:rPr lang="en-US" sz="3600" dirty="0"/>
              <a:t> </a:t>
            </a:r>
            <a:r>
              <a:rPr lang="en-US" sz="3600" dirty="0" err="1"/>
              <a:t>žilního</a:t>
            </a:r>
            <a:r>
              <a:rPr lang="en-US" sz="3600" dirty="0"/>
              <a:t> </a:t>
            </a:r>
            <a:r>
              <a:rPr lang="en-US" sz="3600" dirty="0" err="1"/>
              <a:t>systému</a:t>
            </a:r>
            <a:r>
              <a:rPr lang="en-US" sz="3600" dirty="0"/>
              <a:t> (DIVA)</a:t>
            </a:r>
          </a:p>
        </p:txBody>
      </p:sp>
      <p:sp>
        <p:nvSpPr>
          <p:cNvPr id="3" name="Indikace žilních vstupů v onkologii – doporučení národních odborných společností a současný stav v ČR, Maňásek V. Charvát J. Chovanec V. Sirotek L., Linke Z. Tuček Š. Šenkyřík M. Michálek P. Polák M. Fricová J. Daniš L. Šeflová">
            <a:extLst>
              <a:ext uri="{FF2B5EF4-FFF2-40B4-BE49-F238E27FC236}">
                <a16:creationId xmlns:a16="http://schemas.microsoft.com/office/drawing/2014/main" id="{B1F296ED-2B55-82DD-1047-1169B5CEAC34}"/>
              </a:ext>
            </a:extLst>
          </p:cNvPr>
          <p:cNvSpPr txBox="1"/>
          <p:nvPr/>
        </p:nvSpPr>
        <p:spPr>
          <a:xfrm>
            <a:off x="552953" y="9187612"/>
            <a:ext cx="15517271" cy="319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124" tIns="36124" rIns="36124" bIns="36124" anchor="ctr">
            <a:spAutoFit/>
          </a:bodyPr>
          <a:lstStyle>
            <a:lvl1pPr>
              <a:defRPr sz="1500"/>
            </a:lvl1pPr>
          </a:lstStyle>
          <a:p>
            <a:r>
              <a:rPr sz="1600" dirty="0" err="1"/>
              <a:t>Indikace</a:t>
            </a:r>
            <a:r>
              <a:rPr sz="1600" dirty="0"/>
              <a:t> </a:t>
            </a:r>
            <a:r>
              <a:rPr lang="cs-CZ" sz="1600" dirty="0" err="1"/>
              <a:t>ž</a:t>
            </a:r>
            <a:r>
              <a:rPr sz="1600" dirty="0" err="1"/>
              <a:t>ilních</a:t>
            </a:r>
            <a:r>
              <a:rPr sz="1600" dirty="0"/>
              <a:t> </a:t>
            </a:r>
            <a:r>
              <a:rPr sz="1600" dirty="0" err="1"/>
              <a:t>vstup</a:t>
            </a:r>
            <a:r>
              <a:rPr lang="cs-CZ" sz="1600" dirty="0" err="1"/>
              <a:t>ů</a:t>
            </a:r>
            <a:r>
              <a:rPr lang="cs-CZ" sz="1600" dirty="0"/>
              <a:t> </a:t>
            </a:r>
            <a:r>
              <a:rPr sz="1600" dirty="0"/>
              <a:t>v </a:t>
            </a:r>
            <a:r>
              <a:rPr sz="1600" dirty="0" err="1"/>
              <a:t>onkologii</a:t>
            </a:r>
            <a:r>
              <a:rPr sz="1600" dirty="0"/>
              <a:t> – </a:t>
            </a:r>
            <a:r>
              <a:rPr sz="1600" dirty="0" err="1"/>
              <a:t>doporu</a:t>
            </a:r>
            <a:r>
              <a:rPr lang="cs-CZ" sz="1600" dirty="0" err="1"/>
              <a:t>č</a:t>
            </a:r>
            <a:r>
              <a:rPr sz="1600" dirty="0" err="1"/>
              <a:t>en</a:t>
            </a:r>
            <a:r>
              <a:rPr lang="cs-CZ" sz="1600" dirty="0" err="1"/>
              <a:t>í</a:t>
            </a:r>
            <a:r>
              <a:rPr sz="1600" dirty="0"/>
              <a:t> n</a:t>
            </a:r>
            <a:r>
              <a:rPr lang="cs-CZ" sz="1600" dirty="0"/>
              <a:t>á</a:t>
            </a:r>
            <a:r>
              <a:rPr sz="1600" dirty="0" err="1"/>
              <a:t>rodních</a:t>
            </a:r>
            <a:r>
              <a:rPr sz="1600" dirty="0"/>
              <a:t> </a:t>
            </a:r>
            <a:r>
              <a:rPr sz="1600" dirty="0" err="1"/>
              <a:t>odborn</a:t>
            </a:r>
            <a:r>
              <a:rPr lang="cs-CZ" sz="1600" dirty="0" err="1"/>
              <a:t>ý</a:t>
            </a:r>
            <a:r>
              <a:rPr sz="1600" dirty="0" err="1"/>
              <a:t>ch</a:t>
            </a:r>
            <a:r>
              <a:rPr sz="1600" dirty="0"/>
              <a:t> </a:t>
            </a:r>
            <a:r>
              <a:rPr sz="1600" dirty="0" err="1"/>
              <a:t>spole</a:t>
            </a:r>
            <a:r>
              <a:rPr lang="cs-CZ" sz="1600" dirty="0" err="1"/>
              <a:t>č</a:t>
            </a:r>
            <a:r>
              <a:rPr sz="1600" dirty="0" err="1"/>
              <a:t>nosti</a:t>
            </a:r>
            <a:r>
              <a:rPr sz="1600" dirty="0"/>
              <a:t>́ a sou</a:t>
            </a:r>
            <a:r>
              <a:rPr lang="cs-CZ" sz="1600" dirty="0" err="1"/>
              <a:t>č</a:t>
            </a:r>
            <a:r>
              <a:rPr sz="1600" dirty="0" err="1"/>
              <a:t>asn</a:t>
            </a:r>
            <a:r>
              <a:rPr lang="cs-CZ" sz="1600" dirty="0" err="1"/>
              <a:t>ý</a:t>
            </a:r>
            <a:r>
              <a:rPr lang="cs-CZ" sz="1600" dirty="0"/>
              <a:t> </a:t>
            </a:r>
            <a:r>
              <a:rPr sz="1600" dirty="0" err="1"/>
              <a:t>stav</a:t>
            </a:r>
            <a:r>
              <a:rPr sz="1600" dirty="0"/>
              <a:t> v </a:t>
            </a:r>
            <a:r>
              <a:rPr lang="en-CZ" sz="1600" dirty="0"/>
              <a:t>Č</a:t>
            </a:r>
            <a:r>
              <a:rPr sz="1600" dirty="0"/>
              <a:t>R, Ma</a:t>
            </a:r>
            <a:r>
              <a:rPr lang="en-CZ" sz="1600" dirty="0"/>
              <a:t>ňá</a:t>
            </a:r>
            <a:r>
              <a:rPr sz="1600" dirty="0" err="1"/>
              <a:t>sek</a:t>
            </a:r>
            <a:r>
              <a:rPr sz="1600" dirty="0"/>
              <a:t> </a:t>
            </a:r>
            <a:r>
              <a:rPr lang="cs-CZ" sz="1600" dirty="0"/>
              <a:t>V et al.</a:t>
            </a:r>
            <a:r>
              <a:rPr sz="1600" dirty="0"/>
              <a:t>,  </a:t>
            </a:r>
            <a:r>
              <a:rPr sz="1600" dirty="0" err="1"/>
              <a:t>Klin</a:t>
            </a:r>
            <a:r>
              <a:rPr sz="1600" dirty="0"/>
              <a:t> </a:t>
            </a:r>
            <a:r>
              <a:rPr sz="1600" dirty="0" err="1"/>
              <a:t>Onkol</a:t>
            </a:r>
            <a:r>
              <a:rPr sz="1600" dirty="0"/>
              <a:t> 2021; 34(3): 192–201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8606CE-FACE-C373-F157-546A64BE4CF8}"/>
              </a:ext>
            </a:extLst>
          </p:cNvPr>
          <p:cNvGrpSpPr/>
          <p:nvPr/>
        </p:nvGrpSpPr>
        <p:grpSpPr>
          <a:xfrm>
            <a:off x="12556833" y="2381250"/>
            <a:ext cx="3513391" cy="5605200"/>
            <a:chOff x="12556833" y="2381250"/>
            <a:chExt cx="3513391" cy="5609085"/>
          </a:xfrm>
        </p:grpSpPr>
        <p:pic>
          <p:nvPicPr>
            <p:cNvPr id="2" name="Snímek obrazovky 2022-11-08 v 2.41.29.png" descr="Snímek obrazovky 2022-11-08 v 2.41.29.png">
              <a:extLst>
                <a:ext uri="{FF2B5EF4-FFF2-40B4-BE49-F238E27FC236}">
                  <a16:creationId xmlns:a16="http://schemas.microsoft.com/office/drawing/2014/main" id="{D44A2449-CCCD-7629-4864-A1153EB997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635" t="16807" r="1658" b="2138"/>
            <a:stretch/>
          </p:blipFill>
          <p:spPr>
            <a:xfrm>
              <a:off x="12556833" y="2381250"/>
              <a:ext cx="3513391" cy="5609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232" extrusionOk="0">
                  <a:moveTo>
                    <a:pt x="374" y="0"/>
                  </a:moveTo>
                  <a:lnTo>
                    <a:pt x="244" y="109"/>
                  </a:lnTo>
                  <a:cubicBezTo>
                    <a:pt x="173" y="169"/>
                    <a:pt x="88" y="274"/>
                    <a:pt x="57" y="342"/>
                  </a:cubicBezTo>
                  <a:cubicBezTo>
                    <a:pt x="12" y="440"/>
                    <a:pt x="0" y="2654"/>
                    <a:pt x="0" y="10565"/>
                  </a:cubicBezTo>
                  <a:cubicBezTo>
                    <a:pt x="-1" y="19573"/>
                    <a:pt x="7" y="20685"/>
                    <a:pt x="70" y="20865"/>
                  </a:cubicBezTo>
                  <a:cubicBezTo>
                    <a:pt x="135" y="21048"/>
                    <a:pt x="218" y="21129"/>
                    <a:pt x="413" y="21203"/>
                  </a:cubicBezTo>
                  <a:cubicBezTo>
                    <a:pt x="451" y="21218"/>
                    <a:pt x="2618" y="21225"/>
                    <a:pt x="5228" y="21220"/>
                  </a:cubicBezTo>
                  <a:cubicBezTo>
                    <a:pt x="9715" y="21211"/>
                    <a:pt x="9981" y="21206"/>
                    <a:pt x="10101" y="21117"/>
                  </a:cubicBezTo>
                  <a:cubicBezTo>
                    <a:pt x="10170" y="21066"/>
                    <a:pt x="10247" y="20965"/>
                    <a:pt x="10272" y="20893"/>
                  </a:cubicBezTo>
                  <a:cubicBezTo>
                    <a:pt x="10299" y="20812"/>
                    <a:pt x="10315" y="16930"/>
                    <a:pt x="10315" y="10589"/>
                  </a:cubicBezTo>
                  <a:cubicBezTo>
                    <a:pt x="10315" y="567"/>
                    <a:pt x="10313" y="412"/>
                    <a:pt x="10224" y="248"/>
                  </a:cubicBezTo>
                  <a:cubicBezTo>
                    <a:pt x="10174" y="156"/>
                    <a:pt x="10076" y="63"/>
                    <a:pt x="10006" y="40"/>
                  </a:cubicBezTo>
                  <a:cubicBezTo>
                    <a:pt x="9935" y="18"/>
                    <a:pt x="7739" y="0"/>
                    <a:pt x="5126" y="0"/>
                  </a:cubicBezTo>
                  <a:lnTo>
                    <a:pt x="374" y="0"/>
                  </a:lnTo>
                  <a:close/>
                  <a:moveTo>
                    <a:pt x="16464" y="0"/>
                  </a:moveTo>
                  <a:cubicBezTo>
                    <a:pt x="11898" y="0"/>
                    <a:pt x="11664" y="5"/>
                    <a:pt x="11541" y="95"/>
                  </a:cubicBezTo>
                  <a:cubicBezTo>
                    <a:pt x="11266" y="298"/>
                    <a:pt x="11282" y="-366"/>
                    <a:pt x="11285" y="10590"/>
                  </a:cubicBezTo>
                  <a:cubicBezTo>
                    <a:pt x="11286" y="19067"/>
                    <a:pt x="11297" y="20672"/>
                    <a:pt x="11351" y="20843"/>
                  </a:cubicBezTo>
                  <a:cubicBezTo>
                    <a:pt x="11414" y="21043"/>
                    <a:pt x="11490" y="21125"/>
                    <a:pt x="11674" y="21192"/>
                  </a:cubicBezTo>
                  <a:cubicBezTo>
                    <a:pt x="11754" y="21221"/>
                    <a:pt x="14098" y="21234"/>
                    <a:pt x="16446" y="21232"/>
                  </a:cubicBezTo>
                  <a:cubicBezTo>
                    <a:pt x="18794" y="21229"/>
                    <a:pt x="21145" y="21212"/>
                    <a:pt x="21240" y="21183"/>
                  </a:cubicBezTo>
                  <a:cubicBezTo>
                    <a:pt x="21334" y="21153"/>
                    <a:pt x="21453" y="21068"/>
                    <a:pt x="21505" y="20994"/>
                  </a:cubicBezTo>
                  <a:cubicBezTo>
                    <a:pt x="21599" y="20859"/>
                    <a:pt x="21599" y="20856"/>
                    <a:pt x="21599" y="10653"/>
                  </a:cubicBezTo>
                  <a:cubicBezTo>
                    <a:pt x="21599" y="4293"/>
                    <a:pt x="21582" y="398"/>
                    <a:pt x="21555" y="317"/>
                  </a:cubicBezTo>
                  <a:cubicBezTo>
                    <a:pt x="21531" y="246"/>
                    <a:pt x="21454" y="145"/>
                    <a:pt x="21384" y="94"/>
                  </a:cubicBezTo>
                  <a:cubicBezTo>
                    <a:pt x="21264" y="5"/>
                    <a:pt x="21005" y="0"/>
                    <a:pt x="16464" y="0"/>
                  </a:cubicBezTo>
                  <a:close/>
                </a:path>
              </a:pathLst>
            </a:cu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B01C3C-ABFE-B44A-055B-A456580B9717}"/>
                </a:ext>
              </a:extLst>
            </p:cNvPr>
            <p:cNvSpPr/>
            <p:nvPr/>
          </p:nvSpPr>
          <p:spPr>
            <a:xfrm>
              <a:off x="12655684" y="2473122"/>
              <a:ext cx="632298" cy="2353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8776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snova sděl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sz="6000"/>
              <a:t>Zavádění</a:t>
            </a:r>
          </a:p>
        </p:txBody>
      </p:sp>
      <p:pic>
        <p:nvPicPr>
          <p:cNvPr id="2" name="Obrázek 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5E871CCB-C5BB-C312-F3C5-096A75E01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04" y="2144771"/>
            <a:ext cx="10259988" cy="4398389"/>
          </a:xfrm>
          <a:prstGeom prst="rect">
            <a:avLst/>
          </a:prstGeom>
        </p:spPr>
      </p:pic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8FCF7BB-FFB4-19BD-B937-3FD41FBF7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23" y="6726592"/>
            <a:ext cx="9893150" cy="30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08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27136</TotalTime>
  <Words>791</Words>
  <Application>Microsoft Macintosh PowerPoint</Application>
  <PresentationFormat>Custom</PresentationFormat>
  <Paragraphs>103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Avenir Book</vt:lpstr>
      <vt:lpstr>Helvetica</vt:lpstr>
      <vt:lpstr>Helvetica Light</vt:lpstr>
      <vt:lpstr>Helvetica Neue</vt:lpstr>
      <vt:lpstr>Times New Roman</vt:lpstr>
      <vt:lpstr>Gradient</vt:lpstr>
      <vt:lpstr>Cévní vstupy uptodate</vt:lpstr>
      <vt:lpstr>Osnova přednášky</vt:lpstr>
      <vt:lpstr>Rozdělení žilních vstupů</vt:lpstr>
      <vt:lpstr>PowerPoint Presentation</vt:lpstr>
      <vt:lpstr>Indikace</vt:lpstr>
      <vt:lpstr>PŽK</vt:lpstr>
      <vt:lpstr>MidLine / PICC / CICC</vt:lpstr>
      <vt:lpstr>Léky podávané do CŽK (CICC/PICC)  (ne MidLine!) a další indikace</vt:lpstr>
      <vt:lpstr>Zavádění</vt:lpstr>
      <vt:lpstr>SIC protocol</vt:lpstr>
      <vt:lpstr>Volba tzv. exit site</vt:lpstr>
      <vt:lpstr>SIP protokol</vt:lpstr>
      <vt:lpstr>Volba tzv. exit site</vt:lpstr>
      <vt:lpstr>Rapid Peripheral Vein Assessment (RaPeVA)</vt:lpstr>
      <vt:lpstr>Technika zavádění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Určení pozice konce katetru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Ošetřovatelská péče</vt:lpstr>
      <vt:lpstr>Prevence katetrové infekce</vt:lpstr>
      <vt:lpstr>Prevence okluze (lumen) katetru</vt:lpstr>
      <vt:lpstr>Prevence dislokace</vt:lpstr>
      <vt:lpstr>Komplikace</vt:lpstr>
      <vt:lpstr>PowerPoint Presentation</vt:lpstr>
      <vt:lpstr>EBM?</vt:lpstr>
      <vt:lpstr>EBM</vt:lpstr>
      <vt:lpstr>PowerPoint Presentation</vt:lpstr>
      <vt:lpstr>EBM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Tekutinová terapie v kontextu funkce endoteliálního glykokalyxu</dc:title>
  <cp:lastModifiedBy>Astapenko, David</cp:lastModifiedBy>
  <cp:revision>90</cp:revision>
  <dcterms:modified xsi:type="dcterms:W3CDTF">2024-04-24T08:32:06Z</dcterms:modified>
</cp:coreProperties>
</file>