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2" r:id="rId7"/>
    <p:sldId id="264" r:id="rId8"/>
    <p:sldId id="265"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F007D5-5D20-48ED-A078-6CF384BB3164}" type="datetimeFigureOut">
              <a:rPr lang="cs-CZ" smtClean="0"/>
              <a:t>24.03.2023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6DC0C-0F7F-46ED-8C6C-F6FE87250AB2}" type="slidenum">
              <a:rPr lang="cs-CZ" smtClean="0"/>
              <a:t>‹#›</a:t>
            </a:fld>
            <a:endParaRPr lang="cs-CZ"/>
          </a:p>
        </p:txBody>
      </p:sp>
    </p:spTree>
    <p:extLst>
      <p:ext uri="{BB962C8B-B14F-4D97-AF65-F5344CB8AC3E}">
        <p14:creationId xmlns:p14="http://schemas.microsoft.com/office/powerpoint/2010/main" val="483637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B46DC0C-0F7F-46ED-8C6C-F6FE87250AB2}" type="slidenum">
              <a:rPr lang="cs-CZ" smtClean="0"/>
              <a:t>1</a:t>
            </a:fld>
            <a:endParaRPr lang="cs-CZ"/>
          </a:p>
        </p:txBody>
      </p:sp>
    </p:spTree>
    <p:extLst>
      <p:ext uri="{BB962C8B-B14F-4D97-AF65-F5344CB8AC3E}">
        <p14:creationId xmlns:p14="http://schemas.microsoft.com/office/powerpoint/2010/main" val="25868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0A15917-63EE-4C3F-AF4A-818AAF8620A7}" type="datetime1">
              <a:rPr lang="cs-CZ" smtClean="0"/>
              <a:t>24.03.2023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383691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4AB6E0B-CA3D-4434-A013-5667A6CD8BB1}" type="datetime1">
              <a:rPr lang="cs-CZ" smtClean="0"/>
              <a:t>24.03.2023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36811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265F094-A9F5-4FD9-BB53-A7625154AA16}" type="datetime1">
              <a:rPr lang="cs-CZ" smtClean="0"/>
              <a:t>24.03.2023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3611967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A0E69D5-1ED1-481F-90B3-1E6CA5325B8C}" type="datetime1">
              <a:rPr lang="cs-CZ" smtClean="0"/>
              <a:t>24.03.2023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738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25D5B02-7B45-488E-8CDB-8FB28DDA68D7}" type="datetime1">
              <a:rPr lang="cs-CZ" smtClean="0"/>
              <a:t>24.03.2023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349203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3BBC5E4-DABD-45FD-8A26-927743FA01C5}" type="datetime1">
              <a:rPr lang="cs-CZ" smtClean="0"/>
              <a:t>24.03.2023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2916106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AFD64D8-5E33-4BFF-8744-833863E5A867}" type="datetime1">
              <a:rPr lang="cs-CZ" smtClean="0"/>
              <a:t>24.03.2023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2190414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825F661-906F-40BE-827C-6CF5F1DF55BC}" type="datetime1">
              <a:rPr lang="cs-CZ" smtClean="0"/>
              <a:t>24.03.2023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2612076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9AE7672-A956-48B6-88C5-29F71213300A}" type="datetime1">
              <a:rPr lang="cs-CZ" smtClean="0"/>
              <a:t>24.03.2023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3848087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873B5CA-929C-4DF5-9338-917678FD37CC}" type="datetime1">
              <a:rPr lang="cs-CZ" smtClean="0"/>
              <a:t>24.03.2023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334459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D0A5235-5928-47EE-B385-905D5AFE6AEB}" type="datetime1">
              <a:rPr lang="cs-CZ" smtClean="0"/>
              <a:t>24.03.2023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6474A8-93E6-4240-BE1E-DABC197F67FF}" type="slidenum">
              <a:rPr lang="cs-CZ" smtClean="0"/>
              <a:t>‹#›</a:t>
            </a:fld>
            <a:endParaRPr lang="cs-CZ"/>
          </a:p>
        </p:txBody>
      </p:sp>
    </p:spTree>
    <p:extLst>
      <p:ext uri="{BB962C8B-B14F-4D97-AF65-F5344CB8AC3E}">
        <p14:creationId xmlns:p14="http://schemas.microsoft.com/office/powerpoint/2010/main" val="1534662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0034F-5984-491F-9385-8962F1D18345}" type="datetime1">
              <a:rPr lang="cs-CZ" smtClean="0"/>
              <a:t>24.03.2023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474A8-93E6-4240-BE1E-DABC197F67FF}" type="slidenum">
              <a:rPr lang="cs-CZ" smtClean="0"/>
              <a:t>‹#›</a:t>
            </a:fld>
            <a:endParaRPr lang="cs-CZ"/>
          </a:p>
        </p:txBody>
      </p:sp>
    </p:spTree>
    <p:extLst>
      <p:ext uri="{BB962C8B-B14F-4D97-AF65-F5344CB8AC3E}">
        <p14:creationId xmlns:p14="http://schemas.microsoft.com/office/powerpoint/2010/main" val="2678805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bcak.cz/slovnik-pravnich-pojmu/pravni-predpi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uridictum.pecina.cz/w/Soukrom%C3%A9_pr%C3%A1vo" TargetMode="External"/><Relationship Id="rId2" Type="http://schemas.openxmlformats.org/officeDocument/2006/relationships/hyperlink" Target="https://iuridictum.pecina.cz/w/Pr%C3%A1vn%C3%AD_odv%C4%9Btv%C3%AD" TargetMode="External"/><Relationship Id="rId1" Type="http://schemas.openxmlformats.org/officeDocument/2006/relationships/slideLayout" Target="../slideLayouts/slideLayout2.xml"/><Relationship Id="rId6" Type="http://schemas.openxmlformats.org/officeDocument/2006/relationships/hyperlink" Target="https://iuridictum.pecina.cz/w/Ob%C4%8Dansk%C3%A9_pr%C3%A1vo" TargetMode="External"/><Relationship Id="rId5" Type="http://schemas.openxmlformats.org/officeDocument/2006/relationships/hyperlink" Target="https://iuridictum.pecina.cz/w/Podnikatel" TargetMode="External"/><Relationship Id="rId4" Type="http://schemas.openxmlformats.org/officeDocument/2006/relationships/hyperlink" Target="https://iuridictum.pecina.cz/w/Pr%C3%A1vn%C3%AD_vztah"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uridictum.pecina.cz/w/Pr%C3%A1vn%C3%AD_%C5%99%C3%A1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mtClean="0"/>
              <a:t>Základy </a:t>
            </a:r>
            <a:r>
              <a:rPr lang="cs-CZ" smtClean="0"/>
              <a:t>práva</a:t>
            </a:r>
            <a:endParaRPr lang="cs-CZ" dirty="0"/>
          </a:p>
        </p:txBody>
      </p:sp>
      <p:sp>
        <p:nvSpPr>
          <p:cNvPr id="3" name="Podnadpis 2"/>
          <p:cNvSpPr>
            <a:spLocks noGrp="1"/>
          </p:cNvSpPr>
          <p:nvPr>
            <p:ph type="subTitle" idx="1"/>
          </p:nvPr>
        </p:nvSpPr>
        <p:spPr/>
        <p:txBody>
          <a:bodyPr>
            <a:normAutofit/>
          </a:bodyPr>
          <a:lstStyle/>
          <a:p>
            <a:pPr algn="l"/>
            <a:r>
              <a:rPr lang="cs-CZ" dirty="0" smtClean="0"/>
              <a:t>1. </a:t>
            </a:r>
            <a:r>
              <a:rPr lang="cs-CZ" smtClean="0"/>
              <a:t>Přednáška – prezentace </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1</a:t>
            </a:fld>
            <a:endParaRPr lang="cs-CZ"/>
          </a:p>
        </p:txBody>
      </p:sp>
    </p:spTree>
    <p:extLst>
      <p:ext uri="{BB962C8B-B14F-4D97-AF65-F5344CB8AC3E}">
        <p14:creationId xmlns:p14="http://schemas.microsoft.com/office/powerpoint/2010/main" val="4251414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norma – dělení </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10</a:t>
            </a:fld>
            <a:endParaRPr lang="cs-CZ"/>
          </a:p>
        </p:txBody>
      </p:sp>
      <p:sp>
        <p:nvSpPr>
          <p:cNvPr id="5" name="Rectangle 2"/>
          <p:cNvSpPr>
            <a:spLocks noGrp="1" noChangeArrowheads="1"/>
          </p:cNvSpPr>
          <p:nvPr>
            <p:ph idx="1"/>
          </p:nvPr>
        </p:nvSpPr>
        <p:spPr bwMode="auto">
          <a:xfrm>
            <a:off x="838200" y="3137707"/>
            <a:ext cx="25426832" cy="177162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4761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rgbClr val="000000"/>
                </a:solidFill>
                <a:effectLst/>
                <a:latin typeface="Helvetica Neue"/>
              </a:rPr>
              <a:t>Dělní z hlediska funkce:</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rgbClr val="666666"/>
                </a:solidFill>
                <a:effectLst/>
                <a:latin typeface="Helvetica Neue"/>
              </a:rPr>
              <a:t>Přikazující</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ukládají subjektům povinnosti ukládající určité aktivní chování </a:t>
            </a:r>
            <a:endParaRPr kumimoji="0" lang="cs-CZ" altLang="cs-CZ" sz="1600" b="1" i="0" u="none" strike="noStrike" cap="none" normalizeH="0" baseline="0" dirty="0" smtClean="0">
              <a:ln>
                <a:noFill/>
              </a:ln>
              <a:solidFill>
                <a:srgbClr val="666666"/>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rgbClr val="666666"/>
                </a:solidFill>
                <a:effectLst/>
                <a:latin typeface="Helvetica Neue"/>
              </a:rPr>
              <a:t>Zakazující</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stanoví zdržet se chování určitého druhu; formulace těchto norem může být vyjádřena v přímém zákazu (zakazuje se, nelze, nesmí,…) nebo formulací zákonodárce, že si nepřeje určité protispolečenské chování </a:t>
            </a:r>
            <a:endParaRPr kumimoji="0" lang="cs-CZ" altLang="cs-CZ" sz="1600" b="1" i="0" u="none" strike="noStrike" cap="none" normalizeH="0" baseline="0" dirty="0" smtClean="0">
              <a:ln>
                <a:noFill/>
              </a:ln>
              <a:solidFill>
                <a:srgbClr val="666666"/>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rgbClr val="666666"/>
                </a:solidFill>
                <a:effectLst/>
                <a:latin typeface="Helvetica Neue"/>
              </a:rPr>
              <a:t>Opravňující</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vyjadřující oprávnění k určitému chování, aniž by ukládaly povinnost se takovým chováním řídit</a:t>
            </a:r>
            <a:r>
              <a:rPr kumimoji="0" lang="cs-CZ" altLang="cs-CZ" sz="1600" b="0" i="0" u="none" strike="noStrike" cap="none" normalizeH="0" baseline="0" dirty="0" smtClean="0">
                <a:ln>
                  <a:noFill/>
                </a:ln>
                <a:solidFill>
                  <a:schemeClr val="tx1"/>
                </a:solidFill>
                <a:effectLst/>
              </a:rPr>
              <a:t> </a:t>
            </a:r>
            <a:endParaRPr kumimoji="0" lang="cs-CZ" altLang="cs-CZ"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1445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norma – kogentní , dispozitivní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smtClean="0"/>
              <a:t>Kogentní </a:t>
            </a:r>
            <a:r>
              <a:rPr lang="cs-CZ" dirty="0" smtClean="0"/>
              <a:t>PN – není možné, aby se od ní subjekty svými projevy vůle odchýlili  zpravidla v právu veřejném</a:t>
            </a:r>
          </a:p>
          <a:p>
            <a:r>
              <a:rPr lang="cs-CZ" dirty="0"/>
              <a:t>Příklad: § 1016 </a:t>
            </a:r>
            <a:r>
              <a:rPr lang="cs-CZ" dirty="0" err="1"/>
              <a:t>ObčZ</a:t>
            </a:r>
            <a:r>
              <a:rPr lang="cs-CZ" dirty="0"/>
              <a:t>: Plody spadlé ze stromů a keřů na sousední pozemek náleží vlastníkovi sousedního pozemku</a:t>
            </a:r>
            <a:r>
              <a:rPr lang="cs-CZ" dirty="0" smtClean="0"/>
              <a:t>. – je možné je však najít i v ustanoveních soukromého práva</a:t>
            </a:r>
          </a:p>
          <a:p>
            <a:endParaRPr lang="cs-CZ" dirty="0"/>
          </a:p>
          <a:p>
            <a:r>
              <a:rPr lang="cs-CZ" b="1" dirty="0" smtClean="0"/>
              <a:t>Dispozitivní</a:t>
            </a:r>
            <a:r>
              <a:rPr lang="cs-CZ" dirty="0" smtClean="0"/>
              <a:t> PN – dvě možnosti ( dvě pravidla) – 1/upravit právní normu podle vůle </a:t>
            </a:r>
            <a:r>
              <a:rPr lang="cs-CZ" dirty="0" err="1" smtClean="0"/>
              <a:t>subjetů</a:t>
            </a:r>
            <a:r>
              <a:rPr lang="cs-CZ" dirty="0" smtClean="0"/>
              <a:t> – tj. odklon od původní, 2/ jednání podle stanovené normy </a:t>
            </a:r>
          </a:p>
          <a:p>
            <a:r>
              <a:rPr lang="cs-CZ" dirty="0"/>
              <a:t>Příklad: § 1958 odst. 2 </a:t>
            </a:r>
            <a:r>
              <a:rPr lang="cs-CZ" dirty="0" err="1"/>
              <a:t>ObčZ</a:t>
            </a:r>
            <a:r>
              <a:rPr lang="cs-CZ" dirty="0"/>
              <a:t>: Neujednají-li strany, kdy má dlužník splnit dluh, může věřitel požadovat plnění ihned a dlužník je poté povinen splnit bez zbytečného odkladu.</a:t>
            </a:r>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11</a:t>
            </a:fld>
            <a:endParaRPr lang="cs-CZ"/>
          </a:p>
        </p:txBody>
      </p:sp>
    </p:spTree>
    <p:extLst>
      <p:ext uri="{BB962C8B-B14F-4D97-AF65-F5344CB8AC3E}">
        <p14:creationId xmlns:p14="http://schemas.microsoft.com/office/powerpoint/2010/main" val="3097927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norma – druhy</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a:t>Druhy právních norem</a:t>
            </a:r>
          </a:p>
          <a:p>
            <a:r>
              <a:rPr lang="cs-CZ" dirty="0"/>
              <a:t>• </a:t>
            </a:r>
            <a:r>
              <a:rPr lang="cs-CZ" b="1" dirty="0"/>
              <a:t>Přikazující právní normy</a:t>
            </a:r>
            <a:r>
              <a:rPr lang="cs-CZ" dirty="0"/>
              <a:t> – ukládají subjektům povinnosti ukládající určité aktivní chování.</a:t>
            </a:r>
          </a:p>
          <a:p>
            <a:r>
              <a:rPr lang="cs-CZ" dirty="0"/>
              <a:t>Příklad: § 857 odst. 1 </a:t>
            </a:r>
            <a:r>
              <a:rPr lang="cs-CZ" dirty="0" err="1"/>
              <a:t>ObčZ</a:t>
            </a:r>
            <a:r>
              <a:rPr lang="cs-CZ" dirty="0"/>
              <a:t>: Dítě je povinno dbát svých rodičů.</a:t>
            </a:r>
          </a:p>
          <a:p>
            <a:r>
              <a:rPr lang="cs-CZ" dirty="0"/>
              <a:t>• </a:t>
            </a:r>
            <a:r>
              <a:rPr lang="cs-CZ" b="1" dirty="0"/>
              <a:t>Zakazující právní normy</a:t>
            </a:r>
            <a:r>
              <a:rPr lang="cs-CZ" dirty="0"/>
              <a:t> – stanoví zdržet se chování určitého druhu</a:t>
            </a:r>
          </a:p>
          <a:p>
            <a:r>
              <a:rPr lang="cs-CZ" dirty="0"/>
              <a:t>Příklad: § 673 </a:t>
            </a:r>
            <a:r>
              <a:rPr lang="cs-CZ" dirty="0" err="1"/>
              <a:t>ObčZ</a:t>
            </a:r>
            <a:r>
              <a:rPr lang="cs-CZ" dirty="0"/>
              <a:t>: Manželství nemůže uzavřít osoba, jejíž svéprávnost byla v této oblasti omezena.</a:t>
            </a:r>
          </a:p>
          <a:p>
            <a:r>
              <a:rPr lang="cs-CZ" dirty="0"/>
              <a:t>• </a:t>
            </a:r>
            <a:r>
              <a:rPr lang="cs-CZ" b="1" dirty="0"/>
              <a:t>Opravňující právní normy</a:t>
            </a:r>
            <a:r>
              <a:rPr lang="cs-CZ" dirty="0"/>
              <a:t> – vyjadřující oprávnění k určitému chování, aniž by ukládaly povinnost se takovým chováním řídit.</a:t>
            </a:r>
          </a:p>
          <a:p>
            <a:r>
              <a:rPr lang="cs-CZ" dirty="0"/>
              <a:t>Příklad: § 1012 </a:t>
            </a:r>
            <a:r>
              <a:rPr lang="cs-CZ" dirty="0" err="1"/>
              <a:t>ObčZ</a:t>
            </a:r>
            <a:r>
              <a:rPr lang="cs-CZ" dirty="0"/>
              <a:t>: Vlastník má právo se svým vlastnictvím v mezích právního řádu libovolně nakládat a jiné osoby z toho vyloučit.</a:t>
            </a:r>
          </a:p>
          <a:p>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12</a:t>
            </a:fld>
            <a:endParaRPr lang="cs-CZ"/>
          </a:p>
        </p:txBody>
      </p:sp>
    </p:spTree>
    <p:extLst>
      <p:ext uri="{BB962C8B-B14F-4D97-AF65-F5344CB8AC3E}">
        <p14:creationId xmlns:p14="http://schemas.microsoft.com/office/powerpoint/2010/main" val="60359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norma – důležité pojmy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Platnost x účinnost x </a:t>
            </a:r>
            <a:r>
              <a:rPr lang="cs-CZ" dirty="0" err="1" smtClean="0"/>
              <a:t>legisvakace</a:t>
            </a:r>
            <a:r>
              <a:rPr lang="cs-CZ" dirty="0" smtClean="0"/>
              <a:t> </a:t>
            </a:r>
          </a:p>
          <a:p>
            <a:r>
              <a:rPr lang="cs-CZ" b="1" dirty="0" smtClean="0"/>
              <a:t>Platnost </a:t>
            </a:r>
            <a:r>
              <a:rPr lang="cs-CZ" b="1" dirty="0"/>
              <a:t>právní normy</a:t>
            </a:r>
            <a:r>
              <a:rPr lang="cs-CZ" dirty="0"/>
              <a:t> </a:t>
            </a:r>
            <a:r>
              <a:rPr lang="cs-CZ" dirty="0" smtClean="0"/>
              <a:t>- označuje </a:t>
            </a:r>
            <a:r>
              <a:rPr lang="cs-CZ" dirty="0"/>
              <a:t>okamžik, kdy se </a:t>
            </a:r>
            <a:r>
              <a:rPr lang="cs-CZ" b="1" dirty="0"/>
              <a:t>právní</a:t>
            </a:r>
            <a:r>
              <a:rPr lang="cs-CZ" dirty="0"/>
              <a:t> norma stává součástí </a:t>
            </a:r>
            <a:r>
              <a:rPr lang="cs-CZ" b="1" dirty="0"/>
              <a:t>právního</a:t>
            </a:r>
            <a:r>
              <a:rPr lang="cs-CZ" dirty="0"/>
              <a:t> řádu. </a:t>
            </a:r>
            <a:r>
              <a:rPr lang="cs-CZ" b="1" dirty="0"/>
              <a:t>Platnosti</a:t>
            </a:r>
            <a:r>
              <a:rPr lang="cs-CZ" dirty="0"/>
              <a:t> norma nabývá vyhlášením. Dnem vyhlášení se přitom rozumí den rozeslání příslušné částky Sbírky zákonů</a:t>
            </a:r>
            <a:r>
              <a:rPr lang="cs-CZ" dirty="0" smtClean="0"/>
              <a:t>. ( u vyhlášky obce – nastává publikace vyvěšením na úřední desce)</a:t>
            </a:r>
          </a:p>
          <a:p>
            <a:r>
              <a:rPr lang="cs-CZ" b="1" dirty="0"/>
              <a:t>Účinnosti</a:t>
            </a:r>
            <a:r>
              <a:rPr lang="cs-CZ" dirty="0"/>
              <a:t> právní předpis nabývá dnem, kdy počíná zakládat, měnit nebo rušit právní vztahy, tedy takzvaně „vstupuje v život“. Dnem účinnosti je možná aplikace právního předpisu, normy v něm stanovené jsou od této doby právně vynutitelné. Účinnost je obvykle stanovena výslovně (nalezneme ji zpravidla na konci právního předpisu), ke konkrétnímu datu nebo ke dni, kdy nastane nějaká právní skutečnost.</a:t>
            </a:r>
            <a:br>
              <a:rPr lang="cs-CZ" dirty="0"/>
            </a:br>
            <a:r>
              <a:rPr lang="cs-CZ" dirty="0"/>
              <a:t>Pokud není výslovně stanoveno datum účinnosti, platí obecné pravidlo – </a:t>
            </a:r>
            <a:r>
              <a:rPr lang="cs-CZ" i="1" dirty="0"/>
              <a:t>není-li stanovena účinnost pozdější, nabývá právní předpis účinnost 15. dnem po vyhlášení</a:t>
            </a:r>
            <a:r>
              <a:rPr lang="cs-CZ" dirty="0" smtClean="0"/>
              <a:t>. Účinnost může tak mimořádně nastat – platnost = účinnost. </a:t>
            </a:r>
          </a:p>
          <a:p>
            <a:r>
              <a:rPr lang="cs-CZ" dirty="0" smtClean="0"/>
              <a:t>Účinnost – musíme se podle PN řídit/závazná/</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13</a:t>
            </a:fld>
            <a:endParaRPr lang="cs-CZ"/>
          </a:p>
        </p:txBody>
      </p:sp>
    </p:spTree>
    <p:extLst>
      <p:ext uri="{BB962C8B-B14F-4D97-AF65-F5344CB8AC3E}">
        <p14:creationId xmlns:p14="http://schemas.microsoft.com/office/powerpoint/2010/main" val="2678267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PN – pojmy - </a:t>
            </a:r>
            <a:r>
              <a:rPr lang="cs-CZ" dirty="0" err="1" smtClean="0"/>
              <a:t>legisvakace</a:t>
            </a:r>
            <a:endParaRPr lang="cs-CZ" dirty="0"/>
          </a:p>
        </p:txBody>
      </p:sp>
      <p:sp>
        <p:nvSpPr>
          <p:cNvPr id="3" name="Zástupný symbol pro obsah 2"/>
          <p:cNvSpPr>
            <a:spLocks noGrp="1"/>
          </p:cNvSpPr>
          <p:nvPr>
            <p:ph idx="1"/>
          </p:nvPr>
        </p:nvSpPr>
        <p:spPr>
          <a:xfrm>
            <a:off x="968828" y="1847850"/>
            <a:ext cx="10515600" cy="4351338"/>
          </a:xfrm>
        </p:spPr>
        <p:txBody>
          <a:bodyPr/>
          <a:lstStyle/>
          <a:p>
            <a:r>
              <a:rPr lang="cs-CZ" dirty="0" smtClean="0"/>
              <a:t>latinsky </a:t>
            </a:r>
            <a:r>
              <a:rPr lang="cs-CZ" dirty="0" err="1"/>
              <a:t>Vacatio</a:t>
            </a:r>
            <a:r>
              <a:rPr lang="cs-CZ" dirty="0"/>
              <a:t> </a:t>
            </a:r>
            <a:r>
              <a:rPr lang="cs-CZ" dirty="0" err="1"/>
              <a:t>legis</a:t>
            </a:r>
            <a:r>
              <a:rPr lang="cs-CZ" dirty="0"/>
              <a:t> (čte se „</a:t>
            </a:r>
            <a:r>
              <a:rPr lang="cs-CZ" dirty="0" err="1"/>
              <a:t>vakácio</a:t>
            </a:r>
            <a:r>
              <a:rPr lang="cs-CZ" dirty="0"/>
              <a:t> </a:t>
            </a:r>
            <a:r>
              <a:rPr lang="cs-CZ" dirty="0" err="1"/>
              <a:t>légis</a:t>
            </a:r>
            <a:r>
              <a:rPr lang="cs-CZ" dirty="0"/>
              <a:t>“). Období mezi dnem, kdy se </a:t>
            </a:r>
            <a:r>
              <a:rPr lang="cs-CZ" dirty="0">
                <a:hlinkClick r:id="rId2"/>
              </a:rPr>
              <a:t>právní předpis</a:t>
            </a:r>
            <a:r>
              <a:rPr lang="cs-CZ" dirty="0"/>
              <a:t> stává </a:t>
            </a:r>
            <a:r>
              <a:rPr lang="cs-CZ" dirty="0" smtClean="0"/>
              <a:t>platným a </a:t>
            </a:r>
            <a:r>
              <a:rPr lang="cs-CZ" dirty="0"/>
              <a:t>dnem, </a:t>
            </a:r>
            <a:r>
              <a:rPr lang="cs-CZ" dirty="0" smtClean="0"/>
              <a:t>kdy nabývá účinnosti -</a:t>
            </a:r>
            <a:r>
              <a:rPr lang="cs-CZ" dirty="0" err="1"/>
              <a:t>Legisvakanční</a:t>
            </a:r>
            <a:r>
              <a:rPr lang="cs-CZ" dirty="0"/>
              <a:t> lhůta může být různě dlouhá, někdy není žádná a platnost splývá s účinností, obvykle je patnáctidenní, v případě nového občanského zákoníku trvala téměř 2 roky a její konec byl stanoven dnem 1. 1. 2014. Obvykle je stanovena v závěru právního předpisu, např. větou: „Tento zákon nabývá účinnosti 1.1.2014.“</a:t>
            </a: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14</a:t>
            </a:fld>
            <a:endParaRPr lang="cs-CZ"/>
          </a:p>
        </p:txBody>
      </p:sp>
      <p:sp>
        <p:nvSpPr>
          <p:cNvPr id="9" name="Obdélník 8"/>
          <p:cNvSpPr/>
          <p:nvPr/>
        </p:nvSpPr>
        <p:spPr>
          <a:xfrm>
            <a:off x="1651519" y="4906169"/>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100" dirty="0" smtClean="0"/>
              <a:t>Platnost </a:t>
            </a:r>
            <a:endParaRPr lang="cs-CZ" sz="1100" dirty="0"/>
          </a:p>
        </p:txBody>
      </p:sp>
      <p:sp>
        <p:nvSpPr>
          <p:cNvPr id="10" name="Zaoblený obdélník 9"/>
          <p:cNvSpPr/>
          <p:nvPr/>
        </p:nvSpPr>
        <p:spPr>
          <a:xfrm>
            <a:off x="2696547" y="3817154"/>
            <a:ext cx="93306"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000" dirty="0"/>
          </a:p>
        </p:txBody>
      </p:sp>
      <p:sp>
        <p:nvSpPr>
          <p:cNvPr id="11" name="Zaoblený obdélník 10"/>
          <p:cNvSpPr/>
          <p:nvPr/>
        </p:nvSpPr>
        <p:spPr>
          <a:xfrm>
            <a:off x="8447314" y="5043661"/>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dirty="0" smtClean="0"/>
              <a:t>účinnost</a:t>
            </a:r>
            <a:endParaRPr lang="cs-CZ" sz="1000" dirty="0"/>
          </a:p>
        </p:txBody>
      </p:sp>
      <p:sp>
        <p:nvSpPr>
          <p:cNvPr id="15" name="Šipka doprava 14"/>
          <p:cNvSpPr/>
          <p:nvPr/>
        </p:nvSpPr>
        <p:spPr>
          <a:xfrm>
            <a:off x="5248220" y="512105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dirty="0" err="1" smtClean="0"/>
              <a:t>ĺegisvakace</a:t>
            </a:r>
            <a:endParaRPr lang="cs-CZ" sz="1000" dirty="0"/>
          </a:p>
        </p:txBody>
      </p:sp>
    </p:spTree>
    <p:extLst>
      <p:ext uri="{BB962C8B-B14F-4D97-AF65-F5344CB8AC3E}">
        <p14:creationId xmlns:p14="http://schemas.microsoft.com/office/powerpoint/2010/main" val="3879623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řád – právní síla právního předpisu</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15</a:t>
            </a:fld>
            <a:endParaRPr lang="cs-CZ"/>
          </a:p>
        </p:txBody>
      </p:sp>
      <p:sp>
        <p:nvSpPr>
          <p:cNvPr id="11" name="AutoShape 10" descr="Předmět: Občanská nauka Ročník: 2. Téma: Člověk a právo - ppt stáhnout"/>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92500" lnSpcReduction="10000"/>
          </a:bodyPr>
          <a:lstStyle/>
          <a:p>
            <a:r>
              <a:rPr lang="cs-CZ" dirty="0" smtClean="0"/>
              <a:t>souhrn </a:t>
            </a:r>
            <a:r>
              <a:rPr lang="cs-CZ" dirty="0"/>
              <a:t>všech právních předpisů určitého </a:t>
            </a:r>
            <a:r>
              <a:rPr lang="cs-CZ" dirty="0" smtClean="0"/>
              <a:t>stát</a:t>
            </a:r>
            <a:endParaRPr lang="cs-CZ" dirty="0"/>
          </a:p>
          <a:p>
            <a:r>
              <a:rPr lang="cs-CZ" dirty="0" smtClean="0"/>
              <a:t>uspořádán </a:t>
            </a:r>
            <a:r>
              <a:rPr lang="cs-CZ" dirty="0"/>
              <a:t>stupňovitě podle důležitosti čili právní síly </a:t>
            </a:r>
            <a:r>
              <a:rPr lang="cs-CZ" dirty="0" smtClean="0"/>
              <a:t>předpisů</a:t>
            </a:r>
            <a:endParaRPr lang="cs-CZ" dirty="0"/>
          </a:p>
          <a:p>
            <a:r>
              <a:rPr lang="cs-CZ" dirty="0"/>
              <a:t> Právní řád si lze představit jako </a:t>
            </a:r>
            <a:r>
              <a:rPr lang="cs-CZ" dirty="0" smtClean="0"/>
              <a:t>pyramidu</a:t>
            </a:r>
          </a:p>
          <a:p>
            <a:r>
              <a:rPr lang="cs-CZ" dirty="0" smtClean="0"/>
              <a:t>Vztahy mezi jednotlivými právními předpisy v rámci právního řádu se nazývají jako právní sila právního předpisu</a:t>
            </a:r>
          </a:p>
          <a:p>
            <a:r>
              <a:rPr lang="cs-CZ" dirty="0" smtClean="0"/>
              <a:t>Právní řád – právní předpisy se dělí do 2 skupin</a:t>
            </a:r>
          </a:p>
          <a:p>
            <a:r>
              <a:rPr lang="cs-CZ" dirty="0" smtClean="0"/>
              <a:t>Zákonné                                             x             			 </a:t>
            </a:r>
          </a:p>
          <a:p>
            <a:r>
              <a:rPr lang="cs-CZ" dirty="0" smtClean="0"/>
              <a:t>Ústava + ostatní ústavní předpisy                 	</a:t>
            </a:r>
          </a:p>
          <a:p>
            <a:r>
              <a:rPr lang="cs-CZ" dirty="0" smtClean="0"/>
              <a:t>Právo EU							</a:t>
            </a:r>
          </a:p>
          <a:p>
            <a:r>
              <a:rPr lang="cs-CZ" dirty="0" smtClean="0"/>
              <a:t>Mezinárodní smlouvy, zákonná opatření Senátu, zákony</a:t>
            </a:r>
          </a:p>
          <a:p>
            <a:endParaRPr lang="cs-CZ" dirty="0"/>
          </a:p>
        </p:txBody>
      </p:sp>
    </p:spTree>
    <p:extLst>
      <p:ext uri="{BB962C8B-B14F-4D97-AF65-F5344CB8AC3E}">
        <p14:creationId xmlns:p14="http://schemas.microsoft.com/office/powerpoint/2010/main" val="2744339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řád – právní síla právního předpisu</a:t>
            </a:r>
            <a:endParaRPr lang="cs-CZ" dirty="0"/>
          </a:p>
        </p:txBody>
      </p:sp>
      <p:sp>
        <p:nvSpPr>
          <p:cNvPr id="3" name="Zástupný symbol pro obsah 2"/>
          <p:cNvSpPr>
            <a:spLocks noGrp="1"/>
          </p:cNvSpPr>
          <p:nvPr>
            <p:ph idx="1"/>
          </p:nvPr>
        </p:nvSpPr>
        <p:spPr/>
        <p:txBody>
          <a:bodyPr/>
          <a:lstStyle/>
          <a:p>
            <a:r>
              <a:rPr lang="cs-CZ" dirty="0" smtClean="0"/>
              <a:t>Podzákonné právní předpisy</a:t>
            </a:r>
          </a:p>
          <a:p>
            <a:r>
              <a:rPr lang="cs-CZ" dirty="0" smtClean="0"/>
              <a:t>Nařízení vlády</a:t>
            </a:r>
          </a:p>
          <a:p>
            <a:r>
              <a:rPr lang="cs-CZ" dirty="0" smtClean="0"/>
              <a:t>Vyhlášky ministerstev</a:t>
            </a:r>
          </a:p>
          <a:p>
            <a:r>
              <a:rPr lang="cs-CZ" dirty="0" smtClean="0"/>
              <a:t>Vyhlášky a nařízení obcí a krajů</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16</a:t>
            </a:fld>
            <a:endParaRPr lang="cs-CZ"/>
          </a:p>
        </p:txBody>
      </p:sp>
    </p:spTree>
    <p:extLst>
      <p:ext uri="{BB962C8B-B14F-4D97-AF65-F5344CB8AC3E}">
        <p14:creationId xmlns:p14="http://schemas.microsoft.com/office/powerpoint/2010/main" val="3453897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informace ke studiu</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Cílem předmětu - budování právního vědomí studentů na základě znalostí právních pojmů, které jsou potřebné k pochopení práva, jeho účelu, vývoje a zejména k jeho správné aplikaci v praxi. Student se bude umět orientovat v českém právním řádu a pracovat s právními normami.</a:t>
            </a:r>
          </a:p>
          <a:p>
            <a:r>
              <a:rPr lang="cs-CZ" dirty="0"/>
              <a:t>Přednášky (témata):</a:t>
            </a:r>
            <a:r>
              <a:rPr lang="cs-CZ" dirty="0" smtClean="0"/>
              <a:t/>
            </a:r>
            <a:br>
              <a:rPr lang="cs-CZ" dirty="0" smtClean="0"/>
            </a:br>
            <a:r>
              <a:rPr lang="cs-CZ" dirty="0"/>
              <a:t>1. Teorie práva</a:t>
            </a:r>
            <a:r>
              <a:rPr lang="cs-CZ" dirty="0" smtClean="0"/>
              <a:t/>
            </a:r>
            <a:br>
              <a:rPr lang="cs-CZ" dirty="0" smtClean="0"/>
            </a:br>
            <a:r>
              <a:rPr lang="cs-CZ" dirty="0"/>
              <a:t>- právo, právní norma, prameny práva</a:t>
            </a:r>
            <a:r>
              <a:rPr lang="cs-CZ" dirty="0" smtClean="0"/>
              <a:t>.</a:t>
            </a:r>
          </a:p>
          <a:p>
            <a:r>
              <a:rPr lang="cs-CZ" dirty="0" smtClean="0"/>
              <a:t/>
            </a:r>
            <a:br>
              <a:rPr lang="cs-CZ" dirty="0" smtClean="0"/>
            </a:br>
            <a:r>
              <a:rPr lang="cs-CZ" dirty="0"/>
              <a:t>2. Ústavní právo</a:t>
            </a:r>
            <a:r>
              <a:rPr lang="cs-CZ" dirty="0" smtClean="0"/>
              <a:t/>
            </a:r>
            <a:br>
              <a:rPr lang="cs-CZ" dirty="0" smtClean="0"/>
            </a:br>
            <a:r>
              <a:rPr lang="cs-CZ" dirty="0"/>
              <a:t>- ústavní právo, Ústava ČR.</a:t>
            </a:r>
            <a:r>
              <a:rPr lang="cs-CZ" dirty="0" smtClean="0"/>
              <a:t/>
            </a:r>
            <a:br>
              <a:rPr lang="cs-CZ" dirty="0" smtClean="0"/>
            </a:br>
            <a:r>
              <a:rPr lang="cs-CZ" dirty="0"/>
              <a:t>- základní práva a svobody</a:t>
            </a:r>
            <a:r>
              <a:rPr lang="cs-CZ" dirty="0" smtClean="0"/>
              <a:t>.</a:t>
            </a:r>
          </a:p>
          <a:p>
            <a:r>
              <a:rPr lang="cs-CZ" dirty="0" smtClean="0"/>
              <a:t/>
            </a:r>
            <a:br>
              <a:rPr lang="cs-CZ" dirty="0" smtClean="0"/>
            </a:br>
            <a:r>
              <a:rPr lang="cs-CZ" dirty="0"/>
              <a:t>3. Evropská unie</a:t>
            </a:r>
            <a:r>
              <a:rPr lang="cs-CZ" dirty="0" smtClean="0"/>
              <a:t>.</a:t>
            </a:r>
          </a:p>
          <a:p>
            <a:r>
              <a:rPr lang="cs-CZ" dirty="0" smtClean="0"/>
              <a:t/>
            </a:r>
            <a:br>
              <a:rPr lang="cs-CZ" dirty="0" smtClean="0"/>
            </a:br>
            <a:r>
              <a:rPr lang="cs-CZ" dirty="0"/>
              <a:t>4. Občanské právo</a:t>
            </a:r>
            <a:r>
              <a:rPr lang="cs-CZ" dirty="0" smtClean="0"/>
              <a:t/>
            </a:r>
            <a:br>
              <a:rPr lang="cs-CZ" dirty="0" smtClean="0"/>
            </a:br>
            <a:r>
              <a:rPr lang="cs-CZ" dirty="0"/>
              <a:t>- rekodifikace soukromého práva, přechodná ustanovení nového občanského zákoníku.</a:t>
            </a:r>
            <a:r>
              <a:rPr lang="cs-CZ" dirty="0" smtClean="0"/>
              <a:t/>
            </a:r>
            <a:br>
              <a:rPr lang="cs-CZ" dirty="0" smtClean="0"/>
            </a:br>
            <a:r>
              <a:rPr lang="cs-CZ" dirty="0"/>
              <a:t>- soukromé právo: pojem, závaznost právních norem, základní zásady, právní skutečnosti.</a:t>
            </a:r>
            <a:r>
              <a:rPr lang="cs-CZ" dirty="0" smtClean="0"/>
              <a:t/>
            </a:r>
            <a:br>
              <a:rPr lang="cs-CZ" dirty="0" smtClean="0"/>
            </a:br>
            <a:r>
              <a:rPr lang="cs-CZ" dirty="0"/>
              <a:t>- osoby: pojem, fyzické osoby, právnické osoby, spotřebitel, podnikatel, zastoupení.</a:t>
            </a:r>
            <a:r>
              <a:rPr lang="cs-CZ" dirty="0" smtClean="0"/>
              <a:t/>
            </a:r>
            <a:br>
              <a:rPr lang="cs-CZ" dirty="0" smtClean="0"/>
            </a:br>
            <a:r>
              <a:rPr lang="cs-CZ" dirty="0"/>
              <a:t>- věci: pojem, rozdělení, součást věci, příslušenství, cenný papír.</a:t>
            </a:r>
            <a:r>
              <a:rPr lang="cs-CZ" dirty="0" smtClean="0"/>
              <a:t/>
            </a:r>
            <a:br>
              <a:rPr lang="cs-CZ" dirty="0" smtClean="0"/>
            </a:br>
            <a:r>
              <a:rPr lang="cs-CZ" dirty="0"/>
              <a:t>- absolutní majetková práva: pojem, věcná práva, držba, vlastnictví, spoluvlastnictví.</a:t>
            </a:r>
            <a:r>
              <a:rPr lang="cs-CZ" dirty="0" smtClean="0"/>
              <a:t/>
            </a:r>
            <a:br>
              <a:rPr lang="cs-CZ" dirty="0" smtClean="0"/>
            </a:br>
            <a:r>
              <a:rPr lang="cs-CZ" dirty="0"/>
              <a:t>- věcná práva k cizím věcem: pojem, právo stavby, věcná břemena, zástavní právo, zadržovací právo.</a:t>
            </a:r>
            <a:r>
              <a:rPr lang="cs-CZ" dirty="0" smtClean="0"/>
              <a:t/>
            </a:r>
            <a:br>
              <a:rPr lang="cs-CZ" dirty="0" smtClean="0"/>
            </a:br>
            <a:r>
              <a:rPr lang="cs-CZ" dirty="0"/>
              <a:t>- relativní majetková práva: pojem, vznik závazků, smlouva, obsah závazků, spotřebitelské smlouvy, společné dluhy</a:t>
            </a:r>
            <a:r>
              <a:rPr lang="cs-CZ" dirty="0" smtClean="0"/>
              <a:t/>
            </a:r>
            <a:br>
              <a:rPr lang="cs-CZ" dirty="0" smtClean="0"/>
            </a:br>
            <a:r>
              <a:rPr lang="cs-CZ" dirty="0"/>
              <a:t>a pohledávky, změny závazků, zánik závazků, zajištění a utvrzení dluhů.</a:t>
            </a:r>
            <a:r>
              <a:rPr lang="cs-CZ" dirty="0" smtClean="0"/>
              <a:t/>
            </a:r>
            <a:br>
              <a:rPr lang="cs-CZ" dirty="0" smtClean="0"/>
            </a:br>
            <a:r>
              <a:rPr lang="cs-CZ" dirty="0"/>
              <a:t>- závazky z právních jednání.</a:t>
            </a:r>
            <a:r>
              <a:rPr lang="cs-CZ" dirty="0" smtClean="0"/>
              <a:t/>
            </a:r>
            <a:br>
              <a:rPr lang="cs-CZ" dirty="0" smtClean="0"/>
            </a:br>
            <a:r>
              <a:rPr lang="cs-CZ" dirty="0"/>
              <a:t>- závazky z deliktů a jiných právních </a:t>
            </a:r>
            <a:r>
              <a:rPr lang="cs-CZ" dirty="0" smtClean="0"/>
              <a:t>důvodů</a:t>
            </a:r>
          </a:p>
          <a:p>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2</a:t>
            </a:fld>
            <a:endParaRPr lang="cs-CZ"/>
          </a:p>
        </p:txBody>
      </p:sp>
    </p:spTree>
    <p:extLst>
      <p:ext uri="{BB962C8B-B14F-4D97-AF65-F5344CB8AC3E}">
        <p14:creationId xmlns:p14="http://schemas.microsoft.com/office/powerpoint/2010/main" val="126719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 pojem, rozdělení </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Právo – společenský jev</a:t>
            </a:r>
          </a:p>
          <a:p>
            <a:r>
              <a:rPr lang="cs-CZ" altLang="ja-JP" dirty="0" smtClean="0"/>
              <a:t> </a:t>
            </a:r>
            <a:r>
              <a:rPr lang="cs-CZ" altLang="ja-JP" b="1" dirty="0" smtClean="0"/>
              <a:t>systém všeobecně závazných a státem vynutitelných pravidel chování</a:t>
            </a:r>
            <a:endParaRPr lang="cs-CZ" altLang="ja-JP" b="1" dirty="0"/>
          </a:p>
          <a:p>
            <a:r>
              <a:rPr lang="cs-CZ" dirty="0" smtClean="0"/>
              <a:t>Rozdělení práva</a:t>
            </a:r>
          </a:p>
          <a:p>
            <a:r>
              <a:rPr lang="cs-CZ" dirty="0" smtClean="0"/>
              <a:t>1) subjektivní - </a:t>
            </a:r>
            <a:r>
              <a:rPr lang="cs-CZ" altLang="ja-JP" dirty="0" smtClean="0"/>
              <a:t>oprávnění k něčemu (subjektivní smysl)</a:t>
            </a:r>
          </a:p>
          <a:p>
            <a:pPr marL="0" indent="0">
              <a:buNone/>
            </a:pPr>
            <a:r>
              <a:rPr lang="cs-CZ" dirty="0"/>
              <a:t> </a:t>
            </a:r>
            <a:r>
              <a:rPr lang="cs-CZ" dirty="0" smtClean="0"/>
              <a:t>       objektivní  - </a:t>
            </a:r>
            <a:r>
              <a:rPr lang="cs-CZ" altLang="ja-JP" dirty="0" smtClean="0"/>
              <a:t>tvoří systém práva, právní řád</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3</a:t>
            </a:fld>
            <a:endParaRPr lang="cs-CZ"/>
          </a:p>
        </p:txBody>
      </p:sp>
    </p:spTree>
    <p:extLst>
      <p:ext uri="{BB962C8B-B14F-4D97-AF65-F5344CB8AC3E}">
        <p14:creationId xmlns:p14="http://schemas.microsoft.com/office/powerpoint/2010/main" val="2612781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práva</a:t>
            </a:r>
            <a:endParaRPr lang="cs-CZ" dirty="0"/>
          </a:p>
        </p:txBody>
      </p:sp>
      <p:sp>
        <p:nvSpPr>
          <p:cNvPr id="3" name="Zástupný symbol pro obsah 2"/>
          <p:cNvSpPr>
            <a:spLocks noGrp="1"/>
          </p:cNvSpPr>
          <p:nvPr>
            <p:ph idx="1"/>
          </p:nvPr>
        </p:nvSpPr>
        <p:spPr/>
        <p:txBody>
          <a:bodyPr/>
          <a:lstStyle/>
          <a:p>
            <a:pPr marL="0" indent="0">
              <a:buNone/>
            </a:pPr>
            <a:r>
              <a:rPr lang="cs-CZ" dirty="0" smtClean="0"/>
              <a:t>2) hmotné - práva a povinnosti ( kupní smlouva)</a:t>
            </a:r>
          </a:p>
          <a:p>
            <a:pPr marL="0" indent="0">
              <a:buNone/>
            </a:pPr>
            <a:r>
              <a:rPr lang="cs-CZ" dirty="0"/>
              <a:t> </a:t>
            </a:r>
            <a:r>
              <a:rPr lang="cs-CZ" dirty="0" smtClean="0"/>
              <a:t>    procesní – nějaký postup ( např. občanské soudní řízení)</a:t>
            </a:r>
          </a:p>
          <a:p>
            <a:pPr marL="0" indent="0">
              <a:buNone/>
            </a:pPr>
            <a:endParaRPr lang="cs-CZ" dirty="0"/>
          </a:p>
          <a:p>
            <a:pPr marL="0" indent="0">
              <a:buNone/>
            </a:pPr>
            <a:r>
              <a:rPr lang="cs-CZ" dirty="0" smtClean="0"/>
              <a:t>3) veřejné – jeden subjekt má nadřazené postavení a určuje povinnosti 	(stát)</a:t>
            </a:r>
          </a:p>
          <a:p>
            <a:pPr marL="0" indent="0">
              <a:buNone/>
            </a:pPr>
            <a:r>
              <a:rPr lang="cs-CZ" dirty="0"/>
              <a:t> </a:t>
            </a:r>
            <a:r>
              <a:rPr lang="cs-CZ" dirty="0" smtClean="0"/>
              <a:t>     soukromé - subjekty mají rovné postavení </a:t>
            </a:r>
          </a:p>
          <a:p>
            <a:pPr marL="0" indent="0">
              <a:buNone/>
            </a:pPr>
            <a:r>
              <a:rPr lang="cs-CZ" dirty="0" smtClean="0"/>
              <a:t>Římské právo říká, že právo veřejné, je právo římského státu a právo soukromé sleduje prospěch jedince </a:t>
            </a:r>
          </a:p>
          <a:p>
            <a:pPr marL="0" indent="0">
              <a:buNone/>
            </a:pPr>
            <a:r>
              <a:rPr lang="cs-CZ"/>
              <a:t> </a:t>
            </a:r>
            <a:r>
              <a:rPr lang="cs-CZ" smtClean="0"/>
              <a:t>  											</a:t>
            </a:r>
            <a:fld id="{D7DF913E-492C-4423-A604-E861200D765C}" type="slidenum">
              <a:rPr lang="cs-CZ" smtClean="0"/>
              <a:t>4</a:t>
            </a:fld>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4</a:t>
            </a:fld>
            <a:endParaRPr lang="cs-CZ"/>
          </a:p>
        </p:txBody>
      </p:sp>
    </p:spTree>
    <p:extLst>
      <p:ext uri="{BB962C8B-B14F-4D97-AF65-F5344CB8AC3E}">
        <p14:creationId xmlns:p14="http://schemas.microsoft.com/office/powerpoint/2010/main" val="287439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odvětví veřejného práva </a:t>
            </a:r>
            <a:endParaRPr lang="cs-CZ" dirty="0"/>
          </a:p>
        </p:txBody>
      </p:sp>
      <p:sp>
        <p:nvSpPr>
          <p:cNvPr id="3" name="Zástupný symbol pro obsah 2"/>
          <p:cNvSpPr>
            <a:spLocks noGrp="1"/>
          </p:cNvSpPr>
          <p:nvPr>
            <p:ph idx="1"/>
          </p:nvPr>
        </p:nvSpPr>
        <p:spPr/>
        <p:txBody>
          <a:bodyPr>
            <a:normAutofit fontScale="92500"/>
          </a:bodyPr>
          <a:lstStyle/>
          <a:p>
            <a:r>
              <a:rPr lang="cs-CZ" b="1" dirty="0" smtClean="0"/>
              <a:t>Ústavní právo- </a:t>
            </a:r>
            <a:r>
              <a:rPr lang="cs-CZ" dirty="0" smtClean="0"/>
              <a:t>stát a rozdělení moci ve státě – Ústava, Listina</a:t>
            </a:r>
          </a:p>
          <a:p>
            <a:r>
              <a:rPr lang="cs-CZ" b="1" dirty="0" smtClean="0"/>
              <a:t>Správní právo </a:t>
            </a:r>
            <a:r>
              <a:rPr lang="cs-CZ" dirty="0" smtClean="0"/>
              <a:t>– rozděleno do 3 částí: hmotné, procesní, deliktní ( přestupky), předmět úprava správního práva – správa státu, nekodifikované</a:t>
            </a:r>
          </a:p>
          <a:p>
            <a:r>
              <a:rPr lang="cs-CZ" b="1" dirty="0" smtClean="0"/>
              <a:t>Finanční právo </a:t>
            </a:r>
            <a:r>
              <a:rPr lang="cs-CZ" dirty="0" smtClean="0"/>
              <a:t>– správa financí, nekodifikované</a:t>
            </a:r>
          </a:p>
          <a:p>
            <a:r>
              <a:rPr lang="cs-CZ" b="1" dirty="0" smtClean="0"/>
              <a:t>Trestní právo </a:t>
            </a:r>
            <a:r>
              <a:rPr lang="cs-CZ" dirty="0" smtClean="0"/>
              <a:t>– </a:t>
            </a:r>
            <a:r>
              <a:rPr lang="cs-CZ" b="1" dirty="0" smtClean="0"/>
              <a:t>hmotné</a:t>
            </a:r>
            <a:r>
              <a:rPr lang="cs-CZ" dirty="0" smtClean="0"/>
              <a:t> – pramen úpravy trestní zákoník ( co je trestný čin, jaké jsou TČ, jaké sankce), </a:t>
            </a:r>
            <a:r>
              <a:rPr lang="cs-CZ" b="1" dirty="0" smtClean="0"/>
              <a:t>procesní</a:t>
            </a:r>
            <a:r>
              <a:rPr lang="cs-CZ" dirty="0" smtClean="0"/>
              <a:t> – postup orgánů činných v trestním řízení ( Policie ČR, státní zastupitelství, soud) – pramen úpravy trestní řád </a:t>
            </a:r>
          </a:p>
          <a:p>
            <a:r>
              <a:rPr lang="cs-CZ" b="1" dirty="0" smtClean="0"/>
              <a:t>Občanské právo procesní </a:t>
            </a:r>
            <a:r>
              <a:rPr lang="cs-CZ" dirty="0" smtClean="0"/>
              <a:t>(civilní řízení)- postup soudu při řízení ve věcech občanskoprávních, rodinných, obchodních, pracovních – pramen úpravy – občanský soudní řád (dále jen OSŘ)</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5</a:t>
            </a:fld>
            <a:endParaRPr lang="cs-CZ"/>
          </a:p>
        </p:txBody>
      </p:sp>
    </p:spTree>
    <p:extLst>
      <p:ext uri="{BB962C8B-B14F-4D97-AF65-F5344CB8AC3E}">
        <p14:creationId xmlns:p14="http://schemas.microsoft.com/office/powerpoint/2010/main" val="2558006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Soukromé právo – právní odvětví </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občanské </a:t>
            </a:r>
            <a:r>
              <a:rPr lang="cs-CZ" b="1" dirty="0"/>
              <a:t>právo</a:t>
            </a:r>
            <a:r>
              <a:rPr lang="cs-CZ" dirty="0"/>
              <a:t> (civilistika) je </a:t>
            </a:r>
            <a:r>
              <a:rPr lang="cs-CZ" dirty="0">
                <a:hlinkClick r:id="rId2" tooltip="Právní odvětví"/>
              </a:rPr>
              <a:t>právní odvětví</a:t>
            </a:r>
            <a:r>
              <a:rPr lang="cs-CZ" dirty="0"/>
              <a:t>, zabývající se </a:t>
            </a:r>
            <a:r>
              <a:rPr lang="cs-CZ" dirty="0">
                <a:hlinkClick r:id="rId3" tooltip="Soukromé právo"/>
              </a:rPr>
              <a:t>soukromoprávními</a:t>
            </a:r>
            <a:r>
              <a:rPr lang="cs-CZ" dirty="0"/>
              <a:t> </a:t>
            </a:r>
            <a:r>
              <a:rPr lang="cs-CZ" dirty="0" smtClean="0"/>
              <a:t>vztahy, statusové vztahy – pramen úpravy – </a:t>
            </a:r>
            <a:r>
              <a:rPr lang="cs-CZ" dirty="0" err="1" smtClean="0"/>
              <a:t>zák.č</a:t>
            </a:r>
            <a:r>
              <a:rPr lang="cs-CZ" dirty="0" smtClean="0"/>
              <a:t>. 89/2012 Sb., občanská zákoník (dále jen NOZ), s účinností od 1. 1. 2014</a:t>
            </a:r>
          </a:p>
          <a:p>
            <a:r>
              <a:rPr lang="cs-CZ" b="1" dirty="0"/>
              <a:t>Obchodní právo</a:t>
            </a:r>
            <a:r>
              <a:rPr lang="cs-CZ" dirty="0"/>
              <a:t> (</a:t>
            </a:r>
            <a:r>
              <a:rPr lang="cs-CZ" dirty="0" err="1"/>
              <a:t>komercialistika</a:t>
            </a:r>
            <a:r>
              <a:rPr lang="cs-CZ" dirty="0"/>
              <a:t>) je odvětví </a:t>
            </a:r>
            <a:r>
              <a:rPr lang="cs-CZ" dirty="0">
                <a:hlinkClick r:id="rId3" tooltip="Soukromé právo"/>
              </a:rPr>
              <a:t>soukromého práva</a:t>
            </a:r>
            <a:r>
              <a:rPr lang="cs-CZ" dirty="0"/>
              <a:t> zabývající se obchodními vztahy, tedy </a:t>
            </a:r>
            <a:r>
              <a:rPr lang="cs-CZ" dirty="0">
                <a:hlinkClick r:id="rId4" tooltip="Právní vztah"/>
              </a:rPr>
              <a:t>právními vztahy</a:t>
            </a:r>
            <a:r>
              <a:rPr lang="cs-CZ" dirty="0"/>
              <a:t> vznikající mezi </a:t>
            </a:r>
            <a:r>
              <a:rPr lang="cs-CZ" dirty="0">
                <a:hlinkClick r:id="rId5" tooltip="Podnikatel"/>
              </a:rPr>
              <a:t>podnikateli</a:t>
            </a:r>
            <a:r>
              <a:rPr lang="cs-CZ" dirty="0"/>
              <a:t> v souvislosti s jejich podnikatelskou činností. Ačkoli jde fakticky o součást </a:t>
            </a:r>
            <a:r>
              <a:rPr lang="cs-CZ" dirty="0">
                <a:hlinkClick r:id="rId6" tooltip="Občanské právo"/>
              </a:rPr>
              <a:t>občanského práva</a:t>
            </a:r>
            <a:r>
              <a:rPr lang="cs-CZ" dirty="0"/>
              <a:t>, pro jeho důležitost se obchodnímu právu přiznává zvláštní postavení a je zkoumáno i vyučováno </a:t>
            </a:r>
            <a:r>
              <a:rPr lang="cs-CZ" dirty="0" smtClean="0"/>
              <a:t>odděleně – prameny úpravy – NOZ ( obecné pojmy) a zák. č. 90/2012 Sb., o obchodních korporacích a družstvech </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6</a:t>
            </a:fld>
            <a:endParaRPr lang="cs-CZ"/>
          </a:p>
        </p:txBody>
      </p:sp>
    </p:spTree>
    <p:extLst>
      <p:ext uri="{BB962C8B-B14F-4D97-AF65-F5344CB8AC3E}">
        <p14:creationId xmlns:p14="http://schemas.microsoft.com/office/powerpoint/2010/main" val="2197614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Velké právní systémy</a:t>
            </a:r>
            <a:endParaRPr lang="cs-CZ" dirty="0"/>
          </a:p>
        </p:txBody>
      </p:sp>
      <p:sp>
        <p:nvSpPr>
          <p:cNvPr id="3" name="Zástupný symbol pro obsah 2"/>
          <p:cNvSpPr>
            <a:spLocks noGrp="1"/>
          </p:cNvSpPr>
          <p:nvPr>
            <p:ph idx="1"/>
          </p:nvPr>
        </p:nvSpPr>
        <p:spPr/>
        <p:txBody>
          <a:bodyPr/>
          <a:lstStyle/>
          <a:p>
            <a:r>
              <a:rPr lang="cs-CZ" dirty="0" smtClean="0"/>
              <a:t>Kontinentální systém ( kontinentální právní kultura) – kontinentální právo </a:t>
            </a:r>
          </a:p>
          <a:p>
            <a:r>
              <a:rPr lang="cs-CZ" dirty="0" smtClean="0"/>
              <a:t>Vychází ze starých právních zásad římských </a:t>
            </a:r>
          </a:p>
          <a:p>
            <a:r>
              <a:rPr lang="cs-CZ" dirty="0" smtClean="0"/>
              <a:t>Psané právo </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7</a:t>
            </a:fld>
            <a:endParaRPr lang="cs-CZ"/>
          </a:p>
        </p:txBody>
      </p:sp>
    </p:spTree>
    <p:extLst>
      <p:ext uri="{BB962C8B-B14F-4D97-AF65-F5344CB8AC3E}">
        <p14:creationId xmlns:p14="http://schemas.microsoft.com/office/powerpoint/2010/main" val="62342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Angloamerický systém </a:t>
            </a:r>
            <a:endParaRPr lang="cs-CZ" dirty="0"/>
          </a:p>
        </p:txBody>
      </p:sp>
      <p:sp>
        <p:nvSpPr>
          <p:cNvPr id="3" name="Zástupný symbol pro obsah 2"/>
          <p:cNvSpPr>
            <a:spLocks noGrp="1"/>
          </p:cNvSpPr>
          <p:nvPr>
            <p:ph idx="1"/>
          </p:nvPr>
        </p:nvSpPr>
        <p:spPr/>
        <p:txBody>
          <a:bodyPr/>
          <a:lstStyle/>
          <a:p>
            <a:r>
              <a:rPr lang="cs-CZ" dirty="0" smtClean="0"/>
              <a:t>Rozdělení na veřejné a soukromé není</a:t>
            </a:r>
          </a:p>
          <a:p>
            <a:r>
              <a:rPr lang="cs-CZ" dirty="0" smtClean="0"/>
              <a:t>Právo nepsané </a:t>
            </a:r>
          </a:p>
          <a:p>
            <a:r>
              <a:rPr lang="cs-CZ" dirty="0" smtClean="0"/>
              <a:t>Precedent – právo tvoří soud</a:t>
            </a: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8</a:t>
            </a:fld>
            <a:endParaRPr lang="cs-CZ"/>
          </a:p>
        </p:txBody>
      </p:sp>
    </p:spTree>
    <p:extLst>
      <p:ext uri="{BB962C8B-B14F-4D97-AF65-F5344CB8AC3E}">
        <p14:creationId xmlns:p14="http://schemas.microsoft.com/office/powerpoint/2010/main" val="2638513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norma</a:t>
            </a:r>
            <a:endParaRPr lang="cs-CZ" dirty="0"/>
          </a:p>
        </p:txBody>
      </p:sp>
      <p:sp>
        <p:nvSpPr>
          <p:cNvPr id="3" name="Zástupný symbol pro obsah 2"/>
          <p:cNvSpPr>
            <a:spLocks noGrp="1"/>
          </p:cNvSpPr>
          <p:nvPr>
            <p:ph idx="1"/>
          </p:nvPr>
        </p:nvSpPr>
        <p:spPr/>
        <p:txBody>
          <a:bodyPr/>
          <a:lstStyle/>
          <a:p>
            <a:r>
              <a:rPr lang="cs-CZ" b="1" dirty="0" smtClean="0"/>
              <a:t>právní </a:t>
            </a:r>
            <a:r>
              <a:rPr lang="cs-CZ" b="1" dirty="0"/>
              <a:t>norma</a:t>
            </a:r>
            <a:r>
              <a:rPr lang="cs-CZ" dirty="0"/>
              <a:t> je nejmenší, dále nedělitelná (atomární) součást </a:t>
            </a:r>
            <a:r>
              <a:rPr lang="cs-CZ" dirty="0">
                <a:hlinkClick r:id="rId2" tooltip="Právní řád"/>
              </a:rPr>
              <a:t>právního řádu</a:t>
            </a:r>
            <a:r>
              <a:rPr lang="cs-CZ" dirty="0"/>
              <a:t>, obsahující v sobě jeden konkrétní příkaz, zákaz nebo zákonné dovolení.</a:t>
            </a:r>
          </a:p>
          <a:p>
            <a:r>
              <a:rPr lang="cs-CZ" dirty="0"/>
              <a:t>Právní normu mohou tvořit tři základní </a:t>
            </a:r>
            <a:r>
              <a:rPr lang="cs-CZ" dirty="0" smtClean="0"/>
              <a:t>části (prvky)</a:t>
            </a:r>
          </a:p>
          <a:p>
            <a:r>
              <a:rPr lang="cs-CZ" dirty="0" smtClean="0"/>
              <a:t>Hypotéza</a:t>
            </a:r>
          </a:p>
          <a:p>
            <a:r>
              <a:rPr lang="cs-CZ" dirty="0" smtClean="0"/>
              <a:t>Dispozice</a:t>
            </a:r>
          </a:p>
          <a:p>
            <a:r>
              <a:rPr lang="cs-CZ" dirty="0" smtClean="0"/>
              <a:t>sankce</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2D6474A8-93E6-4240-BE1E-DABC197F67FF}" type="slidenum">
              <a:rPr lang="cs-CZ" smtClean="0"/>
              <a:t>9</a:t>
            </a:fld>
            <a:endParaRPr lang="cs-CZ"/>
          </a:p>
        </p:txBody>
      </p:sp>
    </p:spTree>
    <p:extLst>
      <p:ext uri="{BB962C8B-B14F-4D97-AF65-F5344CB8AC3E}">
        <p14:creationId xmlns:p14="http://schemas.microsoft.com/office/powerpoint/2010/main" val="231776140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602</Words>
  <Application>Microsoft Office PowerPoint</Application>
  <PresentationFormat>Širokoúhlá obrazovka</PresentationFormat>
  <Paragraphs>110</Paragraphs>
  <Slides>16</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ＭＳ Ｐゴシック</vt:lpstr>
      <vt:lpstr>Arial</vt:lpstr>
      <vt:lpstr>Calibri</vt:lpstr>
      <vt:lpstr>Calibri Light</vt:lpstr>
      <vt:lpstr>Courier New</vt:lpstr>
      <vt:lpstr>Helvetica Neue</vt:lpstr>
      <vt:lpstr>Motiv Office</vt:lpstr>
      <vt:lpstr>Základy práva</vt:lpstr>
      <vt:lpstr>Základní informace ke studiu</vt:lpstr>
      <vt:lpstr>Právo – pojem, rozdělení </vt:lpstr>
      <vt:lpstr>Rozdělení práva</vt:lpstr>
      <vt:lpstr>Právní odvětví veřejného práva </vt:lpstr>
      <vt:lpstr>Soukromé právo – právní odvětví </vt:lpstr>
      <vt:lpstr>Velké právní systémy</vt:lpstr>
      <vt:lpstr>Angloamerický systém </vt:lpstr>
      <vt:lpstr>Právní norma</vt:lpstr>
      <vt:lpstr>Právní norma – dělení </vt:lpstr>
      <vt:lpstr>Právní norma – kogentní , dispozitivní </vt:lpstr>
      <vt:lpstr>Právní norma – druhy </vt:lpstr>
      <vt:lpstr>Právní norma – důležité pojmy </vt:lpstr>
      <vt:lpstr>PN – pojmy - legisvakace</vt:lpstr>
      <vt:lpstr>Právní řád – právní síla právního předpisu</vt:lpstr>
      <vt:lpstr>Právní řád – právní síla právního předpisu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práva – ZAP1</dc:title>
  <dc:creator>eva.karhanova</dc:creator>
  <cp:lastModifiedBy>eva.karhanova</cp:lastModifiedBy>
  <cp:revision>24</cp:revision>
  <dcterms:created xsi:type="dcterms:W3CDTF">2020-10-01T11:42:19Z</dcterms:created>
  <dcterms:modified xsi:type="dcterms:W3CDTF">2023-03-24T13:54:18Z</dcterms:modified>
</cp:coreProperties>
</file>