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70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>
      <p:cViewPr>
        <p:scale>
          <a:sx n="142" d="100"/>
          <a:sy n="142" d="100"/>
        </p:scale>
        <p:origin x="144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94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41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83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40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5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070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0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Se změnou úhlu natočení rotoru vůči statoru (</a:t>
            </a:r>
            <a:r>
              <a:rPr lang="cs-CZ" sz="1200" dirty="0" smtClean="0">
                <a:sym typeface="Symbol"/>
              </a:rPr>
              <a:t></a:t>
            </a:r>
            <a:r>
              <a:rPr lang="cs-CZ" sz="1200" dirty="0" smtClean="0"/>
              <a:t>) se sinusově mění i jejich vzájemná indukčnost, a tedy i velikost indukovaných napětí z rotoru do obou statorových vinutí.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0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36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09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3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Čas, který uplyne mezi vysláním a příjmem, se </a:t>
            </a:r>
            <a:r>
              <a:rPr lang="cs-CZ" sz="1200" b="1" dirty="0" smtClean="0"/>
              <a:t>přepočítá na vzdálenost </a:t>
            </a:r>
            <a:r>
              <a:rPr lang="cs-CZ" sz="1200" dirty="0" smtClean="0"/>
              <a:t>s pomocí </a:t>
            </a:r>
            <a:r>
              <a:rPr lang="cs-CZ" sz="1200" b="1" dirty="0" smtClean="0"/>
              <a:t>známé rychlosti šíření zvuku </a:t>
            </a:r>
            <a:r>
              <a:rPr lang="cs-CZ" sz="1200" dirty="0" smtClean="0"/>
              <a:t>v daném prostředí.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U těchto typů senzorů je </a:t>
            </a:r>
            <a:r>
              <a:rPr lang="cs-CZ" sz="1200" b="1" dirty="0" smtClean="0"/>
              <a:t>upřednostňován kolmý kontakt </a:t>
            </a:r>
            <a:r>
              <a:rPr lang="cs-CZ" sz="1200" dirty="0" smtClean="0"/>
              <a:t>s povrchem. Pokud se úhel dopadu na povrch </a:t>
            </a:r>
            <a:r>
              <a:rPr lang="cs-CZ" sz="1200" b="1" dirty="0" smtClean="0"/>
              <a:t>zvětší</a:t>
            </a:r>
            <a:r>
              <a:rPr lang="cs-CZ" sz="1200" dirty="0" smtClean="0"/>
              <a:t>, </a:t>
            </a:r>
            <a:r>
              <a:rPr lang="cs-CZ" sz="1200" b="1" dirty="0" smtClean="0"/>
              <a:t>sníží</a:t>
            </a:r>
            <a:r>
              <a:rPr lang="cs-CZ" sz="1200" dirty="0" smtClean="0"/>
              <a:t> se podíl energie pulzů odražených zpět do přijímače.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Ultrazvukové senzory jsou vhodné i pro snímání vzdálenosti od objektů z transparentních nebo lesklých materiálů.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2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3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8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1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Základní druhy senzorů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senzorů (u robotů)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305342"/>
            <a:ext cx="8219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Snímače </a:t>
            </a:r>
            <a:r>
              <a:rPr lang="cs-CZ" sz="2000" b="1" dirty="0"/>
              <a:t>vnitřní informace</a:t>
            </a:r>
            <a:r>
              <a:rPr lang="cs-CZ" sz="2000" dirty="0"/>
              <a:t>, slouží ke sledování činnosti samotného robotu a poskytují data pro získání následné informace o:</a:t>
            </a:r>
          </a:p>
          <a:p>
            <a:pPr marL="809625" lvl="1" indent="-352425" algn="just">
              <a:buFont typeface="Arial" pitchFamily="34" charset="0"/>
              <a:buChar char="•"/>
            </a:pPr>
            <a:r>
              <a:rPr lang="cs-CZ" sz="2000" dirty="0"/>
              <a:t>poloze, posunutí, natočení,</a:t>
            </a:r>
          </a:p>
          <a:p>
            <a:pPr marL="809625" lvl="1" indent="-352425" algn="just">
              <a:buFont typeface="Arial" pitchFamily="34" charset="0"/>
              <a:buChar char="•"/>
            </a:pPr>
            <a:r>
              <a:rPr lang="cs-CZ" sz="2000" dirty="0"/>
              <a:t>rychlosti, síle, momentu,</a:t>
            </a:r>
          </a:p>
          <a:p>
            <a:pPr marL="809625" lvl="1" indent="-352425" algn="just">
              <a:buFont typeface="Arial" pitchFamily="34" charset="0"/>
              <a:buChar char="•"/>
            </a:pPr>
            <a:r>
              <a:rPr lang="cs-CZ" sz="2000" dirty="0"/>
              <a:t>funkčních parametrech pohonu.</a:t>
            </a:r>
          </a:p>
          <a:p>
            <a:pPr marL="809625" lvl="1" indent="-352425" algn="just"/>
            <a:endParaRPr lang="cs-CZ" sz="2000" dirty="0"/>
          </a:p>
          <a:p>
            <a:pPr marL="352425" indent="-3524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/>
              <a:t>Snímače vnější informace</a:t>
            </a:r>
            <a:r>
              <a:rPr lang="cs-CZ" sz="2000" dirty="0"/>
              <a:t>, slouží k zachycení a monitorování stavu okolí robotu a interakci robotu s tímto okolím, poskytují data pro získání následné informace o:</a:t>
            </a:r>
          </a:p>
          <a:p>
            <a:pPr marL="809625" lvl="1" indent="-352425" algn="just">
              <a:buFont typeface="Arial" pitchFamily="34" charset="0"/>
              <a:buChar char="•"/>
            </a:pPr>
            <a:r>
              <a:rPr lang="cs-CZ" sz="2000" dirty="0"/>
              <a:t>poloze robotu v daném prostoru se souřadným systémem, </a:t>
            </a:r>
          </a:p>
          <a:p>
            <a:pPr marL="809625" lvl="1" indent="-352425" algn="just">
              <a:buFont typeface="Arial" pitchFamily="34" charset="0"/>
              <a:buChar char="•"/>
            </a:pPr>
            <a:r>
              <a:rPr lang="cs-CZ" sz="2000" dirty="0"/>
              <a:t>poloze efektoru vůči objektu v prostoru,</a:t>
            </a:r>
          </a:p>
          <a:p>
            <a:pPr marL="809625" lvl="1" indent="-352425" algn="just">
              <a:buFont typeface="Arial" pitchFamily="34" charset="0"/>
              <a:buChar char="•"/>
            </a:pPr>
            <a:r>
              <a:rPr lang="cs-CZ" sz="2000" dirty="0"/>
              <a:t>tvaru, rozměrech, poloze a charakteru objektů v prostoru kolem robotu.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61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Funkce a charakteristika senzorů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476644" y="1196752"/>
            <a:ext cx="798378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Senzory mají obecně tyto parametry, které je třeba znát při jejich výběru</a:t>
            </a:r>
            <a:r>
              <a:rPr lang="cs-CZ" sz="2000" dirty="0" smtClean="0"/>
              <a:t>: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rozlišení</a:t>
            </a:r>
            <a:r>
              <a:rPr lang="cs-CZ" sz="2000" dirty="0"/>
              <a:t>, měřící rozsah, přesnost,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citlivost, stabilita, linearita, doba odezvy, hystereze,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selektivita,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výstupní formát dat, případně formát vstupu pro ovládání senzoru,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stav okolního prostředí pro správnou funkci senzoru,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vliv okolního prostředí na fungování senzoru a vliv senzoru na okolní prostředí,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životnost, hranice přetížení a zničení,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spolehlivost,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velikost, hmotnost,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komfort obsluhy,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zajištění servisu,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cena,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a</a:t>
            </a:r>
            <a:r>
              <a:rPr lang="cs-CZ" sz="2000" dirty="0" smtClean="0"/>
              <a:t> další…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27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Funkce a charakteristika senzorů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305342"/>
            <a:ext cx="4464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Senzory jsou často používány pro </a:t>
            </a:r>
            <a:r>
              <a:rPr lang="cs-CZ" sz="2000" b="1" dirty="0"/>
              <a:t>řízení </a:t>
            </a:r>
            <a:r>
              <a:rPr lang="cs-CZ" sz="2000" dirty="0"/>
              <a:t>technologických a výrobních operací. </a:t>
            </a:r>
          </a:p>
          <a:p>
            <a:endParaRPr lang="cs-CZ" sz="2000" dirty="0"/>
          </a:p>
          <a:p>
            <a:r>
              <a:rPr lang="cs-CZ" sz="2000" dirty="0"/>
              <a:t>Vedle informací o stavu systému jsou často používány </a:t>
            </a:r>
            <a:r>
              <a:rPr lang="cs-CZ" sz="2000" b="1" dirty="0"/>
              <a:t>v regulační technice </a:t>
            </a:r>
            <a:r>
              <a:rPr lang="cs-CZ" sz="2000" dirty="0"/>
              <a:t>pro udržení stálých parametrů systémů. </a:t>
            </a:r>
          </a:p>
          <a:p>
            <a:endParaRPr lang="cs-CZ" sz="2000" dirty="0"/>
          </a:p>
          <a:p>
            <a:r>
              <a:rPr lang="cs-CZ" sz="2000" dirty="0"/>
              <a:t>K tomuto účelu je používána </a:t>
            </a:r>
            <a:r>
              <a:rPr lang="cs-CZ" sz="2000" b="1" dirty="0"/>
              <a:t>zpětná vazba</a:t>
            </a:r>
            <a:r>
              <a:rPr lang="cs-CZ" sz="2000" dirty="0"/>
              <a:t>, která v případě výskytu výchylky od ustáleného stavu dokáže působit proti této výchylce a potlačit ji. </a:t>
            </a:r>
          </a:p>
          <a:p>
            <a:endParaRPr lang="cs-CZ" sz="2000" dirty="0"/>
          </a:p>
          <a:p>
            <a:r>
              <a:rPr lang="cs-CZ" sz="2000" dirty="0"/>
              <a:t>Zpětná vazba je </a:t>
            </a:r>
            <a:r>
              <a:rPr lang="cs-CZ" sz="2000" b="1" dirty="0"/>
              <a:t>nedílnou součástí </a:t>
            </a:r>
            <a:r>
              <a:rPr lang="cs-CZ" sz="2000" dirty="0"/>
              <a:t>automatů, robotů a obecně strojů a zařízení v průmyslové praxi.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4047" y="3045347"/>
            <a:ext cx="129614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Výrobní systém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4047" y="1890708"/>
            <a:ext cx="129614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Aktuátor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4047" y="4521933"/>
            <a:ext cx="129614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Senzor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74105" y="3045347"/>
            <a:ext cx="129614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Řídicí systém</a:t>
            </a:r>
            <a:endParaRPr lang="cs-CZ" sz="2000" dirty="0"/>
          </a:p>
        </p:txBody>
      </p:sp>
      <p:cxnSp>
        <p:nvCxnSpPr>
          <p:cNvPr id="12" name="Přímá spojnice se šipkou 11"/>
          <p:cNvCxnSpPr>
            <a:stCxn id="10" idx="0"/>
          </p:cNvCxnSpPr>
          <p:nvPr/>
        </p:nvCxnSpPr>
        <p:spPr>
          <a:xfrm flipV="1">
            <a:off x="7322177" y="2082048"/>
            <a:ext cx="9370" cy="96329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652119" y="3749937"/>
            <a:ext cx="0" cy="7591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0" idx="1"/>
            <a:endCxn id="7" idx="3"/>
          </p:cNvCxnSpPr>
          <p:nvPr/>
        </p:nvCxnSpPr>
        <p:spPr>
          <a:xfrm flipH="1">
            <a:off x="6300191" y="3399290"/>
            <a:ext cx="3739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6300192" y="2081905"/>
            <a:ext cx="102993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6300192" y="4706599"/>
            <a:ext cx="1029936" cy="0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7330128" y="3762749"/>
            <a:ext cx="0" cy="943850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5652119" y="2286164"/>
            <a:ext cx="0" cy="7591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7970249" y="3356992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 rot="16200000">
            <a:off x="7489811" y="2951224"/>
            <a:ext cx="202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Požadovaný stav</a:t>
            </a:r>
            <a:endParaRPr lang="cs-CZ" sz="2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580112" y="512011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Zpětnovazební princip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529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Senzory posunutí a polohy</a:t>
            </a:r>
            <a:endParaRPr lang="cs-CZ" sz="2400" b="1" dirty="0"/>
          </a:p>
        </p:txBody>
      </p:sp>
      <p:sp>
        <p:nvSpPr>
          <p:cNvPr id="19" name="Obdélník 11"/>
          <p:cNvSpPr>
            <a:spLocks noChangeArrowheads="1"/>
          </p:cNvSpPr>
          <p:nvPr/>
        </p:nvSpPr>
        <p:spPr bwMode="auto">
          <a:xfrm>
            <a:off x="611560" y="1225689"/>
            <a:ext cx="81361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Senzory umožňují </a:t>
            </a:r>
            <a:r>
              <a:rPr lang="cs-CZ" sz="2000" b="1" dirty="0" smtClean="0"/>
              <a:t>stanovení polohy </a:t>
            </a:r>
            <a:r>
              <a:rPr lang="cs-CZ" sz="2000" dirty="0" smtClean="0"/>
              <a:t>sledovaného objektu v prostoru </a:t>
            </a:r>
            <a:r>
              <a:rPr lang="cs-CZ" sz="2000" b="1" dirty="0" smtClean="0"/>
              <a:t>vzhledem k referenčnímu bodu </a:t>
            </a:r>
            <a:r>
              <a:rPr lang="cs-CZ" sz="2000" dirty="0" smtClean="0"/>
              <a:t>nebo v daném souřadnicovém systému.</a:t>
            </a:r>
          </a:p>
          <a:p>
            <a:endParaRPr lang="cs-CZ" sz="2000" dirty="0" smtClean="0"/>
          </a:p>
          <a:p>
            <a:r>
              <a:rPr lang="cs-CZ" sz="2000" dirty="0" smtClean="0"/>
              <a:t>Informace o poloze (posunutí) je důležitá při následném </a:t>
            </a:r>
            <a:r>
              <a:rPr lang="cs-CZ" sz="2000" b="1" dirty="0" smtClean="0"/>
              <a:t>uchopení, obrábění, změně stavu daného </a:t>
            </a:r>
            <a:r>
              <a:rPr lang="cs-CZ" sz="2000" b="1" dirty="0" smtClean="0"/>
              <a:t>objektu</a:t>
            </a:r>
            <a:r>
              <a:rPr lang="cs-CZ" sz="2000" dirty="0" smtClean="0"/>
              <a:t> </a:t>
            </a:r>
            <a:r>
              <a:rPr lang="cs-CZ" sz="2000" dirty="0" smtClean="0"/>
              <a:t>atd.  </a:t>
            </a:r>
          </a:p>
          <a:p>
            <a:endParaRPr lang="cs-CZ" sz="2000" dirty="0" smtClean="0"/>
          </a:p>
          <a:p>
            <a:r>
              <a:rPr lang="cs-CZ" sz="2000" dirty="0" smtClean="0"/>
              <a:t>Rozdělení podle použitých fyzikálních veličin na senzory: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Elektrické: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cs-CZ" sz="2000" dirty="0" smtClean="0"/>
              <a:t>kontaktní,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cs-CZ" sz="2000" dirty="0" smtClean="0"/>
              <a:t>indukční,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cs-CZ" sz="2000" dirty="0" smtClean="0"/>
              <a:t>kapacitní,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cs-CZ" sz="2000" dirty="0" smtClean="0"/>
              <a:t>magnetické,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cs-CZ" sz="2000" dirty="0" smtClean="0"/>
              <a:t>odporové,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cs-CZ" sz="2000" dirty="0" smtClean="0"/>
              <a:t>lankové.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Ultrazvukové.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Tekutinové.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err="1" smtClean="0"/>
              <a:t>Optoelektrické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585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Kontaktní mechanické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Kontaktní senzory jsou nejčastěji </a:t>
            </a:r>
            <a:r>
              <a:rPr lang="cs-CZ" sz="2000" b="1" dirty="0" smtClean="0"/>
              <a:t>založeny na sepnutí elektrického obvodu </a:t>
            </a:r>
            <a:r>
              <a:rPr lang="cs-CZ" sz="2000" dirty="0" smtClean="0"/>
              <a:t>na základě mechanického kontaktu se sledovaným </a:t>
            </a:r>
            <a:r>
              <a:rPr lang="cs-CZ" sz="2000" dirty="0" smtClean="0"/>
              <a:t>objektem. </a:t>
            </a:r>
            <a:endParaRPr lang="cs-CZ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Řešeny </a:t>
            </a:r>
            <a:r>
              <a:rPr lang="cs-CZ" sz="2000" dirty="0" smtClean="0"/>
              <a:t>jsou nejčastěji jako </a:t>
            </a:r>
            <a:r>
              <a:rPr lang="cs-CZ" sz="2000" b="1" dirty="0" smtClean="0"/>
              <a:t>jednopólové přepínače</a:t>
            </a:r>
            <a:r>
              <a:rPr lang="cs-CZ" sz="2000" dirty="0" smtClean="0"/>
              <a:t>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8" y="2515989"/>
            <a:ext cx="3024336" cy="29832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71600" y="5519772"/>
            <a:ext cx="1895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://ampul.eu</a:t>
            </a: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3957836" y="2636912"/>
            <a:ext cx="4762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Výhody: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jednoduchost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cena</a:t>
            </a:r>
          </a:p>
          <a:p>
            <a:endParaRPr lang="cs-CZ" sz="2000" dirty="0"/>
          </a:p>
          <a:p>
            <a:r>
              <a:rPr lang="cs-CZ" sz="2000" dirty="0" smtClean="0"/>
              <a:t>Nevýhody: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omezená životnost (počet sepnutí)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závislost funkční spolehlivosti na nastavení snímače proti dorazu a kvality této vazby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57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Indukční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Průmyslové indukční senzory přiblížení umožňují </a:t>
            </a:r>
            <a:r>
              <a:rPr lang="cs-CZ" sz="2000" b="1" dirty="0"/>
              <a:t>bezkontaktně</a:t>
            </a:r>
            <a:r>
              <a:rPr lang="cs-CZ" sz="2000" dirty="0"/>
              <a:t> detekovat, příp. </a:t>
            </a:r>
            <a:r>
              <a:rPr lang="cs-CZ" sz="2000" b="1" dirty="0"/>
              <a:t>měřit</a:t>
            </a:r>
            <a:r>
              <a:rPr lang="cs-CZ" sz="2000" dirty="0"/>
              <a:t>, přiblížení </a:t>
            </a:r>
            <a:r>
              <a:rPr lang="cs-CZ" sz="2000" b="1" dirty="0"/>
              <a:t>elektricky vodivých předmětů </a:t>
            </a:r>
            <a:r>
              <a:rPr lang="cs-CZ" sz="2000" dirty="0"/>
              <a:t>na vzdálenosti až </a:t>
            </a:r>
            <a:r>
              <a:rPr lang="cs-CZ" sz="2000" b="1" dirty="0"/>
              <a:t>desítek mm</a:t>
            </a:r>
            <a:r>
              <a:rPr lang="cs-CZ" sz="2000" dirty="0" smtClean="0"/>
              <a:t>. </a:t>
            </a:r>
            <a:r>
              <a:rPr lang="cs-CZ" sz="2000" dirty="0"/>
              <a:t>Přiblížením kovového </a:t>
            </a:r>
            <a:r>
              <a:rPr lang="cs-CZ" sz="2000" dirty="0" smtClean="0"/>
              <a:t>materiálu </a:t>
            </a:r>
            <a:r>
              <a:rPr lang="cs-CZ" sz="2000" dirty="0"/>
              <a:t>dojde k ovlivnění magnetického pole a tím i indukčnosti </a:t>
            </a:r>
            <a:r>
              <a:rPr lang="cs-CZ" sz="2000" dirty="0" smtClean="0"/>
              <a:t>cívky (což vede k útlumu kmitů oscilátoru, což detekuje prahový detektor). </a:t>
            </a:r>
            <a:endParaRPr lang="cs-CZ" sz="2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944" y="3331164"/>
            <a:ext cx="6430272" cy="277216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95936" y="2546135"/>
            <a:ext cx="4440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Výhody: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možnost </a:t>
            </a:r>
            <a:r>
              <a:rPr lang="cs-CZ" sz="2000" dirty="0"/>
              <a:t>bezchybně dlouhodobě pracovat </a:t>
            </a:r>
            <a:r>
              <a:rPr lang="cs-CZ" sz="2000" b="1" dirty="0"/>
              <a:t>v prašném nebo jinak znečištěném průmyslovém prostředí</a:t>
            </a:r>
            <a:r>
              <a:rPr lang="cs-CZ" sz="2000" dirty="0"/>
              <a:t> (olej, voda, vlhkost, elektromagnetické rušení, teplota).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11760" y="3480088"/>
            <a:ext cx="168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www.sick.com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0601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Kapacitní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Kapacitní senzory přiblížení umožňují stejně jako snímače indukční </a:t>
            </a:r>
            <a:r>
              <a:rPr lang="cs-CZ" sz="2000" b="1" dirty="0"/>
              <a:t>bezkontaktně</a:t>
            </a:r>
            <a:r>
              <a:rPr lang="cs-CZ" sz="2000" dirty="0"/>
              <a:t> </a:t>
            </a:r>
            <a:r>
              <a:rPr lang="cs-CZ" sz="2000" b="1" dirty="0"/>
              <a:t>detekovat</a:t>
            </a:r>
            <a:r>
              <a:rPr lang="cs-CZ" sz="2000" dirty="0"/>
              <a:t>, příp. </a:t>
            </a:r>
            <a:r>
              <a:rPr lang="cs-CZ" sz="2000" b="1" dirty="0"/>
              <a:t>měřit</a:t>
            </a:r>
            <a:r>
              <a:rPr lang="cs-CZ" sz="2000" dirty="0"/>
              <a:t>, přiblížení předmětů na vzdálenost až několika desítek mm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3923928" y="2197872"/>
            <a:ext cx="49447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Výhody: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lze detekovat prakticky libovolný materiál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 smtClean="0"/>
              <a:t>Nevýhody: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méně odolný proti vlhkosti a prašnosti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760722" y="6241255"/>
            <a:ext cx="168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www.sick.com</a:t>
            </a:r>
            <a:endParaRPr lang="cs-CZ" sz="1400" i="1" dirty="0"/>
          </a:p>
        </p:txBody>
      </p:sp>
      <p:pic>
        <p:nvPicPr>
          <p:cNvPr id="10" name="Picture 2" descr="http://automatizace.hw.cz/files/styles/full/public/story_automat/10796/princip.gif"/>
          <p:cNvPicPr>
            <a:picLocks noChangeAspect="1" noChangeArrowheads="1"/>
          </p:cNvPicPr>
          <p:nvPr/>
        </p:nvPicPr>
        <p:blipFill rotWithShape="1">
          <a:blip r:embed="rId2" cstate="print"/>
          <a:srcRect l="4559" r="6232"/>
          <a:stretch/>
        </p:blipFill>
        <p:spPr bwMode="auto">
          <a:xfrm>
            <a:off x="899592" y="2262922"/>
            <a:ext cx="2448272" cy="176275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912940" y="400171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2000" dirty="0" err="1" smtClean="0"/>
              <a:t>Prinpic</a:t>
            </a:r>
            <a:r>
              <a:rPr lang="cs-CZ" sz="2000" dirty="0" smtClean="0"/>
              <a:t>: Jestliže </a:t>
            </a:r>
            <a:r>
              <a:rPr lang="cs-CZ" sz="2000" dirty="0"/>
              <a:t>se k senzoru blíží objekt, změní se dielektrická konstanta kondenzátoru a </a:t>
            </a:r>
            <a:r>
              <a:rPr lang="cs-CZ" sz="2000" b="1" dirty="0"/>
              <a:t>obvod oscilátoru začne </a:t>
            </a:r>
            <a:r>
              <a:rPr lang="cs-CZ" sz="2000" b="1" dirty="0" smtClean="0"/>
              <a:t>kmitat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323528" y="4020268"/>
            <a:ext cx="3302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7" name="Obrázek 16" descr="CM - Kapacitní snímače | SI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5"/>
          <a:stretch/>
        </p:blipFill>
        <p:spPr bwMode="auto">
          <a:xfrm>
            <a:off x="402824" y="4869160"/>
            <a:ext cx="4313192" cy="165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3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Magnetické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Základní průmyslové senzory </a:t>
            </a:r>
            <a:r>
              <a:rPr lang="cs-CZ" sz="2000" dirty="0" smtClean="0"/>
              <a:t>polohy (přiblížení). Jsou </a:t>
            </a:r>
            <a:r>
              <a:rPr lang="cs-CZ" sz="2000" dirty="0"/>
              <a:t>obecně používány k </a:t>
            </a:r>
            <a:r>
              <a:rPr lang="cs-CZ" sz="2000" b="1" dirty="0"/>
              <a:t>bezdotykové detekci poloh</a:t>
            </a:r>
            <a:r>
              <a:rPr lang="cs-CZ" sz="2000" dirty="0"/>
              <a:t> v řídicí technice.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917348" y="5613635"/>
            <a:ext cx="168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www.sick.com</a:t>
            </a:r>
            <a:endParaRPr lang="cs-CZ" sz="1400" i="1" dirty="0"/>
          </a:p>
        </p:txBody>
      </p:sp>
      <p:sp>
        <p:nvSpPr>
          <p:cNvPr id="8" name="Obdélník 7"/>
          <p:cNvSpPr/>
          <p:nvPr/>
        </p:nvSpPr>
        <p:spPr>
          <a:xfrm>
            <a:off x="467544" y="1916832"/>
            <a:ext cx="8219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Výhody: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oproti </a:t>
            </a:r>
            <a:r>
              <a:rPr lang="cs-CZ" sz="2000" dirty="0"/>
              <a:t>indukčním senzorům mají delší spínací vzdálenosti při stejných nebo i menších </a:t>
            </a:r>
            <a:r>
              <a:rPr lang="cs-CZ" sz="2000" dirty="0" smtClean="0"/>
              <a:t>rozměrech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magnetická </a:t>
            </a:r>
            <a:r>
              <a:rPr lang="cs-CZ" sz="2000" dirty="0"/>
              <a:t>pole prochází všemi nemagnetickými materiály, a tak mohou tyto senzory rozpoznávat magnety, které jsou umístěny např. za stěnami z barevných </a:t>
            </a:r>
            <a:r>
              <a:rPr lang="cs-CZ" sz="2000" dirty="0" smtClean="0"/>
              <a:t>kovů, hliníku, plastu, dřeva, … .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458342" y="3899964"/>
            <a:ext cx="85781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Druhy/principy: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err="1" smtClean="0"/>
              <a:t>Magneto</a:t>
            </a:r>
            <a:r>
              <a:rPr lang="cs-CZ" sz="2000" dirty="0" smtClean="0"/>
              <a:t>-mechanický </a:t>
            </a:r>
            <a:r>
              <a:rPr lang="cs-CZ" sz="2000" dirty="0"/>
              <a:t>(historický) </a:t>
            </a:r>
            <a:r>
              <a:rPr lang="cs-CZ" sz="2000" dirty="0" err="1"/>
              <a:t>Reedův</a:t>
            </a:r>
            <a:r>
              <a:rPr lang="cs-CZ" sz="2000" dirty="0"/>
              <a:t> senzor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Senzory s nasycovaným jádrem cívky = </a:t>
            </a:r>
            <a:r>
              <a:rPr lang="cs-CZ" sz="2000" dirty="0" err="1"/>
              <a:t>magnetoindukční</a:t>
            </a:r>
            <a:endParaRPr lang="cs-CZ" sz="2000" dirty="0"/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Senzory s Hallovou sondou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err="1"/>
              <a:t>Magnetorezistivní</a:t>
            </a:r>
            <a:r>
              <a:rPr lang="cs-CZ" sz="2000" dirty="0"/>
              <a:t> </a:t>
            </a:r>
            <a:r>
              <a:rPr lang="cs-CZ" sz="2000" dirty="0" smtClean="0"/>
              <a:t>sondy</a:t>
            </a:r>
          </a:p>
          <a:p>
            <a:pPr marL="352425" indent="-352425">
              <a:buFont typeface="Arial" pitchFamily="34" charset="0"/>
              <a:buChar char="•"/>
            </a:pP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Častá </a:t>
            </a:r>
            <a:r>
              <a:rPr lang="cs-CZ" sz="2000" dirty="0"/>
              <a:t>je aplikace senzorů pro detekci polohy válce v pneumatických obvodech. </a:t>
            </a:r>
          </a:p>
          <a:p>
            <a:endParaRPr lang="cs-CZ" sz="2000" dirty="0"/>
          </a:p>
        </p:txBody>
      </p:sp>
      <p:pic>
        <p:nvPicPr>
          <p:cNvPr id="13" name="Obrázek 12" descr="https://cdn.sick.com/media/895/5/05/305/IM0045305.png"/>
          <p:cNvPicPr/>
          <p:nvPr/>
        </p:nvPicPr>
        <p:blipFill rotWithShape="1">
          <a:blip r:embed="rId2" cstate="print"/>
          <a:srcRect l="9111" r="11171"/>
          <a:stretch/>
        </p:blipFill>
        <p:spPr bwMode="auto">
          <a:xfrm>
            <a:off x="6372199" y="3739688"/>
            <a:ext cx="2520281" cy="21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6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Bezkontaktní senzory - pojmy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5819348" y="1283487"/>
            <a:ext cx="2743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https://www.altechcorp.com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74256"/>
            <a:ext cx="3456384" cy="29593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92922"/>
            <a:ext cx="2952328" cy="391014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92560" y="537321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Hystereze</a:t>
            </a:r>
            <a:r>
              <a:rPr lang="cs-CZ" sz="2000" dirty="0" smtClean="0"/>
              <a:t> – rozdíl vzdálenosti mezi sepnutím a rozepnutím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62990" y="5057695"/>
            <a:ext cx="378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Frekvence spínání </a:t>
            </a:r>
            <a:r>
              <a:rPr lang="cs-CZ" sz="2000" dirty="0" smtClean="0"/>
              <a:t>– maximální počet sepnutí senzoru za sekundu (za definovaných podmínek)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89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Odporové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Odporové senzory pracují na </a:t>
            </a:r>
            <a:r>
              <a:rPr lang="cs-CZ" sz="2000" b="1" dirty="0"/>
              <a:t>principu proměnného odporu</a:t>
            </a:r>
            <a:r>
              <a:rPr lang="cs-CZ" sz="2000" dirty="0"/>
              <a:t>, kde se jezdec pohybuje po odporové dráze, po které je poháněn mechanickou veličinou (jedná se tak o potenciometr). </a:t>
            </a:r>
            <a:endParaRPr lang="cs-CZ" sz="2000" dirty="0" smtClean="0"/>
          </a:p>
          <a:p>
            <a:r>
              <a:rPr lang="cs-CZ" sz="2000" b="1" dirty="0"/>
              <a:t>Napětí</a:t>
            </a:r>
            <a:r>
              <a:rPr lang="cs-CZ" sz="2000" dirty="0"/>
              <a:t> odebírané z jezdce proti jednomu z konců potenciometru je tak </a:t>
            </a:r>
            <a:r>
              <a:rPr lang="cs-CZ" sz="2000" b="1" dirty="0"/>
              <a:t>závislé na poloze jezdce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Odporová dráha může být tvořena: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navinutým drátem na izolantu,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kovovou vrstvou,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cermetem (</a:t>
            </a:r>
            <a:r>
              <a:rPr lang="cs-CZ" sz="2000" dirty="0" err="1"/>
              <a:t>kov+keramika</a:t>
            </a:r>
            <a:r>
              <a:rPr lang="cs-CZ" sz="2000" dirty="0"/>
              <a:t>),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elektrolytem,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vrstvou z jakostního vodivého </a:t>
            </a:r>
            <a:r>
              <a:rPr lang="cs-CZ" sz="2000" dirty="0" smtClean="0"/>
              <a:t>plastu.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10" name="Picture 2" descr="Rezistory s proměnnou hodnotou – Wikipedie"/>
          <p:cNvPicPr>
            <a:picLocks noChangeAspect="1" noChangeArrowheads="1"/>
          </p:cNvPicPr>
          <p:nvPr/>
        </p:nvPicPr>
        <p:blipFill>
          <a:blip r:embed="rId2" cstate="print"/>
          <a:srcRect r="48883" b="21800"/>
          <a:stretch>
            <a:fillRect/>
          </a:stretch>
        </p:blipFill>
        <p:spPr bwMode="auto">
          <a:xfrm>
            <a:off x="5777644" y="2532072"/>
            <a:ext cx="1551112" cy="1384921"/>
          </a:xfrm>
          <a:prstGeom prst="rect">
            <a:avLst/>
          </a:prstGeom>
          <a:noFill/>
        </p:spPr>
      </p:pic>
      <p:pic>
        <p:nvPicPr>
          <p:cNvPr id="11" name="Obrázek 10" descr="https://www.megatron.cz/coku8a2er/uploads/2017/02/RC35-100-K_cmyk.jpg"/>
          <p:cNvPicPr/>
          <p:nvPr/>
        </p:nvPicPr>
        <p:blipFill>
          <a:blip r:embed="rId3" cstate="print"/>
          <a:srcRect l="12391" t="16667" b="15359"/>
          <a:stretch>
            <a:fillRect/>
          </a:stretch>
        </p:blipFill>
        <p:spPr bwMode="auto">
          <a:xfrm>
            <a:off x="3940512" y="4077072"/>
            <a:ext cx="4416100" cy="227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444208" y="5335178"/>
            <a:ext cx="1975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www.megatron.cz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239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informace o senzorech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96752"/>
            <a:ext cx="81361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Senzory (snímače, čidla) jsou používány pro </a:t>
            </a:r>
            <a:r>
              <a:rPr lang="cs-CZ" sz="2000" b="1" dirty="0" smtClean="0"/>
              <a:t>získání </a:t>
            </a:r>
            <a:r>
              <a:rPr lang="cs-CZ" sz="2000" b="1" dirty="0" smtClean="0"/>
              <a:t>signálu, </a:t>
            </a:r>
            <a:r>
              <a:rPr lang="cs-CZ" sz="2000" dirty="0" smtClean="0"/>
              <a:t>resp. obecně </a:t>
            </a:r>
            <a:r>
              <a:rPr lang="cs-CZ" sz="2000" dirty="0" smtClean="0"/>
              <a:t>v širší definici </a:t>
            </a:r>
            <a:r>
              <a:rPr lang="cs-CZ" sz="2000" dirty="0" smtClean="0"/>
              <a:t>data, která </a:t>
            </a:r>
            <a:r>
              <a:rPr lang="cs-CZ" sz="2000" dirty="0" smtClean="0"/>
              <a:t>jsou následně </a:t>
            </a:r>
            <a:r>
              <a:rPr lang="cs-CZ" sz="2000" b="1" dirty="0" smtClean="0"/>
              <a:t>interpretována </a:t>
            </a:r>
            <a:r>
              <a:rPr lang="cs-CZ" sz="2000" b="1" dirty="0" smtClean="0"/>
              <a:t>v informace </a:t>
            </a:r>
            <a:r>
              <a:rPr lang="cs-CZ" sz="2000" dirty="0" smtClean="0"/>
              <a:t>o stavu a průběhu činností v procesech. </a:t>
            </a:r>
            <a:endParaRPr lang="cs-CZ" sz="2000" dirty="0" smtClean="0"/>
          </a:p>
          <a:p>
            <a:pPr algn="just"/>
            <a:r>
              <a:rPr lang="cs-CZ" sz="2000" dirty="0"/>
              <a:t>Postup získání a zpracování naměřených dat je zřejmý ze Znalostní pyramidy.</a:t>
            </a:r>
          </a:p>
          <a:p>
            <a:pPr algn="just"/>
            <a:endParaRPr lang="cs-CZ" sz="2000" dirty="0" smtClean="0"/>
          </a:p>
          <a:p>
            <a:pPr algn="just"/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Tyto informace slouží k: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řízení,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regulaci,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sledování,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kontrole,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zajištění činnosti a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bezpečnosti 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stroje, zařízení, výrobní linky nebo procesu</a:t>
            </a:r>
            <a:r>
              <a:rPr lang="cs-CZ" sz="2000" dirty="0" smtClean="0"/>
              <a:t>.</a:t>
            </a:r>
          </a:p>
        </p:txBody>
      </p:sp>
      <p:pic>
        <p:nvPicPr>
          <p:cNvPr id="7" name="Obrázek 6" descr="Obr"/>
          <p:cNvPicPr/>
          <p:nvPr/>
        </p:nvPicPr>
        <p:blipFill>
          <a:blip r:embed="rId2" cstate="print"/>
          <a:srcRect l="7576"/>
          <a:stretch>
            <a:fillRect/>
          </a:stretch>
        </p:blipFill>
        <p:spPr bwMode="auto">
          <a:xfrm>
            <a:off x="3169619" y="2564904"/>
            <a:ext cx="563070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 smtClean="0"/>
              <a:t>Resolvery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err="1"/>
              <a:t>Resolver</a:t>
            </a:r>
            <a:r>
              <a:rPr lang="cs-CZ" sz="2000" dirty="0"/>
              <a:t> (fázový rozkladač) – rotační polohový transformátor měřicí úhel natočení, který je cyklicky absolutní v rozsahu jedné otáčky.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 err="1" smtClean="0"/>
              <a:t>Resolver</a:t>
            </a:r>
            <a:r>
              <a:rPr lang="cs-CZ" sz="2000" dirty="0" smtClean="0"/>
              <a:t> </a:t>
            </a:r>
            <a:r>
              <a:rPr lang="cs-CZ" sz="2000" dirty="0"/>
              <a:t>má vinutí na rotoru a dvě vinutí na statoru: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Statorová </a:t>
            </a:r>
            <a:r>
              <a:rPr lang="cs-CZ" sz="2000" dirty="0"/>
              <a:t>vinutí (U</a:t>
            </a:r>
            <a:r>
              <a:rPr lang="cs-CZ" sz="2000" baseline="-25000" dirty="0"/>
              <a:t>1</a:t>
            </a:r>
            <a:r>
              <a:rPr lang="cs-CZ" sz="2000" dirty="0"/>
              <a:t> a U</a:t>
            </a:r>
            <a:r>
              <a:rPr lang="cs-CZ" sz="2000" baseline="-25000" dirty="0"/>
              <a:t>2</a:t>
            </a:r>
            <a:r>
              <a:rPr lang="cs-CZ" sz="2000" dirty="0"/>
              <a:t>) jsou vzájemně prostorově pootočena o 90°.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Rotorové </a:t>
            </a:r>
            <a:r>
              <a:rPr lang="cs-CZ" sz="2000" dirty="0"/>
              <a:t>vynutí je napájeno ze zdroje sinusového napětí (</a:t>
            </a:r>
            <a:r>
              <a:rPr lang="cs-CZ" sz="2000" dirty="0" err="1"/>
              <a:t>U</a:t>
            </a:r>
            <a:r>
              <a:rPr lang="cs-CZ" sz="2000" baseline="-25000" dirty="0" err="1"/>
              <a:t>v</a:t>
            </a:r>
            <a:r>
              <a:rPr lang="cs-CZ" sz="2000" dirty="0"/>
              <a:t>) s frekvencí řádů jednotek kHz. </a:t>
            </a:r>
          </a:p>
          <a:p>
            <a:endParaRPr lang="cs-CZ" sz="2000" dirty="0"/>
          </a:p>
        </p:txBody>
      </p:sp>
      <p:pic>
        <p:nvPicPr>
          <p:cNvPr id="8" name="Obrázek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3247396"/>
            <a:ext cx="4608512" cy="288290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7544" y="5976410"/>
            <a:ext cx="2321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</a:t>
            </a:r>
            <a:r>
              <a:rPr lang="cs-CZ" sz="1400" i="1" dirty="0"/>
              <a:t>://static.eplanet.sk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04048" y="3140968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Vyhodnocování úhlu natočení </a:t>
            </a:r>
            <a:r>
              <a:rPr lang="cs-CZ" sz="2000" dirty="0" err="1"/>
              <a:t>resolveru</a:t>
            </a:r>
            <a:r>
              <a:rPr lang="cs-CZ" sz="2000" dirty="0"/>
              <a:t> se realizuje na principu </a:t>
            </a:r>
            <a:r>
              <a:rPr lang="cs-CZ" sz="2000" b="1" dirty="0"/>
              <a:t>vzorkování výstupních napětí </a:t>
            </a:r>
            <a:r>
              <a:rPr lang="cs-CZ" sz="2000" b="1" dirty="0" err="1" smtClean="0"/>
              <a:t>resolveru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1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 smtClean="0"/>
              <a:t>Resolvery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 err="1"/>
              <a:t>Resolver</a:t>
            </a:r>
            <a:r>
              <a:rPr lang="cs-CZ" sz="2000" dirty="0"/>
              <a:t> je výhodný pro: </a:t>
            </a:r>
          </a:p>
          <a:p>
            <a:pPr marL="352425" indent="-352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aplikace v elektrických </a:t>
            </a:r>
            <a:r>
              <a:rPr lang="cs-CZ" sz="2000" dirty="0" err="1"/>
              <a:t>servopohonech</a:t>
            </a:r>
            <a:r>
              <a:rPr lang="cs-CZ" sz="2000" dirty="0"/>
              <a:t> s BLDC motory (slouží k odměřování polohy rotoru pro elektronickou komutaci) </a:t>
            </a:r>
          </a:p>
          <a:p>
            <a:pPr marL="352425" indent="-352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/>
              <a:t>pro přesné snímání polohy </a:t>
            </a:r>
            <a:r>
              <a:rPr lang="cs-CZ" sz="2000" dirty="0"/>
              <a:t>(s chybou menší než +/-5‘) a úhlové rychlosti (snímání otáček).</a:t>
            </a:r>
          </a:p>
          <a:p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289548" cy="298252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87238" y="6133329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www.dynapar.com</a:t>
            </a:r>
            <a:endParaRPr lang="cs-CZ" sz="14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7" y="575414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rotor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43608" y="350822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stator</a:t>
            </a:r>
            <a:endParaRPr lang="cs-CZ" sz="2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8"/>
          <a:stretch/>
        </p:blipFill>
        <p:spPr>
          <a:xfrm>
            <a:off x="3491880" y="3645024"/>
            <a:ext cx="5126183" cy="193737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76256" y="5562756"/>
            <a:ext cx="1890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Zdroj: www.nidec.com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5578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 smtClean="0"/>
              <a:t>Induktosyny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64806"/>
            <a:ext cx="813613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Pracují na stejném principu jako </a:t>
            </a:r>
            <a:r>
              <a:rPr lang="cs-CZ" sz="2000" dirty="0" err="1"/>
              <a:t>resolvery</a:t>
            </a:r>
            <a:r>
              <a:rPr lang="cs-CZ" sz="2000" dirty="0"/>
              <a:t>, liší se moderní konstrukcí vinutí, možností kruhového i lineárního provedení a vyšší přesností odměřování.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Jedná </a:t>
            </a:r>
            <a:r>
              <a:rPr lang="cs-CZ" sz="2000" dirty="0"/>
              <a:t>o </a:t>
            </a:r>
            <a:r>
              <a:rPr lang="cs-CZ" sz="2000" b="1" dirty="0"/>
              <a:t>polohový transformátor</a:t>
            </a:r>
            <a:r>
              <a:rPr lang="cs-CZ" sz="2000" dirty="0"/>
              <a:t>, v tomto </a:t>
            </a:r>
            <a:r>
              <a:rPr lang="cs-CZ" sz="2000" b="1" dirty="0"/>
              <a:t>případě plošné konstrukce</a:t>
            </a:r>
            <a:r>
              <a:rPr lang="cs-CZ" sz="2000" dirty="0" smtClean="0"/>
              <a:t>.</a:t>
            </a:r>
          </a:p>
          <a:p>
            <a:pPr algn="just"/>
            <a:r>
              <a:rPr lang="cs-CZ" sz="2000" dirty="0" smtClean="0"/>
              <a:t>Skládají se </a:t>
            </a:r>
            <a:r>
              <a:rPr lang="cs-CZ" sz="2000" dirty="0"/>
              <a:t>z pevné části (pravítka) a pohyblivé snímací části (jezdce). </a:t>
            </a:r>
            <a:endParaRPr lang="cs-CZ" sz="2000" dirty="0" smtClean="0"/>
          </a:p>
          <a:p>
            <a:pPr algn="just">
              <a:spcBef>
                <a:spcPts val="600"/>
              </a:spcBef>
            </a:pPr>
            <a:r>
              <a:rPr lang="cs-CZ" sz="2000" dirty="0" smtClean="0"/>
              <a:t>Rotační </a:t>
            </a:r>
            <a:r>
              <a:rPr lang="cs-CZ" sz="2000" dirty="0" err="1" smtClean="0"/>
              <a:t>induktosyny</a:t>
            </a:r>
            <a:r>
              <a:rPr lang="cs-CZ" sz="2000" dirty="0" smtClean="0"/>
              <a:t> - oproti </a:t>
            </a:r>
            <a:r>
              <a:rPr lang="cs-CZ" sz="2000" dirty="0" err="1"/>
              <a:t>resolverům</a:t>
            </a:r>
            <a:r>
              <a:rPr lang="cs-CZ" sz="2000" dirty="0"/>
              <a:t> je možné dosáhnout vyšších </a:t>
            </a:r>
            <a:r>
              <a:rPr lang="cs-CZ" sz="2000" b="1" dirty="0" smtClean="0"/>
              <a:t>přesností </a:t>
            </a:r>
            <a:r>
              <a:rPr lang="cs-CZ" sz="2000" b="1" dirty="0"/>
              <a:t>a to i pod 1‘.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pic>
        <p:nvPicPr>
          <p:cNvPr id="14" name="Obrázek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3429000"/>
            <a:ext cx="4276725" cy="2438400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46675" y="5930116"/>
            <a:ext cx="409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6" name="Picture 2" descr="Výsledek obrázku pro Induktosyn"/>
          <p:cNvPicPr>
            <a:picLocks noChangeAspect="1" noChangeArrowheads="1"/>
          </p:cNvPicPr>
          <p:nvPr/>
        </p:nvPicPr>
        <p:blipFill rotWithShape="1">
          <a:blip r:embed="rId4" cstate="print"/>
          <a:srcRect l="12198" r="12239"/>
          <a:stretch/>
        </p:blipFill>
        <p:spPr bwMode="auto">
          <a:xfrm>
            <a:off x="5053219" y="3050548"/>
            <a:ext cx="3672408" cy="281685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012160" y="5900596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://messpanda.de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6559529" y="3017352"/>
            <a:ext cx="222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Rotační </a:t>
            </a:r>
            <a:r>
              <a:rPr lang="cs-CZ" sz="2000" dirty="0" err="1" smtClean="0"/>
              <a:t>induktosyn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Lankové senzory</a:t>
            </a:r>
            <a:endParaRPr lang="cs-CZ" sz="2400" b="1" dirty="0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467544" y="1104259"/>
            <a:ext cx="81361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Lankové senzory měří lineární pohyb použitím </a:t>
            </a:r>
            <a:r>
              <a:rPr lang="cs-CZ" sz="2000" b="1" dirty="0" smtClean="0"/>
              <a:t>vysoce flexibilního ocelového lanka</a:t>
            </a:r>
            <a:r>
              <a:rPr lang="cs-CZ" sz="2000" dirty="0" smtClean="0"/>
              <a:t>. </a:t>
            </a:r>
          </a:p>
          <a:p>
            <a:endParaRPr lang="cs-CZ" sz="800" dirty="0" smtClean="0"/>
          </a:p>
          <a:p>
            <a:r>
              <a:rPr lang="cs-CZ" sz="2000" dirty="0" smtClean="0"/>
              <a:t>Lineární pohyb vzniklý pohybem měřeného objektu je převáděn na </a:t>
            </a:r>
            <a:r>
              <a:rPr lang="cs-CZ" sz="2000" b="1" dirty="0" smtClean="0"/>
              <a:t>pohyb rotační navíjení na bubínek </a:t>
            </a:r>
            <a:r>
              <a:rPr lang="cs-CZ" sz="2000" dirty="0" smtClean="0"/>
              <a:t>a následně pak </a:t>
            </a:r>
            <a:r>
              <a:rPr lang="cs-CZ" sz="2000" b="1" dirty="0" smtClean="0"/>
              <a:t>potenciometrem nebo </a:t>
            </a:r>
            <a:r>
              <a:rPr lang="cs-CZ" sz="2000" b="1" dirty="0" err="1" smtClean="0"/>
              <a:t>endkodérem</a:t>
            </a:r>
            <a:r>
              <a:rPr lang="cs-CZ" sz="2000" b="1" dirty="0" smtClean="0"/>
              <a:t> </a:t>
            </a:r>
            <a:r>
              <a:rPr lang="cs-CZ" sz="2000" dirty="0" smtClean="0"/>
              <a:t>převeden na výstupní signál. </a:t>
            </a:r>
          </a:p>
          <a:p>
            <a:endParaRPr lang="cs-CZ" sz="800" dirty="0" smtClean="0"/>
          </a:p>
          <a:p>
            <a:r>
              <a:rPr lang="cs-CZ" sz="2000" dirty="0" smtClean="0"/>
              <a:t>Jednoznačnou výhodou lankových senzorů je, že </a:t>
            </a:r>
            <a:r>
              <a:rPr lang="cs-CZ" sz="2000" b="1" dirty="0" smtClean="0"/>
              <a:t>lanko může být odkloněno přes vratnou kladku</a:t>
            </a:r>
            <a:r>
              <a:rPr lang="cs-CZ" sz="2000" dirty="0" smtClean="0"/>
              <a:t>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14" y="3284984"/>
            <a:ext cx="3373186" cy="298512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3573016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Tato vlastnost rozlišuje lankové senzory od ostatních měřících principů, které normálně měří pouze v jedné ose. </a:t>
            </a:r>
          </a:p>
          <a:p>
            <a:endParaRPr lang="cs-CZ" sz="800" dirty="0"/>
          </a:p>
          <a:p>
            <a:r>
              <a:rPr lang="cs-CZ" sz="2000" dirty="0"/>
              <a:t>Používají se běžně k </a:t>
            </a:r>
            <a:r>
              <a:rPr lang="cs-CZ" sz="2000" b="1" dirty="0"/>
              <a:t>měření vzdáleností od 50 do 50.000 mm</a:t>
            </a:r>
            <a:r>
              <a:rPr lang="cs-CZ" sz="2000" dirty="0"/>
              <a:t>.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5851562"/>
            <a:ext cx="216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marek.eu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0631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Ultrazvukové senzory</a:t>
            </a:r>
            <a:endParaRPr lang="cs-CZ" sz="2400" b="1" dirty="0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467544" y="1104259"/>
            <a:ext cx="81361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Ultrazvukové senzory vzdálenosti jsou založeny na </a:t>
            </a:r>
            <a:r>
              <a:rPr lang="cs-CZ" sz="2000" b="1" dirty="0"/>
              <a:t>principu t</a:t>
            </a:r>
            <a:r>
              <a:rPr lang="en-US" sz="2000" b="1" dirty="0" err="1"/>
              <a:t>ime</a:t>
            </a:r>
            <a:r>
              <a:rPr lang="en-US" sz="2000" b="1" dirty="0"/>
              <a:t>-of-flight</a:t>
            </a:r>
            <a:r>
              <a:rPr lang="cs-CZ" sz="2000" dirty="0"/>
              <a:t>, tedy na měření času za který se vyslaný signál vrátí zpět do vysílače. </a:t>
            </a:r>
          </a:p>
          <a:p>
            <a:endParaRPr lang="cs-CZ" sz="800" dirty="0"/>
          </a:p>
          <a:p>
            <a:r>
              <a:rPr lang="cs-CZ" sz="2000" dirty="0"/>
              <a:t>Jako vysílače a přijímače ultrazvuku se nejčastěji používají: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piezoelektrické měniče,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magnetostrikční měniče (méně často). </a:t>
            </a:r>
          </a:p>
          <a:p>
            <a:endParaRPr lang="cs-CZ" sz="800" dirty="0"/>
          </a:p>
          <a:p>
            <a:r>
              <a:rPr lang="cs-CZ" sz="2000" dirty="0"/>
              <a:t>Piezoelektrický měnič se využívá: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 první fázi jako </a:t>
            </a:r>
            <a:r>
              <a:rPr lang="cs-CZ" sz="2000" b="1" dirty="0"/>
              <a:t>vysílač</a:t>
            </a:r>
            <a:r>
              <a:rPr lang="cs-CZ" sz="2000" dirty="0"/>
              <a:t> ultrazvukových impulzů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 druhé fázi pak jako </a:t>
            </a:r>
            <a:r>
              <a:rPr lang="cs-CZ" sz="2000" b="1" dirty="0"/>
              <a:t>detektor </a:t>
            </a:r>
            <a:r>
              <a:rPr lang="cs-CZ" sz="2000" dirty="0"/>
              <a:t>přijímané odražené ultrazvukové vlny. </a:t>
            </a:r>
          </a:p>
          <a:p>
            <a:endParaRPr lang="cs-CZ" sz="800" dirty="0"/>
          </a:p>
          <a:p>
            <a:r>
              <a:rPr lang="cs-CZ" sz="2000" dirty="0"/>
              <a:t>Pracuje se s ultrazvukem s frekvencí od </a:t>
            </a:r>
            <a:r>
              <a:rPr lang="cs-CZ" sz="2000" b="1" dirty="0"/>
              <a:t>20 do 60 kHz</a:t>
            </a:r>
            <a:r>
              <a:rPr lang="cs-CZ" sz="2000" dirty="0"/>
              <a:t>. </a:t>
            </a:r>
          </a:p>
        </p:txBody>
      </p:sp>
      <p:pic>
        <p:nvPicPr>
          <p:cNvPr id="12" name="Obrázek 11" descr="ultrazvu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0"/>
          <a:stretch>
            <a:fillRect/>
          </a:stretch>
        </p:blipFill>
        <p:spPr bwMode="auto">
          <a:xfrm>
            <a:off x="648518" y="4365104"/>
            <a:ext cx="4021252" cy="193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436347" y="6287562"/>
            <a:ext cx="687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4" name="Obrázek 13" descr="https://cdn.sick.com/media/895/1/01/801/IM0061801.png"/>
          <p:cNvPicPr/>
          <p:nvPr/>
        </p:nvPicPr>
        <p:blipFill rotWithShape="1">
          <a:blip r:embed="rId4" cstate="print"/>
          <a:srcRect l="65196" t="34474" b="34719"/>
          <a:stretch/>
        </p:blipFill>
        <p:spPr bwMode="auto">
          <a:xfrm>
            <a:off x="5436096" y="4365104"/>
            <a:ext cx="3234242" cy="193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7105484" y="4282078"/>
            <a:ext cx="168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www.sick.com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3424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Tekutinové senzory</a:t>
            </a:r>
            <a:endParaRPr lang="cs-CZ" sz="2400" b="1" dirty="0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467544" y="1104259"/>
            <a:ext cx="81361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Tekutinové senzory pro odměřování vzdálenosti fungují na základě </a:t>
            </a:r>
            <a:r>
              <a:rPr lang="cs-CZ" sz="2000" b="1" dirty="0"/>
              <a:t>změny tlaku v trysce </a:t>
            </a:r>
            <a:r>
              <a:rPr lang="cs-CZ" sz="2000" dirty="0"/>
              <a:t>nad měřeným objektem. </a:t>
            </a:r>
          </a:p>
          <a:p>
            <a:endParaRPr lang="cs-CZ" sz="800" dirty="0"/>
          </a:p>
          <a:p>
            <a:r>
              <a:rPr lang="cs-CZ" sz="2000" dirty="0"/>
              <a:t>Podstatou funkce je převod tlaku na délkovou veličinu. Převodník je napájen vzduchem o tlaku 0,6 až 1 MPa, obvykle z běžného dílenského rozvodu vzduchu. </a:t>
            </a:r>
          </a:p>
          <a:p>
            <a:endParaRPr lang="cs-CZ" sz="800" dirty="0"/>
          </a:p>
          <a:p>
            <a:r>
              <a:rPr lang="cs-CZ" sz="2000" dirty="0"/>
              <a:t>Pomocí přesného redukčního ventilu je tlak stabilizován na 150 </a:t>
            </a:r>
            <a:r>
              <a:rPr lang="cs-CZ" sz="2000" dirty="0" err="1"/>
              <a:t>kPa</a:t>
            </a:r>
            <a:r>
              <a:rPr lang="cs-CZ" sz="2000" dirty="0"/>
              <a:t> a vzduch následně proudí stavitelnou tryskou do vlastního vzduchového měřidla. </a:t>
            </a:r>
          </a:p>
          <a:p>
            <a:endParaRPr lang="cs-CZ" sz="800" dirty="0"/>
          </a:p>
          <a:p>
            <a:r>
              <a:rPr lang="cs-CZ" sz="2000" dirty="0"/>
              <a:t>Mezi tryskou a vzduchovým měřidlem je paralelně vřazen </a:t>
            </a:r>
            <a:r>
              <a:rPr lang="cs-CZ" sz="2000" b="1" dirty="0"/>
              <a:t>snímač převádějící tlak na elektrický signál</a:t>
            </a:r>
            <a:r>
              <a:rPr lang="cs-CZ" sz="2000" dirty="0"/>
              <a:t>, který je následně pomocí A/D převodníku převeden a vyhodnocován měřícím programem v počítači. </a:t>
            </a:r>
            <a:endParaRPr lang="cs-CZ" sz="2000" dirty="0" smtClean="0"/>
          </a:p>
          <a:p>
            <a:endParaRPr lang="cs-CZ" sz="800" dirty="0" smtClean="0"/>
          </a:p>
          <a:p>
            <a:r>
              <a:rPr lang="cs-CZ" sz="2000" dirty="0"/>
              <a:t>Přesnost měření je obvykle </a:t>
            </a:r>
            <a:r>
              <a:rPr lang="cs-CZ" sz="2000" b="1" dirty="0"/>
              <a:t>1 % z měřeného rozsahu nebo 0,001mm</a:t>
            </a:r>
            <a:r>
              <a:rPr lang="cs-CZ" sz="2000" dirty="0" smtClean="0"/>
              <a:t>.</a:t>
            </a:r>
          </a:p>
          <a:p>
            <a:endParaRPr lang="cs-CZ" sz="800" dirty="0" smtClean="0"/>
          </a:p>
          <a:p>
            <a:r>
              <a:rPr lang="cs-CZ" sz="2000" dirty="0" smtClean="0"/>
              <a:t>Dobře měří vzdálenosti v řádu mikrometrů; v </a:t>
            </a:r>
            <a:r>
              <a:rPr lang="cs-CZ" sz="2000" dirty="0"/>
              <a:t>rozsahu větším než 0,3 mm dochází ke zhoršení linearity.</a:t>
            </a:r>
          </a:p>
          <a:p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7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467544" y="1268760"/>
            <a:ext cx="81472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Na principu </a:t>
            </a:r>
            <a:r>
              <a:rPr lang="cs-CZ" sz="2000" dirty="0"/>
              <a:t>detekce optického (nejčastěji viditelného, případně blízkého infračerveného nebo ultrafialového) elektromagnetického záření funguje celá škála senzorů různého provedení, využití a přesností. </a:t>
            </a:r>
          </a:p>
          <a:p>
            <a:pPr algn="just"/>
            <a:endParaRPr lang="cs-CZ" sz="2000" dirty="0"/>
          </a:p>
          <a:p>
            <a:pPr algn="just">
              <a:spcAft>
                <a:spcPts val="600"/>
              </a:spcAft>
            </a:pPr>
            <a:r>
              <a:rPr lang="cs-CZ" sz="2000" dirty="0"/>
              <a:t>Rozdělit optické senzory lze následujícím způsobem:</a:t>
            </a: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/>
              <a:t>optoelektrické</a:t>
            </a:r>
            <a:r>
              <a:rPr lang="cs-CZ" sz="2000" dirty="0"/>
              <a:t> senzory (světelné závory),</a:t>
            </a: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inkrementální fotoelektrické senzory polohy,</a:t>
            </a: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triangulační snímače vzdálenosti,</a:t>
            </a: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konfokální chromatické snímače,</a:t>
            </a: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snímače obrazu (samostatná přednáška</a:t>
            </a:r>
            <a:r>
              <a:rPr lang="cs-CZ" sz="2000" dirty="0" smtClean="0"/>
              <a:t>)</a:t>
            </a:r>
            <a:endParaRPr lang="cs-CZ" sz="2000" dirty="0"/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atd.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25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</a:t>
            </a:r>
            <a:r>
              <a:rPr lang="cs-CZ" sz="2400" b="1" dirty="0" err="1" smtClean="0"/>
              <a:t>optoelektrické</a:t>
            </a:r>
            <a:r>
              <a:rPr lang="cs-CZ" sz="2400" b="1" dirty="0" smtClean="0"/>
              <a:t>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99917" y="1196752"/>
            <a:ext cx="81361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Tyto senzory bezdotykově indikují celou řadu </a:t>
            </a:r>
            <a:r>
              <a:rPr lang="cs-CZ" sz="2000" b="1" dirty="0" smtClean="0"/>
              <a:t>kovových i nekovových materiálů, </a:t>
            </a:r>
            <a:r>
              <a:rPr lang="cs-CZ" sz="2000" dirty="0" smtClean="0"/>
              <a:t>včetně</a:t>
            </a:r>
            <a:r>
              <a:rPr lang="cs-CZ" sz="2000" b="1" dirty="0" smtClean="0"/>
              <a:t> skla, keramiky, papíru, kapalin</a:t>
            </a:r>
            <a:r>
              <a:rPr lang="cs-CZ" sz="2000" dirty="0" smtClean="0"/>
              <a:t>. </a:t>
            </a:r>
          </a:p>
          <a:p>
            <a:endParaRPr lang="cs-CZ" sz="2000" dirty="0" smtClean="0"/>
          </a:p>
          <a:p>
            <a:r>
              <a:rPr lang="cs-CZ" sz="2000" dirty="0" smtClean="0"/>
              <a:t>Lze je také aplikovat i na </a:t>
            </a:r>
            <a:r>
              <a:rPr lang="cs-CZ" sz="2000" b="1" dirty="0" smtClean="0"/>
              <a:t>třídění materiálů </a:t>
            </a:r>
            <a:r>
              <a:rPr lang="cs-CZ" sz="2000" dirty="0" smtClean="0"/>
              <a:t>s různým indexem lomu, respektive s různou pohltivostí světla. </a:t>
            </a:r>
          </a:p>
          <a:p>
            <a:endParaRPr lang="cs-CZ" sz="2000" dirty="0" smtClean="0"/>
          </a:p>
          <a:p>
            <a:r>
              <a:rPr lang="cs-CZ" sz="2000" dirty="0" smtClean="0"/>
              <a:t>Jejich největší výhodou je </a:t>
            </a:r>
            <a:r>
              <a:rPr lang="cs-CZ" sz="2000" b="1" dirty="0" smtClean="0"/>
              <a:t>velký snímací rozsah</a:t>
            </a:r>
            <a:r>
              <a:rPr lang="cs-CZ" sz="2000" dirty="0" smtClean="0"/>
              <a:t>, který v případě optických závor s laserovými diodami může přesahovat i 45 m. </a:t>
            </a:r>
          </a:p>
          <a:p>
            <a:endParaRPr lang="cs-CZ" sz="2000" dirty="0" smtClean="0"/>
          </a:p>
          <a:p>
            <a:r>
              <a:rPr lang="cs-CZ" sz="2000" dirty="0" smtClean="0"/>
              <a:t>Všechny </a:t>
            </a:r>
            <a:r>
              <a:rPr lang="cs-CZ" sz="2000" dirty="0" smtClean="0"/>
              <a:t>typy </a:t>
            </a:r>
            <a:r>
              <a:rPr lang="cs-CZ" sz="2000" dirty="0" err="1" smtClean="0"/>
              <a:t>optoelektrických</a:t>
            </a:r>
            <a:r>
              <a:rPr lang="cs-CZ" sz="2000" dirty="0" smtClean="0"/>
              <a:t> snímačů jsou založeny na </a:t>
            </a:r>
            <a:r>
              <a:rPr lang="cs-CZ" sz="2000" b="1" dirty="0" smtClean="0"/>
              <a:t>emisi infračerveného záblesku fotodiodou</a:t>
            </a:r>
            <a:r>
              <a:rPr lang="cs-CZ" sz="2000" dirty="0" smtClean="0"/>
              <a:t>, který následně dopadá na </a:t>
            </a:r>
            <a:r>
              <a:rPr lang="cs-CZ" sz="2000" b="1" dirty="0" smtClean="0"/>
              <a:t>fototranzistor</a:t>
            </a:r>
            <a:r>
              <a:rPr lang="cs-CZ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71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</a:t>
            </a:r>
            <a:r>
              <a:rPr lang="cs-CZ" sz="2400" b="1" dirty="0" err="1" smtClean="0"/>
              <a:t>optoelektrické</a:t>
            </a:r>
            <a:r>
              <a:rPr lang="cs-CZ" sz="2400" b="1" dirty="0" smtClean="0"/>
              <a:t> senzory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99917" y="1124744"/>
            <a:ext cx="8136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u="sng" dirty="0" smtClean="0"/>
              <a:t>Jednocestná </a:t>
            </a:r>
            <a:r>
              <a:rPr lang="cs-CZ" sz="2000" b="1" u="sng" dirty="0"/>
              <a:t>světelná </a:t>
            </a:r>
            <a:r>
              <a:rPr lang="cs-CZ" sz="2000" b="1" u="sng" dirty="0" smtClean="0"/>
              <a:t>závora</a:t>
            </a:r>
            <a:r>
              <a:rPr lang="cs-CZ" sz="2000" dirty="0" smtClean="0"/>
              <a:t> </a:t>
            </a:r>
            <a:r>
              <a:rPr lang="cs-CZ" sz="2000" dirty="0"/>
              <a:t>má oddělený zdroj </a:t>
            </a:r>
            <a:r>
              <a:rPr lang="cs-CZ" sz="2000" dirty="0" smtClean="0"/>
              <a:t>světla </a:t>
            </a:r>
            <a:r>
              <a:rPr lang="cs-CZ" sz="2000" dirty="0"/>
              <a:t>a snímač </a:t>
            </a:r>
            <a:r>
              <a:rPr lang="cs-CZ" sz="2000" dirty="0" smtClean="0"/>
              <a:t>světla. Objekt </a:t>
            </a:r>
            <a:r>
              <a:rPr lang="cs-CZ" sz="2000" dirty="0"/>
              <a:t>vložený do dráhy světelného </a:t>
            </a:r>
            <a:r>
              <a:rPr lang="cs-CZ" sz="2000" dirty="0" smtClean="0"/>
              <a:t>paprsku </a:t>
            </a:r>
            <a:r>
              <a:rPr lang="cs-CZ" sz="2000" dirty="0"/>
              <a:t>způsobuje jeho přerušení.</a:t>
            </a:r>
          </a:p>
          <a:p>
            <a:endParaRPr lang="cs-CZ" sz="20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 cstate="print"/>
          <a:srcRect t="24118" b="5258"/>
          <a:stretch/>
        </p:blipFill>
        <p:spPr bwMode="auto">
          <a:xfrm>
            <a:off x="3635896" y="1888436"/>
            <a:ext cx="4140518" cy="970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9917" y="2780928"/>
            <a:ext cx="7960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i="1" u="sng" dirty="0"/>
              <a:t>Reflexní světelná </a:t>
            </a:r>
            <a:r>
              <a:rPr lang="cs-CZ" sz="2000" b="1" i="1" u="sng" dirty="0" smtClean="0"/>
              <a:t>závora</a:t>
            </a:r>
            <a:r>
              <a:rPr lang="cs-CZ" sz="2000" dirty="0" smtClean="0"/>
              <a:t> (</a:t>
            </a:r>
            <a:r>
              <a:rPr lang="cs-CZ" sz="2000" dirty="0" err="1" smtClean="0"/>
              <a:t>retroreflexní</a:t>
            </a:r>
            <a:r>
              <a:rPr lang="cs-CZ" sz="2000" dirty="0" smtClean="0"/>
              <a:t>) má </a:t>
            </a:r>
            <a:r>
              <a:rPr lang="cs-CZ" sz="2000" dirty="0"/>
              <a:t>zdroj světla i přijímač instalován v jednom pouzdře, ze kterého je vysílán paprsek, odrážející se od odrazky a vyhodnocován přijímačem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4" cstate="print"/>
          <a:srcRect t="7429"/>
          <a:stretch/>
        </p:blipFill>
        <p:spPr bwMode="auto">
          <a:xfrm>
            <a:off x="3707904" y="3451464"/>
            <a:ext cx="3804248" cy="1202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431726" y="4581128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u="sng" dirty="0" smtClean="0"/>
              <a:t>Reflexní světelný senzor</a:t>
            </a:r>
            <a:r>
              <a:rPr lang="cs-CZ" sz="2000" dirty="0" smtClean="0"/>
              <a:t> (difuzní) je založen na odrazu paprsku emitovaného z vysílače přímo od indikovaného objektu, který je vyhodnocen přijímačem.</a:t>
            </a:r>
            <a:endParaRPr lang="cs-CZ" sz="2000" dirty="0"/>
          </a:p>
        </p:txBody>
      </p:sp>
      <p:pic>
        <p:nvPicPr>
          <p:cNvPr id="10" name="Obrázek 9"/>
          <p:cNvPicPr/>
          <p:nvPr/>
        </p:nvPicPr>
        <p:blipFill rotWithShape="1">
          <a:blip r:embed="rId5" cstate="print"/>
          <a:srcRect b="2941"/>
          <a:stretch/>
        </p:blipFill>
        <p:spPr bwMode="auto">
          <a:xfrm>
            <a:off x="3779912" y="5289014"/>
            <a:ext cx="3666320" cy="1144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95536" y="5800248"/>
            <a:ext cx="2825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32772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inkrementální fotoelektrické senzory polohy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99917" y="1124744"/>
            <a:ext cx="813613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Inkrementální (přírůstková) čidla polohy se velmi často aplikují u </a:t>
            </a:r>
            <a:r>
              <a:rPr lang="cs-CZ" sz="2000" b="1" dirty="0" err="1"/>
              <a:t>servořízených</a:t>
            </a:r>
            <a:r>
              <a:rPr lang="cs-CZ" sz="2000" b="1" dirty="0"/>
              <a:t> robotů a CNC obráběcích strojů</a:t>
            </a:r>
            <a:r>
              <a:rPr lang="cs-CZ" sz="2000" dirty="0"/>
              <a:t>. </a:t>
            </a:r>
          </a:p>
          <a:p>
            <a:endParaRPr lang="cs-CZ" sz="800" dirty="0"/>
          </a:p>
          <a:p>
            <a:r>
              <a:rPr lang="cs-CZ" sz="2000" dirty="0"/>
              <a:t>Převážně se aplikuje </a:t>
            </a:r>
            <a:r>
              <a:rPr lang="cs-CZ" sz="2000" b="1" dirty="0"/>
              <a:t>fotoelektrický princip snímání</a:t>
            </a:r>
            <a:r>
              <a:rPr lang="cs-CZ" sz="2000" dirty="0"/>
              <a:t>, jehož hlavní výhodou je možnost přímého zpracování číslicové informace. </a:t>
            </a:r>
          </a:p>
          <a:p>
            <a:endParaRPr lang="cs-CZ" sz="800" dirty="0"/>
          </a:p>
          <a:p>
            <a:r>
              <a:rPr lang="cs-CZ" sz="2000" dirty="0"/>
              <a:t>Vyrábějí se snímače </a:t>
            </a:r>
            <a:r>
              <a:rPr lang="cs-CZ" sz="2000" dirty="0" smtClean="0"/>
              <a:t>pro </a:t>
            </a:r>
            <a:r>
              <a:rPr lang="cs-CZ" sz="2000" b="1" dirty="0" smtClean="0"/>
              <a:t>lineární </a:t>
            </a:r>
            <a:r>
              <a:rPr lang="cs-CZ" sz="2000" dirty="0"/>
              <a:t>odměřování</a:t>
            </a:r>
            <a:r>
              <a:rPr lang="cs-CZ" sz="2000" b="1" dirty="0"/>
              <a:t> </a:t>
            </a:r>
            <a:r>
              <a:rPr lang="cs-CZ" sz="2000" dirty="0" smtClean="0"/>
              <a:t>i snímače </a:t>
            </a:r>
            <a:r>
              <a:rPr lang="cs-CZ" sz="2000" b="1" dirty="0"/>
              <a:t>rotační</a:t>
            </a:r>
            <a:r>
              <a:rPr lang="cs-CZ" sz="2000" dirty="0"/>
              <a:t>.</a:t>
            </a:r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2520280" cy="176234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/>
          <a:srcRect t="14460"/>
          <a:stretch/>
        </p:blipFill>
        <p:spPr>
          <a:xfrm>
            <a:off x="3203848" y="2996952"/>
            <a:ext cx="3019846" cy="194756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485900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Princip: počítání sepnutí (průchodů paprsků)</a:t>
            </a:r>
            <a:endParaRPr lang="cs-CZ" sz="20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brightnessContrast bright="36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3671" y="5373216"/>
            <a:ext cx="2108729" cy="111319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  <a14:imgEffect>
                      <a14:brightnessContrast bright="23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7636" y="5443078"/>
            <a:ext cx="2060411" cy="972853"/>
          </a:xfrm>
          <a:prstGeom prst="rect">
            <a:avLst/>
          </a:prstGeom>
        </p:spPr>
      </p:pic>
      <p:sp>
        <p:nvSpPr>
          <p:cNvPr id="18" name="Oblouk 17"/>
          <p:cNvSpPr/>
          <p:nvPr/>
        </p:nvSpPr>
        <p:spPr>
          <a:xfrm>
            <a:off x="3194580" y="5852027"/>
            <a:ext cx="323056" cy="323056"/>
          </a:xfrm>
          <a:prstGeom prst="arc">
            <a:avLst>
              <a:gd name="adj1" fmla="val 16200000"/>
              <a:gd name="adj2" fmla="val 136261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/>
          <p:cNvSpPr/>
          <p:nvPr/>
        </p:nvSpPr>
        <p:spPr>
          <a:xfrm>
            <a:off x="5788933" y="5810660"/>
            <a:ext cx="323056" cy="323056"/>
          </a:xfrm>
          <a:prstGeom prst="arc">
            <a:avLst>
              <a:gd name="adj1" fmla="val 16200000"/>
              <a:gd name="adj2" fmla="val 13626155"/>
            </a:avLst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 descr="Související obrázek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6068" y="2941193"/>
            <a:ext cx="2467864" cy="18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élník 20"/>
          <p:cNvSpPr/>
          <p:nvPr/>
        </p:nvSpPr>
        <p:spPr>
          <a:xfrm>
            <a:off x="6281518" y="4787825"/>
            <a:ext cx="2644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://www.heidenhain.us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18194" y="5929504"/>
            <a:ext cx="1863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snímače rotační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31840" y="4859000"/>
            <a:ext cx="3254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Zdvojení systému pro vyhodnocení směru otáčení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332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informace o senzorech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240693" cy="468052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652120" y="5949280"/>
            <a:ext cx="2937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://compudrivesystem.com</a:t>
            </a:r>
          </a:p>
        </p:txBody>
      </p:sp>
    </p:spTree>
    <p:extLst>
      <p:ext uri="{BB962C8B-B14F-4D97-AF65-F5344CB8AC3E}">
        <p14:creationId xmlns:p14="http://schemas.microsoft.com/office/powerpoint/2010/main" val="12820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inkrementální fotoelektrické senzory polohy</a:t>
            </a:r>
            <a:endParaRPr lang="cs-CZ" sz="2400" b="1" dirty="0"/>
          </a:p>
        </p:txBody>
      </p:sp>
      <p:pic>
        <p:nvPicPr>
          <p:cNvPr id="17" name="Picture 2" descr="Detail webové stránky: Čtecí hlava 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925" y="1196752"/>
            <a:ext cx="3888432" cy="3856030"/>
          </a:xfrm>
          <a:prstGeom prst="rect">
            <a:avLst/>
          </a:prstGeom>
          <a:noFill/>
        </p:spPr>
      </p:pic>
      <p:pic>
        <p:nvPicPr>
          <p:cNvPr id="22" name="Obrázek 21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4000" contrast="20000"/>
                    </a14:imgEffect>
                  </a14:imgLayer>
                </a14:imgProps>
              </a:ext>
            </a:extLst>
          </a:blip>
          <a:srcRect l="46254" t="19767"/>
          <a:stretch/>
        </p:blipFill>
        <p:spPr>
          <a:xfrm>
            <a:off x="467544" y="1268760"/>
            <a:ext cx="4702581" cy="329067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07367" y="4898893"/>
            <a:ext cx="2021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www.renishaw.cz</a:t>
            </a:r>
            <a:r>
              <a:rPr lang="cs-CZ" sz="1400" i="1" dirty="0"/>
              <a:t>/ </a:t>
            </a:r>
            <a:endParaRPr lang="cs-CZ" sz="1400" i="1" dirty="0"/>
          </a:p>
        </p:txBody>
      </p:sp>
      <p:sp>
        <p:nvSpPr>
          <p:cNvPr id="23" name="Obdélník 22"/>
          <p:cNvSpPr/>
          <p:nvPr/>
        </p:nvSpPr>
        <p:spPr>
          <a:xfrm>
            <a:off x="518194" y="592950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snímače </a:t>
            </a:r>
            <a:r>
              <a:rPr lang="cs-CZ" sz="2000" dirty="0" smtClean="0"/>
              <a:t>lineární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79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absolutní fotoelektrické senzory polohy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467544" y="1124744"/>
            <a:ext cx="81361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Princip, provedení i vzhled absolutních rotačních senzorů polohy je </a:t>
            </a:r>
            <a:r>
              <a:rPr lang="cs-CZ" sz="2000" b="1" dirty="0" smtClean="0"/>
              <a:t>podobný</a:t>
            </a:r>
            <a:r>
              <a:rPr lang="cs-CZ" sz="2000" dirty="0" smtClean="0"/>
              <a:t> inkrementálním snímačům. </a:t>
            </a:r>
            <a:r>
              <a:rPr lang="cs-CZ" sz="2000" b="1" dirty="0" smtClean="0"/>
              <a:t>Rozdíl</a:t>
            </a:r>
            <a:r>
              <a:rPr lang="cs-CZ" sz="2000" dirty="0" smtClean="0"/>
              <a:t> </a:t>
            </a:r>
            <a:r>
              <a:rPr lang="cs-CZ" sz="2000" dirty="0" smtClean="0"/>
              <a:t>spočívá zejména v tom, že kotouč spojený se hřídelí má </a:t>
            </a:r>
            <a:r>
              <a:rPr lang="cs-CZ" sz="2000" b="1" dirty="0" smtClean="0"/>
              <a:t>jiné dělení </a:t>
            </a:r>
            <a:r>
              <a:rPr lang="cs-CZ" sz="2000" dirty="0" smtClean="0"/>
              <a:t>– je uspořádán do </a:t>
            </a:r>
            <a:r>
              <a:rPr lang="cs-CZ" sz="2000" b="1" dirty="0" smtClean="0"/>
              <a:t>několika souosých mezikruží</a:t>
            </a:r>
            <a:r>
              <a:rPr lang="cs-CZ" sz="2000" dirty="0" smtClean="0"/>
              <a:t>, která jsou dělena na průhledné a neprůhledné proužky podle použitého kódu (obvykle jsou kódy binární a zejména </a:t>
            </a:r>
            <a:r>
              <a:rPr lang="cs-CZ" sz="2000" dirty="0" err="1" smtClean="0"/>
              <a:t>Grayův</a:t>
            </a:r>
            <a:r>
              <a:rPr lang="cs-CZ" sz="2000" dirty="0" smtClean="0"/>
              <a:t>). </a:t>
            </a:r>
          </a:p>
        </p:txBody>
      </p:sp>
      <p:pic>
        <p:nvPicPr>
          <p:cNvPr id="9" name="Obrázek 8" descr="Výsledek obrázku pro absolutní rotační snímače polohy"/>
          <p:cNvPicPr/>
          <p:nvPr/>
        </p:nvPicPr>
        <p:blipFill>
          <a:blip r:embed="rId3" cstate="print"/>
          <a:srcRect b="18584"/>
          <a:stretch>
            <a:fillRect/>
          </a:stretch>
        </p:blipFill>
        <p:spPr bwMode="auto">
          <a:xfrm>
            <a:off x="179512" y="2791560"/>
            <a:ext cx="49162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04056" y="4879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/>
              <a:t>Kódové kotouče pro absolutní odměřování polohy v 5 bitovém provedení: (a) binární kód, (b) </a:t>
            </a:r>
            <a:r>
              <a:rPr lang="cs-CZ" sz="2000" dirty="0" err="1"/>
              <a:t>Grayův</a:t>
            </a:r>
            <a:r>
              <a:rPr lang="cs-CZ" sz="2000" dirty="0"/>
              <a:t> kód</a:t>
            </a:r>
            <a:endParaRPr lang="cs-CZ" sz="2000" dirty="0"/>
          </a:p>
        </p:txBody>
      </p:sp>
      <p:sp>
        <p:nvSpPr>
          <p:cNvPr id="11" name="Obdélník 10"/>
          <p:cNvSpPr/>
          <p:nvPr/>
        </p:nvSpPr>
        <p:spPr>
          <a:xfrm>
            <a:off x="467544" y="6030031"/>
            <a:ext cx="7472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2" name="Picture 4" descr="Související obrázek"/>
          <p:cNvPicPr>
            <a:picLocks noChangeAspect="1" noChangeArrowheads="1"/>
          </p:cNvPicPr>
          <p:nvPr/>
        </p:nvPicPr>
        <p:blipFill rotWithShape="1">
          <a:blip r:embed="rId4" cstate="print"/>
          <a:srcRect l="38567" b="15626"/>
          <a:stretch/>
        </p:blipFill>
        <p:spPr bwMode="auto">
          <a:xfrm>
            <a:off x="5442192" y="2564904"/>
            <a:ext cx="3434951" cy="294855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989326" y="5265308"/>
            <a:ext cx="1715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www.amtek.cz</a:t>
            </a:r>
            <a:endParaRPr lang="cs-CZ" sz="1400" i="1" dirty="0"/>
          </a:p>
        </p:txBody>
      </p:sp>
      <p:sp>
        <p:nvSpPr>
          <p:cNvPr id="14" name="Obdélník 13"/>
          <p:cNvSpPr/>
          <p:nvPr/>
        </p:nvSpPr>
        <p:spPr>
          <a:xfrm>
            <a:off x="6759169" y="2614134"/>
            <a:ext cx="1863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snímače rotační</a:t>
            </a:r>
          </a:p>
        </p:txBody>
      </p:sp>
    </p:spTree>
    <p:extLst>
      <p:ext uri="{BB962C8B-B14F-4D97-AF65-F5344CB8AC3E}">
        <p14:creationId xmlns:p14="http://schemas.microsoft.com/office/powerpoint/2010/main" val="28320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absolutní fotoelektrické senzory polohy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496144" y="4221088"/>
            <a:ext cx="2779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0" name="Picture 4" descr="https://eluc.kr-olomoucky.cz/uploads/images/8366/UC1-2750-linearni-opticka-pravitka-pro-snimani-poloh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08637"/>
            <a:ext cx="4427984" cy="2777554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8073" t="5784" r="3283" b="1114"/>
          <a:stretch/>
        </p:blipFill>
        <p:spPr>
          <a:xfrm>
            <a:off x="3707904" y="2515349"/>
            <a:ext cx="4464496" cy="3141683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6782544" y="5648760"/>
            <a:ext cx="1749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 smtClean="0"/>
              <a:t>wikipedia.org</a:t>
            </a:r>
            <a:endParaRPr lang="cs-CZ" sz="1400" i="1" dirty="0"/>
          </a:p>
        </p:txBody>
      </p:sp>
      <p:sp>
        <p:nvSpPr>
          <p:cNvPr id="16" name="Obdélník 15"/>
          <p:cNvSpPr/>
          <p:nvPr/>
        </p:nvSpPr>
        <p:spPr>
          <a:xfrm>
            <a:off x="395536" y="5802648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snímače </a:t>
            </a:r>
            <a:r>
              <a:rPr lang="cs-CZ" sz="2000" dirty="0" smtClean="0"/>
              <a:t>lineární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8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triangulační snímače vzdálenosti</a:t>
            </a:r>
            <a:endParaRPr lang="cs-CZ" sz="2400" b="1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467544" y="1196752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Triangulační senzory vzdálenosti </a:t>
            </a:r>
            <a:r>
              <a:rPr lang="cs-CZ" sz="2000" dirty="0" smtClean="0"/>
              <a:t>(optické </a:t>
            </a:r>
            <a:r>
              <a:rPr lang="cs-CZ" sz="2000" dirty="0" smtClean="0"/>
              <a:t>reflexní senzory) využívají </a:t>
            </a:r>
            <a:r>
              <a:rPr lang="cs-CZ" sz="2000" b="1" dirty="0" smtClean="0"/>
              <a:t>principu 1D triangulace </a:t>
            </a:r>
            <a:r>
              <a:rPr lang="cs-CZ" sz="2000" dirty="0" smtClean="0"/>
              <a:t>pomocí bodového laserového triangulačního snímače. </a:t>
            </a:r>
          </a:p>
          <a:p>
            <a:endParaRPr lang="cs-CZ" sz="800" dirty="0" smtClean="0"/>
          </a:p>
          <a:p>
            <a:pPr algn="just"/>
            <a:r>
              <a:rPr lang="cs-CZ" sz="2000" dirty="0" smtClean="0"/>
              <a:t>Patří mezi </a:t>
            </a:r>
            <a:r>
              <a:rPr lang="cs-CZ" sz="2000" b="1" dirty="0" smtClean="0"/>
              <a:t>nejpoužívanější snímače </a:t>
            </a:r>
            <a:r>
              <a:rPr lang="cs-CZ" sz="2000" dirty="0" smtClean="0"/>
              <a:t>v průmyslové praxi pro </a:t>
            </a:r>
            <a:r>
              <a:rPr lang="cs-CZ" sz="2000" b="1" dirty="0" smtClean="0"/>
              <a:t>spojité odměřování </a:t>
            </a:r>
            <a:r>
              <a:rPr lang="cs-CZ" sz="2000" b="1" dirty="0" smtClean="0"/>
              <a:t>vzdálenosti </a:t>
            </a:r>
            <a:r>
              <a:rPr lang="cs-CZ" sz="2000" dirty="0" smtClean="0"/>
              <a:t>(</a:t>
            </a:r>
            <a:r>
              <a:rPr lang="cs-CZ" sz="2000" dirty="0" smtClean="0"/>
              <a:t>přesnost v</a:t>
            </a:r>
            <a:r>
              <a:rPr lang="cs-CZ" sz="2000" dirty="0"/>
              <a:t> řádech </a:t>
            </a:r>
            <a:r>
              <a:rPr lang="cs-CZ" sz="2000" dirty="0">
                <a:sym typeface="Symbol"/>
              </a:rPr>
              <a:t></a:t>
            </a:r>
            <a:r>
              <a:rPr lang="cs-CZ" sz="2000" dirty="0" smtClean="0"/>
              <a:t>m, běžně v desítkách </a:t>
            </a:r>
            <a:r>
              <a:rPr lang="cs-CZ" sz="2000" dirty="0">
                <a:sym typeface="Symbol"/>
              </a:rPr>
              <a:t></a:t>
            </a:r>
            <a:r>
              <a:rPr lang="cs-CZ" sz="2000" dirty="0"/>
              <a:t>m</a:t>
            </a:r>
            <a:r>
              <a:rPr lang="cs-CZ" sz="2000" dirty="0" smtClean="0"/>
              <a:t>).</a:t>
            </a:r>
            <a:endParaRPr lang="cs-CZ" sz="2000" dirty="0" smtClean="0"/>
          </a:p>
        </p:txBody>
      </p:sp>
      <p:pic>
        <p:nvPicPr>
          <p:cNvPr id="12" name="Obrázek 11" descr="triangulacni senzo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0"/>
          <a:stretch/>
        </p:blipFill>
        <p:spPr bwMode="auto">
          <a:xfrm>
            <a:off x="720552" y="2713450"/>
            <a:ext cx="4283496" cy="337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518750" y="6125234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Triangulační trojúhelník u 1D triangulace pro laserový snímač </a:t>
            </a: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3322809" y="5529307"/>
            <a:ext cx="4841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0552" y="2643302"/>
            <a:ext cx="323056" cy="42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148064" y="2683338"/>
            <a:ext cx="323056" cy="42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1"/>
          <p:cNvSpPr>
            <a:spLocks noChangeArrowheads="1"/>
          </p:cNvSpPr>
          <p:nvPr/>
        </p:nvSpPr>
        <p:spPr bwMode="auto">
          <a:xfrm>
            <a:off x="4030960" y="3721269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000" dirty="0" smtClean="0"/>
          </a:p>
          <a:p>
            <a:r>
              <a:rPr lang="el-GR" sz="2000" i="1" dirty="0" smtClean="0">
                <a:latin typeface="Times New Roman"/>
                <a:cs typeface="Times New Roman"/>
              </a:rPr>
              <a:t>α</a:t>
            </a:r>
            <a:r>
              <a:rPr lang="cs-CZ" sz="2000" i="1" baseline="-25000" dirty="0" smtClean="0">
                <a:latin typeface="Times New Roman"/>
                <a:cs typeface="Times New Roman"/>
              </a:rPr>
              <a:t>t</a:t>
            </a:r>
            <a:r>
              <a:rPr lang="cs-CZ" sz="2000" dirty="0" smtClean="0"/>
              <a:t> – známe</a:t>
            </a:r>
          </a:p>
          <a:p>
            <a:r>
              <a:rPr lang="cs-CZ" sz="2000" dirty="0" smtClean="0"/>
              <a:t> </a:t>
            </a:r>
            <a:r>
              <a:rPr lang="el-GR" sz="2000" i="1" dirty="0" smtClean="0">
                <a:latin typeface="Times New Roman"/>
                <a:cs typeface="Times New Roman"/>
              </a:rPr>
              <a:t>β</a:t>
            </a:r>
            <a:r>
              <a:rPr lang="cs-CZ" sz="2000" i="1" baseline="-25000" dirty="0" smtClean="0">
                <a:latin typeface="Times New Roman"/>
                <a:cs typeface="Times New Roman"/>
              </a:rPr>
              <a:t>t</a:t>
            </a:r>
            <a:r>
              <a:rPr lang="cs-CZ" sz="2000" dirty="0"/>
              <a:t> </a:t>
            </a:r>
            <a:r>
              <a:rPr lang="cs-CZ" sz="2000" dirty="0" smtClean="0"/>
              <a:t>– dáno pozicí světelného bodu (</a:t>
            </a:r>
            <a:r>
              <a:rPr lang="cs-CZ" sz="2000" dirty="0" err="1" smtClean="0"/>
              <a:t>b</a:t>
            </a:r>
            <a:r>
              <a:rPr lang="cs-CZ" sz="2000" baseline="-25000" dirty="0" err="1" smtClean="0"/>
              <a:t>v</a:t>
            </a:r>
            <a:r>
              <a:rPr lang="cs-CZ" sz="2000" dirty="0"/>
              <a:t>)</a:t>
            </a:r>
            <a:r>
              <a:rPr lang="cs-CZ" sz="2000" dirty="0" smtClean="0"/>
              <a:t>. 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9" y="2636912"/>
            <a:ext cx="1368152" cy="2620917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772674" y="5209455"/>
            <a:ext cx="1727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 smtClean="0"/>
              <a:t>www.sick.com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689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konfokální chromatické senzory</a:t>
            </a:r>
            <a:endParaRPr lang="cs-CZ" sz="2400" b="1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431726" y="1196752"/>
            <a:ext cx="84607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Konfokální chromatické senzory jsou </a:t>
            </a:r>
            <a:r>
              <a:rPr lang="cs-CZ" sz="2000" b="1" dirty="0" smtClean="0"/>
              <a:t>bodové bezkontaktními senzory</a:t>
            </a:r>
            <a:r>
              <a:rPr lang="cs-CZ" sz="2000" dirty="0" smtClean="0"/>
              <a:t> používané pro </a:t>
            </a:r>
            <a:r>
              <a:rPr lang="cs-CZ" sz="2000" b="1" dirty="0" smtClean="0"/>
              <a:t>spojité odměřování vzdálenosti</a:t>
            </a:r>
            <a:r>
              <a:rPr lang="cs-CZ" sz="2000" dirty="0" smtClean="0"/>
              <a:t>, které používají pokročilou optiku.</a:t>
            </a:r>
          </a:p>
          <a:p>
            <a:endParaRPr lang="cs-CZ" sz="800" dirty="0" smtClean="0"/>
          </a:p>
          <a:p>
            <a:r>
              <a:rPr lang="cs-CZ" sz="2000" dirty="0" smtClean="0"/>
              <a:t>Konfokální senzory využívají </a:t>
            </a:r>
            <a:r>
              <a:rPr lang="cs-CZ" sz="2000" b="1" dirty="0" smtClean="0"/>
              <a:t>bílého světla</a:t>
            </a:r>
            <a:r>
              <a:rPr lang="cs-CZ" sz="2000" dirty="0" smtClean="0"/>
              <a:t>, které obsahuje všechny vlnové délky obsažené ve </a:t>
            </a:r>
            <a:r>
              <a:rPr lang="cs-CZ" sz="2000" dirty="0" smtClean="0"/>
              <a:t>viditelném </a:t>
            </a:r>
            <a:r>
              <a:rPr lang="cs-CZ" sz="2000" dirty="0" smtClean="0"/>
              <a:t>spektru elektromagnetického záření. </a:t>
            </a:r>
          </a:p>
        </p:txBody>
      </p:sp>
      <p:pic>
        <p:nvPicPr>
          <p:cNvPr id="16" name="Obrázek 15" descr="ob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19683"/>
            <a:ext cx="3193786" cy="34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528437" y="6077318"/>
            <a:ext cx="424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27714" y="2636912"/>
            <a:ext cx="48207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Bílé světlo je ve snímači </a:t>
            </a:r>
            <a:r>
              <a:rPr lang="cs-CZ" sz="2000" b="1" dirty="0"/>
              <a:t>rozloženo na jednotlivé vlnové délky </a:t>
            </a:r>
            <a:r>
              <a:rPr lang="cs-CZ" sz="2000" dirty="0"/>
              <a:t>– monochromatické složky, které jsou díky soustavě optiky zaostřeny na různé vzdálenosti. </a:t>
            </a:r>
            <a:endParaRPr lang="cs-CZ" sz="2000" dirty="0" smtClean="0"/>
          </a:p>
          <a:p>
            <a:r>
              <a:rPr lang="cs-CZ" sz="2000" dirty="0" smtClean="0"/>
              <a:t>Pouze monochromatická složka </a:t>
            </a:r>
            <a:r>
              <a:rPr lang="cs-CZ" sz="2000" b="1" dirty="0" smtClean="0"/>
              <a:t>zaostřená</a:t>
            </a:r>
            <a:r>
              <a:rPr lang="cs-CZ" sz="2000" dirty="0" smtClean="0"/>
              <a:t> na měřený povrch </a:t>
            </a:r>
            <a:r>
              <a:rPr lang="cs-CZ" sz="2000" b="1" dirty="0" smtClean="0"/>
              <a:t>dává ostrý odražený obraz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Konfokální clona </a:t>
            </a:r>
            <a:r>
              <a:rPr lang="cs-CZ" sz="2000" b="1" dirty="0" smtClean="0"/>
              <a:t>zamezí průchodu neostrého odraženého světla</a:t>
            </a:r>
            <a:r>
              <a:rPr lang="cs-CZ" sz="2000" dirty="0" smtClean="0"/>
              <a:t>, tedy světla z jiné než měřené roviny. Na </a:t>
            </a:r>
            <a:r>
              <a:rPr lang="cs-CZ" sz="2000" dirty="0"/>
              <a:t>elektrooptický </a:t>
            </a:r>
            <a:r>
              <a:rPr lang="cs-CZ" sz="2000" b="1" dirty="0"/>
              <a:t>detektor</a:t>
            </a:r>
            <a:r>
              <a:rPr lang="cs-CZ" sz="2000" dirty="0"/>
              <a:t> (spektrometr) pak </a:t>
            </a:r>
            <a:r>
              <a:rPr lang="cs-CZ" sz="2000" b="1" dirty="0"/>
              <a:t>dopadá pouze ostrý odraz </a:t>
            </a:r>
            <a:r>
              <a:rPr lang="cs-CZ" sz="2000" dirty="0"/>
              <a:t>od povrchu v dané vzdálenosti.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606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Optické senzory – konfokální chromatické senzory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467544" y="1196752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Výhody konfokálních snímačů:</a:t>
            </a:r>
          </a:p>
          <a:p>
            <a:pPr marL="352425" indent="-352425" algn="just">
              <a:buFont typeface="Arial" pitchFamily="34" charset="0"/>
              <a:buChar char="•"/>
            </a:pPr>
            <a:r>
              <a:rPr lang="cs-CZ" sz="2000" b="1" dirty="0" smtClean="0"/>
              <a:t>vysoká přesnost </a:t>
            </a:r>
            <a:r>
              <a:rPr lang="cs-CZ" sz="2000" dirty="0" smtClean="0"/>
              <a:t>uváděná v řádu nm, pro větší rozsahy se přesnost </a:t>
            </a:r>
            <a:r>
              <a:rPr lang="cs-CZ" sz="2000" dirty="0" smtClean="0"/>
              <a:t>snižuje,</a:t>
            </a:r>
            <a:endParaRPr lang="cs-CZ" sz="2000" dirty="0" smtClean="0"/>
          </a:p>
          <a:p>
            <a:pPr marL="352425" indent="-352425" algn="just">
              <a:buFont typeface="Arial" pitchFamily="34" charset="0"/>
              <a:buChar char="•"/>
            </a:pPr>
            <a:r>
              <a:rPr lang="cs-CZ" sz="2000" b="1" dirty="0" smtClean="0"/>
              <a:t>nepatrný konstantní měřicí bod</a:t>
            </a:r>
            <a:r>
              <a:rPr lang="cs-CZ" sz="2000" dirty="0" smtClean="0"/>
              <a:t>, který umožňuje měření velmi malých ploch,</a:t>
            </a:r>
          </a:p>
          <a:p>
            <a:pPr marL="352425" indent="-352425" algn="just">
              <a:buFont typeface="Arial" pitchFamily="34" charset="0"/>
              <a:buChar char="•"/>
            </a:pPr>
            <a:r>
              <a:rPr lang="cs-CZ" sz="2000" dirty="0" smtClean="0"/>
              <a:t>vysoce přesné měření na </a:t>
            </a:r>
            <a:r>
              <a:rPr lang="cs-CZ" sz="2000" b="1" dirty="0" smtClean="0"/>
              <a:t>lesklých površích (zrcadlech) a na skle</a:t>
            </a:r>
            <a:r>
              <a:rPr lang="cs-CZ" sz="2000" dirty="0" smtClean="0"/>
              <a:t>,</a:t>
            </a:r>
          </a:p>
          <a:p>
            <a:pPr marL="352425" indent="-352425" algn="just">
              <a:buFont typeface="Arial" pitchFamily="34" charset="0"/>
              <a:buChar char="•"/>
            </a:pPr>
            <a:r>
              <a:rPr lang="cs-CZ" sz="2000" b="1" dirty="0" smtClean="0"/>
              <a:t>jednostranné měření tloušťky transparentních </a:t>
            </a:r>
            <a:r>
              <a:rPr lang="cs-CZ" sz="2000" b="1" dirty="0" smtClean="0"/>
              <a:t>materiálů</a:t>
            </a:r>
            <a:r>
              <a:rPr lang="cs-CZ" sz="2000" dirty="0" smtClean="0"/>
              <a:t>,</a:t>
            </a:r>
            <a:endParaRPr lang="cs-CZ" sz="2000" dirty="0" smtClean="0"/>
          </a:p>
          <a:p>
            <a:pPr marL="352425" indent="-352425" algn="just">
              <a:buFont typeface="Arial" pitchFamily="34" charset="0"/>
              <a:buChar char="•"/>
            </a:pPr>
            <a:r>
              <a:rPr lang="cs-CZ" sz="2000" dirty="0" smtClean="0"/>
              <a:t>relativně </a:t>
            </a:r>
            <a:r>
              <a:rPr lang="cs-CZ" sz="2000" b="1" dirty="0" smtClean="0"/>
              <a:t>vysoká rychlost vzorkování </a:t>
            </a:r>
            <a:r>
              <a:rPr lang="cs-CZ" sz="2000" dirty="0" smtClean="0"/>
              <a:t>(běžné snímače mají frekvenci snímání do 25 kHz, špičkově do 70 kHz</a:t>
            </a:r>
            <a:r>
              <a:rPr lang="cs-CZ" sz="2000" dirty="0" smtClean="0"/>
              <a:t>).</a:t>
            </a:r>
          </a:p>
          <a:p>
            <a:endParaRPr lang="cs-CZ" sz="800" b="1" dirty="0" smtClean="0"/>
          </a:p>
          <a:p>
            <a:r>
              <a:rPr lang="cs-CZ" sz="2000" dirty="0" smtClean="0"/>
              <a:t>Nevýhody </a:t>
            </a:r>
            <a:r>
              <a:rPr lang="cs-CZ" sz="2000" dirty="0"/>
              <a:t>konfokálních snímačů: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maximální </a:t>
            </a:r>
            <a:r>
              <a:rPr lang="cs-CZ" sz="2000" b="1" dirty="0"/>
              <a:t>rozsah měření je v současné době do 42 mm</a:t>
            </a:r>
            <a:r>
              <a:rPr lang="cs-CZ" sz="2000" dirty="0" smtClean="0"/>
              <a:t>,</a:t>
            </a:r>
            <a:endParaRPr lang="cs-CZ" sz="2000" dirty="0"/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 smtClean="0"/>
              <a:t>přesnost </a:t>
            </a:r>
            <a:r>
              <a:rPr lang="cs-CZ" sz="2000" dirty="0"/>
              <a:t>snímačů je závislá na dodržení </a:t>
            </a:r>
            <a:r>
              <a:rPr lang="cs-CZ" sz="2000" b="1" dirty="0"/>
              <a:t>správné pozice snímací hlavice </a:t>
            </a:r>
            <a:r>
              <a:rPr lang="cs-CZ" sz="2000" dirty="0"/>
              <a:t>vůči měřenému povrchu, ideálně by měla být pozice v normále vůči </a:t>
            </a:r>
            <a:r>
              <a:rPr lang="cs-CZ" sz="2000" dirty="0" smtClean="0"/>
              <a:t>povrchu, 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b="1" dirty="0" smtClean="0"/>
              <a:t>velké </a:t>
            </a:r>
            <a:r>
              <a:rPr lang="cs-CZ" sz="2000" b="1" dirty="0"/>
              <a:t>rozměry a hmotnost snímacích hlavic </a:t>
            </a:r>
            <a:r>
              <a:rPr lang="cs-CZ" sz="2000" dirty="0"/>
              <a:t>(s větším rozsahem měření rozměry narůstají),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b="1" dirty="0"/>
              <a:t>vysoká cena</a:t>
            </a:r>
            <a:r>
              <a:rPr lang="cs-CZ" sz="2000" dirty="0"/>
              <a:t>.</a:t>
            </a:r>
          </a:p>
          <a:p>
            <a:pPr marL="352425" indent="-352425" algn="just">
              <a:buFont typeface="Arial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informace o senzorech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467544" y="1196752"/>
            <a:ext cx="81361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Získaná data z měření jsou často ve formě </a:t>
            </a:r>
            <a:r>
              <a:rPr lang="cs-CZ" sz="2000" b="1" dirty="0" smtClean="0"/>
              <a:t>signálů odpovídajících fyzikálním veličinám</a:t>
            </a:r>
            <a:r>
              <a:rPr lang="cs-CZ" sz="2000" dirty="0" smtClean="0"/>
              <a:t>, např. měřeným hodnotám ve sledovaném či ovládaném zařízení.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Jednotky převádějící </a:t>
            </a:r>
            <a:r>
              <a:rPr lang="cs-CZ" sz="2000" b="1" dirty="0" smtClean="0"/>
              <a:t>měřené hodnoty na elektrické signály </a:t>
            </a:r>
            <a:r>
              <a:rPr lang="cs-CZ" sz="2000" dirty="0" smtClean="0"/>
              <a:t>jsou označovány jako </a:t>
            </a:r>
            <a:r>
              <a:rPr lang="cs-CZ" sz="2000" b="1" dirty="0" smtClean="0"/>
              <a:t>měřicí čidla</a:t>
            </a:r>
            <a:r>
              <a:rPr lang="cs-CZ" sz="2000" dirty="0" smtClean="0"/>
              <a:t>.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Tato čidla jsou součástí senzorů a jejich </a:t>
            </a:r>
            <a:r>
              <a:rPr lang="cs-CZ" sz="2000" b="1" dirty="0" smtClean="0"/>
              <a:t>výstupní signály jsou kalibrovány</a:t>
            </a:r>
            <a:r>
              <a:rPr lang="cs-CZ" sz="2000" dirty="0" smtClean="0"/>
              <a:t>, tedy například převedeny na stupnici používanou pro popis daných vlastností. </a:t>
            </a:r>
            <a:endParaRPr lang="cs-CZ" sz="2000" dirty="0" smtClean="0"/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Senzor může poskytovat jako výstup </a:t>
            </a:r>
            <a:r>
              <a:rPr lang="cs-CZ" sz="2000" b="1" dirty="0"/>
              <a:t>pouze analogový signál </a:t>
            </a:r>
            <a:r>
              <a:rPr lang="cs-CZ" sz="2000" dirty="0"/>
              <a:t>(nejčastěji elektrický), ale pro stroje a zařízení není většinou dále čitelný nebo přenositelný na jiný stroj (zařízení) a nemůže být snadno dále sdílený. </a:t>
            </a:r>
            <a:endParaRPr lang="cs-CZ" sz="2000" dirty="0" smtClean="0"/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Trendem </a:t>
            </a:r>
            <a:r>
              <a:rPr lang="cs-CZ" sz="2000" dirty="0"/>
              <a:t>dnešních snímačů je proto </a:t>
            </a:r>
            <a:r>
              <a:rPr lang="cs-CZ" sz="2000" b="1" dirty="0"/>
              <a:t>převod analogového signálu na digitální </a:t>
            </a:r>
            <a:r>
              <a:rPr lang="cs-CZ" sz="2000" dirty="0"/>
              <a:t>a následně na digitalizovaná data, která mohou být dále sdílena.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Senzory mohou být dále </a:t>
            </a:r>
            <a:r>
              <a:rPr lang="cs-CZ" sz="2000" b="1" dirty="0"/>
              <a:t>připojeny do vyhodnocovací jednotky </a:t>
            </a:r>
            <a:r>
              <a:rPr lang="cs-CZ" sz="2000" dirty="0"/>
              <a:t>nebo ji dokonce </a:t>
            </a:r>
            <a:r>
              <a:rPr lang="cs-CZ" sz="2000" b="1" dirty="0"/>
              <a:t>mohou obsahovat </a:t>
            </a:r>
            <a:r>
              <a:rPr lang="cs-CZ" sz="2000" dirty="0"/>
              <a:t>a získaná data interpretují na informace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905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informace o senzorech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31726" y="1096707"/>
            <a:ext cx="831673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Vlastnosti senzorů jsou ovlivněny sledovanou veličinou: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b="1" dirty="0" smtClean="0"/>
              <a:t>elektrickou</a:t>
            </a:r>
            <a:r>
              <a:rPr lang="cs-CZ" sz="2000" dirty="0" smtClean="0"/>
              <a:t> (proud, napětí, výkon, atd.) nebo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b="1" dirty="0" smtClean="0"/>
              <a:t>neelektrickou</a:t>
            </a:r>
            <a:r>
              <a:rPr lang="cs-CZ" sz="2000" dirty="0" smtClean="0"/>
              <a:t> (silou, teplotou, intenzitou záření, atd.).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Senzory tak </a:t>
            </a:r>
            <a:r>
              <a:rPr lang="cs-CZ" sz="2000" b="1" dirty="0" smtClean="0"/>
              <a:t>detekují svoje vlastnosti </a:t>
            </a:r>
            <a:r>
              <a:rPr lang="cs-CZ" sz="2000" dirty="0" smtClean="0"/>
              <a:t>(změnu vlastností) a tyto vlastnosti jsou následně </a:t>
            </a:r>
            <a:r>
              <a:rPr lang="cs-CZ" sz="2000" b="1" dirty="0" smtClean="0"/>
              <a:t>převedeny do škály dané fyzikální veličiny pro kvantifikaci </a:t>
            </a:r>
            <a:r>
              <a:rPr lang="cs-CZ" sz="2000" dirty="0" smtClean="0"/>
              <a:t>(měření) vlastností sledovaného objektu.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Jak vyplývá z definice, </a:t>
            </a:r>
            <a:r>
              <a:rPr lang="cs-CZ" sz="2000" b="1" dirty="0" smtClean="0"/>
              <a:t>senzor detekuje své vlastnosti </a:t>
            </a:r>
            <a:r>
              <a:rPr lang="cs-CZ" sz="2000" dirty="0" smtClean="0"/>
              <a:t>(změnu svých vlastností) a musí proto být nějakým </a:t>
            </a:r>
            <a:r>
              <a:rPr lang="cs-CZ" sz="2000" b="1" dirty="0" smtClean="0"/>
              <a:t>fyzikálním principem propojen se sledovaným</a:t>
            </a:r>
            <a:r>
              <a:rPr lang="cs-CZ" sz="2000" dirty="0" smtClean="0"/>
              <a:t> (měřeným) objektem.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V praxi toto propojení je častým zdrojem chyb a šumu v měření. Příkladem může být termočlánek, který není v dokonalém kontaktu s měřeným objektem. </a:t>
            </a:r>
            <a:endParaRPr lang="cs-CZ" sz="2000" dirty="0" smtClean="0"/>
          </a:p>
          <a:p>
            <a:pPr algn="just"/>
            <a:endParaRPr lang="cs-CZ" sz="800" dirty="0" smtClean="0"/>
          </a:p>
          <a:p>
            <a:pPr algn="just"/>
            <a:r>
              <a:rPr lang="cs-CZ" sz="2000" dirty="0"/>
              <a:t>Senzory obsahují </a:t>
            </a:r>
            <a:r>
              <a:rPr lang="cs-CZ" sz="2000" b="1" dirty="0"/>
              <a:t>měřící čidlo </a:t>
            </a:r>
            <a:r>
              <a:rPr lang="cs-CZ" sz="2000" dirty="0"/>
              <a:t>s elektronickým obvodem pro prvotní zpracování signálu a převádějí elektrické, mechanické, teplotní, optické a chemické veličiny na </a:t>
            </a:r>
            <a:r>
              <a:rPr lang="cs-CZ" sz="2000" b="1" dirty="0"/>
              <a:t>vhodné elektrické signály</a:t>
            </a:r>
            <a:r>
              <a:rPr lang="cs-CZ" sz="2000" dirty="0"/>
              <a:t>. Tento převod bývá většinou </a:t>
            </a:r>
            <a:r>
              <a:rPr lang="cs-CZ" sz="2000" b="1" dirty="0"/>
              <a:t>vícestupňový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629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senzorů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476644" y="1196752"/>
            <a:ext cx="78484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Rozdělení senzorů podle </a:t>
            </a:r>
            <a:r>
              <a:rPr lang="cs-CZ" sz="2000" b="1" dirty="0" smtClean="0"/>
              <a:t>druhu snímané veličiny</a:t>
            </a:r>
            <a:r>
              <a:rPr lang="cs-CZ" sz="20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tlak, síla, zrychlení,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teplota</a:t>
            </a:r>
            <a:r>
              <a:rPr lang="cs-CZ" sz="2000" dirty="0"/>
              <a:t>, množství odebraného tepla</a:t>
            </a:r>
            <a:r>
              <a:rPr lang="cs-CZ" sz="2000" dirty="0" smtClean="0"/>
              <a:t>,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poloha</a:t>
            </a:r>
            <a:r>
              <a:rPr lang="cs-CZ" sz="2000" dirty="0"/>
              <a:t>, hladina</a:t>
            </a:r>
            <a:r>
              <a:rPr lang="cs-CZ" sz="2000" dirty="0" smtClean="0"/>
              <a:t>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otáčky, úhel,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průtok</a:t>
            </a:r>
            <a:r>
              <a:rPr lang="cs-CZ" sz="2000" dirty="0"/>
              <a:t>, prošlé množství,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elektrické </a:t>
            </a:r>
            <a:r>
              <a:rPr lang="cs-CZ" sz="2000" dirty="0"/>
              <a:t>napětí, proud, odpor, vodivost,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ionizující záření,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viskozita</a:t>
            </a:r>
            <a:r>
              <a:rPr lang="cs-CZ" sz="2000" dirty="0"/>
              <a:t>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hustota,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pH,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err="1"/>
              <a:t>redox</a:t>
            </a:r>
            <a:r>
              <a:rPr lang="cs-CZ" sz="2000" dirty="0"/>
              <a:t> potenciál,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vlhkost,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a </a:t>
            </a:r>
            <a:r>
              <a:rPr lang="cs-CZ" sz="2000" dirty="0" smtClean="0"/>
              <a:t>další…</a:t>
            </a:r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19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senzorů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476644" y="1196752"/>
            <a:ext cx="78484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Rozdělení senzorů podle </a:t>
            </a:r>
            <a:r>
              <a:rPr lang="cs-CZ" sz="2000" b="1" dirty="0" smtClean="0"/>
              <a:t>chování výstupu</a:t>
            </a:r>
            <a:r>
              <a:rPr lang="cs-CZ" sz="2000" dirty="0" smtClean="0"/>
              <a:t>:</a:t>
            </a:r>
          </a:p>
          <a:p>
            <a:pPr algn="just">
              <a:spcAft>
                <a:spcPts val="600"/>
              </a:spcAft>
            </a:pPr>
            <a:r>
              <a:rPr lang="cs-CZ" sz="2000" b="1" u="sng" dirty="0" smtClean="0"/>
              <a:t>Aktivní</a:t>
            </a:r>
            <a:r>
              <a:rPr lang="cs-CZ" sz="2000" b="1" i="1" u="sng" dirty="0" smtClean="0"/>
              <a:t> </a:t>
            </a:r>
            <a:r>
              <a:rPr lang="cs-CZ" sz="2000" dirty="0"/>
              <a:t>(též generátorové), působením měřené veličiny se </a:t>
            </a:r>
            <a:r>
              <a:rPr lang="cs-CZ" sz="2000" b="1" dirty="0"/>
              <a:t>senzor chová jako zdroj energie</a:t>
            </a:r>
            <a:r>
              <a:rPr lang="cs-CZ" sz="2000" dirty="0"/>
              <a:t> (nejčastěji elektrické). Příkladem mohou být senzory pracující na principu převodu termoelektrickém, fotoelektrickém, piezoelektrickém, indukčním elektrochemickém (resp. chemicko-elektrickém) atd. </a:t>
            </a:r>
            <a:endParaRPr lang="cs-CZ" sz="2000" dirty="0" smtClean="0"/>
          </a:p>
          <a:p>
            <a:pPr algn="just"/>
            <a:r>
              <a:rPr lang="cs-CZ" sz="2000" b="1" u="sng" dirty="0" smtClean="0"/>
              <a:t>Pasivní</a:t>
            </a:r>
            <a:r>
              <a:rPr lang="cs-CZ" sz="2000" dirty="0"/>
              <a:t>, působením měřené veličiny se </a:t>
            </a:r>
            <a:r>
              <a:rPr lang="cs-CZ" sz="2000" b="1" dirty="0"/>
              <a:t>mění některý z parametrů senzoru</a:t>
            </a:r>
            <a:r>
              <a:rPr lang="cs-CZ" sz="2000" dirty="0"/>
              <a:t> (často </a:t>
            </a:r>
            <a:r>
              <a:rPr lang="cs-CZ" sz="2000" dirty="0" smtClean="0"/>
              <a:t>el. </a:t>
            </a:r>
            <a:r>
              <a:rPr lang="cs-CZ" sz="2000" dirty="0"/>
              <a:t>veličina, např. indukčnost, kapacitu, odpor, impedanci, nebo optická veličina, např. změna barvy). Vlivem teploty se např. změní odpor fotorezistoru, vlivem akustického tlaku se mění kapacita kondenzátorového mikrofonu a vlivem tlaku se může změnit poloha železného jádra v cívce a tím její indukčnost. Pro další zpracování signálu pomocí elektronických obvodů je nutné  veličinu  dále transformovat na analogový napěťový nebo proudový signál, přičemž měřicí veličinou je amplituda, kmitočet, fáze aj.  K vyhodnocení elektrických vlastností pasivních senzorů je vždy zapotřebí </a:t>
            </a:r>
            <a:r>
              <a:rPr lang="cs-CZ" sz="2000" b="1" dirty="0"/>
              <a:t>zdroj elektrické energie</a:t>
            </a:r>
            <a:r>
              <a:rPr lang="cs-CZ" sz="2000" dirty="0"/>
              <a:t>. 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27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senzorů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476644" y="1196752"/>
            <a:ext cx="8559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Rozdělení senzorů podle </a:t>
            </a:r>
            <a:r>
              <a:rPr lang="cs-CZ" sz="2000" b="1" dirty="0" smtClean="0"/>
              <a:t>fyzického propojení s měřeným objektem/prostředím</a:t>
            </a:r>
            <a:r>
              <a:rPr lang="cs-CZ" sz="2000" dirty="0" smtClean="0"/>
              <a:t>: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711261"/>
            <a:ext cx="82089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/>
              <a:t>Kontaktní</a:t>
            </a:r>
            <a:r>
              <a:rPr lang="cs-CZ" sz="2000" dirty="0"/>
              <a:t>, které jsou v přímém mechanickém kontaktu s měřeným objektem (např. termočlánek, kladkové snímače polohy, </a:t>
            </a:r>
            <a:r>
              <a:rPr lang="cs-CZ" sz="2000" dirty="0" smtClean="0"/>
              <a:t>…).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cs-CZ" sz="2000" b="1" dirty="0" smtClean="0"/>
              <a:t>Bezkontaktní</a:t>
            </a:r>
            <a:r>
              <a:rPr lang="cs-CZ" sz="2000" dirty="0"/>
              <a:t>, kde mechanický kontakt s měřeným objektem není, ale je třeba zajistit podmínky pro přechod měřeného fyzikálního pole od objektu k senzoru (např. pyrometr, triangulační snímače polohy, …).</a:t>
            </a:r>
          </a:p>
          <a:p>
            <a:pPr algn="just"/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476644" y="3872374"/>
            <a:ext cx="79117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Rozdělení senzorů podle </a:t>
            </a:r>
            <a:r>
              <a:rPr lang="cs-CZ" sz="2000" b="1" dirty="0" smtClean="0"/>
              <a:t>výstupního signálu</a:t>
            </a:r>
            <a:r>
              <a:rPr lang="cs-CZ" sz="2000" dirty="0" smtClean="0"/>
              <a:t>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Analogové: </a:t>
            </a:r>
            <a:r>
              <a:rPr lang="cs-CZ" sz="2000" dirty="0" err="1" smtClean="0"/>
              <a:t>jednohodnotové</a:t>
            </a:r>
            <a:r>
              <a:rPr lang="cs-CZ" sz="2000" dirty="0" smtClean="0"/>
              <a:t>, dvouhodnotové </a:t>
            </a:r>
            <a:r>
              <a:rPr lang="cs-CZ" sz="2000" dirty="0"/>
              <a:t>(logické – ANO/NE</a:t>
            </a:r>
            <a:r>
              <a:rPr lang="cs-CZ" sz="2000" dirty="0" smtClean="0"/>
              <a:t>), spojité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Digitální: </a:t>
            </a:r>
            <a:r>
              <a:rPr lang="cs-CZ" sz="2000" dirty="0" smtClean="0"/>
              <a:t>dvouhodnotové </a:t>
            </a:r>
            <a:r>
              <a:rPr lang="cs-CZ" sz="2000" dirty="0"/>
              <a:t>– binární (logické</a:t>
            </a:r>
            <a:r>
              <a:rPr lang="cs-CZ" sz="2000" dirty="0" smtClean="0"/>
              <a:t>), více </a:t>
            </a:r>
            <a:r>
              <a:rPr lang="cs-CZ" sz="2000" dirty="0"/>
              <a:t>úrovňové (kvantované na určitý počet hladin, hodnotové parametry senzoru jsou uváděny v bitech).</a:t>
            </a:r>
          </a:p>
          <a:p>
            <a:pPr algn="just">
              <a:spcAft>
                <a:spcPts val="6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09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senzorů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476644" y="1196752"/>
            <a:ext cx="8559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Rozdělení senzorů podle </a:t>
            </a:r>
            <a:r>
              <a:rPr lang="cs-CZ" sz="2000" b="1" dirty="0" smtClean="0"/>
              <a:t>vstupní </a:t>
            </a:r>
            <a:r>
              <a:rPr lang="cs-CZ" sz="2000" dirty="0" smtClean="0"/>
              <a:t>(měřené) </a:t>
            </a:r>
            <a:r>
              <a:rPr lang="cs-CZ" sz="2000" b="1" dirty="0" smtClean="0"/>
              <a:t>veličiny</a:t>
            </a:r>
            <a:r>
              <a:rPr lang="cs-CZ" sz="2000" dirty="0" smtClean="0"/>
              <a:t>: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711261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geometrické veličiny </a:t>
            </a:r>
            <a:r>
              <a:rPr lang="cs-CZ" sz="2000" dirty="0"/>
              <a:t>(měření polohy, </a:t>
            </a:r>
            <a:r>
              <a:rPr lang="cs-CZ" sz="2000" dirty="0" smtClean="0"/>
              <a:t>posunutí </a:t>
            </a:r>
            <a:r>
              <a:rPr lang="cs-CZ" sz="2000" dirty="0"/>
              <a:t>atd.),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mechanické veličiny </a:t>
            </a:r>
            <a:r>
              <a:rPr lang="cs-CZ" sz="2000" dirty="0"/>
              <a:t>(měření rychlosti, akcelerace, síly, tlaku, průtoku, mechanického napětí),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teplotní veličiny </a:t>
            </a:r>
            <a:r>
              <a:rPr lang="cs-CZ" sz="2000" dirty="0"/>
              <a:t>(teplota, tepelný </a:t>
            </a:r>
            <a:r>
              <a:rPr lang="cs-CZ" sz="2000" dirty="0" smtClean="0"/>
              <a:t>tok </a:t>
            </a:r>
            <a:r>
              <a:rPr lang="cs-CZ" sz="2000" dirty="0"/>
              <a:t>atd.),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elektrické </a:t>
            </a:r>
            <a:r>
              <a:rPr lang="cs-CZ" sz="2000" dirty="0"/>
              <a:t>a </a:t>
            </a:r>
            <a:r>
              <a:rPr lang="cs-CZ" sz="2000" dirty="0" smtClean="0"/>
              <a:t>magnetické veličiny,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intenzita </a:t>
            </a:r>
            <a:r>
              <a:rPr lang="cs-CZ" sz="2000" dirty="0"/>
              <a:t>vyzařování (elektromagnetické, radiační veličiny ve viditelném, infračerveném a jiném spektru, </a:t>
            </a:r>
            <a:r>
              <a:rPr lang="cs-CZ" sz="2000" dirty="0" smtClean="0"/>
              <a:t>zvukové </a:t>
            </a:r>
            <a:r>
              <a:rPr lang="cs-CZ" sz="2000" dirty="0"/>
              <a:t>atd.),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chemické veličiny </a:t>
            </a:r>
            <a:r>
              <a:rPr lang="cs-CZ" sz="2000" dirty="0"/>
              <a:t>(koncentrace </a:t>
            </a:r>
            <a:r>
              <a:rPr lang="cs-CZ" sz="2000" dirty="0" smtClean="0"/>
              <a:t>iontů </a:t>
            </a:r>
            <a:r>
              <a:rPr lang="cs-CZ" sz="2000" dirty="0"/>
              <a:t>atd.),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biologické veličiny </a:t>
            </a:r>
            <a:r>
              <a:rPr lang="cs-CZ" sz="2000" dirty="0"/>
              <a:t>(koncentrace </a:t>
            </a:r>
            <a:r>
              <a:rPr lang="cs-CZ" sz="2000" dirty="0" smtClean="0"/>
              <a:t>enzymů </a:t>
            </a:r>
            <a:r>
              <a:rPr lang="cs-CZ" sz="2000" dirty="0"/>
              <a:t>atd.).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9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22613</TotalTime>
  <Words>3171</Words>
  <Application>Microsoft Office PowerPoint</Application>
  <PresentationFormat>Předvádění na obrazovce (4:3)</PresentationFormat>
  <Paragraphs>388</Paragraphs>
  <Slides>35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361</cp:revision>
  <dcterms:created xsi:type="dcterms:W3CDTF">2017-11-24T10:29:28Z</dcterms:created>
  <dcterms:modified xsi:type="dcterms:W3CDTF">2024-04-16T07:52:03Z</dcterms:modified>
</cp:coreProperties>
</file>