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3"/>
  </p:notesMasterIdLst>
  <p:handoutMasterIdLst>
    <p:handoutMasterId r:id="rId54"/>
  </p:handoutMasterIdLst>
  <p:sldIdLst>
    <p:sldId id="618" r:id="rId2"/>
    <p:sldId id="400" r:id="rId3"/>
    <p:sldId id="596" r:id="rId4"/>
    <p:sldId id="520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15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7" r:id="rId25"/>
    <p:sldId id="616" r:id="rId26"/>
    <p:sldId id="563" r:id="rId27"/>
    <p:sldId id="564" r:id="rId28"/>
    <p:sldId id="560" r:id="rId29"/>
    <p:sldId id="577" r:id="rId30"/>
    <p:sldId id="580" r:id="rId31"/>
    <p:sldId id="578" r:id="rId32"/>
    <p:sldId id="579" r:id="rId33"/>
    <p:sldId id="565" r:id="rId34"/>
    <p:sldId id="543" r:id="rId35"/>
    <p:sldId id="544" r:id="rId36"/>
    <p:sldId id="545" r:id="rId37"/>
    <p:sldId id="582" r:id="rId38"/>
    <p:sldId id="529" r:id="rId39"/>
    <p:sldId id="530" r:id="rId40"/>
    <p:sldId id="531" r:id="rId41"/>
    <p:sldId id="532" r:id="rId42"/>
    <p:sldId id="583" r:id="rId43"/>
    <p:sldId id="595" r:id="rId44"/>
    <p:sldId id="535" r:id="rId45"/>
    <p:sldId id="584" r:id="rId46"/>
    <p:sldId id="585" r:id="rId47"/>
    <p:sldId id="534" r:id="rId48"/>
    <p:sldId id="591" r:id="rId49"/>
    <p:sldId id="592" r:id="rId50"/>
    <p:sldId id="593" r:id="rId51"/>
    <p:sldId id="519" r:id="rId52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70AD47"/>
    <a:srgbClr val="61953F"/>
    <a:srgbClr val="45821C"/>
    <a:srgbClr val="F3F3F3"/>
    <a:srgbClr val="F4F9F1"/>
    <a:srgbClr val="171CE5"/>
    <a:srgbClr val="FF0066"/>
    <a:srgbClr val="FF0000"/>
    <a:srgbClr val="8C6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788" autoAdjust="0"/>
  </p:normalViewPr>
  <p:slideViewPr>
    <p:cSldViewPr>
      <p:cViewPr varScale="1">
        <p:scale>
          <a:sx n="101" d="100"/>
          <a:sy n="101" d="100"/>
        </p:scale>
        <p:origin x="72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3979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53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46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741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299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6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34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883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742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7814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95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996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255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980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532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8289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863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227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4971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3663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3601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84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5338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7949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3534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5914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581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4486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109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1287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8784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423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4920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9401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4120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61429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379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1979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56783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139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6222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636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5173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574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276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41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921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216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05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38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cs typeface="Calibri" panose="020F0502020204030204" pitchFamily="34" charset="0"/>
              </a:rPr>
              <a:t>End-to-End distance</a:t>
            </a:r>
            <a:endParaRPr lang="cs-CZ" sz="3600" b="1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cs-CZ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end-to-end distance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foreign literature also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(end-to-end distance)</a:t>
                </a:r>
              </a:p>
              <a:p>
                <a:pPr lvl="1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 for linear strings (so we only have 2 ends)</a:t>
                </a:r>
              </a:p>
              <a:p>
                <a:pPr lvl="1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consider dividing the entire chain into segments that are described by vectors</a:t>
                </a:r>
              </a:p>
              <a:p>
                <a:pPr lvl="1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theoretical value used especially in theoretical calculations and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modeling</a:t>
                </a:r>
                <a:endParaRPr lang="cs-CZ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cs-CZ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33425" indent="0">
                  <a:buNone/>
                  <a:tabLst>
                    <a:tab pos="990600" algn="l"/>
                  </a:tabLst>
                </a:pPr>
                <a:r>
                  <a:rPr lang="cs-CZ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cs-CZ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… </a:t>
                </a:r>
                <a:r>
                  <a:rPr lang="cs-CZ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total</a:t>
                </a:r>
                <a:r>
                  <a:rPr lang="cs-CZ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cs-CZ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cs-CZ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segments</a:t>
                </a:r>
                <a:endParaRPr lang="cs-CZ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33425" indent="0">
                  <a:buNone/>
                  <a:tabLst>
                    <a:tab pos="990600" algn="l"/>
                  </a:tabLst>
                </a:pPr>
                <a:r>
                  <a:rPr lang="cs-CZ" sz="1800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cs-CZ" sz="1800" i="1" baseline="-25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cs-CZ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…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vector of the </a:t>
                </a:r>
                <a:r>
                  <a:rPr lang="en-US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i-th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segment</a:t>
                </a:r>
                <a:endParaRPr lang="cs-CZ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cs-CZ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cs-CZ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end-to-end </a:t>
                </a:r>
                <a:r>
                  <a:rPr 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distance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cs-CZ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cs-CZ" sz="2000" i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cs-CZ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cs-CZ" sz="2000" i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endParaRPr lang="cs-CZ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cs-CZ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average</a:t>
                </a:r>
                <a:r>
                  <a:rPr lang="cs-CZ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value</a:t>
                </a:r>
                <a:endParaRPr lang="cs-CZ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511" t="-1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CE47E09B-A103-496F-A378-8D879D556D45}"/>
              </a:ext>
            </a:extLst>
          </p:cNvPr>
          <p:cNvSpPr txBox="1"/>
          <p:nvPr/>
        </p:nvSpPr>
        <p:spPr>
          <a:xfrm>
            <a:off x="0" y="6564759"/>
            <a:ext cx="110645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14300" algn="l"/>
              </a:tabLs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 for more on the issue of the ends of linear structures, see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Werich+Voskovec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Pudr a benzín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(link 2:07 to 2:59): https://www.youtube.com/watch?v=xluP9lIzBr8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DED067-928B-45BA-BD9C-DE5AD6A60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465" y="2330298"/>
            <a:ext cx="2322559" cy="36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cs typeface="Calibri" panose="020F0502020204030204" pitchFamily="34" charset="0"/>
              </a:rPr>
              <a:t>Macromolecular</a:t>
            </a:r>
            <a:r>
              <a:rPr lang="cs-CZ" sz="3600" b="1" dirty="0">
                <a:cs typeface="Calibri" panose="020F0502020204030204" pitchFamily="34" charset="0"/>
              </a:rPr>
              <a:t> </a:t>
            </a:r>
            <a:r>
              <a:rPr lang="cs-CZ" sz="3600" b="1" dirty="0" err="1" smtClean="0">
                <a:cs typeface="Calibri" panose="020F0502020204030204" pitchFamily="34" charset="0"/>
              </a:rPr>
              <a:t>coil</a:t>
            </a:r>
            <a:r>
              <a:rPr lang="cs-CZ" sz="3600" b="1" dirty="0" smtClean="0">
                <a:cs typeface="Calibri" panose="020F0502020204030204" pitchFamily="34" charset="0"/>
              </a:rPr>
              <a:t> </a:t>
            </a:r>
            <a:r>
              <a:rPr lang="cs-CZ" sz="3600" b="1" dirty="0" err="1">
                <a:cs typeface="Calibri" panose="020F0502020204030204" pitchFamily="34" charset="0"/>
              </a:rPr>
              <a:t>models</a:t>
            </a:r>
            <a:endParaRPr lang="cs-CZ" sz="3600" b="1" dirty="0"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loosely coupled chain</a:t>
            </a: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bonds of the same length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segments rotate with equal probability in the range α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(-180°; 180°)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freely rotating chain with a fixed valence angle</a:t>
            </a: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bonds of the same length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free rotation with a constant valence angle between the bonds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restricted rotatable chain with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conformationally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independent neighboring bonds</a:t>
            </a: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bonds of the same length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rotation with a constant valence angle between the bonds</a:t>
            </a:r>
          </a:p>
          <a:p>
            <a:pPr lvl="2">
              <a:buSzPct val="100000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limited by energy barriers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microconformations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restricted rotatable chain with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conformationally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dependent neighboring bonds</a:t>
            </a: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bonds of the same length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rotation with a constant valence angle between the bonds</a:t>
            </a:r>
          </a:p>
          <a:p>
            <a:pPr lvl="2">
              <a:buSzPct val="100000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limited by energy barriers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microconformations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SzPct val="100000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limited by energy barriers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microconformations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of neighboring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bonds</a:t>
            </a:r>
            <a:endParaRPr lang="cs-CZ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60EDFC-B5E5-49E5-9C0E-2A3A584E3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714" y="1872374"/>
            <a:ext cx="2736549" cy="16127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89C031-6D48-478D-B981-E4EC2EACD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944" y="3917198"/>
            <a:ext cx="2332856" cy="2460434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2EFAADA-2961-45E3-A762-C4B0E13C3ED0}"/>
              </a:ext>
            </a:extLst>
          </p:cNvPr>
          <p:cNvCxnSpPr>
            <a:cxnSpLocks/>
          </p:cNvCxnSpPr>
          <p:nvPr/>
        </p:nvCxnSpPr>
        <p:spPr bwMode="auto">
          <a:xfrm>
            <a:off x="6960096" y="2780928"/>
            <a:ext cx="2060848" cy="16766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2EFAADA-2961-45E3-A762-C4B0E13C3ED0}"/>
              </a:ext>
            </a:extLst>
          </p:cNvPr>
          <p:cNvCxnSpPr>
            <a:cxnSpLocks/>
          </p:cNvCxnSpPr>
          <p:nvPr/>
        </p:nvCxnSpPr>
        <p:spPr bwMode="auto">
          <a:xfrm>
            <a:off x="5807968" y="3645024"/>
            <a:ext cx="3456384" cy="46884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cs typeface="Calibri" panose="020F0502020204030204" pitchFamily="34" charset="0"/>
              </a:rPr>
              <a:t>Macromolecular</a:t>
            </a:r>
            <a:r>
              <a:rPr lang="cs-CZ" sz="3600" b="1" dirty="0">
                <a:cs typeface="Calibri" panose="020F0502020204030204" pitchFamily="34" charset="0"/>
              </a:rPr>
              <a:t> </a:t>
            </a:r>
            <a:r>
              <a:rPr lang="cs-CZ" sz="3600" b="1" dirty="0" err="1">
                <a:cs typeface="Calibri" panose="020F0502020204030204" pitchFamily="34" charset="0"/>
              </a:rPr>
              <a:t>coil</a:t>
            </a:r>
            <a:r>
              <a:rPr lang="cs-CZ" sz="3600" b="1" dirty="0">
                <a:cs typeface="Calibri" panose="020F0502020204030204" pitchFamily="34" charset="0"/>
              </a:rPr>
              <a:t> </a:t>
            </a:r>
            <a:r>
              <a:rPr lang="cs-CZ" sz="3600" b="1" dirty="0" err="1">
                <a:cs typeface="Calibri" panose="020F0502020204030204" pitchFamily="34" charset="0"/>
              </a:rPr>
              <a:t>models</a:t>
            </a:r>
            <a:endParaRPr lang="cs-CZ" sz="3600" b="1" dirty="0"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previous models valuable for theory, too complex for practice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equivalent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replacement of individual bonds with imaginary larger segments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they consist of as many adjacent links as possible so that even adjacent segments are mutually independent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whole then behaves again like a loosely jointed chain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with the original loosely coupled chain, they match in: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mean distances of chain ends &lt;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contour length L</a:t>
            </a:r>
          </a:p>
          <a:p>
            <a:pPr lvl="3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maximum length of a theoretically stretched chain</a:t>
            </a:r>
            <a:endParaRPr lang="cs-CZ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AA6CEA-680C-448E-A7C2-A8A92984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3892" y="1964359"/>
            <a:ext cx="3179525" cy="25394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0ECD8B-25A6-4BF5-A7E3-368FC253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301" y="4928794"/>
            <a:ext cx="3423277" cy="10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472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2. Amorphous and crystalline phase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1026" name="Picture 2" descr="Schematic diagrams of the molecular structures of a general crystalline... 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54" y="2891975"/>
            <a:ext cx="7567892" cy="35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Morphology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deals with the mutual arrangement of macromolecules in the entire polymeric substance</a:t>
            </a:r>
          </a:p>
          <a:p>
            <a:r>
              <a:rPr lang="en-US" dirty="0"/>
              <a:t>two basic phases can be found</a:t>
            </a:r>
          </a:p>
          <a:p>
            <a:pPr lvl="1"/>
            <a:r>
              <a:rPr lang="en-US" dirty="0"/>
              <a:t>amorphous and crystalline</a:t>
            </a:r>
          </a:p>
          <a:p>
            <a:pPr lvl="1"/>
            <a:r>
              <a:rPr lang="en-US" dirty="0"/>
              <a:t>both phases differ significantly in their properties</a:t>
            </a:r>
            <a:endParaRPr lang="cs-CZ" u="sng" dirty="0" smtClean="0"/>
          </a:p>
        </p:txBody>
      </p:sp>
      <p:pic>
        <p:nvPicPr>
          <p:cNvPr id="1026" name="Picture 2" descr="Structure of solid polymers (Chapter 2) - The Physics of Deformation and  Fracture of Polym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71" y="3429000"/>
            <a:ext cx="4291472" cy="27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Crystallinity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shockingly, many polymeric substances are partially crystalline</a:t>
            </a:r>
          </a:p>
          <a:p>
            <a:pPr lvl="1"/>
            <a:r>
              <a:rPr lang="en-US" sz="2000" dirty="0"/>
              <a:t>however, they are never 100% crystalline (maybe 99%)</a:t>
            </a:r>
          </a:p>
          <a:p>
            <a:pPr lvl="1"/>
            <a:r>
              <a:rPr lang="en-US" sz="2000" dirty="0"/>
              <a:t>therefore they are referred to as semi-crystalline (i.e. partially crystalline)</a:t>
            </a:r>
          </a:p>
          <a:p>
            <a:pPr lvl="1"/>
            <a:r>
              <a:rPr lang="en-US" sz="2000" dirty="0"/>
              <a:t>the individual crystalline structures in a given polymer are called crystallites</a:t>
            </a:r>
          </a:p>
          <a:p>
            <a:r>
              <a:rPr lang="en-US" sz="2400" dirty="0"/>
              <a:t>a crystal in general is a structure that is regular over long distances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502706" y="4347825"/>
            <a:ext cx="7186588" cy="21344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2887341" y="3987873"/>
            <a:ext cx="140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amorphous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5281735" y="3987873"/>
            <a:ext cx="162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semicrystalline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7901313" y="3987873"/>
            <a:ext cx="140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crystalline</a:t>
            </a:r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3261492" y="4840094"/>
            <a:ext cx="419623" cy="1225502"/>
          </a:xfrm>
          <a:custGeom>
            <a:avLst/>
            <a:gdLst>
              <a:gd name="connsiteX0" fmla="*/ 136721 w 464395"/>
              <a:gd name="connsiteY0" fmla="*/ 1264920 h 1356258"/>
              <a:gd name="connsiteX1" fmla="*/ 7181 w 464395"/>
              <a:gd name="connsiteY1" fmla="*/ 541020 h 1356258"/>
              <a:gd name="connsiteX2" fmla="*/ 37661 w 464395"/>
              <a:gd name="connsiteY2" fmla="*/ 129540 h 1356258"/>
              <a:gd name="connsiteX3" fmla="*/ 212921 w 464395"/>
              <a:gd name="connsiteY3" fmla="*/ 0 h 1356258"/>
              <a:gd name="connsiteX4" fmla="*/ 350081 w 464395"/>
              <a:gd name="connsiteY4" fmla="*/ 129540 h 1356258"/>
              <a:gd name="connsiteX5" fmla="*/ 319601 w 464395"/>
              <a:gd name="connsiteY5" fmla="*/ 510540 h 1356258"/>
              <a:gd name="connsiteX6" fmla="*/ 464381 w 464395"/>
              <a:gd name="connsiteY6" fmla="*/ 1150620 h 1356258"/>
              <a:gd name="connsiteX7" fmla="*/ 327221 w 464395"/>
              <a:gd name="connsiteY7" fmla="*/ 1333500 h 1356258"/>
              <a:gd name="connsiteX8" fmla="*/ 136721 w 464395"/>
              <a:gd name="connsiteY8" fmla="*/ 1264920 h 135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395" h="1356258">
                <a:moveTo>
                  <a:pt x="136721" y="1264920"/>
                </a:moveTo>
                <a:cubicBezTo>
                  <a:pt x="83381" y="1132840"/>
                  <a:pt x="23691" y="730250"/>
                  <a:pt x="7181" y="541020"/>
                </a:cubicBezTo>
                <a:cubicBezTo>
                  <a:pt x="-9329" y="351790"/>
                  <a:pt x="3371" y="219710"/>
                  <a:pt x="37661" y="129540"/>
                </a:cubicBezTo>
                <a:cubicBezTo>
                  <a:pt x="71951" y="39370"/>
                  <a:pt x="160851" y="0"/>
                  <a:pt x="212921" y="0"/>
                </a:cubicBezTo>
                <a:cubicBezTo>
                  <a:pt x="264991" y="0"/>
                  <a:pt x="332301" y="44450"/>
                  <a:pt x="350081" y="129540"/>
                </a:cubicBezTo>
                <a:cubicBezTo>
                  <a:pt x="367861" y="214630"/>
                  <a:pt x="300551" y="340360"/>
                  <a:pt x="319601" y="510540"/>
                </a:cubicBezTo>
                <a:cubicBezTo>
                  <a:pt x="338651" y="680720"/>
                  <a:pt x="463111" y="1013460"/>
                  <a:pt x="464381" y="1150620"/>
                </a:cubicBezTo>
                <a:cubicBezTo>
                  <a:pt x="465651" y="1287780"/>
                  <a:pt x="380561" y="1314450"/>
                  <a:pt x="327221" y="1333500"/>
                </a:cubicBezTo>
                <a:cubicBezTo>
                  <a:pt x="273881" y="1352550"/>
                  <a:pt x="190061" y="1397000"/>
                  <a:pt x="136721" y="126492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 rot="21260538">
            <a:off x="4963077" y="4357205"/>
            <a:ext cx="1457372" cy="1287796"/>
          </a:xfrm>
          <a:custGeom>
            <a:avLst/>
            <a:gdLst>
              <a:gd name="connsiteX0" fmla="*/ 509865 w 1457372"/>
              <a:gd name="connsiteY0" fmla="*/ 107633 h 1287796"/>
              <a:gd name="connsiteX1" fmla="*/ 29805 w 1457372"/>
              <a:gd name="connsiteY1" fmla="*/ 1159193 h 1287796"/>
              <a:gd name="connsiteX2" fmla="*/ 1424265 w 1457372"/>
              <a:gd name="connsiteY2" fmla="*/ 1159193 h 1287796"/>
              <a:gd name="connsiteX3" fmla="*/ 982305 w 1457372"/>
              <a:gd name="connsiteY3" fmla="*/ 153353 h 1287796"/>
              <a:gd name="connsiteX4" fmla="*/ 509865 w 1457372"/>
              <a:gd name="connsiteY4" fmla="*/ 107633 h 128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372" h="1287796">
                <a:moveTo>
                  <a:pt x="509865" y="107633"/>
                </a:moveTo>
                <a:cubicBezTo>
                  <a:pt x="351115" y="275273"/>
                  <a:pt x="-122595" y="983933"/>
                  <a:pt x="29805" y="1159193"/>
                </a:cubicBezTo>
                <a:cubicBezTo>
                  <a:pt x="182205" y="1334453"/>
                  <a:pt x="1265515" y="1326833"/>
                  <a:pt x="1424265" y="1159193"/>
                </a:cubicBezTo>
                <a:cubicBezTo>
                  <a:pt x="1583015" y="991553"/>
                  <a:pt x="1127085" y="328613"/>
                  <a:pt x="982305" y="153353"/>
                </a:cubicBezTo>
                <a:cubicBezTo>
                  <a:pt x="837525" y="-21907"/>
                  <a:pt x="668615" y="-60007"/>
                  <a:pt x="509865" y="10763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 rot="20776434">
            <a:off x="5390950" y="5518750"/>
            <a:ext cx="1551186" cy="837570"/>
          </a:xfrm>
          <a:prstGeom prst="roundRect">
            <a:avLst>
              <a:gd name="adj" fmla="val 3938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oblený obdélník 29"/>
          <p:cNvSpPr/>
          <p:nvPr/>
        </p:nvSpPr>
        <p:spPr>
          <a:xfrm>
            <a:off x="7595617" y="4393666"/>
            <a:ext cx="2016224" cy="1644287"/>
          </a:xfrm>
          <a:prstGeom prst="roundRect">
            <a:avLst>
              <a:gd name="adj" fmla="val 834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2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Crystallinity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1" y="2073995"/>
            <a:ext cx="6875095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in order for a regular structure to emerge, regular building blocks must be present</a:t>
            </a:r>
          </a:p>
          <a:p>
            <a:r>
              <a:rPr lang="en-US" dirty="0"/>
              <a:t>I need for crystallization</a:t>
            </a:r>
          </a:p>
          <a:p>
            <a:pPr lvl="1"/>
            <a:r>
              <a:rPr lang="en-US" dirty="0" smtClean="0"/>
              <a:t>regular</a:t>
            </a:r>
            <a:r>
              <a:rPr lang="cs-CZ" dirty="0" err="1" smtClean="0"/>
              <a:t>ity</a:t>
            </a:r>
            <a:endParaRPr lang="en-US" dirty="0"/>
          </a:p>
          <a:p>
            <a:pPr lvl="1"/>
            <a:r>
              <a:rPr lang="en-US" dirty="0"/>
              <a:t>(optionally) tactical</a:t>
            </a:r>
          </a:p>
          <a:p>
            <a:pPr lvl="1"/>
            <a:r>
              <a:rPr lang="en-US" dirty="0"/>
              <a:t>sufficiently strong secondary bonds</a:t>
            </a:r>
          </a:p>
          <a:p>
            <a:endParaRPr lang="en-US" dirty="0"/>
          </a:p>
          <a:p>
            <a:r>
              <a:rPr lang="cs-CZ" dirty="0" err="1" smtClean="0"/>
              <a:t>example</a:t>
            </a:r>
            <a:r>
              <a:rPr lang="cs-CZ" dirty="0" smtClean="0"/>
              <a:t>:</a:t>
            </a:r>
            <a:r>
              <a:rPr lang="en-US" dirty="0" smtClean="0"/>
              <a:t> masonry</a:t>
            </a:r>
            <a:endParaRPr lang="en-US" dirty="0"/>
          </a:p>
          <a:p>
            <a:pPr lvl="1"/>
            <a:r>
              <a:rPr lang="en-US" dirty="0" smtClean="0"/>
              <a:t>regular</a:t>
            </a:r>
            <a:r>
              <a:rPr lang="cs-CZ" dirty="0" err="1" smtClean="0"/>
              <a:t>ity</a:t>
            </a:r>
            <a:r>
              <a:rPr lang="en-US" dirty="0" smtClean="0"/>
              <a:t> </a:t>
            </a:r>
            <a:r>
              <a:rPr lang="en-US" dirty="0"/>
              <a:t>= bricks (stones) as similar as possible</a:t>
            </a:r>
          </a:p>
          <a:p>
            <a:pPr lvl="1"/>
            <a:r>
              <a:rPr lang="en-US" dirty="0"/>
              <a:t>secondary bonds = enough mortar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6" name="Picture 4" descr="Zdivo - Wikiw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 bwMode="auto">
          <a:xfrm>
            <a:off x="7733134" y="4157828"/>
            <a:ext cx="360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divo z LOMOVÉHO KAME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t="50652" r="9146" b="2163"/>
          <a:stretch/>
        </p:blipFill>
        <p:spPr bwMode="auto">
          <a:xfrm>
            <a:off x="7733134" y="1916832"/>
            <a:ext cx="360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8141711" y="2940301"/>
            <a:ext cx="792088" cy="792088"/>
          </a:xfrm>
          <a:prstGeom prst="roundRect">
            <a:avLst>
              <a:gd name="adj" fmla="val 4193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9840416" y="3242395"/>
            <a:ext cx="720080" cy="474637"/>
          </a:xfrm>
          <a:prstGeom prst="roundRect">
            <a:avLst>
              <a:gd name="adj" fmla="val 3590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8306228" y="2532140"/>
            <a:ext cx="632339" cy="362888"/>
          </a:xfrm>
          <a:prstGeom prst="roundRect">
            <a:avLst>
              <a:gd name="adj" fmla="val 3590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10200456" y="2833167"/>
            <a:ext cx="632339" cy="362888"/>
          </a:xfrm>
          <a:prstGeom prst="roundRect">
            <a:avLst>
              <a:gd name="adj" fmla="val 3590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7734581" y="1950990"/>
            <a:ext cx="632339" cy="362888"/>
          </a:xfrm>
          <a:prstGeom prst="roundRect">
            <a:avLst>
              <a:gd name="adj" fmla="val 3590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9130363" y="3375387"/>
            <a:ext cx="278005" cy="362888"/>
          </a:xfrm>
          <a:prstGeom prst="roundRect">
            <a:avLst>
              <a:gd name="adj" fmla="val 3590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9397929" y="2528412"/>
            <a:ext cx="442487" cy="362888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7960257" y="4421210"/>
            <a:ext cx="654189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8688288" y="4421210"/>
            <a:ext cx="709641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9451308" y="4414540"/>
            <a:ext cx="654189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10171027" y="4430443"/>
            <a:ext cx="654189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8366920" y="4862246"/>
            <a:ext cx="654189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7968208" y="5305648"/>
            <a:ext cx="654189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8694014" y="5303282"/>
            <a:ext cx="654189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9435405" y="5308909"/>
            <a:ext cx="549027" cy="36004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0" name="Picture 8" descr="Red cross sign for web sites. Wrong symbol isolated on white background  vector illustration. Stock Vector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7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49" y="2274735"/>
            <a:ext cx="1756945" cy="17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Узнаем как получить галочку на Ютубе? Быстрые и действенные способ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9" b="87286" l="8625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642" y="4375896"/>
            <a:ext cx="1869504" cy="16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Sufficiently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strong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secondary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bonds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it is the sum of the forces (energies) of all secondary bonds holding the given crystallite together</a:t>
            </a:r>
          </a:p>
          <a:p>
            <a:pPr lvl="1"/>
            <a:r>
              <a:rPr lang="en-US" dirty="0"/>
              <a:t>I can have several strong (polar) bonds (PA)</a:t>
            </a:r>
          </a:p>
          <a:p>
            <a:pPr lvl="1"/>
            <a:r>
              <a:rPr lang="en-US" dirty="0"/>
              <a:t>or I may have many weaker bonds (PE, PP)</a:t>
            </a:r>
          </a:p>
          <a:p>
            <a:r>
              <a:rPr lang="en-US" dirty="0"/>
              <a:t>the dissociation energy of secondary bonds must be smaller than the energy of thermal motion of molecules (entropic character)</a:t>
            </a:r>
          </a:p>
          <a:p>
            <a:pPr lvl="1"/>
            <a:r>
              <a:rPr lang="en-US" dirty="0"/>
              <a:t>thus, when the temperature </a:t>
            </a:r>
            <a:r>
              <a:rPr lang="en-US" dirty="0" smtClean="0"/>
              <a:t>increases </a:t>
            </a:r>
            <a:r>
              <a:rPr lang="en-US" dirty="0"/>
              <a:t>sufficiently, the crystallites generally melt, because the thermal motions overcome the secondary bonds and the crystallite breaks 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1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Crystallites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structure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models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443477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 smtClean="0"/>
              <a:t>lamellar</a:t>
            </a:r>
            <a:r>
              <a:rPr lang="cs-CZ" dirty="0" smtClean="0"/>
              <a:t> </a:t>
            </a:r>
            <a:r>
              <a:rPr lang="cs-CZ" dirty="0" err="1" smtClean="0"/>
              <a:t>fibrils</a:t>
            </a:r>
            <a:endParaRPr lang="en-US" dirty="0"/>
          </a:p>
          <a:p>
            <a:pPr lvl="1"/>
            <a:r>
              <a:rPr lang="en-US" dirty="0"/>
              <a:t>the oldest, probably survived today</a:t>
            </a:r>
          </a:p>
          <a:p>
            <a:r>
              <a:rPr lang="cs-CZ" dirty="0" err="1" smtClean="0"/>
              <a:t>chain</a:t>
            </a:r>
            <a:r>
              <a:rPr lang="cs-CZ" dirty="0" smtClean="0"/>
              <a:t> </a:t>
            </a:r>
            <a:r>
              <a:rPr lang="cs-CZ" dirty="0" err="1" smtClean="0"/>
              <a:t>folded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en-US" dirty="0"/>
          </a:p>
          <a:p>
            <a:pPr lvl="1"/>
            <a:r>
              <a:rPr lang="en-US" dirty="0"/>
              <a:t>from dilute solutions</a:t>
            </a:r>
          </a:p>
          <a:p>
            <a:pPr lvl="1"/>
            <a:r>
              <a:rPr lang="en-US" dirty="0"/>
              <a:t>broken </a:t>
            </a:r>
            <a:r>
              <a:rPr lang="en-US" dirty="0" smtClean="0"/>
              <a:t>pyramid</a:t>
            </a:r>
            <a:endParaRPr lang="en-US" dirty="0"/>
          </a:p>
          <a:p>
            <a:pPr lvl="1"/>
            <a:r>
              <a:rPr lang="en-US" dirty="0"/>
              <a:t>bends about 5-6 carbons long</a:t>
            </a:r>
          </a:p>
          <a:p>
            <a:r>
              <a:rPr lang="en-US" dirty="0"/>
              <a:t>dendrites (tree-like)</a:t>
            </a:r>
          </a:p>
          <a:p>
            <a:pPr lvl="1"/>
            <a:r>
              <a:rPr lang="en-US" dirty="0"/>
              <a:t>from more concentrated solutions</a:t>
            </a:r>
          </a:p>
          <a:p>
            <a:pPr lvl="1"/>
            <a:r>
              <a:rPr lang="en-US" dirty="0"/>
              <a:t>crystallites grow more easily in folds, grooves and corners (need to cover less surface energy)</a:t>
            </a:r>
          </a:p>
          <a:p>
            <a:pPr lvl="1"/>
            <a:r>
              <a:rPr lang="en-US" dirty="0"/>
              <a:t>that's why they start to grow everywhere, even on a different crystallite</a:t>
            </a:r>
          </a:p>
          <a:p>
            <a:r>
              <a:rPr lang="en-US" dirty="0" err="1"/>
              <a:t>spherulites</a:t>
            </a:r>
            <a:endParaRPr lang="en-US" dirty="0"/>
          </a:p>
          <a:p>
            <a:pPr lvl="1"/>
            <a:r>
              <a:rPr lang="en-US" dirty="0"/>
              <a:t>crystallization from the melt</a:t>
            </a:r>
          </a:p>
          <a:p>
            <a:pPr lvl="1"/>
            <a:r>
              <a:rPr lang="en-US" dirty="0"/>
              <a:t>least regular crystallites</a:t>
            </a:r>
          </a:p>
          <a:p>
            <a:pPr lvl="1"/>
            <a:r>
              <a:rPr lang="en-US" dirty="0"/>
              <a:t>typical Maltese cross in section under a polarizing microscope</a:t>
            </a:r>
            <a:endParaRPr lang="cs-CZ" dirty="0"/>
          </a:p>
        </p:txBody>
      </p:sp>
      <p:pic>
        <p:nvPicPr>
          <p:cNvPr id="6" name="Picture 2" descr="Structure of solid polymers (Chapter 2) - The Physics of Deformation and  Fracture of Polym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61" y="1484784"/>
            <a:ext cx="326545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9906938" y="2443647"/>
            <a:ext cx="682030" cy="487164"/>
          </a:xfrm>
          <a:prstGeom prst="roundRect">
            <a:avLst>
              <a:gd name="adj" fmla="val 39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 rot="18725880">
            <a:off x="10927234" y="2576505"/>
            <a:ext cx="626365" cy="402135"/>
          </a:xfrm>
          <a:prstGeom prst="roundRect">
            <a:avLst>
              <a:gd name="adj" fmla="val 39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 rot="19659518">
            <a:off x="10622093" y="1658982"/>
            <a:ext cx="626365" cy="305469"/>
          </a:xfrm>
          <a:prstGeom prst="roundRect">
            <a:avLst>
              <a:gd name="adj" fmla="val 39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 rot="19181378">
            <a:off x="8910868" y="1914703"/>
            <a:ext cx="626365" cy="205994"/>
          </a:xfrm>
          <a:prstGeom prst="roundRect">
            <a:avLst>
              <a:gd name="adj" fmla="val 39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 rot="21149034">
            <a:off x="9626313" y="1821126"/>
            <a:ext cx="626365" cy="194401"/>
          </a:xfrm>
          <a:prstGeom prst="roundRect">
            <a:avLst>
              <a:gd name="adj" fmla="val 39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 rot="19006528">
            <a:off x="9256451" y="2837421"/>
            <a:ext cx="533019" cy="238313"/>
          </a:xfrm>
          <a:prstGeom prst="roundRect">
            <a:avLst>
              <a:gd name="adj" fmla="val 39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7497337" y="2344234"/>
            <a:ext cx="140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 smtClean="0">
                <a:solidFill>
                  <a:srgbClr val="4582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crystallites</a:t>
            </a:r>
            <a:endParaRPr lang="cs-CZ" dirty="0">
              <a:solidFill>
                <a:srgbClr val="45821C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12" y="2744969"/>
            <a:ext cx="3567448" cy="96191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771" y="3738286"/>
            <a:ext cx="3007982" cy="1489483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799658" y="3789040"/>
            <a:ext cx="864096" cy="143872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3071664" y="3738286"/>
            <a:ext cx="2664296" cy="66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00" name="Picture 4" descr="V čem jsou si plasty a kovy podobné | MM Průmyslové spektr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/>
        </p:blipFill>
        <p:spPr bwMode="auto">
          <a:xfrm>
            <a:off x="8472264" y="4259567"/>
            <a:ext cx="3474628" cy="2084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070" y="5085184"/>
            <a:ext cx="1327956" cy="1364912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 flipV="1">
            <a:off x="7896200" y="5445224"/>
            <a:ext cx="792088" cy="144016"/>
          </a:xfrm>
          <a:prstGeom prst="straightConnector1">
            <a:avLst/>
          </a:prstGeom>
          <a:ln w="12700"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B4B6A35-90DA-4284-8CEA-6DAD6DC0416F}"/>
              </a:ext>
            </a:extLst>
          </p:cNvPr>
          <p:cNvCxnSpPr/>
          <p:nvPr/>
        </p:nvCxnSpPr>
        <p:spPr>
          <a:xfrm>
            <a:off x="2423592" y="2234283"/>
            <a:ext cx="60486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Orientation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crystallites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generally random</a:t>
            </a:r>
          </a:p>
          <a:p>
            <a:r>
              <a:rPr lang="en-US" dirty="0"/>
              <a:t>however, the external force is plural to orient them to some extent</a:t>
            </a:r>
          </a:p>
          <a:p>
            <a:pPr lvl="1"/>
            <a:r>
              <a:rPr lang="en-US" dirty="0"/>
              <a:t>e.g. when in </a:t>
            </a:r>
            <a:r>
              <a:rPr lang="cs-CZ" dirty="0" smtClean="0"/>
              <a:t>filament </a:t>
            </a:r>
            <a:r>
              <a:rPr lang="cs-CZ" dirty="0" err="1" smtClean="0"/>
              <a:t>drawing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3789040"/>
            <a:ext cx="7439025" cy="24098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10409871" y="5477439"/>
            <a:ext cx="140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shishkebab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247806" y="4676989"/>
            <a:ext cx="171553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err="1"/>
              <a:t>tensile</a:t>
            </a:r>
            <a:r>
              <a:rPr lang="cs-CZ" dirty="0"/>
              <a:t> stress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3509758"/>
            <a:ext cx="1967681" cy="19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7000" y="1555601"/>
            <a:ext cx="6858000" cy="374679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>
                  <a:solidFill>
                    <a:schemeClr val="bg1"/>
                  </a:solidFill>
                </a:ln>
              </a:rPr>
              <a:t>Chemical </a:t>
            </a:r>
            <a:r>
              <a:rPr lang="en-US" sz="9600" b="1" dirty="0">
                <a:ln>
                  <a:solidFill>
                    <a:schemeClr val="bg1"/>
                  </a:solidFill>
                </a:ln>
              </a:rPr>
              <a:t>structure of polymers</a:t>
            </a:r>
            <a:endParaRPr lang="cs-CZ" sz="96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Effect of crystallinity on the properties of 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3708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higher density of the crystalline phase</a:t>
            </a:r>
          </a:p>
          <a:p>
            <a:pPr lvl="1"/>
            <a:r>
              <a:rPr lang="en-US" dirty="0"/>
              <a:t>macromolecules are regularly and tightly assembled (secondary bonds only act over short distances).</a:t>
            </a:r>
          </a:p>
          <a:p>
            <a:pPr lvl="1"/>
            <a:r>
              <a:rPr lang="en-US" dirty="0"/>
              <a:t>if you clean your clothes in the closet, they usually take up less space, although the mass is still there</a:t>
            </a:r>
          </a:p>
          <a:p>
            <a:pPr lvl="2"/>
            <a:r>
              <a:rPr lang="en-US" dirty="0"/>
              <a:t>i.e. the density is higher</a:t>
            </a:r>
          </a:p>
          <a:p>
            <a:r>
              <a:rPr lang="en-US" dirty="0"/>
              <a:t>one polymer can show several types of crystal structure (e.g. PA 6)</a:t>
            </a:r>
          </a:p>
          <a:p>
            <a:pPr lvl="1"/>
            <a:r>
              <a:rPr lang="en-US" dirty="0"/>
              <a:t>similar to some inorganic substances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27" y="3120944"/>
            <a:ext cx="4618521" cy="2105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28448" y="2996952"/>
            <a:ext cx="1945924" cy="2023111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8213107" y="4074032"/>
            <a:ext cx="7095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Effect of crystallinity on density</a:t>
            </a:r>
            <a:endParaRPr lang="cs-CZ" sz="3600" b="1" dirty="0">
              <a:ea typeface="+mn-ea"/>
              <a:cs typeface="+mn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125431"/>
              </p:ext>
            </p:extLst>
          </p:nvPr>
        </p:nvGraphicFramePr>
        <p:xfrm>
          <a:off x="1595500" y="2234283"/>
          <a:ext cx="9000999" cy="3557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33">
                  <a:extLst>
                    <a:ext uri="{9D8B030D-6E8A-4147-A177-3AD203B41FA5}">
                      <a16:colId xmlns:a16="http://schemas.microsoft.com/office/drawing/2014/main" val="3433912485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3754073334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3178673325"/>
                    </a:ext>
                  </a:extLst>
                </a:gridCol>
              </a:tblGrid>
              <a:tr h="395268">
                <a:tc rowSpan="2"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polymer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density</a:t>
                      </a:r>
                      <a:r>
                        <a:rPr lang="cs-CZ" i="1" baseline="0" dirty="0" smtClean="0"/>
                        <a:t> </a:t>
                      </a:r>
                      <a:r>
                        <a:rPr lang="cs-CZ" i="1" baseline="0" dirty="0"/>
                        <a:t>(g/</a:t>
                      </a:r>
                      <a:r>
                        <a:rPr lang="cs-CZ" i="1" baseline="0" dirty="0" err="1"/>
                        <a:t>cm</a:t>
                      </a:r>
                      <a:r>
                        <a:rPr lang="cs-CZ" i="1" baseline="30000" dirty="0" err="1"/>
                        <a:t>3</a:t>
                      </a:r>
                      <a:r>
                        <a:rPr lang="cs-CZ" i="1" baseline="0" dirty="0"/>
                        <a:t>)</a:t>
                      </a:r>
                      <a:endParaRPr lang="cs-CZ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02569"/>
                  </a:ext>
                </a:extLst>
              </a:tr>
              <a:tr h="39526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crystalline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phase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amorphous</a:t>
                      </a:r>
                      <a:r>
                        <a:rPr lang="cs-CZ" i="1" baseline="0" dirty="0" smtClean="0"/>
                        <a:t> </a:t>
                      </a:r>
                      <a:r>
                        <a:rPr lang="cs-CZ" i="1" baseline="0" dirty="0" err="1" smtClean="0"/>
                        <a:t>phase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668743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 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5376215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 6|6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465862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469576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413625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PTFE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920468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PP (</a:t>
                      </a:r>
                      <a:r>
                        <a:rPr lang="cs-CZ" dirty="0" err="1" smtClean="0"/>
                        <a:t>izotaktic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872966"/>
                  </a:ext>
                </a:extLst>
              </a:tr>
              <a:tr h="395268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HDPE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Effect of crystallinity on the properties of 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other molecules do not penetrate between tightly arranged chains (reactions thus take place mainly on the surface)</a:t>
            </a:r>
          </a:p>
          <a:p>
            <a:pPr lvl="1"/>
            <a:r>
              <a:rPr lang="en-US" dirty="0"/>
              <a:t>higher resistance to chemicals (degradation)</a:t>
            </a:r>
          </a:p>
          <a:p>
            <a:pPr lvl="1"/>
            <a:r>
              <a:rPr lang="en-US" dirty="0"/>
              <a:t>higher resistance to dissolution</a:t>
            </a:r>
          </a:p>
          <a:p>
            <a:r>
              <a:rPr lang="en-US" dirty="0"/>
              <a:t>crystalline polymer (without additives) is not clear, but only translucent</a:t>
            </a:r>
          </a:p>
          <a:p>
            <a:pPr lvl="1"/>
            <a:r>
              <a:rPr lang="en-US" dirty="0"/>
              <a:t>individual crystalline domains refract and reflect light in different directions</a:t>
            </a:r>
          </a:p>
          <a:p>
            <a:pPr lvl="1"/>
            <a:r>
              <a:rPr lang="en-US" dirty="0"/>
              <a:t>How is it that inorganic crystals tend to be clear and semi-crystalline polymers are not?</a:t>
            </a:r>
          </a:p>
          <a:p>
            <a:pPr lvl="1"/>
            <a:r>
              <a:rPr lang="en-US" dirty="0"/>
              <a:t>caused by more phase transitions</a:t>
            </a:r>
          </a:p>
          <a:p>
            <a:pPr lvl="2"/>
            <a:r>
              <a:rPr lang="en-US" dirty="0"/>
              <a:t>an amorphous polymer has only medium-polymer optical transitions, whereas a crystalline polymer has many transitions inside the polymer, amorphous-crystalline</a:t>
            </a:r>
          </a:p>
          <a:p>
            <a:pPr lvl="2"/>
            <a:r>
              <a:rPr lang="en-US" dirty="0"/>
              <a:t>this causes multiple scattering and reflection (if we grind a clear amorphous polymer into a powder, it will no longer be clear but will appear white)</a:t>
            </a:r>
          </a:p>
          <a:p>
            <a:pPr lvl="2"/>
            <a:r>
              <a:rPr lang="en-US" dirty="0"/>
              <a:t>e.g. foamed PS is completely amorphous and appears white only because of the large number of air-polymer transitions</a:t>
            </a: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6240" y="4305330"/>
            <a:ext cx="3895725" cy="1962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8276765" y="3933056"/>
            <a:ext cx="140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amorphous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10492026" y="3933056"/>
            <a:ext cx="1631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semicrystalline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1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Effect of crystallinity on the properties of 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16296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as the degree of crystallinity increases, the strength of the polymer usually increases</a:t>
            </a:r>
          </a:p>
          <a:p>
            <a:pPr lvl="1"/>
            <a:r>
              <a:rPr lang="en-US" dirty="0"/>
              <a:t>in crystallites there are a number of secondary bonds that must be overcome</a:t>
            </a:r>
          </a:p>
          <a:p>
            <a:pPr lvl="1"/>
            <a:r>
              <a:rPr lang="en-US" dirty="0"/>
              <a:t>can completely change the character of the material</a:t>
            </a:r>
          </a:p>
          <a:p>
            <a:pPr lvl="2"/>
            <a:r>
              <a:rPr lang="en-US" dirty="0"/>
              <a:t>e.g. tactical PP is very mechanically resistant, while </a:t>
            </a:r>
            <a:r>
              <a:rPr lang="en-US" dirty="0" err="1"/>
              <a:t>atactic</a:t>
            </a:r>
            <a:r>
              <a:rPr lang="en-US" dirty="0"/>
              <a:t> is a waxy (even oily at low molecular weights) substance</a:t>
            </a:r>
          </a:p>
          <a:p>
            <a:pPr lvl="2"/>
            <a:r>
              <a:rPr lang="en-US" dirty="0"/>
              <a:t>LDPE is much less mechanically resistant than HDPE or even UHMWPE</a:t>
            </a:r>
            <a:endParaRPr lang="cs-CZ" dirty="0"/>
          </a:p>
        </p:txBody>
      </p:sp>
      <p:pic>
        <p:nvPicPr>
          <p:cNvPr id="1026" name="Picture 2" descr="James Bond (Roger Moore) | James Bond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286850"/>
            <a:ext cx="2880320" cy="288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112224" y="2223492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Crystallinity really matters. Mainly it results in the difference between a PE bulletproof vest and a PE plastic bag for a snack.</a:t>
            </a:r>
            <a:endParaRPr lang="cs-CZ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2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Melting temperature of crystallites </a:t>
            </a:r>
            <a:r>
              <a:rPr lang="cs-CZ" sz="3600" b="1" dirty="0" err="1" smtClean="0"/>
              <a:t>T</a:t>
            </a:r>
            <a:r>
              <a:rPr lang="cs-CZ" sz="3600" b="1" baseline="-25000" dirty="0" err="1" smtClean="0"/>
              <a:t>m</a:t>
            </a:r>
            <a:endParaRPr lang="cs-CZ" sz="3600" b="1" baseline="-25000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44288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crystallites are held together by secondary bonds</a:t>
            </a:r>
          </a:p>
          <a:p>
            <a:r>
              <a:rPr lang="en-US" dirty="0"/>
              <a:t>increasing the temperature of the polymer means supplying energy to its molecules</a:t>
            </a:r>
          </a:p>
          <a:p>
            <a:pPr lvl="1"/>
            <a:r>
              <a:rPr lang="en-US" dirty="0"/>
              <a:t>if this is greater than the strength of the secondary bonds, they may split - the crystallite melts</a:t>
            </a:r>
          </a:p>
          <a:p>
            <a:pPr lvl="1"/>
            <a:r>
              <a:rPr lang="en-US" dirty="0"/>
              <a:t>the melting point Tm of the crystallites means the temperature above which all the crystallites melt and the polymer becomes amorphous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BD152D-9E7C-453E-8DF5-BAB86DC94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13369"/>
          <a:stretch/>
        </p:blipFill>
        <p:spPr>
          <a:xfrm>
            <a:off x="6384032" y="3068960"/>
            <a:ext cx="5442886" cy="27998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1943CF0-FCEB-45F9-A07C-4A054FB195FC}"/>
              </a:ext>
            </a:extLst>
          </p:cNvPr>
          <p:cNvSpPr txBox="1"/>
          <p:nvPr/>
        </p:nvSpPr>
        <p:spPr>
          <a:xfrm>
            <a:off x="6795126" y="2668850"/>
            <a:ext cx="495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differential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scanning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calorimetry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DSC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C32387-B364-459C-B3D3-DC2A69BF1901}"/>
              </a:ext>
            </a:extLst>
          </p:cNvPr>
          <p:cNvSpPr txBox="1"/>
          <p:nvPr/>
        </p:nvSpPr>
        <p:spPr>
          <a:xfrm>
            <a:off x="11083348" y="5684149"/>
            <a:ext cx="76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cs-CZ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[°C]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B38A106-9405-4C18-A3D8-FA632C4ABB3B}"/>
              </a:ext>
            </a:extLst>
          </p:cNvPr>
          <p:cNvSpPr txBox="1"/>
          <p:nvPr/>
        </p:nvSpPr>
        <p:spPr>
          <a:xfrm rot="16200000">
            <a:off x="5482619" y="4068197"/>
            <a:ext cx="1921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r>
              <a:rPr lang="cs-CZ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[W/g]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63A2744-3987-47D4-9315-5D462D1F0921}"/>
              </a:ext>
            </a:extLst>
          </p:cNvPr>
          <p:cNvSpPr txBox="1"/>
          <p:nvPr/>
        </p:nvSpPr>
        <p:spPr>
          <a:xfrm>
            <a:off x="7651992" y="3559846"/>
            <a:ext cx="76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cs-CZ" baseline="-25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C6C6E6-0C13-4571-99F7-4ECD5961A34A}"/>
              </a:ext>
            </a:extLst>
          </p:cNvPr>
          <p:cNvSpPr txBox="1"/>
          <p:nvPr/>
        </p:nvSpPr>
        <p:spPr>
          <a:xfrm>
            <a:off x="10488488" y="5225992"/>
            <a:ext cx="76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cs-CZ" baseline="-250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1ABB146B-1460-4AC8-ACFE-627FCA02BFFE}"/>
              </a:ext>
            </a:extLst>
          </p:cNvPr>
          <p:cNvSpPr/>
          <p:nvPr/>
        </p:nvSpPr>
        <p:spPr>
          <a:xfrm>
            <a:off x="10507177" y="5124061"/>
            <a:ext cx="573194" cy="57319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472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3. Chemical structure of polymers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2050" name="Picture 2" descr="What are Polymers and Classification of Polymers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87" y="2348880"/>
            <a:ext cx="5559225" cy="4169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Chemical</a:t>
            </a:r>
            <a:r>
              <a:rPr lang="cs-CZ" sz="3600" b="1" dirty="0"/>
              <a:t> </a:t>
            </a:r>
            <a:r>
              <a:rPr lang="cs-CZ" sz="3600" b="1" dirty="0" err="1"/>
              <a:t>structure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macromolecules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671982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it is based on the structure of organic substances</a:t>
            </a:r>
          </a:p>
          <a:p>
            <a:pPr lvl="1"/>
            <a:r>
              <a:rPr lang="en-US" dirty="0"/>
              <a:t>primary (constitution)</a:t>
            </a:r>
          </a:p>
          <a:p>
            <a:pPr lvl="1"/>
            <a:r>
              <a:rPr lang="en-US" dirty="0"/>
              <a:t>secondary (configuration)</a:t>
            </a:r>
          </a:p>
          <a:p>
            <a:pPr lvl="1"/>
            <a:r>
              <a:rPr lang="en-US" dirty="0"/>
              <a:t>tertiary (conformation)</a:t>
            </a:r>
          </a:p>
          <a:p>
            <a:pPr lvl="1"/>
            <a:r>
              <a:rPr lang="en-US" dirty="0"/>
              <a:t>quaternary</a:t>
            </a:r>
          </a:p>
          <a:p>
            <a:endParaRPr lang="en-US" dirty="0"/>
          </a:p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example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chess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most important is the king (constitutional monarchy)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figure I'm currently pulling is also important (configuration)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the end, I decide what the layout of the figures is, what is the formation of my army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don't because it's an obscure biochemical matter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4" descr="学習プラン：基本の先へ！ - Chess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1484" r="33912" b="5850"/>
          <a:stretch/>
        </p:blipFill>
        <p:spPr bwMode="auto">
          <a:xfrm>
            <a:off x="8519966" y="2026287"/>
            <a:ext cx="3168352" cy="3164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9982202" y="4675524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507681" y="512466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  <a:latin typeface="+mn-lt"/>
              </a:rPr>
              <a:t>1.</a:t>
            </a:r>
          </a:p>
        </p:txBody>
      </p:sp>
      <p:sp>
        <p:nvSpPr>
          <p:cNvPr id="10" name="Ovál 9"/>
          <p:cNvSpPr/>
          <p:nvPr/>
        </p:nvSpPr>
        <p:spPr>
          <a:xfrm>
            <a:off x="8458202" y="4355496"/>
            <a:ext cx="504056" cy="504056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8846975" y="4768345"/>
            <a:ext cx="504056" cy="504056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1252447" y="4742031"/>
            <a:ext cx="504056" cy="504056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9248843" y="4757057"/>
            <a:ext cx="504056" cy="504056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9169731" y="51906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  <a:latin typeface="+mn-lt"/>
              </a:rPr>
              <a:t>2.</a:t>
            </a:r>
          </a:p>
        </p:txBody>
      </p:sp>
      <p:sp>
        <p:nvSpPr>
          <p:cNvPr id="15" name="Volný tvar 14"/>
          <p:cNvSpPr/>
          <p:nvPr/>
        </p:nvSpPr>
        <p:spPr>
          <a:xfrm>
            <a:off x="8349741" y="1828550"/>
            <a:ext cx="3633576" cy="1866008"/>
          </a:xfrm>
          <a:custGeom>
            <a:avLst/>
            <a:gdLst>
              <a:gd name="connsiteX0" fmla="*/ 66219 w 3633576"/>
              <a:gd name="connsiteY0" fmla="*/ 171617 h 1866008"/>
              <a:gd name="connsiteX1" fmla="*/ 75744 w 3633576"/>
              <a:gd name="connsiteY1" fmla="*/ 1000292 h 1866008"/>
              <a:gd name="connsiteX2" fmla="*/ 866319 w 3633576"/>
              <a:gd name="connsiteY2" fmla="*/ 1162217 h 1866008"/>
              <a:gd name="connsiteX3" fmla="*/ 961569 w 3633576"/>
              <a:gd name="connsiteY3" fmla="*/ 1400342 h 1866008"/>
              <a:gd name="connsiteX4" fmla="*/ 1371144 w 3633576"/>
              <a:gd name="connsiteY4" fmla="*/ 1800392 h 1866008"/>
              <a:gd name="connsiteX5" fmla="*/ 2104569 w 3633576"/>
              <a:gd name="connsiteY5" fmla="*/ 1857542 h 1866008"/>
              <a:gd name="connsiteX6" fmla="*/ 2180769 w 3633576"/>
              <a:gd name="connsiteY6" fmla="*/ 1714667 h 1866008"/>
              <a:gd name="connsiteX7" fmla="*/ 2133144 w 3633576"/>
              <a:gd name="connsiteY7" fmla="*/ 1352717 h 1866008"/>
              <a:gd name="connsiteX8" fmla="*/ 1761669 w 3633576"/>
              <a:gd name="connsiteY8" fmla="*/ 1247942 h 1866008"/>
              <a:gd name="connsiteX9" fmla="*/ 1494969 w 3633576"/>
              <a:gd name="connsiteY9" fmla="*/ 1200317 h 1866008"/>
              <a:gd name="connsiteX10" fmla="*/ 1418769 w 3633576"/>
              <a:gd name="connsiteY10" fmla="*/ 838367 h 1866008"/>
              <a:gd name="connsiteX11" fmla="*/ 1428294 w 3633576"/>
              <a:gd name="connsiteY11" fmla="*/ 543092 h 1866008"/>
              <a:gd name="connsiteX12" fmla="*/ 1914069 w 3633576"/>
              <a:gd name="connsiteY12" fmla="*/ 371642 h 1866008"/>
              <a:gd name="connsiteX13" fmla="*/ 2114094 w 3633576"/>
              <a:gd name="connsiteY13" fmla="*/ 705017 h 1866008"/>
              <a:gd name="connsiteX14" fmla="*/ 2428419 w 3633576"/>
              <a:gd name="connsiteY14" fmla="*/ 819317 h 1866008"/>
              <a:gd name="connsiteX15" fmla="*/ 2504619 w 3633576"/>
              <a:gd name="connsiteY15" fmla="*/ 1028867 h 1866008"/>
              <a:gd name="connsiteX16" fmla="*/ 3133269 w 3633576"/>
              <a:gd name="connsiteY16" fmla="*/ 1124117 h 1866008"/>
              <a:gd name="connsiteX17" fmla="*/ 3419019 w 3633576"/>
              <a:gd name="connsiteY17" fmla="*/ 1047917 h 1866008"/>
              <a:gd name="connsiteX18" fmla="*/ 3390444 w 3633576"/>
              <a:gd name="connsiteY18" fmla="*/ 171617 h 1866008"/>
              <a:gd name="connsiteX19" fmla="*/ 380544 w 3633576"/>
              <a:gd name="connsiteY19" fmla="*/ 167 h 1866008"/>
              <a:gd name="connsiteX20" fmla="*/ 66219 w 3633576"/>
              <a:gd name="connsiteY20" fmla="*/ 171617 h 18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3576" h="1866008">
                <a:moveTo>
                  <a:pt x="66219" y="171617"/>
                </a:moveTo>
                <a:cubicBezTo>
                  <a:pt x="15419" y="338304"/>
                  <a:pt x="-57606" y="835192"/>
                  <a:pt x="75744" y="1000292"/>
                </a:cubicBezTo>
                <a:cubicBezTo>
                  <a:pt x="209094" y="1165392"/>
                  <a:pt x="718682" y="1095542"/>
                  <a:pt x="866319" y="1162217"/>
                </a:cubicBezTo>
                <a:cubicBezTo>
                  <a:pt x="1013956" y="1228892"/>
                  <a:pt x="877432" y="1293980"/>
                  <a:pt x="961569" y="1400342"/>
                </a:cubicBezTo>
                <a:cubicBezTo>
                  <a:pt x="1045707" y="1506705"/>
                  <a:pt x="1180644" y="1724192"/>
                  <a:pt x="1371144" y="1800392"/>
                </a:cubicBezTo>
                <a:cubicBezTo>
                  <a:pt x="1561644" y="1876592"/>
                  <a:pt x="1969632" y="1871829"/>
                  <a:pt x="2104569" y="1857542"/>
                </a:cubicBezTo>
                <a:cubicBezTo>
                  <a:pt x="2239506" y="1843255"/>
                  <a:pt x="2176007" y="1798804"/>
                  <a:pt x="2180769" y="1714667"/>
                </a:cubicBezTo>
                <a:cubicBezTo>
                  <a:pt x="2185531" y="1630530"/>
                  <a:pt x="2202994" y="1430504"/>
                  <a:pt x="2133144" y="1352717"/>
                </a:cubicBezTo>
                <a:cubicBezTo>
                  <a:pt x="2063294" y="1274930"/>
                  <a:pt x="1868031" y="1273342"/>
                  <a:pt x="1761669" y="1247942"/>
                </a:cubicBezTo>
                <a:cubicBezTo>
                  <a:pt x="1655307" y="1222542"/>
                  <a:pt x="1552119" y="1268579"/>
                  <a:pt x="1494969" y="1200317"/>
                </a:cubicBezTo>
                <a:cubicBezTo>
                  <a:pt x="1437819" y="1132055"/>
                  <a:pt x="1429882" y="947905"/>
                  <a:pt x="1418769" y="838367"/>
                </a:cubicBezTo>
                <a:cubicBezTo>
                  <a:pt x="1407657" y="728830"/>
                  <a:pt x="1345744" y="620880"/>
                  <a:pt x="1428294" y="543092"/>
                </a:cubicBezTo>
                <a:cubicBezTo>
                  <a:pt x="1510844" y="465305"/>
                  <a:pt x="1799769" y="344654"/>
                  <a:pt x="1914069" y="371642"/>
                </a:cubicBezTo>
                <a:cubicBezTo>
                  <a:pt x="2028369" y="398630"/>
                  <a:pt x="2028369" y="630404"/>
                  <a:pt x="2114094" y="705017"/>
                </a:cubicBezTo>
                <a:cubicBezTo>
                  <a:pt x="2199819" y="779630"/>
                  <a:pt x="2363332" y="765342"/>
                  <a:pt x="2428419" y="819317"/>
                </a:cubicBezTo>
                <a:cubicBezTo>
                  <a:pt x="2493506" y="873292"/>
                  <a:pt x="2387144" y="978067"/>
                  <a:pt x="2504619" y="1028867"/>
                </a:cubicBezTo>
                <a:cubicBezTo>
                  <a:pt x="2622094" y="1079667"/>
                  <a:pt x="2980869" y="1120942"/>
                  <a:pt x="3133269" y="1124117"/>
                </a:cubicBezTo>
                <a:cubicBezTo>
                  <a:pt x="3285669" y="1127292"/>
                  <a:pt x="3376157" y="1206667"/>
                  <a:pt x="3419019" y="1047917"/>
                </a:cubicBezTo>
                <a:cubicBezTo>
                  <a:pt x="3461881" y="889167"/>
                  <a:pt x="3896856" y="346242"/>
                  <a:pt x="3390444" y="171617"/>
                </a:cubicBezTo>
                <a:cubicBezTo>
                  <a:pt x="2884032" y="-3008"/>
                  <a:pt x="932994" y="1754"/>
                  <a:pt x="380544" y="167"/>
                </a:cubicBezTo>
                <a:cubicBezTo>
                  <a:pt x="-171906" y="-1420"/>
                  <a:pt x="117019" y="4930"/>
                  <a:pt x="66219" y="171617"/>
                </a:cubicBezTo>
                <a:close/>
              </a:path>
            </a:pathLst>
          </a:cu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107434" y="1656955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  <a:latin typeface="+mn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57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Structure and isomerism of organic substances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75616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constitution (primary)</a:t>
            </a:r>
          </a:p>
          <a:p>
            <a:pPr lvl="1"/>
            <a:r>
              <a:rPr lang="en-US" dirty="0"/>
              <a:t>the order of atoms and the types of bonds between them</a:t>
            </a:r>
          </a:p>
          <a:p>
            <a:r>
              <a:rPr lang="en-US" dirty="0"/>
              <a:t>configuration (secondary)</a:t>
            </a:r>
          </a:p>
          <a:p>
            <a:pPr lvl="1"/>
            <a:r>
              <a:rPr lang="en-US" dirty="0"/>
              <a:t>spatial arrangement of the molecule</a:t>
            </a:r>
          </a:p>
          <a:p>
            <a:pPr lvl="1"/>
            <a:r>
              <a:rPr lang="en-US" dirty="0"/>
              <a:t>cis-/trans-, c-/t-, Z-/E-</a:t>
            </a:r>
          </a:p>
          <a:p>
            <a:pPr lvl="1"/>
            <a:r>
              <a:rPr lang="en-US" dirty="0"/>
              <a:t>regularity and </a:t>
            </a:r>
            <a:r>
              <a:rPr lang="en-US" dirty="0" err="1"/>
              <a:t>tacticity</a:t>
            </a:r>
            <a:r>
              <a:rPr lang="en-US" dirty="0"/>
              <a:t> of polymers</a:t>
            </a:r>
          </a:p>
          <a:p>
            <a:r>
              <a:rPr lang="en-US" dirty="0"/>
              <a:t>conformation (tertiary)</a:t>
            </a:r>
          </a:p>
          <a:p>
            <a:pPr lvl="1"/>
            <a:r>
              <a:rPr lang="en-US" dirty="0"/>
              <a:t>the spatial arrangement of the atoms of a molecule around a single bond</a:t>
            </a:r>
          </a:p>
          <a:p>
            <a:pPr lvl="1"/>
            <a:r>
              <a:rPr lang="en-US" dirty="0"/>
              <a:t>cause of internal rotation of macromolecules</a:t>
            </a:r>
          </a:p>
          <a:p>
            <a:r>
              <a:rPr lang="en-US" dirty="0"/>
              <a:t>supramolecular structure (quaternary)</a:t>
            </a:r>
          </a:p>
          <a:p>
            <a:pPr lvl="1"/>
            <a:r>
              <a:rPr lang="en-US" dirty="0"/>
              <a:t>relative position of macromolecules to others</a:t>
            </a:r>
          </a:p>
          <a:p>
            <a:pPr lvl="1"/>
            <a:r>
              <a:rPr lang="en-US" dirty="0"/>
              <a:t>can be found mainly in enzymes or proteins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768932" y="4971548"/>
            <a:ext cx="3485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supramolecular structure of sodium channel formed by four identical proteins (each color represents a different molecule)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240016" y="3933058"/>
            <a:ext cx="1656184" cy="194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8674" name="Picture 2" descr="Quaternary Structure - Protein Structure Tutorials - MSOE Center for  BioMolecular Model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b="24361"/>
          <a:stretch/>
        </p:blipFill>
        <p:spPr bwMode="auto">
          <a:xfrm>
            <a:off x="8082991" y="2187972"/>
            <a:ext cx="285750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1. </a:t>
            </a:r>
            <a:r>
              <a:rPr lang="cs-CZ" sz="3600" b="1" dirty="0" err="1" smtClean="0"/>
              <a:t>Constitution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given by the functionality of the monomers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branched</a:t>
            </a:r>
          </a:p>
          <a:p>
            <a:pPr lvl="1"/>
            <a:r>
              <a:rPr lang="en-US" dirty="0"/>
              <a:t>netted</a:t>
            </a:r>
          </a:p>
          <a:p>
            <a:pPr lvl="2"/>
            <a:r>
              <a:rPr lang="cs-CZ" dirty="0" err="1" smtClean="0"/>
              <a:t>lightly</a:t>
            </a:r>
            <a:endParaRPr lang="en-US" dirty="0"/>
          </a:p>
          <a:p>
            <a:pPr lvl="2"/>
            <a:r>
              <a:rPr lang="en-US" dirty="0" smtClean="0"/>
              <a:t>strongly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fully</a:t>
            </a:r>
            <a:r>
              <a:rPr lang="cs-CZ" dirty="0" smtClean="0"/>
              <a:t>)</a:t>
            </a:r>
            <a:endParaRPr lang="en-US" dirty="0"/>
          </a:p>
          <a:p>
            <a:r>
              <a:rPr lang="en-US" dirty="0"/>
              <a:t>linear and branched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soluble</a:t>
            </a:r>
          </a:p>
          <a:p>
            <a:r>
              <a:rPr lang="cs-CZ" dirty="0" err="1" smtClean="0"/>
              <a:t>cross-linked</a:t>
            </a:r>
            <a:endParaRPr lang="en-US" dirty="0"/>
          </a:p>
          <a:p>
            <a:pPr lvl="1"/>
            <a:r>
              <a:rPr lang="en-US" dirty="0"/>
              <a:t>insoluble</a:t>
            </a:r>
          </a:p>
          <a:p>
            <a:pPr lvl="1"/>
            <a:r>
              <a:rPr lang="cs-CZ" dirty="0" err="1" smtClean="0"/>
              <a:t>could</a:t>
            </a:r>
            <a:r>
              <a:rPr lang="en-US" dirty="0" smtClean="0"/>
              <a:t> </a:t>
            </a:r>
            <a:r>
              <a:rPr lang="en-US" dirty="0"/>
              <a:t>swell</a:t>
            </a:r>
            <a:endParaRPr lang="cs-CZ" dirty="0"/>
          </a:p>
        </p:txBody>
      </p:sp>
      <p:pic>
        <p:nvPicPr>
          <p:cNvPr id="2050" name="Picture 2" descr="Polymer (matrix) structure - A236 - CKN Knowledge in Practice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68660"/>
            <a:ext cx="5082846" cy="38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1. </a:t>
            </a:r>
            <a:r>
              <a:rPr lang="cs-CZ" sz="3600" b="1" dirty="0" err="1">
                <a:ea typeface="+mn-ea"/>
                <a:cs typeface="+mn-cs"/>
              </a:rPr>
              <a:t>Constitution</a:t>
            </a:r>
            <a:r>
              <a:rPr lang="cs-CZ" sz="3600" b="1" dirty="0">
                <a:ea typeface="+mn-ea"/>
                <a:cs typeface="+mn-cs"/>
              </a:rPr>
              <a:t> (regularity)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regular macromolecule</a:t>
            </a:r>
          </a:p>
          <a:p>
            <a:pPr lvl="1"/>
            <a:r>
              <a:rPr lang="en-US" sz="2000" dirty="0"/>
              <a:t>obtained by regular repetition of the constitutional unit</a:t>
            </a:r>
          </a:p>
          <a:p>
            <a:pPr lvl="1"/>
            <a:r>
              <a:rPr lang="en-US" sz="2000" dirty="0"/>
              <a:t>head-to-heel arrangement only</a:t>
            </a:r>
          </a:p>
          <a:p>
            <a:r>
              <a:rPr lang="en-US" sz="2400" dirty="0"/>
              <a:t>only regular polymers can (but don't have to) be </a:t>
            </a:r>
            <a:r>
              <a:rPr lang="en-US" sz="2400" dirty="0" err="1"/>
              <a:t>semicrystalline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r="27274"/>
          <a:stretch/>
        </p:blipFill>
        <p:spPr>
          <a:xfrm>
            <a:off x="2279576" y="4221088"/>
            <a:ext cx="5832648" cy="1885950"/>
          </a:xfrm>
          <a:prstGeom prst="rect">
            <a:avLst/>
          </a:prstGeom>
        </p:spPr>
      </p:pic>
      <p:sp>
        <p:nvSpPr>
          <p:cNvPr id="2" name="Rovnoramenný trojúhelník 1"/>
          <p:cNvSpPr/>
          <p:nvPr/>
        </p:nvSpPr>
        <p:spPr>
          <a:xfrm rot="10800000" flipH="1">
            <a:off x="4417393" y="4331100"/>
            <a:ext cx="1152128" cy="720080"/>
          </a:xfrm>
          <a:prstGeom prst="triangle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ovnoramenný trojúhelník 6"/>
          <p:cNvSpPr/>
          <p:nvPr/>
        </p:nvSpPr>
        <p:spPr>
          <a:xfrm rot="10800000" flipH="1">
            <a:off x="5599918" y="4331100"/>
            <a:ext cx="1152128" cy="720080"/>
          </a:xfrm>
          <a:prstGeom prst="triangle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ovnoramenný trojúhelník 8"/>
          <p:cNvSpPr/>
          <p:nvPr/>
        </p:nvSpPr>
        <p:spPr>
          <a:xfrm rot="10800000" flipH="1">
            <a:off x="6782445" y="4332042"/>
            <a:ext cx="1152128" cy="720080"/>
          </a:xfrm>
          <a:prstGeom prst="triangle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ovnoramenný trojúhelník 9"/>
          <p:cNvSpPr/>
          <p:nvPr/>
        </p:nvSpPr>
        <p:spPr>
          <a:xfrm rot="10800000" flipH="1">
            <a:off x="4417392" y="5478240"/>
            <a:ext cx="1152128" cy="720080"/>
          </a:xfrm>
          <a:prstGeom prst="triangle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vnoramenný trojúhelník 10"/>
          <p:cNvSpPr/>
          <p:nvPr/>
        </p:nvSpPr>
        <p:spPr>
          <a:xfrm rot="10800000" flipH="1">
            <a:off x="6752046" y="5478241"/>
            <a:ext cx="1152128" cy="720080"/>
          </a:xfrm>
          <a:prstGeom prst="triangle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0800000">
            <a:off x="5372142" y="5478240"/>
            <a:ext cx="1152128" cy="720080"/>
          </a:xfrm>
          <a:prstGeom prst="triangle">
            <a:avLst>
              <a:gd name="adj" fmla="val 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429072" y="4331224"/>
            <a:ext cx="1647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head</a:t>
            </a:r>
            <a:r>
              <a:rPr lang="cs-CZ" sz="2400" dirty="0" smtClean="0">
                <a:latin typeface="+mn-lt"/>
                <a:ea typeface="Verdana" panose="020B0604030504040204" pitchFamily="34" charset="0"/>
              </a:rPr>
              <a:t>-to-</a:t>
            </a:r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tail</a:t>
            </a:r>
            <a:endParaRPr lang="cs-CZ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405477" y="5496499"/>
            <a:ext cx="3704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head</a:t>
            </a:r>
            <a:r>
              <a:rPr lang="cs-CZ" sz="2400" dirty="0" smtClean="0">
                <a:latin typeface="+mn-lt"/>
                <a:ea typeface="Verdana" panose="020B0604030504040204" pitchFamily="34" charset="0"/>
              </a:rPr>
              <a:t>-to-</a:t>
            </a:r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head</a:t>
            </a:r>
            <a:r>
              <a:rPr lang="cs-CZ" sz="2400" dirty="0" smtClean="0">
                <a:latin typeface="+mn-lt"/>
                <a:ea typeface="Verdana" panose="020B0604030504040204" pitchFamily="34" charset="0"/>
              </a:rPr>
              <a:t> (</a:t>
            </a:r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or</a:t>
            </a:r>
            <a:r>
              <a:rPr lang="cs-CZ" sz="2400" dirty="0" smtClean="0">
                <a:latin typeface="+mn-lt"/>
                <a:ea typeface="Verdana" panose="020B0604030504040204" pitchFamily="34" charset="0"/>
              </a:rPr>
              <a:t> </a:t>
            </a:r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tail</a:t>
            </a:r>
            <a:r>
              <a:rPr lang="cs-CZ" sz="2400" dirty="0" smtClean="0">
                <a:latin typeface="+mn-lt"/>
                <a:ea typeface="Verdana" panose="020B0604030504040204" pitchFamily="34" charset="0"/>
              </a:rPr>
              <a:t>-to-</a:t>
            </a:r>
            <a:r>
              <a:rPr lang="cs-CZ" sz="2400" dirty="0" err="1" smtClean="0">
                <a:latin typeface="+mn-lt"/>
                <a:ea typeface="Verdana" panose="020B0604030504040204" pitchFamily="34" charset="0"/>
              </a:rPr>
              <a:t>tail</a:t>
            </a:r>
            <a:r>
              <a:rPr lang="cs-CZ" sz="2400" dirty="0" smtClean="0">
                <a:latin typeface="+mn-lt"/>
                <a:ea typeface="Verdana" panose="020B0604030504040204" pitchFamily="34" charset="0"/>
              </a:rPr>
              <a:t>)</a:t>
            </a:r>
            <a:endParaRPr lang="cs-CZ" sz="24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Effect of molecule structure on polymer properties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polymer properties given (among others)</a:t>
            </a:r>
          </a:p>
          <a:p>
            <a:pPr lvl="1"/>
            <a:r>
              <a:rPr lang="en-US" dirty="0"/>
              <a:t>chemical structure</a:t>
            </a:r>
          </a:p>
          <a:p>
            <a:pPr lvl="1"/>
            <a:r>
              <a:rPr lang="en-US" dirty="0"/>
              <a:t>shape of macromolecules</a:t>
            </a:r>
          </a:p>
          <a:p>
            <a:pPr lvl="1"/>
            <a:r>
              <a:rPr lang="en-US" dirty="0"/>
              <a:t>by the number of interactions between macromolecules</a:t>
            </a:r>
          </a:p>
          <a:p>
            <a:r>
              <a:rPr lang="en-US" dirty="0"/>
              <a:t>generally two phases</a:t>
            </a:r>
          </a:p>
          <a:p>
            <a:pPr lvl="1"/>
            <a:r>
              <a:rPr lang="en-US" dirty="0"/>
              <a:t>amorphous</a:t>
            </a:r>
          </a:p>
          <a:p>
            <a:pPr lvl="2"/>
            <a:r>
              <a:rPr lang="en-US" dirty="0"/>
              <a:t>always present to some extent</a:t>
            </a:r>
          </a:p>
          <a:p>
            <a:pPr lvl="2"/>
            <a:r>
              <a:rPr lang="en-US" dirty="0"/>
              <a:t>can be a completely amorphous polymer (common)</a:t>
            </a:r>
          </a:p>
          <a:p>
            <a:pPr lvl="1"/>
            <a:r>
              <a:rPr lang="en-US" dirty="0"/>
              <a:t>crystalline</a:t>
            </a:r>
          </a:p>
          <a:p>
            <a:pPr lvl="2"/>
            <a:r>
              <a:rPr lang="en-US" dirty="0"/>
              <a:t>great influence on mechanical properties, chemical resistance, resistance to solvents, etc.</a:t>
            </a:r>
          </a:p>
          <a:p>
            <a:pPr lvl="2"/>
            <a:r>
              <a:rPr lang="en-US" dirty="0"/>
              <a:t>may not be present (depending on chemical structure)</a:t>
            </a:r>
          </a:p>
          <a:p>
            <a:pPr lvl="2"/>
            <a:r>
              <a:rPr lang="en-US" dirty="0"/>
              <a:t>there cannot be a completely crystalline polymer (non-uniform)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952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2. Configuration (cis- trans- arrangement)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characteristic of </a:t>
            </a:r>
            <a:r>
              <a:rPr lang="en-US" dirty="0" err="1"/>
              <a:t>buta</a:t>
            </a:r>
            <a:r>
              <a:rPr lang="en-US" dirty="0"/>
              <a:t>-1,4-diene polymers</a:t>
            </a:r>
          </a:p>
          <a:p>
            <a:r>
              <a:rPr lang="en-US" dirty="0"/>
              <a:t>depends on whether a cis- or trans- arrangement is formed at the double bond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/>
              <a:t>also marked Z (</a:t>
            </a:r>
            <a:r>
              <a:rPr lang="en-US" dirty="0" err="1"/>
              <a:t>Zusammen</a:t>
            </a:r>
            <a:r>
              <a:rPr lang="en-US" dirty="0"/>
              <a:t>) and E (</a:t>
            </a:r>
            <a:r>
              <a:rPr lang="en-US" dirty="0" err="1"/>
              <a:t>Entgegen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AD33C8-418E-4A83-9328-BA5FE2D3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4560514"/>
            <a:ext cx="2032790" cy="643717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446F2D-64CC-4E06-A0B5-FB084D2C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56" y="4984324"/>
            <a:ext cx="2160240" cy="1411521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656" y="3922956"/>
            <a:ext cx="2160240" cy="918723"/>
          </a:xfrm>
          <a:prstGeom prst="rect">
            <a:avLst/>
          </a:prstGeom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3793302" y="4475959"/>
            <a:ext cx="1467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cis-</a:t>
            </a:r>
          </a:p>
          <a:p>
            <a:pPr algn="ctr"/>
            <a:r>
              <a:rPr lang="cs-CZ" sz="3200" dirty="0">
                <a:latin typeface="+mn-lt"/>
              </a:rPr>
              <a:t>Z-</a:t>
            </a:r>
            <a:endParaRPr lang="cs-CZ" dirty="0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571466" y="4475959"/>
            <a:ext cx="1467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trans-</a:t>
            </a:r>
          </a:p>
          <a:p>
            <a:pPr algn="ctr"/>
            <a:r>
              <a:rPr lang="cs-CZ" sz="3200" dirty="0">
                <a:latin typeface="+mn-lt"/>
              </a:rPr>
              <a:t>E-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5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2. </a:t>
            </a:r>
            <a:r>
              <a:rPr lang="cs-CZ" sz="3600" b="1" dirty="0" err="1"/>
              <a:t>Configuration</a:t>
            </a:r>
            <a:r>
              <a:rPr lang="cs-CZ" sz="3600" b="1" dirty="0"/>
              <a:t> (</a:t>
            </a:r>
            <a:r>
              <a:rPr lang="cs-CZ" sz="3600" b="1" dirty="0" err="1"/>
              <a:t>tacticity</a:t>
            </a:r>
            <a:r>
              <a:rPr lang="cs-CZ" sz="3600" b="1" dirty="0"/>
              <a:t>)</a:t>
            </a:r>
            <a:endParaRPr lang="cs-CZ" sz="3600" b="1" dirty="0"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the arrangement of </a:t>
            </a:r>
            <a:r>
              <a:rPr lang="en-US" sz="2400" dirty="0" err="1"/>
              <a:t>stereoisomeric</a:t>
            </a:r>
            <a:r>
              <a:rPr lang="en-US" sz="2400" dirty="0"/>
              <a:t> centers in the main chains of macromolecules</a:t>
            </a:r>
          </a:p>
          <a:p>
            <a:pPr lvl="1"/>
            <a:r>
              <a:rPr lang="en-US" sz="2000" dirty="0"/>
              <a:t>stereoisomerism – occurs in asymmetric molecules with carbons with different substituents (marked by C*) on all four bonds</a:t>
            </a:r>
          </a:p>
          <a:p>
            <a:r>
              <a:rPr lang="en-US" sz="2400" dirty="0"/>
              <a:t>fundamentally affects crystallinity</a:t>
            </a:r>
          </a:p>
          <a:p>
            <a:pPr lvl="1"/>
            <a:r>
              <a:rPr lang="en-US" sz="2000" dirty="0"/>
              <a:t>and thus also mechanical properties, temperature behavior, etc.</a:t>
            </a:r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129842-4148-4681-9A97-0A8B0F14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692" y="4065663"/>
            <a:ext cx="3945500" cy="21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4655840" y="6021288"/>
            <a:ext cx="1715456" cy="478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syndiotactic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6023992" y="6021288"/>
            <a:ext cx="1715456" cy="478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3194804" y="6036839"/>
            <a:ext cx="1744487" cy="44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isotactic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453" y="3140968"/>
            <a:ext cx="3642439" cy="1144415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8472264" y="3446608"/>
            <a:ext cx="468836" cy="468836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9445554" y="3446745"/>
            <a:ext cx="468836" cy="468836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0407189" y="3453559"/>
            <a:ext cx="468836" cy="468836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2. </a:t>
            </a:r>
            <a:r>
              <a:rPr lang="cs-CZ" sz="3600" b="1" dirty="0" err="1"/>
              <a:t>Configuration</a:t>
            </a:r>
            <a:r>
              <a:rPr lang="cs-CZ" sz="3600" b="1" dirty="0"/>
              <a:t> (</a:t>
            </a:r>
            <a:r>
              <a:rPr lang="cs-CZ" sz="3600" b="1" dirty="0" err="1"/>
              <a:t>multiple</a:t>
            </a:r>
            <a:r>
              <a:rPr lang="cs-CZ" sz="3600" b="1" dirty="0"/>
              <a:t> </a:t>
            </a:r>
            <a:r>
              <a:rPr lang="cs-CZ" sz="3600" b="1" dirty="0" err="1"/>
              <a:t>tactics</a:t>
            </a:r>
            <a:r>
              <a:rPr lang="cs-CZ" sz="3600" b="1" dirty="0"/>
              <a:t>)</a:t>
            </a:r>
            <a:endParaRPr lang="cs-CZ" sz="3600" b="1" dirty="0"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several types of </a:t>
            </a:r>
            <a:r>
              <a:rPr lang="en-US" sz="2400" dirty="0" err="1"/>
              <a:t>stereoisomeric</a:t>
            </a:r>
            <a:r>
              <a:rPr lang="en-US" sz="2400" dirty="0"/>
              <a:t> centers alternate</a:t>
            </a:r>
          </a:p>
          <a:p>
            <a:pPr lvl="1"/>
            <a:r>
              <a:rPr lang="en-US" sz="2000" dirty="0"/>
              <a:t>if there are two, it is </a:t>
            </a:r>
            <a:r>
              <a:rPr lang="en-US" sz="2000" dirty="0" err="1"/>
              <a:t>ditacticity</a:t>
            </a:r>
            <a:endParaRPr lang="en-US" sz="2000" dirty="0"/>
          </a:p>
          <a:p>
            <a:pPr lvl="1"/>
            <a:r>
              <a:rPr lang="en-US" sz="2000" dirty="0"/>
              <a:t>the prefixes </a:t>
            </a:r>
            <a:r>
              <a:rPr lang="en-US" sz="2000" dirty="0" err="1"/>
              <a:t>erythro</a:t>
            </a:r>
            <a:r>
              <a:rPr lang="en-US" sz="2000" dirty="0"/>
              <a:t>- and </a:t>
            </a:r>
            <a:r>
              <a:rPr lang="en-US" sz="2000" dirty="0" err="1"/>
              <a:t>threo</a:t>
            </a:r>
            <a:r>
              <a:rPr lang="en-US" sz="2000" dirty="0"/>
              <a:t>- are used</a:t>
            </a:r>
          </a:p>
          <a:p>
            <a:r>
              <a:rPr lang="en-US" sz="2400" dirty="0" err="1"/>
              <a:t>erythro-ditacticity</a:t>
            </a:r>
            <a:endParaRPr lang="en-US" sz="2400" dirty="0"/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stereoisomeric</a:t>
            </a:r>
            <a:r>
              <a:rPr lang="en-US" sz="2000" dirty="0"/>
              <a:t> centers are next to each other</a:t>
            </a:r>
          </a:p>
          <a:p>
            <a:r>
              <a:rPr lang="en-US" sz="2400" dirty="0" err="1"/>
              <a:t>threo-ditacticity</a:t>
            </a:r>
            <a:endParaRPr lang="en-US" sz="2400" dirty="0"/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stereoisomeric</a:t>
            </a:r>
            <a:r>
              <a:rPr lang="en-US" sz="2000" dirty="0"/>
              <a:t> centers are opposite each other</a:t>
            </a:r>
            <a:endParaRPr lang="cs-CZ" sz="16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7177003" y="2636912"/>
            <a:ext cx="5014997" cy="2257925"/>
            <a:chOff x="5807968" y="2921789"/>
            <a:chExt cx="6023109" cy="271181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7968" y="3068960"/>
              <a:ext cx="6023109" cy="2564641"/>
            </a:xfrm>
            <a:prstGeom prst="rect">
              <a:avLst/>
            </a:prstGeom>
          </p:spPr>
        </p:pic>
        <p:sp>
          <p:nvSpPr>
            <p:cNvPr id="29" name="Ovál 28"/>
            <p:cNvSpPr/>
            <p:nvPr/>
          </p:nvSpPr>
          <p:spPr>
            <a:xfrm rot="18113746">
              <a:off x="8759156" y="4765071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vál 36"/>
            <p:cNvSpPr/>
            <p:nvPr/>
          </p:nvSpPr>
          <p:spPr>
            <a:xfrm rot="18113746">
              <a:off x="10082191" y="4773401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vál 37"/>
            <p:cNvSpPr/>
            <p:nvPr/>
          </p:nvSpPr>
          <p:spPr>
            <a:xfrm rot="3486254" flipH="1">
              <a:off x="9420675" y="4765070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vál 39"/>
            <p:cNvSpPr/>
            <p:nvPr/>
          </p:nvSpPr>
          <p:spPr>
            <a:xfrm rot="3486254" flipH="1">
              <a:off x="10779766" y="4773402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ál 41"/>
            <p:cNvSpPr/>
            <p:nvPr/>
          </p:nvSpPr>
          <p:spPr>
            <a:xfrm rot="18113746">
              <a:off x="8650786" y="3296261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vál 42"/>
            <p:cNvSpPr/>
            <p:nvPr/>
          </p:nvSpPr>
          <p:spPr>
            <a:xfrm rot="18113746">
              <a:off x="9359017" y="3304592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vál 45"/>
            <p:cNvSpPr/>
            <p:nvPr/>
          </p:nvSpPr>
          <p:spPr>
            <a:xfrm rot="18113746">
              <a:off x="9986272" y="3312924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vál 47"/>
            <p:cNvSpPr/>
            <p:nvPr/>
          </p:nvSpPr>
          <p:spPr>
            <a:xfrm rot="18113746">
              <a:off x="10656437" y="3297943"/>
              <a:ext cx="1081931" cy="332988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vál 49"/>
            <p:cNvSpPr/>
            <p:nvPr/>
          </p:nvSpPr>
          <p:spPr>
            <a:xfrm>
              <a:off x="5904568" y="5071279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Ovál 50"/>
            <p:cNvSpPr/>
            <p:nvPr/>
          </p:nvSpPr>
          <p:spPr>
            <a:xfrm>
              <a:off x="6600056" y="4487447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vál 51"/>
            <p:cNvSpPr/>
            <p:nvPr/>
          </p:nvSpPr>
          <p:spPr>
            <a:xfrm>
              <a:off x="7219698" y="5060568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Ovál 52"/>
            <p:cNvSpPr/>
            <p:nvPr/>
          </p:nvSpPr>
          <p:spPr>
            <a:xfrm>
              <a:off x="7905547" y="4492687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vál 53"/>
            <p:cNvSpPr/>
            <p:nvPr/>
          </p:nvSpPr>
          <p:spPr>
            <a:xfrm>
              <a:off x="5871683" y="3570638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vál 54"/>
            <p:cNvSpPr/>
            <p:nvPr/>
          </p:nvSpPr>
          <p:spPr>
            <a:xfrm>
              <a:off x="6515394" y="3570627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Ovál 55"/>
            <p:cNvSpPr/>
            <p:nvPr/>
          </p:nvSpPr>
          <p:spPr>
            <a:xfrm>
              <a:off x="7171259" y="3582558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vál 56"/>
            <p:cNvSpPr/>
            <p:nvPr/>
          </p:nvSpPr>
          <p:spPr>
            <a:xfrm>
              <a:off x="7814970" y="3587188"/>
              <a:ext cx="695488" cy="332988"/>
            </a:xfrm>
            <a:prstGeom prst="ellipse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7305398" y="3439816"/>
            <a:ext cx="2054686" cy="446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erythro-diisotactic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9723358" y="3429000"/>
            <a:ext cx="2054686" cy="446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threo-diisotactic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7239507" y="4725148"/>
            <a:ext cx="2253363" cy="446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erythro-disyndiotactic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5A018B0C-DA80-4B32-96E1-77AF7299B260}"/>
              </a:ext>
            </a:extLst>
          </p:cNvPr>
          <p:cNvSpPr txBox="1">
            <a:spLocks/>
          </p:cNvSpPr>
          <p:nvPr/>
        </p:nvSpPr>
        <p:spPr>
          <a:xfrm>
            <a:off x="9684501" y="4715207"/>
            <a:ext cx="2253363" cy="446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threo-disyndiotactic</a:t>
            </a:r>
            <a:endParaRPr lang="cs-CZ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3. </a:t>
            </a:r>
            <a:r>
              <a:rPr lang="cs-CZ" sz="3600" b="1" dirty="0" err="1"/>
              <a:t>Conformation</a:t>
            </a:r>
            <a:r>
              <a:rPr lang="cs-CZ" sz="3600" b="1" dirty="0"/>
              <a:t> (</a:t>
            </a:r>
            <a:r>
              <a:rPr lang="cs-CZ" sz="3600" b="1" dirty="0" err="1"/>
              <a:t>internal</a:t>
            </a:r>
            <a:r>
              <a:rPr lang="cs-CZ" sz="3600" b="1" dirty="0"/>
              <a:t> </a:t>
            </a:r>
            <a:r>
              <a:rPr lang="cs-CZ" sz="3600" b="1" dirty="0" err="1"/>
              <a:t>rotation</a:t>
            </a:r>
            <a:r>
              <a:rPr lang="cs-CZ" sz="3600" b="1" dirty="0"/>
              <a:t>)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otherwise also intramolecular rotation</a:t>
            </a:r>
          </a:p>
          <a:p>
            <a:r>
              <a:rPr lang="en-US" dirty="0"/>
              <a:t>only for long flexible chains (e.g. cyclic structures or macromolecules)</a:t>
            </a:r>
          </a:p>
          <a:p>
            <a:r>
              <a:rPr lang="en-US" dirty="0"/>
              <a:t>rotation around single bonds</a:t>
            </a:r>
          </a:p>
          <a:p>
            <a:pPr lvl="1"/>
            <a:r>
              <a:rPr lang="en-US" dirty="0"/>
              <a:t>in the case of macromolecules, we mainly examine the rotation of the atoms of the main chain (substituents and hydrogens do not bother us so much)</a:t>
            </a:r>
          </a:p>
          <a:p>
            <a:r>
              <a:rPr lang="en-US" dirty="0"/>
              <a:t>responsible for different chain conformations</a:t>
            </a:r>
          </a:p>
          <a:p>
            <a:pPr lvl="1"/>
            <a:r>
              <a:rPr lang="en-US" dirty="0"/>
              <a:t>are refundable</a:t>
            </a:r>
          </a:p>
          <a:p>
            <a:pPr lvl="1"/>
            <a:r>
              <a:rPr lang="en-US" dirty="0"/>
              <a:t>they generally cannot be isolated</a:t>
            </a:r>
          </a:p>
          <a:p>
            <a:r>
              <a:rPr lang="en-US" dirty="0"/>
              <a:t>it is described by the </a:t>
            </a:r>
            <a:r>
              <a:rPr lang="en-US" b="1" dirty="0"/>
              <a:t>torsional (dihedral) angle</a:t>
            </a:r>
            <a:r>
              <a:rPr lang="en-US" dirty="0"/>
              <a:t> φ </a:t>
            </a:r>
            <a:r>
              <a:rPr lang="en-US" dirty="0" smtClean="0"/>
              <a:t>(</a:t>
            </a:r>
            <a:r>
              <a:rPr lang="cs-CZ" smtClean="0"/>
              <a:t>capital</a:t>
            </a:r>
            <a:r>
              <a:rPr lang="en-US" smtClean="0"/>
              <a:t> </a:t>
            </a:r>
            <a:r>
              <a:rPr lang="en-US" dirty="0"/>
              <a:t>phi)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0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3. </a:t>
            </a:r>
            <a:r>
              <a:rPr lang="cs-CZ" sz="3600" b="1" dirty="0" err="1"/>
              <a:t>Conformation</a:t>
            </a:r>
            <a:r>
              <a:rPr lang="cs-CZ" sz="3600" b="1" dirty="0"/>
              <a:t> (</a:t>
            </a:r>
            <a:r>
              <a:rPr lang="cs-CZ" sz="3600" b="1" dirty="0" err="1"/>
              <a:t>torsion</a:t>
            </a:r>
            <a:r>
              <a:rPr lang="cs-CZ" sz="3600" b="1" dirty="0"/>
              <a:t> </a:t>
            </a:r>
            <a:r>
              <a:rPr lang="cs-CZ" sz="3600" b="1" dirty="0" err="1"/>
              <a:t>angle</a:t>
            </a:r>
            <a:r>
              <a:rPr lang="cs-CZ" sz="3600" b="1" dirty="0"/>
              <a:t>)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DBC932-D725-4246-B511-140D4980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348880"/>
            <a:ext cx="5854005" cy="3125119"/>
          </a:xfrm>
          <a:prstGeom prst="rect">
            <a:avLst/>
          </a:prstGeom>
        </p:spPr>
      </p:pic>
      <p:pic>
        <p:nvPicPr>
          <p:cNvPr id="7" name="Picture 2" descr="makromolekulární klubko">
            <a:extLst>
              <a:ext uri="{FF2B5EF4-FFF2-40B4-BE49-F238E27FC236}">
                <a16:creationId xmlns:a16="http://schemas.microsoft.com/office/drawing/2014/main" id="{6C42A37E-136A-46D2-9421-00B8ED8C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3" y="2564904"/>
            <a:ext cx="4579163" cy="32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3. </a:t>
            </a:r>
            <a:r>
              <a:rPr lang="cs-CZ" sz="3600" b="1" dirty="0" err="1"/>
              <a:t>Conformation</a:t>
            </a:r>
            <a:r>
              <a:rPr lang="cs-CZ" sz="3600" b="1" dirty="0"/>
              <a:t> (</a:t>
            </a:r>
            <a:r>
              <a:rPr lang="cs-CZ" sz="3600" b="1" dirty="0" err="1"/>
              <a:t>local</a:t>
            </a:r>
            <a:r>
              <a:rPr lang="cs-CZ" sz="3600" b="1" dirty="0"/>
              <a:t>)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microconformation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describes only a certain part (segment) of the whole molecule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conformation affected by steric repulsion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electricity the packages have a negative charge and when they get too close they start to repel each other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usually illustrated on butane in the Newman projection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42">
            <a:extLst>
              <a:ext uri="{FF2B5EF4-FFF2-40B4-BE49-F238E27FC236}">
                <a16:creationId xmlns:a16="http://schemas.microsoft.com/office/drawing/2014/main" id="{03BD214C-46A9-4259-B792-CDE50D8A6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48322"/>
              </p:ext>
            </p:extLst>
          </p:nvPr>
        </p:nvGraphicFramePr>
        <p:xfrm>
          <a:off x="899593" y="4293096"/>
          <a:ext cx="5328591" cy="220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2682032109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196651070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3531493414"/>
                    </a:ext>
                  </a:extLst>
                </a:gridCol>
              </a:tblGrid>
              <a:tr h="551705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err="1" smtClean="0"/>
                        <a:t>torsion</a:t>
                      </a:r>
                      <a:r>
                        <a:rPr lang="cs-CZ" sz="1600" i="1" dirty="0" smtClean="0"/>
                        <a:t> </a:t>
                      </a:r>
                      <a:r>
                        <a:rPr lang="cs-CZ" sz="1600" i="1" dirty="0" err="1" smtClean="0"/>
                        <a:t>angle</a:t>
                      </a:r>
                      <a:r>
                        <a:rPr lang="cs-CZ" sz="1600" i="1" dirty="0" smtClean="0"/>
                        <a:t> </a:t>
                      </a:r>
                      <a:r>
                        <a:rPr lang="el-GR" sz="1600" i="1" dirty="0"/>
                        <a:t>Φ</a:t>
                      </a:r>
                      <a:endParaRPr lang="cs-CZ" sz="16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err="1" smtClean="0"/>
                        <a:t>name</a:t>
                      </a:r>
                      <a:endParaRPr lang="cs-CZ" sz="16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err="1" smtClean="0"/>
                        <a:t>relative</a:t>
                      </a:r>
                      <a:r>
                        <a:rPr lang="cs-CZ" sz="1600" i="1" dirty="0" smtClean="0"/>
                        <a:t> </a:t>
                      </a:r>
                      <a:r>
                        <a:rPr lang="cs-CZ" sz="1600" i="1" dirty="0" err="1" smtClean="0"/>
                        <a:t>energy</a:t>
                      </a:r>
                      <a:r>
                        <a:rPr lang="cs-CZ" sz="1600" i="1" baseline="30000" dirty="0" smtClean="0"/>
                        <a:t>*</a:t>
                      </a:r>
                      <a:r>
                        <a:rPr lang="cs-CZ" sz="1600" i="1" dirty="0" smtClean="0"/>
                        <a:t> </a:t>
                      </a:r>
                      <a:r>
                        <a:rPr lang="cs-CZ" sz="1600" i="1" dirty="0"/>
                        <a:t>(</a:t>
                      </a:r>
                      <a:r>
                        <a:rPr lang="cs-CZ" sz="1600" i="1" dirty="0" err="1"/>
                        <a:t>kJ·mol</a:t>
                      </a:r>
                      <a:r>
                        <a:rPr lang="cs-CZ" sz="1600" i="1" baseline="30000" dirty="0" err="1"/>
                        <a:t>-1</a:t>
                      </a:r>
                      <a:r>
                        <a:rPr lang="cs-CZ" sz="1600" i="1" dirty="0"/>
                        <a:t>)</a:t>
                      </a:r>
                      <a:endParaRPr lang="cs-CZ" sz="16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83159"/>
                  </a:ext>
                </a:extLst>
              </a:tr>
              <a:tr h="55170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trans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(</a:t>
                      </a:r>
                      <a:r>
                        <a:rPr lang="cs-CZ" sz="1600" dirty="0" err="1" smtClean="0"/>
                        <a:t>antiperiplanar</a:t>
                      </a:r>
                      <a:r>
                        <a:rPr lang="cs-CZ" sz="1600" dirty="0" smtClean="0"/>
                        <a:t>)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1630700"/>
                  </a:ext>
                </a:extLst>
              </a:tr>
              <a:tr h="55170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± 120 °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gauche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(</a:t>
                      </a:r>
                      <a:r>
                        <a:rPr lang="cs-CZ" sz="1600" dirty="0" err="1" smtClean="0"/>
                        <a:t>synclinal</a:t>
                      </a:r>
                      <a:r>
                        <a:rPr lang="cs-CZ" sz="1600" dirty="0" smtClean="0"/>
                        <a:t>)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2,1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0274654"/>
                  </a:ext>
                </a:extLst>
              </a:tr>
              <a:tr h="551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± 180 °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cis</a:t>
                      </a:r>
                    </a:p>
                    <a:p>
                      <a:pPr algn="ctr"/>
                      <a:r>
                        <a:rPr lang="cs-CZ" sz="1600" dirty="0" smtClean="0"/>
                        <a:t>(</a:t>
                      </a:r>
                      <a:r>
                        <a:rPr lang="cs-CZ" sz="1600" dirty="0" err="1" smtClean="0"/>
                        <a:t>coplanar</a:t>
                      </a:r>
                      <a:r>
                        <a:rPr lang="cs-CZ" sz="1600" dirty="0" smtClean="0"/>
                        <a:t>)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&gt; 15</a:t>
                      </a:r>
                      <a:endParaRPr lang="cs-CZ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5514776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691A17CB-8B51-4059-8358-0A1B37B9FA30}"/>
              </a:ext>
            </a:extLst>
          </p:cNvPr>
          <p:cNvSpPr txBox="1"/>
          <p:nvPr/>
        </p:nvSpPr>
        <p:spPr>
          <a:xfrm>
            <a:off x="-1031" y="6548993"/>
            <a:ext cx="77152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 referred to the contractual minimum of 0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kJ·mol</a:t>
            </a:r>
            <a:r>
              <a:rPr lang="en-US" sz="14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the trans configuration (0 °)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53AA30-47F2-4E3A-8E2D-507D73E0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4484962"/>
            <a:ext cx="3985499" cy="179538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0FA6FAF-AC6F-432F-8193-064BB1A374C1}"/>
              </a:ext>
            </a:extLst>
          </p:cNvPr>
          <p:cNvCxnSpPr>
            <a:cxnSpLocks/>
          </p:cNvCxnSpPr>
          <p:nvPr/>
        </p:nvCxnSpPr>
        <p:spPr bwMode="auto">
          <a:xfrm>
            <a:off x="7824192" y="4365104"/>
            <a:ext cx="1368152" cy="432048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3. </a:t>
            </a:r>
            <a:r>
              <a:rPr lang="cs-CZ" sz="3600" b="1" dirty="0" smtClean="0"/>
              <a:t>Konformace (s</a:t>
            </a:r>
            <a:r>
              <a:rPr lang="cs-CZ" sz="3600" b="1" dirty="0" smtClean="0">
                <a:cs typeface="Calibri" panose="020F0502020204030204" pitchFamily="34" charset="0"/>
              </a:rPr>
              <a:t>tabilita </a:t>
            </a:r>
            <a:r>
              <a:rPr lang="cs-CZ" sz="3600" b="1" dirty="0">
                <a:cs typeface="Calibri" panose="020F0502020204030204" pitchFamily="34" charset="0"/>
              </a:rPr>
              <a:t>lokálních </a:t>
            </a:r>
            <a:r>
              <a:rPr lang="cs-CZ" sz="3600" b="1" dirty="0" smtClean="0">
                <a:cs typeface="Calibri" panose="020F0502020204030204" pitchFamily="34" charset="0"/>
              </a:rPr>
              <a:t>konformací)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BB0DB7-28CE-4CF4-BDAB-5A2D170B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20" y="1936010"/>
            <a:ext cx="5348759" cy="457524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419066F-B194-4FC8-B846-AE1B0BE93867}"/>
              </a:ext>
            </a:extLst>
          </p:cNvPr>
          <p:cNvSpPr txBox="1"/>
          <p:nvPr/>
        </p:nvSpPr>
        <p:spPr>
          <a:xfrm rot="16200000">
            <a:off x="2670133" y="2390438"/>
            <a:ext cx="125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 (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kJ·mol</a:t>
            </a:r>
            <a:r>
              <a:rPr lang="cs-CZ" sz="1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54D290B-FA05-47CB-8E78-3CE968AD2BE1}"/>
              </a:ext>
            </a:extLst>
          </p:cNvPr>
          <p:cNvSpPr txBox="1"/>
          <p:nvPr/>
        </p:nvSpPr>
        <p:spPr>
          <a:xfrm>
            <a:off x="3287688" y="18150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synperiplanární</a:t>
            </a:r>
            <a:endParaRPr lang="cs-CZ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BFD772-64A0-4E03-ACEF-2FD1FB53A29A}"/>
              </a:ext>
            </a:extLst>
          </p:cNvPr>
          <p:cNvSpPr txBox="1"/>
          <p:nvPr/>
        </p:nvSpPr>
        <p:spPr>
          <a:xfrm>
            <a:off x="7683388" y="18150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synperiplanární</a:t>
            </a:r>
            <a:endParaRPr lang="cs-CZ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49B0B1A-E1B1-45C9-AAE4-81F5A4C47524}"/>
              </a:ext>
            </a:extLst>
          </p:cNvPr>
          <p:cNvSpPr txBox="1"/>
          <p:nvPr/>
        </p:nvSpPr>
        <p:spPr>
          <a:xfrm>
            <a:off x="4430266" y="235525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antiklinální (+)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CB2161-82E0-41A8-B153-B90DDFE9A199}"/>
              </a:ext>
            </a:extLst>
          </p:cNvPr>
          <p:cNvSpPr txBox="1"/>
          <p:nvPr/>
        </p:nvSpPr>
        <p:spPr>
          <a:xfrm>
            <a:off x="5951984" y="235950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antiklinální (-)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A5724A-3F0C-4CA3-9631-799F0D2D8399}"/>
              </a:ext>
            </a:extLst>
          </p:cNvPr>
          <p:cNvSpPr txBox="1"/>
          <p:nvPr/>
        </p:nvSpPr>
        <p:spPr>
          <a:xfrm>
            <a:off x="6552111" y="6291706"/>
            <a:ext cx="172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synklinální =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gauche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AC9B856-60C8-4149-9141-2FCA1882F1D4}"/>
              </a:ext>
            </a:extLst>
          </p:cNvPr>
          <p:cNvSpPr txBox="1"/>
          <p:nvPr/>
        </p:nvSpPr>
        <p:spPr>
          <a:xfrm>
            <a:off x="3434915" y="6304002"/>
            <a:ext cx="172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synklinální =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gauche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(+)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4EFC4FB-9BE7-40BA-8D5F-E23AA59576F9}"/>
              </a:ext>
            </a:extLst>
          </p:cNvPr>
          <p:cNvSpPr txBox="1"/>
          <p:nvPr/>
        </p:nvSpPr>
        <p:spPr>
          <a:xfrm>
            <a:off x="5164086" y="630400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antiperiplanární</a:t>
            </a:r>
            <a:endParaRPr lang="cs-CZ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173C07A-463B-495B-8DC0-762F621F7137}"/>
              </a:ext>
            </a:extLst>
          </p:cNvPr>
          <p:cNvCxnSpPr>
            <a:cxnSpLocks/>
          </p:cNvCxnSpPr>
          <p:nvPr/>
        </p:nvCxnSpPr>
        <p:spPr bwMode="auto">
          <a:xfrm>
            <a:off x="3156318" y="6033877"/>
            <a:ext cx="77944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85BC6FB-17F8-47B6-8B97-CACE6BADB768}"/>
              </a:ext>
            </a:extLst>
          </p:cNvPr>
          <p:cNvSpPr txBox="1"/>
          <p:nvPr/>
        </p:nvSpPr>
        <p:spPr>
          <a:xfrm>
            <a:off x="1860149" y="5708981"/>
            <a:ext cx="140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metastabilní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konformery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8DD4E56-1C5B-4638-8016-2B8392308744}"/>
              </a:ext>
            </a:extLst>
          </p:cNvPr>
          <p:cNvSpPr txBox="1"/>
          <p:nvPr/>
        </p:nvSpPr>
        <p:spPr>
          <a:xfrm>
            <a:off x="9696400" y="535945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koplanární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1A124040-8B7D-4506-A5D5-67C687CB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4721917"/>
            <a:ext cx="790575" cy="7048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54BE59E-F4CF-401F-A841-A8C4EF670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946" y="2292451"/>
            <a:ext cx="2175545" cy="1984035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2F865A4-ED2D-4573-AE20-8516CB3279B7}"/>
              </a:ext>
            </a:extLst>
          </p:cNvPr>
          <p:cNvCxnSpPr>
            <a:cxnSpLocks/>
          </p:cNvCxnSpPr>
          <p:nvPr/>
        </p:nvCxnSpPr>
        <p:spPr bwMode="auto">
          <a:xfrm>
            <a:off x="3096215" y="4334654"/>
            <a:ext cx="1938858" cy="0"/>
          </a:xfrm>
          <a:prstGeom prst="straightConnector1">
            <a:avLst/>
          </a:prstGeom>
          <a:ln w="19050">
            <a:solidFill>
              <a:srgbClr val="0026FF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886AA41-3C80-4404-8B20-0779EA70B36A}"/>
              </a:ext>
            </a:extLst>
          </p:cNvPr>
          <p:cNvSpPr txBox="1"/>
          <p:nvPr/>
        </p:nvSpPr>
        <p:spPr>
          <a:xfrm>
            <a:off x="1866720" y="4042266"/>
            <a:ext cx="140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002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energetická bariéra</a:t>
            </a:r>
          </a:p>
        </p:txBody>
      </p:sp>
    </p:spTree>
    <p:extLst>
      <p:ext uri="{BB962C8B-B14F-4D97-AF65-F5344CB8AC3E}">
        <p14:creationId xmlns:p14="http://schemas.microsoft.com/office/powerpoint/2010/main" val="17573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340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>
                <a:ea typeface="+mn-ea"/>
                <a:cs typeface="+mn-cs"/>
              </a:rPr>
              <a:t>Thermal</a:t>
            </a:r>
            <a:r>
              <a:rPr lang="cs-CZ" sz="4800" b="1" dirty="0" smtClean="0">
                <a:ea typeface="+mn-ea"/>
                <a:cs typeface="+mn-cs"/>
              </a:rPr>
              <a:t> </a:t>
            </a:r>
            <a:r>
              <a:rPr lang="cs-CZ" sz="4800" b="1" dirty="0" err="1">
                <a:ea typeface="+mn-ea"/>
                <a:cs typeface="+mn-cs"/>
              </a:rPr>
              <a:t>behavior</a:t>
            </a:r>
            <a:r>
              <a:rPr lang="cs-CZ" sz="4800" b="1" dirty="0">
                <a:ea typeface="+mn-ea"/>
                <a:cs typeface="+mn-cs"/>
              </a:rPr>
              <a:t> </a:t>
            </a:r>
            <a:r>
              <a:rPr lang="cs-CZ" sz="4800" b="1" dirty="0" err="1">
                <a:ea typeface="+mn-ea"/>
                <a:cs typeface="+mn-cs"/>
              </a:rPr>
              <a:t>of</a:t>
            </a:r>
            <a:r>
              <a:rPr lang="cs-CZ" sz="4800" b="1" dirty="0">
                <a:ea typeface="+mn-ea"/>
                <a:cs typeface="+mn-cs"/>
              </a:rPr>
              <a:t> </a:t>
            </a:r>
            <a:r>
              <a:rPr lang="cs-CZ" sz="4800" b="1" dirty="0" err="1">
                <a:ea typeface="+mn-ea"/>
                <a:cs typeface="+mn-cs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3074" name="Picture 2" descr="Polymer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57" y="2570805"/>
            <a:ext cx="4453086" cy="37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Thermal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behavior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most polymers behave differently at different temperatures</a:t>
            </a:r>
          </a:p>
          <a:p>
            <a:pPr lvl="1"/>
            <a:r>
              <a:rPr lang="en-US" dirty="0"/>
              <a:t>at a lower temperature they tend to be glassy</a:t>
            </a:r>
          </a:p>
          <a:p>
            <a:pPr lvl="2"/>
            <a:r>
              <a:rPr lang="en-US" dirty="0"/>
              <a:t>less flexible</a:t>
            </a:r>
          </a:p>
          <a:p>
            <a:pPr lvl="2"/>
            <a:r>
              <a:rPr lang="en-US" dirty="0"/>
              <a:t>more fragile</a:t>
            </a:r>
          </a:p>
          <a:p>
            <a:pPr lvl="2"/>
            <a:r>
              <a:rPr lang="en-US" dirty="0"/>
              <a:t>harder</a:t>
            </a:r>
          </a:p>
          <a:p>
            <a:pPr lvl="3"/>
            <a:r>
              <a:rPr lang="en-US" dirty="0"/>
              <a:t>at a very low temperature, for example, a rubber tube can be so hard that its fragments can be hammered into wood like a nail (it is possible, but to the disappointment of the audience and the demonstrator, these usually shatter)</a:t>
            </a:r>
          </a:p>
          <a:p>
            <a:pPr lvl="1"/>
            <a:r>
              <a:rPr lang="en-US" dirty="0"/>
              <a:t>at higher temperatures they tend to be rubbery</a:t>
            </a:r>
          </a:p>
          <a:p>
            <a:pPr lvl="2"/>
            <a:r>
              <a:rPr lang="en-US" dirty="0"/>
              <a:t>more flexible</a:t>
            </a:r>
          </a:p>
          <a:p>
            <a:pPr lvl="2"/>
            <a:r>
              <a:rPr lang="en-US" dirty="0"/>
              <a:t>tougher</a:t>
            </a:r>
          </a:p>
          <a:p>
            <a:pPr lvl="2"/>
            <a:r>
              <a:rPr lang="en-US" dirty="0"/>
              <a:t>less hard</a:t>
            </a:r>
          </a:p>
          <a:p>
            <a:pPr lvl="1"/>
            <a:r>
              <a:rPr lang="en-US" dirty="0"/>
              <a:t>caused by the so-called </a:t>
            </a:r>
            <a:r>
              <a:rPr lang="en-US" b="1"/>
              <a:t>glass </a:t>
            </a:r>
            <a:r>
              <a:rPr lang="en-US" b="1" smtClean="0"/>
              <a:t>transition</a:t>
            </a:r>
            <a:r>
              <a:rPr lang="cs-CZ" smtClean="0"/>
              <a:t> temperature (T</a:t>
            </a:r>
            <a:r>
              <a:rPr lang="cs-CZ" baseline="-25000" smtClean="0"/>
              <a:t>g</a:t>
            </a:r>
            <a:r>
              <a:rPr lang="cs-CZ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6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Glass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transition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temperature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smtClean="0">
                <a:ea typeface="+mn-ea"/>
                <a:cs typeface="+mn-cs"/>
              </a:rPr>
              <a:t>T</a:t>
            </a:r>
            <a:r>
              <a:rPr lang="cs-CZ" sz="3600" b="1" baseline="-25000" dirty="0" smtClean="0">
                <a:ea typeface="+mn-ea"/>
                <a:cs typeface="+mn-cs"/>
              </a:rPr>
              <a:t>g</a:t>
            </a:r>
            <a:endParaRPr lang="cs-CZ" sz="3600" b="1" baseline="-25000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52300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temperature interval in which the state of the polymer changes from glassy to rubbery (and vice versa)</a:t>
            </a:r>
          </a:p>
          <a:p>
            <a:pPr lvl="1"/>
            <a:r>
              <a:rPr lang="en-US" dirty="0"/>
              <a:t>refers ONLY to the amorphous phase of the polymer</a:t>
            </a:r>
          </a:p>
          <a:p>
            <a:r>
              <a:rPr lang="en-US" dirty="0"/>
              <a:t>the glassiness of the polymer is determined by the limited possibility of reaction of macromolecular chains to mechanical stress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chains are frozen and cannot move relative to each other</a:t>
            </a:r>
          </a:p>
          <a:p>
            <a:r>
              <a:rPr lang="en-US" dirty="0"/>
              <a:t>the </a:t>
            </a:r>
            <a:r>
              <a:rPr lang="en-US" dirty="0" smtClean="0"/>
              <a:t>rubber</a:t>
            </a:r>
            <a:r>
              <a:rPr lang="cs-CZ" smtClean="0"/>
              <a:t>-like properties</a:t>
            </a:r>
            <a:r>
              <a:rPr lang="en-US" smtClean="0"/>
              <a:t>, </a:t>
            </a:r>
            <a:r>
              <a:rPr lang="en-US" dirty="0"/>
              <a:t>on the other hand, is given by the possibility of movement of parts of the chains relative to each other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 rot="5400000">
            <a:off x="7228689" y="2813514"/>
            <a:ext cx="1907526" cy="428488"/>
            <a:chOff x="7404246" y="2451716"/>
            <a:chExt cx="2949786" cy="662611"/>
          </a:xfrm>
        </p:grpSpPr>
        <p:sp>
          <p:nvSpPr>
            <p:cNvPr id="7" name="Volný tvar 6"/>
            <p:cNvSpPr/>
            <p:nvPr/>
          </p:nvSpPr>
          <p:spPr>
            <a:xfrm>
              <a:off x="7404246" y="2749550"/>
              <a:ext cx="876154" cy="319176"/>
            </a:xfrm>
            <a:custGeom>
              <a:avLst/>
              <a:gdLst>
                <a:gd name="connsiteX0" fmla="*/ 12554 w 876154"/>
                <a:gd name="connsiteY0" fmla="*/ 0 h 319176"/>
                <a:gd name="connsiteX1" fmla="*/ 50654 w 876154"/>
                <a:gd name="connsiteY1" fmla="*/ 228600 h 319176"/>
                <a:gd name="connsiteX2" fmla="*/ 418954 w 876154"/>
                <a:gd name="connsiteY2" fmla="*/ 317500 h 319176"/>
                <a:gd name="connsiteX3" fmla="*/ 711054 w 876154"/>
                <a:gd name="connsiteY3" fmla="*/ 266700 h 319176"/>
                <a:gd name="connsiteX4" fmla="*/ 876154 w 876154"/>
                <a:gd name="connsiteY4" fmla="*/ 38100 h 3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154" h="319176">
                  <a:moveTo>
                    <a:pt x="12554" y="0"/>
                  </a:moveTo>
                  <a:cubicBezTo>
                    <a:pt x="-2263" y="87841"/>
                    <a:pt x="-17079" y="175683"/>
                    <a:pt x="50654" y="228600"/>
                  </a:cubicBezTo>
                  <a:cubicBezTo>
                    <a:pt x="118387" y="281517"/>
                    <a:pt x="308887" y="311150"/>
                    <a:pt x="418954" y="317500"/>
                  </a:cubicBezTo>
                  <a:cubicBezTo>
                    <a:pt x="529021" y="323850"/>
                    <a:pt x="634854" y="313267"/>
                    <a:pt x="711054" y="266700"/>
                  </a:cubicBezTo>
                  <a:cubicBezTo>
                    <a:pt x="787254" y="220133"/>
                    <a:pt x="831704" y="129116"/>
                    <a:pt x="876154" y="38100"/>
                  </a:cubicBezTo>
                </a:path>
              </a:pathLst>
            </a:custGeom>
            <a:noFill/>
            <a:ln w="38100">
              <a:solidFill>
                <a:srgbClr val="619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8279606" y="2451716"/>
              <a:ext cx="1000125" cy="341490"/>
            </a:xfrm>
            <a:custGeom>
              <a:avLst/>
              <a:gdLst>
                <a:gd name="connsiteX0" fmla="*/ 0 w 1000125"/>
                <a:gd name="connsiteY0" fmla="*/ 339109 h 341490"/>
                <a:gd name="connsiteX1" fmla="*/ 119063 w 1000125"/>
                <a:gd name="connsiteY1" fmla="*/ 91459 h 341490"/>
                <a:gd name="connsiteX2" fmla="*/ 342900 w 1000125"/>
                <a:gd name="connsiteY2" fmla="*/ 24784 h 341490"/>
                <a:gd name="connsiteX3" fmla="*/ 788194 w 1000125"/>
                <a:gd name="connsiteY3" fmla="*/ 972 h 341490"/>
                <a:gd name="connsiteX4" fmla="*/ 895350 w 1000125"/>
                <a:gd name="connsiteY4" fmla="*/ 53359 h 341490"/>
                <a:gd name="connsiteX5" fmla="*/ 928688 w 1000125"/>
                <a:gd name="connsiteY5" fmla="*/ 122415 h 341490"/>
                <a:gd name="connsiteX6" fmla="*/ 1000125 w 1000125"/>
                <a:gd name="connsiteY6" fmla="*/ 341490 h 34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25" h="341490">
                  <a:moveTo>
                    <a:pt x="0" y="339109"/>
                  </a:moveTo>
                  <a:cubicBezTo>
                    <a:pt x="30956" y="241478"/>
                    <a:pt x="61913" y="143847"/>
                    <a:pt x="119063" y="91459"/>
                  </a:cubicBezTo>
                  <a:cubicBezTo>
                    <a:pt x="176213" y="39071"/>
                    <a:pt x="231378" y="39865"/>
                    <a:pt x="342900" y="24784"/>
                  </a:cubicBezTo>
                  <a:cubicBezTo>
                    <a:pt x="454422" y="9703"/>
                    <a:pt x="696119" y="-3790"/>
                    <a:pt x="788194" y="972"/>
                  </a:cubicBezTo>
                  <a:cubicBezTo>
                    <a:pt x="880269" y="5734"/>
                    <a:pt x="871934" y="33119"/>
                    <a:pt x="895350" y="53359"/>
                  </a:cubicBezTo>
                  <a:cubicBezTo>
                    <a:pt x="918766" y="73599"/>
                    <a:pt x="911226" y="74393"/>
                    <a:pt x="928688" y="122415"/>
                  </a:cubicBezTo>
                  <a:cubicBezTo>
                    <a:pt x="946150" y="170437"/>
                    <a:pt x="973137" y="255963"/>
                    <a:pt x="1000125" y="341490"/>
                  </a:cubicBezTo>
                </a:path>
              </a:pathLst>
            </a:custGeom>
            <a:noFill/>
            <a:ln w="38100">
              <a:solidFill>
                <a:srgbClr val="619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9272588" y="2480325"/>
              <a:ext cx="1081444" cy="634002"/>
            </a:xfrm>
            <a:custGeom>
              <a:avLst/>
              <a:gdLst>
                <a:gd name="connsiteX0" fmla="*/ 0 w 1081444"/>
                <a:gd name="connsiteY0" fmla="*/ 285894 h 634002"/>
                <a:gd name="connsiteX1" fmla="*/ 92868 w 1081444"/>
                <a:gd name="connsiteY1" fmla="*/ 562119 h 634002"/>
                <a:gd name="connsiteX2" fmla="*/ 271462 w 1081444"/>
                <a:gd name="connsiteY2" fmla="*/ 628794 h 634002"/>
                <a:gd name="connsiteX3" fmla="*/ 821531 w 1081444"/>
                <a:gd name="connsiteY3" fmla="*/ 593075 h 634002"/>
                <a:gd name="connsiteX4" fmla="*/ 1066800 w 1081444"/>
                <a:gd name="connsiteY4" fmla="*/ 304944 h 634002"/>
                <a:gd name="connsiteX5" fmla="*/ 1038225 w 1081444"/>
                <a:gd name="connsiteY5" fmla="*/ 47769 h 634002"/>
                <a:gd name="connsiteX6" fmla="*/ 912018 w 1081444"/>
                <a:gd name="connsiteY6" fmla="*/ 144 h 634002"/>
                <a:gd name="connsiteX7" fmla="*/ 766762 w 1081444"/>
                <a:gd name="connsiteY7" fmla="*/ 35863 h 63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1444" h="634002">
                  <a:moveTo>
                    <a:pt x="0" y="285894"/>
                  </a:moveTo>
                  <a:cubicBezTo>
                    <a:pt x="23812" y="395431"/>
                    <a:pt x="47624" y="504969"/>
                    <a:pt x="92868" y="562119"/>
                  </a:cubicBezTo>
                  <a:cubicBezTo>
                    <a:pt x="138112" y="619269"/>
                    <a:pt x="150018" y="623635"/>
                    <a:pt x="271462" y="628794"/>
                  </a:cubicBezTo>
                  <a:cubicBezTo>
                    <a:pt x="392906" y="633953"/>
                    <a:pt x="688975" y="647050"/>
                    <a:pt x="821531" y="593075"/>
                  </a:cubicBezTo>
                  <a:cubicBezTo>
                    <a:pt x="954087" y="539100"/>
                    <a:pt x="1030684" y="395828"/>
                    <a:pt x="1066800" y="304944"/>
                  </a:cubicBezTo>
                  <a:cubicBezTo>
                    <a:pt x="1102916" y="214060"/>
                    <a:pt x="1064022" y="98569"/>
                    <a:pt x="1038225" y="47769"/>
                  </a:cubicBezTo>
                  <a:cubicBezTo>
                    <a:pt x="1012428" y="-3031"/>
                    <a:pt x="957262" y="2128"/>
                    <a:pt x="912018" y="144"/>
                  </a:cubicBezTo>
                  <a:cubicBezTo>
                    <a:pt x="866774" y="-1840"/>
                    <a:pt x="816768" y="17011"/>
                    <a:pt x="766762" y="35863"/>
                  </a:cubicBezTo>
                </a:path>
              </a:pathLst>
            </a:custGeom>
            <a:noFill/>
            <a:ln w="38100">
              <a:solidFill>
                <a:srgbClr val="619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9" name="Přímá spojnice se šipkou 18"/>
          <p:cNvCxnSpPr/>
          <p:nvPr/>
        </p:nvCxnSpPr>
        <p:spPr>
          <a:xfrm>
            <a:off x="8832304" y="2996952"/>
            <a:ext cx="10695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8832304" y="5373216"/>
            <a:ext cx="10695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Volný tvar 22"/>
          <p:cNvSpPr/>
          <p:nvPr/>
        </p:nvSpPr>
        <p:spPr>
          <a:xfrm rot="5400000">
            <a:off x="7817606" y="4599542"/>
            <a:ext cx="566579" cy="206400"/>
          </a:xfrm>
          <a:custGeom>
            <a:avLst/>
            <a:gdLst>
              <a:gd name="connsiteX0" fmla="*/ 12554 w 876154"/>
              <a:gd name="connsiteY0" fmla="*/ 0 h 319176"/>
              <a:gd name="connsiteX1" fmla="*/ 50654 w 876154"/>
              <a:gd name="connsiteY1" fmla="*/ 228600 h 319176"/>
              <a:gd name="connsiteX2" fmla="*/ 418954 w 876154"/>
              <a:gd name="connsiteY2" fmla="*/ 317500 h 319176"/>
              <a:gd name="connsiteX3" fmla="*/ 711054 w 876154"/>
              <a:gd name="connsiteY3" fmla="*/ 266700 h 319176"/>
              <a:gd name="connsiteX4" fmla="*/ 876154 w 876154"/>
              <a:gd name="connsiteY4" fmla="*/ 38100 h 3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54" h="319176">
                <a:moveTo>
                  <a:pt x="12554" y="0"/>
                </a:moveTo>
                <a:cubicBezTo>
                  <a:pt x="-2263" y="87841"/>
                  <a:pt x="-17079" y="175683"/>
                  <a:pt x="50654" y="228600"/>
                </a:cubicBezTo>
                <a:cubicBezTo>
                  <a:pt x="118387" y="281517"/>
                  <a:pt x="308887" y="311150"/>
                  <a:pt x="418954" y="317500"/>
                </a:cubicBezTo>
                <a:cubicBezTo>
                  <a:pt x="529021" y="323850"/>
                  <a:pt x="634854" y="313267"/>
                  <a:pt x="711054" y="266700"/>
                </a:cubicBezTo>
                <a:cubicBezTo>
                  <a:pt x="787254" y="220133"/>
                  <a:pt x="831704" y="129116"/>
                  <a:pt x="876154" y="38100"/>
                </a:cubicBezTo>
              </a:path>
            </a:pathLst>
          </a:custGeom>
          <a:noFill/>
          <a:ln w="38100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 rot="5400000">
            <a:off x="7962907" y="5198477"/>
            <a:ext cx="646747" cy="220830"/>
          </a:xfrm>
          <a:custGeom>
            <a:avLst/>
            <a:gdLst>
              <a:gd name="connsiteX0" fmla="*/ 0 w 1000125"/>
              <a:gd name="connsiteY0" fmla="*/ 339109 h 341490"/>
              <a:gd name="connsiteX1" fmla="*/ 119063 w 1000125"/>
              <a:gd name="connsiteY1" fmla="*/ 91459 h 341490"/>
              <a:gd name="connsiteX2" fmla="*/ 342900 w 1000125"/>
              <a:gd name="connsiteY2" fmla="*/ 24784 h 341490"/>
              <a:gd name="connsiteX3" fmla="*/ 788194 w 1000125"/>
              <a:gd name="connsiteY3" fmla="*/ 972 h 341490"/>
              <a:gd name="connsiteX4" fmla="*/ 895350 w 1000125"/>
              <a:gd name="connsiteY4" fmla="*/ 53359 h 341490"/>
              <a:gd name="connsiteX5" fmla="*/ 928688 w 1000125"/>
              <a:gd name="connsiteY5" fmla="*/ 122415 h 341490"/>
              <a:gd name="connsiteX6" fmla="*/ 1000125 w 1000125"/>
              <a:gd name="connsiteY6" fmla="*/ 341490 h 34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41490">
                <a:moveTo>
                  <a:pt x="0" y="339109"/>
                </a:moveTo>
                <a:cubicBezTo>
                  <a:pt x="30956" y="241478"/>
                  <a:pt x="61913" y="143847"/>
                  <a:pt x="119063" y="91459"/>
                </a:cubicBezTo>
                <a:cubicBezTo>
                  <a:pt x="176213" y="39071"/>
                  <a:pt x="231378" y="39865"/>
                  <a:pt x="342900" y="24784"/>
                </a:cubicBezTo>
                <a:cubicBezTo>
                  <a:pt x="454422" y="9703"/>
                  <a:pt x="696119" y="-3790"/>
                  <a:pt x="788194" y="972"/>
                </a:cubicBezTo>
                <a:cubicBezTo>
                  <a:pt x="880269" y="5734"/>
                  <a:pt x="871934" y="33119"/>
                  <a:pt x="895350" y="53359"/>
                </a:cubicBezTo>
                <a:cubicBezTo>
                  <a:pt x="918766" y="73599"/>
                  <a:pt x="911226" y="74393"/>
                  <a:pt x="928688" y="122415"/>
                </a:cubicBezTo>
                <a:cubicBezTo>
                  <a:pt x="946150" y="170437"/>
                  <a:pt x="973137" y="255963"/>
                  <a:pt x="1000125" y="341490"/>
                </a:cubicBezTo>
              </a:path>
            </a:pathLst>
          </a:custGeom>
          <a:noFill/>
          <a:ln w="38100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 rot="5400000">
            <a:off x="7823534" y="5772319"/>
            <a:ext cx="699333" cy="409988"/>
          </a:xfrm>
          <a:custGeom>
            <a:avLst/>
            <a:gdLst>
              <a:gd name="connsiteX0" fmla="*/ 0 w 1081444"/>
              <a:gd name="connsiteY0" fmla="*/ 285894 h 634002"/>
              <a:gd name="connsiteX1" fmla="*/ 92868 w 1081444"/>
              <a:gd name="connsiteY1" fmla="*/ 562119 h 634002"/>
              <a:gd name="connsiteX2" fmla="*/ 271462 w 1081444"/>
              <a:gd name="connsiteY2" fmla="*/ 628794 h 634002"/>
              <a:gd name="connsiteX3" fmla="*/ 821531 w 1081444"/>
              <a:gd name="connsiteY3" fmla="*/ 593075 h 634002"/>
              <a:gd name="connsiteX4" fmla="*/ 1066800 w 1081444"/>
              <a:gd name="connsiteY4" fmla="*/ 304944 h 634002"/>
              <a:gd name="connsiteX5" fmla="*/ 1038225 w 1081444"/>
              <a:gd name="connsiteY5" fmla="*/ 47769 h 634002"/>
              <a:gd name="connsiteX6" fmla="*/ 912018 w 1081444"/>
              <a:gd name="connsiteY6" fmla="*/ 144 h 634002"/>
              <a:gd name="connsiteX7" fmla="*/ 766762 w 1081444"/>
              <a:gd name="connsiteY7" fmla="*/ 35863 h 63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444" h="634002">
                <a:moveTo>
                  <a:pt x="0" y="285894"/>
                </a:moveTo>
                <a:cubicBezTo>
                  <a:pt x="23812" y="395431"/>
                  <a:pt x="47624" y="504969"/>
                  <a:pt x="92868" y="562119"/>
                </a:cubicBezTo>
                <a:cubicBezTo>
                  <a:pt x="138112" y="619269"/>
                  <a:pt x="150018" y="623635"/>
                  <a:pt x="271462" y="628794"/>
                </a:cubicBezTo>
                <a:cubicBezTo>
                  <a:pt x="392906" y="633953"/>
                  <a:pt x="688975" y="647050"/>
                  <a:pt x="821531" y="593075"/>
                </a:cubicBezTo>
                <a:cubicBezTo>
                  <a:pt x="954087" y="539100"/>
                  <a:pt x="1030684" y="395828"/>
                  <a:pt x="1066800" y="304944"/>
                </a:cubicBezTo>
                <a:cubicBezTo>
                  <a:pt x="1102916" y="214060"/>
                  <a:pt x="1064022" y="98569"/>
                  <a:pt x="1038225" y="47769"/>
                </a:cubicBezTo>
                <a:cubicBezTo>
                  <a:pt x="1012428" y="-3031"/>
                  <a:pt x="957262" y="2128"/>
                  <a:pt x="912018" y="144"/>
                </a:cubicBezTo>
                <a:cubicBezTo>
                  <a:pt x="866774" y="-1840"/>
                  <a:pt x="816768" y="17011"/>
                  <a:pt x="766762" y="35863"/>
                </a:cubicBezTo>
              </a:path>
            </a:pathLst>
          </a:custGeom>
          <a:noFill/>
          <a:ln w="38100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9204225" y="255550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9204225" y="4932230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grpSp>
        <p:nvGrpSpPr>
          <p:cNvPr id="28" name="Skupina 27"/>
          <p:cNvGrpSpPr/>
          <p:nvPr/>
        </p:nvGrpSpPr>
        <p:grpSpPr>
          <a:xfrm rot="5400000">
            <a:off x="9306767" y="2575191"/>
            <a:ext cx="1907528" cy="894512"/>
            <a:chOff x="7404245" y="1731062"/>
            <a:chExt cx="2949788" cy="1383266"/>
          </a:xfrm>
        </p:grpSpPr>
        <p:sp>
          <p:nvSpPr>
            <p:cNvPr id="29" name="Volný tvar 28"/>
            <p:cNvSpPr/>
            <p:nvPr/>
          </p:nvSpPr>
          <p:spPr>
            <a:xfrm rot="20107475">
              <a:off x="7404245" y="2749550"/>
              <a:ext cx="876154" cy="319175"/>
            </a:xfrm>
            <a:custGeom>
              <a:avLst/>
              <a:gdLst>
                <a:gd name="connsiteX0" fmla="*/ 12554 w 876154"/>
                <a:gd name="connsiteY0" fmla="*/ 0 h 319176"/>
                <a:gd name="connsiteX1" fmla="*/ 50654 w 876154"/>
                <a:gd name="connsiteY1" fmla="*/ 228600 h 319176"/>
                <a:gd name="connsiteX2" fmla="*/ 418954 w 876154"/>
                <a:gd name="connsiteY2" fmla="*/ 317500 h 319176"/>
                <a:gd name="connsiteX3" fmla="*/ 711054 w 876154"/>
                <a:gd name="connsiteY3" fmla="*/ 266700 h 319176"/>
                <a:gd name="connsiteX4" fmla="*/ 876154 w 876154"/>
                <a:gd name="connsiteY4" fmla="*/ 38100 h 3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154" h="319176">
                  <a:moveTo>
                    <a:pt x="12554" y="0"/>
                  </a:moveTo>
                  <a:cubicBezTo>
                    <a:pt x="-2263" y="87841"/>
                    <a:pt x="-17079" y="175683"/>
                    <a:pt x="50654" y="228600"/>
                  </a:cubicBezTo>
                  <a:cubicBezTo>
                    <a:pt x="118387" y="281517"/>
                    <a:pt x="308887" y="311150"/>
                    <a:pt x="418954" y="317500"/>
                  </a:cubicBezTo>
                  <a:cubicBezTo>
                    <a:pt x="529021" y="323850"/>
                    <a:pt x="634854" y="313267"/>
                    <a:pt x="711054" y="266700"/>
                  </a:cubicBezTo>
                  <a:cubicBezTo>
                    <a:pt x="787254" y="220133"/>
                    <a:pt x="831704" y="129116"/>
                    <a:pt x="876154" y="38100"/>
                  </a:cubicBezTo>
                </a:path>
              </a:pathLst>
            </a:custGeom>
            <a:noFill/>
            <a:ln w="38100">
              <a:solidFill>
                <a:srgbClr val="619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8272463" y="1731062"/>
              <a:ext cx="1000125" cy="341490"/>
            </a:xfrm>
            <a:custGeom>
              <a:avLst/>
              <a:gdLst>
                <a:gd name="connsiteX0" fmla="*/ 0 w 1000125"/>
                <a:gd name="connsiteY0" fmla="*/ 339109 h 341490"/>
                <a:gd name="connsiteX1" fmla="*/ 119063 w 1000125"/>
                <a:gd name="connsiteY1" fmla="*/ 91459 h 341490"/>
                <a:gd name="connsiteX2" fmla="*/ 342900 w 1000125"/>
                <a:gd name="connsiteY2" fmla="*/ 24784 h 341490"/>
                <a:gd name="connsiteX3" fmla="*/ 788194 w 1000125"/>
                <a:gd name="connsiteY3" fmla="*/ 972 h 341490"/>
                <a:gd name="connsiteX4" fmla="*/ 895350 w 1000125"/>
                <a:gd name="connsiteY4" fmla="*/ 53359 h 341490"/>
                <a:gd name="connsiteX5" fmla="*/ 928688 w 1000125"/>
                <a:gd name="connsiteY5" fmla="*/ 122415 h 341490"/>
                <a:gd name="connsiteX6" fmla="*/ 1000125 w 1000125"/>
                <a:gd name="connsiteY6" fmla="*/ 341490 h 34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25" h="341490">
                  <a:moveTo>
                    <a:pt x="0" y="339109"/>
                  </a:moveTo>
                  <a:cubicBezTo>
                    <a:pt x="30956" y="241478"/>
                    <a:pt x="61913" y="143847"/>
                    <a:pt x="119063" y="91459"/>
                  </a:cubicBezTo>
                  <a:cubicBezTo>
                    <a:pt x="176213" y="39071"/>
                    <a:pt x="231378" y="39865"/>
                    <a:pt x="342900" y="24784"/>
                  </a:cubicBezTo>
                  <a:cubicBezTo>
                    <a:pt x="454422" y="9703"/>
                    <a:pt x="696119" y="-3790"/>
                    <a:pt x="788194" y="972"/>
                  </a:cubicBezTo>
                  <a:cubicBezTo>
                    <a:pt x="880269" y="5734"/>
                    <a:pt x="871934" y="33119"/>
                    <a:pt x="895350" y="53359"/>
                  </a:cubicBezTo>
                  <a:cubicBezTo>
                    <a:pt x="918766" y="73599"/>
                    <a:pt x="911226" y="74393"/>
                    <a:pt x="928688" y="122415"/>
                  </a:cubicBezTo>
                  <a:cubicBezTo>
                    <a:pt x="946150" y="170437"/>
                    <a:pt x="973137" y="255963"/>
                    <a:pt x="1000125" y="341490"/>
                  </a:cubicBezTo>
                </a:path>
              </a:pathLst>
            </a:custGeom>
            <a:noFill/>
            <a:ln w="38100">
              <a:solidFill>
                <a:srgbClr val="619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/>
            <p:cNvSpPr/>
            <p:nvPr/>
          </p:nvSpPr>
          <p:spPr>
            <a:xfrm rot="1391209">
              <a:off x="9272589" y="2480325"/>
              <a:ext cx="1081444" cy="634003"/>
            </a:xfrm>
            <a:custGeom>
              <a:avLst/>
              <a:gdLst>
                <a:gd name="connsiteX0" fmla="*/ 0 w 1081444"/>
                <a:gd name="connsiteY0" fmla="*/ 285894 h 634002"/>
                <a:gd name="connsiteX1" fmla="*/ 92868 w 1081444"/>
                <a:gd name="connsiteY1" fmla="*/ 562119 h 634002"/>
                <a:gd name="connsiteX2" fmla="*/ 271462 w 1081444"/>
                <a:gd name="connsiteY2" fmla="*/ 628794 h 634002"/>
                <a:gd name="connsiteX3" fmla="*/ 821531 w 1081444"/>
                <a:gd name="connsiteY3" fmla="*/ 593075 h 634002"/>
                <a:gd name="connsiteX4" fmla="*/ 1066800 w 1081444"/>
                <a:gd name="connsiteY4" fmla="*/ 304944 h 634002"/>
                <a:gd name="connsiteX5" fmla="*/ 1038225 w 1081444"/>
                <a:gd name="connsiteY5" fmla="*/ 47769 h 634002"/>
                <a:gd name="connsiteX6" fmla="*/ 912018 w 1081444"/>
                <a:gd name="connsiteY6" fmla="*/ 144 h 634002"/>
                <a:gd name="connsiteX7" fmla="*/ 766762 w 1081444"/>
                <a:gd name="connsiteY7" fmla="*/ 35863 h 63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1444" h="634002">
                  <a:moveTo>
                    <a:pt x="0" y="285894"/>
                  </a:moveTo>
                  <a:cubicBezTo>
                    <a:pt x="23812" y="395431"/>
                    <a:pt x="47624" y="504969"/>
                    <a:pt x="92868" y="562119"/>
                  </a:cubicBezTo>
                  <a:cubicBezTo>
                    <a:pt x="138112" y="619269"/>
                    <a:pt x="150018" y="623635"/>
                    <a:pt x="271462" y="628794"/>
                  </a:cubicBezTo>
                  <a:cubicBezTo>
                    <a:pt x="392906" y="633953"/>
                    <a:pt x="688975" y="647050"/>
                    <a:pt x="821531" y="593075"/>
                  </a:cubicBezTo>
                  <a:cubicBezTo>
                    <a:pt x="954087" y="539100"/>
                    <a:pt x="1030684" y="395828"/>
                    <a:pt x="1066800" y="304944"/>
                  </a:cubicBezTo>
                  <a:cubicBezTo>
                    <a:pt x="1102916" y="214060"/>
                    <a:pt x="1064022" y="98569"/>
                    <a:pt x="1038225" y="47769"/>
                  </a:cubicBezTo>
                  <a:cubicBezTo>
                    <a:pt x="1012428" y="-3031"/>
                    <a:pt x="957262" y="2128"/>
                    <a:pt x="912018" y="144"/>
                  </a:cubicBezTo>
                  <a:cubicBezTo>
                    <a:pt x="866774" y="-1840"/>
                    <a:pt x="816768" y="17011"/>
                    <a:pt x="766762" y="35863"/>
                  </a:cubicBezTo>
                </a:path>
              </a:pathLst>
            </a:custGeom>
            <a:noFill/>
            <a:ln w="38100">
              <a:solidFill>
                <a:srgbClr val="619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Volný tvar 32"/>
          <p:cNvSpPr/>
          <p:nvPr/>
        </p:nvSpPr>
        <p:spPr>
          <a:xfrm rot="2089805">
            <a:off x="9488567" y="4744010"/>
            <a:ext cx="566579" cy="206400"/>
          </a:xfrm>
          <a:custGeom>
            <a:avLst/>
            <a:gdLst>
              <a:gd name="connsiteX0" fmla="*/ 12554 w 876154"/>
              <a:gd name="connsiteY0" fmla="*/ 0 h 319176"/>
              <a:gd name="connsiteX1" fmla="*/ 50654 w 876154"/>
              <a:gd name="connsiteY1" fmla="*/ 228600 h 319176"/>
              <a:gd name="connsiteX2" fmla="*/ 418954 w 876154"/>
              <a:gd name="connsiteY2" fmla="*/ 317500 h 319176"/>
              <a:gd name="connsiteX3" fmla="*/ 711054 w 876154"/>
              <a:gd name="connsiteY3" fmla="*/ 266700 h 319176"/>
              <a:gd name="connsiteX4" fmla="*/ 876154 w 876154"/>
              <a:gd name="connsiteY4" fmla="*/ 38100 h 3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54" h="319176">
                <a:moveTo>
                  <a:pt x="12554" y="0"/>
                </a:moveTo>
                <a:cubicBezTo>
                  <a:pt x="-2263" y="87841"/>
                  <a:pt x="-17079" y="175683"/>
                  <a:pt x="50654" y="228600"/>
                </a:cubicBezTo>
                <a:cubicBezTo>
                  <a:pt x="118387" y="281517"/>
                  <a:pt x="308887" y="311150"/>
                  <a:pt x="418954" y="317500"/>
                </a:cubicBezTo>
                <a:cubicBezTo>
                  <a:pt x="529021" y="323850"/>
                  <a:pt x="634854" y="313267"/>
                  <a:pt x="711054" y="266700"/>
                </a:cubicBezTo>
                <a:cubicBezTo>
                  <a:pt x="787254" y="220133"/>
                  <a:pt x="831704" y="129116"/>
                  <a:pt x="876154" y="38100"/>
                </a:cubicBezTo>
              </a:path>
            </a:pathLst>
          </a:custGeom>
          <a:noFill/>
          <a:ln w="38100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8060489">
            <a:off x="9568973" y="5782979"/>
            <a:ext cx="699333" cy="409988"/>
          </a:xfrm>
          <a:custGeom>
            <a:avLst/>
            <a:gdLst>
              <a:gd name="connsiteX0" fmla="*/ 0 w 1081444"/>
              <a:gd name="connsiteY0" fmla="*/ 285894 h 634002"/>
              <a:gd name="connsiteX1" fmla="*/ 92868 w 1081444"/>
              <a:gd name="connsiteY1" fmla="*/ 562119 h 634002"/>
              <a:gd name="connsiteX2" fmla="*/ 271462 w 1081444"/>
              <a:gd name="connsiteY2" fmla="*/ 628794 h 634002"/>
              <a:gd name="connsiteX3" fmla="*/ 821531 w 1081444"/>
              <a:gd name="connsiteY3" fmla="*/ 593075 h 634002"/>
              <a:gd name="connsiteX4" fmla="*/ 1066800 w 1081444"/>
              <a:gd name="connsiteY4" fmla="*/ 304944 h 634002"/>
              <a:gd name="connsiteX5" fmla="*/ 1038225 w 1081444"/>
              <a:gd name="connsiteY5" fmla="*/ 47769 h 634002"/>
              <a:gd name="connsiteX6" fmla="*/ 912018 w 1081444"/>
              <a:gd name="connsiteY6" fmla="*/ 144 h 634002"/>
              <a:gd name="connsiteX7" fmla="*/ 766762 w 1081444"/>
              <a:gd name="connsiteY7" fmla="*/ 35863 h 63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444" h="634002">
                <a:moveTo>
                  <a:pt x="0" y="285894"/>
                </a:moveTo>
                <a:cubicBezTo>
                  <a:pt x="23812" y="395431"/>
                  <a:pt x="47624" y="504969"/>
                  <a:pt x="92868" y="562119"/>
                </a:cubicBezTo>
                <a:cubicBezTo>
                  <a:pt x="138112" y="619269"/>
                  <a:pt x="150018" y="623635"/>
                  <a:pt x="271462" y="628794"/>
                </a:cubicBezTo>
                <a:cubicBezTo>
                  <a:pt x="392906" y="633953"/>
                  <a:pt x="688975" y="647050"/>
                  <a:pt x="821531" y="593075"/>
                </a:cubicBezTo>
                <a:cubicBezTo>
                  <a:pt x="954087" y="539100"/>
                  <a:pt x="1030684" y="395828"/>
                  <a:pt x="1066800" y="304944"/>
                </a:cubicBezTo>
                <a:cubicBezTo>
                  <a:pt x="1102916" y="214060"/>
                  <a:pt x="1064022" y="98569"/>
                  <a:pt x="1038225" y="47769"/>
                </a:cubicBezTo>
                <a:cubicBezTo>
                  <a:pt x="1012428" y="-3031"/>
                  <a:pt x="957262" y="2128"/>
                  <a:pt x="912018" y="144"/>
                </a:cubicBezTo>
                <a:cubicBezTo>
                  <a:pt x="866774" y="-1840"/>
                  <a:pt x="816768" y="17011"/>
                  <a:pt x="766762" y="35863"/>
                </a:cubicBezTo>
              </a:path>
            </a:pathLst>
          </a:custGeom>
          <a:noFill/>
          <a:ln w="38100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10019458" y="4908550"/>
            <a:ext cx="1321642" cy="884012"/>
          </a:xfrm>
          <a:custGeom>
            <a:avLst/>
            <a:gdLst>
              <a:gd name="connsiteX0" fmla="*/ 0 w 752486"/>
              <a:gd name="connsiteY0" fmla="*/ 44303 h 848217"/>
              <a:gd name="connsiteX1" fmla="*/ 266700 w 752486"/>
              <a:gd name="connsiteY1" fmla="*/ 30016 h 848217"/>
              <a:gd name="connsiteX2" fmla="*/ 752475 w 752486"/>
              <a:gd name="connsiteY2" fmla="*/ 387203 h 848217"/>
              <a:gd name="connsiteX3" fmla="*/ 280987 w 752486"/>
              <a:gd name="connsiteY3" fmla="*/ 806303 h 848217"/>
              <a:gd name="connsiteX4" fmla="*/ 85725 w 752486"/>
              <a:gd name="connsiteY4" fmla="*/ 811066 h 84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86" h="848217">
                <a:moveTo>
                  <a:pt x="0" y="44303"/>
                </a:moveTo>
                <a:cubicBezTo>
                  <a:pt x="70644" y="8584"/>
                  <a:pt x="141288" y="-27134"/>
                  <a:pt x="266700" y="30016"/>
                </a:cubicBezTo>
                <a:cubicBezTo>
                  <a:pt x="392112" y="87166"/>
                  <a:pt x="750094" y="257822"/>
                  <a:pt x="752475" y="387203"/>
                </a:cubicBezTo>
                <a:cubicBezTo>
                  <a:pt x="754856" y="516584"/>
                  <a:pt x="392112" y="735659"/>
                  <a:pt x="280987" y="806303"/>
                </a:cubicBezTo>
                <a:cubicBezTo>
                  <a:pt x="169862" y="876947"/>
                  <a:pt x="127793" y="844006"/>
                  <a:pt x="85725" y="811066"/>
                </a:cubicBezTo>
              </a:path>
            </a:pathLst>
          </a:custGeom>
          <a:noFill/>
          <a:ln w="38100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3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Relationships between the chemical </a:t>
            </a:r>
            <a:r>
              <a:rPr lang="en-US" sz="3600" b="1" dirty="0" smtClean="0">
                <a:ea typeface="+mn-ea"/>
                <a:cs typeface="+mn-cs"/>
              </a:rPr>
              <a:t>composition</a:t>
            </a:r>
            <a:r>
              <a:rPr lang="cs-CZ" sz="3600" b="1" dirty="0" smtClean="0">
                <a:ea typeface="+mn-ea"/>
                <a:cs typeface="+mn-cs"/>
              </a:rPr>
              <a:t/>
            </a:r>
            <a:br>
              <a:rPr lang="cs-CZ" sz="3600" b="1" dirty="0" smtClean="0">
                <a:ea typeface="+mn-ea"/>
                <a:cs typeface="+mn-cs"/>
              </a:rPr>
            </a:br>
            <a:r>
              <a:rPr lang="en-US" sz="3600" b="1" dirty="0" smtClean="0">
                <a:ea typeface="+mn-ea"/>
                <a:cs typeface="+mn-cs"/>
              </a:rPr>
              <a:t>of </a:t>
            </a:r>
            <a:r>
              <a:rPr lang="en-US" sz="3600" b="1" dirty="0">
                <a:ea typeface="+mn-ea"/>
                <a:cs typeface="+mn-cs"/>
              </a:rPr>
              <a:t>a polymer and its properties</a:t>
            </a:r>
            <a:endParaRPr lang="cs-CZ" sz="3600" b="1" dirty="0">
              <a:ea typeface="+mn-ea"/>
              <a:cs typeface="+mn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86798"/>
              </p:ext>
            </p:extLst>
          </p:nvPr>
        </p:nvGraphicFramePr>
        <p:xfrm>
          <a:off x="335359" y="2363117"/>
          <a:ext cx="11521281" cy="3960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8593">
                  <a:extLst>
                    <a:ext uri="{9D8B030D-6E8A-4147-A177-3AD203B41FA5}">
                      <a16:colId xmlns:a16="http://schemas.microsoft.com/office/drawing/2014/main" val="4036136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30662567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291836731"/>
                    </a:ext>
                  </a:extLst>
                </a:gridCol>
              </a:tblGrid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err="1" smtClean="0"/>
                        <a:t>general</a:t>
                      </a:r>
                      <a:r>
                        <a:rPr lang="cs-CZ" sz="1800" i="1" dirty="0" smtClean="0"/>
                        <a:t> </a:t>
                      </a:r>
                      <a:r>
                        <a:rPr lang="cs-CZ" sz="1800" i="1" dirty="0" err="1" smtClean="0"/>
                        <a:t>feature</a:t>
                      </a:r>
                      <a:endParaRPr lang="cs-CZ" sz="18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effect on the polymer property</a:t>
                      </a:r>
                      <a:endParaRPr lang="cs-CZ" sz="18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277449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bond </a:t>
                      </a:r>
                      <a:r>
                        <a:rPr lang="cs-CZ" sz="1600" dirty="0" err="1" smtClean="0"/>
                        <a:t>strength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thermal</a:t>
                      </a:r>
                      <a:r>
                        <a:rPr lang="cs-CZ" sz="1600" dirty="0" smtClean="0"/>
                        <a:t> stability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8705461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crystallinity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firmness</a:t>
                      </a:r>
                      <a:r>
                        <a:rPr lang="cs-CZ" sz="1600" dirty="0" smtClean="0"/>
                        <a:t>, opacity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660266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cross-linking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insolubility</a:t>
                      </a:r>
                      <a:r>
                        <a:rPr lang="cs-CZ" sz="1600" dirty="0" smtClean="0"/>
                        <a:t>, rigidity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824340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similarity of atoms, groups, polarity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solubility</a:t>
                      </a:r>
                      <a:r>
                        <a:rPr lang="cs-CZ" sz="1600" dirty="0" smtClean="0"/>
                        <a:t>, </a:t>
                      </a:r>
                      <a:r>
                        <a:rPr lang="cs-CZ" sz="1600" dirty="0" err="1" smtClean="0"/>
                        <a:t>miscibility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053781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content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volatile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substances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monomers</a:t>
                      </a:r>
                      <a:r>
                        <a:rPr lang="cs-CZ" sz="1600" dirty="0" smtClean="0"/>
                        <a:t>, </a:t>
                      </a:r>
                      <a:r>
                        <a:rPr lang="cs-CZ" sz="1600" dirty="0" err="1" smtClean="0"/>
                        <a:t>plasticizers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flammability</a:t>
                      </a:r>
                      <a:r>
                        <a:rPr lang="cs-CZ" sz="1600" dirty="0" smtClean="0"/>
                        <a:t>, toxicity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442322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halogens</a:t>
                      </a:r>
                      <a:r>
                        <a:rPr lang="cs-CZ" sz="1600" dirty="0" smtClean="0"/>
                        <a:t> in </a:t>
                      </a:r>
                      <a:r>
                        <a:rPr lang="cs-CZ" sz="1600" dirty="0" err="1" smtClean="0"/>
                        <a:t>the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structure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higher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resistance</a:t>
                      </a:r>
                      <a:r>
                        <a:rPr lang="cs-CZ" sz="1600" dirty="0" smtClean="0"/>
                        <a:t> to </a:t>
                      </a:r>
                      <a:r>
                        <a:rPr lang="cs-CZ" sz="1600" dirty="0" err="1" smtClean="0"/>
                        <a:t>burning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652743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conjugated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systems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colour</a:t>
                      </a:r>
                      <a:r>
                        <a:rPr lang="en-US" sz="1600" dirty="0" smtClean="0"/>
                        <a:t>, sensitivity to UV, lower chemical resistance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107066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conjugated systems along the backbone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electric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conductivity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07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8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Glass</a:t>
            </a:r>
            <a:r>
              <a:rPr lang="cs-CZ" sz="3600" b="1" dirty="0"/>
              <a:t> </a:t>
            </a:r>
            <a:r>
              <a:rPr lang="cs-CZ" sz="3600" b="1" dirty="0" err="1"/>
              <a:t>transition</a:t>
            </a:r>
            <a:r>
              <a:rPr lang="cs-CZ" sz="3600" b="1" dirty="0"/>
              <a:t> </a:t>
            </a:r>
            <a:r>
              <a:rPr lang="cs-CZ" sz="3600" b="1" dirty="0" err="1"/>
              <a:t>temperature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81103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mobility of parts of macromolecules made possible by temperature movements (overcoming secondary bonds)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/>
              <a:t>vibrations of atoms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/>
              <a:t>internal rotation</a:t>
            </a:r>
          </a:p>
          <a:p>
            <a:pPr lvl="2"/>
            <a:r>
              <a:rPr lang="en-US" dirty="0"/>
              <a:t>movements of a pair of neighboring atoms of the molecule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/>
              <a:t>external rotation</a:t>
            </a:r>
          </a:p>
          <a:p>
            <a:pPr lvl="2"/>
            <a:r>
              <a:rPr lang="en-US" dirty="0"/>
              <a:t>movements of larger segments of molecules</a:t>
            </a:r>
          </a:p>
          <a:p>
            <a:pPr lvl="2"/>
            <a:r>
              <a:rPr lang="en-US" dirty="0"/>
              <a:t>allows to respond elastically to external influences</a:t>
            </a:r>
          </a:p>
          <a:p>
            <a:pPr lvl="2"/>
            <a:r>
              <a:rPr lang="en-US" dirty="0"/>
              <a:t>rubbery behavior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/>
              <a:t>translation</a:t>
            </a:r>
          </a:p>
          <a:p>
            <a:pPr lvl="2"/>
            <a:r>
              <a:rPr lang="en-US" dirty="0"/>
              <a:t>sliding of molecules over others</a:t>
            </a:r>
          </a:p>
          <a:p>
            <a:pPr lvl="2"/>
            <a:r>
              <a:rPr lang="en-US" dirty="0"/>
              <a:t>the flow of molecules in the form of a melt</a:t>
            </a:r>
          </a:p>
          <a:p>
            <a:pPr lvl="2"/>
            <a:r>
              <a:rPr lang="en-US" dirty="0"/>
              <a:t>plastic behavior</a:t>
            </a:r>
          </a:p>
          <a:p>
            <a:r>
              <a:rPr lang="en-US" dirty="0"/>
              <a:t>even outside these temperatures, movements may occur, but they are either unlikely or too slow</a:t>
            </a:r>
            <a:endParaRPr lang="cs-CZ" dirty="0"/>
          </a:p>
        </p:txBody>
      </p:sp>
      <p:pic>
        <p:nvPicPr>
          <p:cNvPr id="10242" name="Picture 2" descr="The Scot who took The Beatles' Abbey Road photo - B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16" y="1988840"/>
            <a:ext cx="3154140" cy="3154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838199" y="2843488"/>
            <a:ext cx="0" cy="2457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 rot="16200000">
            <a:off x="-483088" y="3841515"/>
            <a:ext cx="21809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required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energy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2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Glass</a:t>
            </a:r>
            <a:r>
              <a:rPr lang="cs-CZ" sz="3600" b="1" dirty="0"/>
              <a:t> </a:t>
            </a:r>
            <a:r>
              <a:rPr lang="cs-CZ" sz="3600" b="1" dirty="0" err="1"/>
              <a:t>transition</a:t>
            </a:r>
            <a:r>
              <a:rPr lang="cs-CZ" sz="3600" b="1" dirty="0"/>
              <a:t> </a:t>
            </a:r>
            <a:r>
              <a:rPr lang="cs-CZ" sz="3600" b="1" dirty="0" err="1"/>
              <a:t>temperature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 temperature at which the movement of segments of macromolecules begins in a reasonable amount and speed</a:t>
            </a:r>
          </a:p>
          <a:p>
            <a:pPr lvl="1"/>
            <a:r>
              <a:rPr lang="en-US" dirty="0"/>
              <a:t>when exceeded, a large number of physical properties change</a:t>
            </a:r>
          </a:p>
          <a:p>
            <a:pPr lvl="1"/>
            <a:r>
              <a:rPr lang="en-US" dirty="0"/>
              <a:t>fortress</a:t>
            </a:r>
          </a:p>
          <a:p>
            <a:pPr lvl="1"/>
            <a:r>
              <a:rPr lang="en-US" dirty="0"/>
              <a:t>hardness</a:t>
            </a:r>
          </a:p>
          <a:p>
            <a:pPr lvl="1"/>
            <a:r>
              <a:rPr lang="en-US" dirty="0"/>
              <a:t>tenacity</a:t>
            </a:r>
          </a:p>
          <a:p>
            <a:pPr lvl="1"/>
            <a:r>
              <a:rPr lang="en-US" dirty="0"/>
              <a:t>thermal expansion</a:t>
            </a:r>
          </a:p>
          <a:p>
            <a:pPr lvl="1"/>
            <a:r>
              <a:rPr lang="en-US" dirty="0"/>
              <a:t>heat capacity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refractive index of light</a:t>
            </a:r>
          </a:p>
          <a:p>
            <a:pPr lvl="1"/>
            <a:r>
              <a:rPr lang="en-US" dirty="0"/>
              <a:t>dielectric constants</a:t>
            </a:r>
          </a:p>
          <a:p>
            <a:pPr lvl="1"/>
            <a:r>
              <a:rPr lang="cs-CZ" dirty="0" smtClean="0"/>
              <a:t>…</a:t>
            </a:r>
            <a:endParaRPr lang="en-US" dirty="0"/>
          </a:p>
          <a:p>
            <a:r>
              <a:rPr lang="en-US" dirty="0"/>
              <a:t>it is not a specific temperature, but an interval (depends on the heating speed, etc.)</a:t>
            </a:r>
          </a:p>
          <a:p>
            <a:r>
              <a:rPr lang="en-US" dirty="0"/>
              <a:t>it is most simply determined by the differential calorimetric method (DSC)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3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pic>
        <p:nvPicPr>
          <p:cNvPr id="16386" name="Picture 2" descr="Glass transition temperature (Tg), melt temperature (Tm), and melting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36"/>
          <a:stretch/>
        </p:blipFill>
        <p:spPr bwMode="auto">
          <a:xfrm>
            <a:off x="818084" y="1858541"/>
            <a:ext cx="4752528" cy="42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474268" y="1714525"/>
            <a:ext cx="1296144" cy="4511104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Glass Transition Temperature for Selected Polymers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79" y="1676915"/>
            <a:ext cx="5366083" cy="45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Effect of </a:t>
            </a:r>
            <a:r>
              <a:rPr lang="cs-CZ" sz="3600" b="1" smtClean="0"/>
              <a:t>polymer </a:t>
            </a:r>
            <a:r>
              <a:rPr lang="en-US" sz="3600" b="1" smtClean="0"/>
              <a:t>structure </a:t>
            </a:r>
            <a:r>
              <a:rPr lang="en-US" sz="3600" b="1"/>
              <a:t>on </a:t>
            </a:r>
            <a:r>
              <a:rPr lang="en-US" sz="3600" b="1" smtClean="0"/>
              <a:t>T</a:t>
            </a:r>
            <a:r>
              <a:rPr lang="cs-CZ" sz="3600" b="1" baseline="-25000" smtClean="0"/>
              <a:t>g</a:t>
            </a:r>
            <a:endParaRPr lang="cs-CZ" sz="3600" b="1" baseline="-25000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3708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smtClean="0"/>
              <a:t>T</a:t>
            </a:r>
            <a:r>
              <a:rPr lang="cs-CZ" baseline="-25000" smtClean="0"/>
              <a:t>g</a:t>
            </a:r>
            <a:r>
              <a:rPr lang="cs-CZ" smtClean="0"/>
              <a:t> </a:t>
            </a:r>
            <a:r>
              <a:rPr lang="en-US" smtClean="0"/>
              <a:t>grows </a:t>
            </a:r>
            <a:r>
              <a:rPr lang="en-US" dirty="0"/>
              <a:t>with:</a:t>
            </a:r>
          </a:p>
          <a:p>
            <a:pPr lvl="1"/>
            <a:r>
              <a:rPr lang="en-US" dirty="0"/>
              <a:t>backbone stiffness of the chain</a:t>
            </a:r>
          </a:p>
          <a:p>
            <a:pPr lvl="2"/>
            <a:r>
              <a:rPr lang="en-US" dirty="0"/>
              <a:t>rigid chains, e.g. ladder-like, aromatic part of the backbone, multiple bonds in the backbone</a:t>
            </a:r>
          </a:p>
          <a:p>
            <a:pPr lvl="1"/>
            <a:r>
              <a:rPr lang="cs-CZ" smtClean="0"/>
              <a:t>volume</a:t>
            </a:r>
            <a:r>
              <a:rPr lang="en-US" smtClean="0"/>
              <a:t> </a:t>
            </a:r>
            <a:r>
              <a:rPr lang="en-US" dirty="0"/>
              <a:t>of substituents</a:t>
            </a:r>
          </a:p>
          <a:p>
            <a:pPr lvl="2"/>
            <a:r>
              <a:rPr lang="en-US" dirty="0"/>
              <a:t>e.g., phenyl PS is quite bulky, as are the long side chains</a:t>
            </a:r>
          </a:p>
          <a:p>
            <a:pPr lvl="1"/>
            <a:r>
              <a:rPr lang="en-US" dirty="0"/>
              <a:t>polarity</a:t>
            </a:r>
          </a:p>
          <a:p>
            <a:pPr lvl="2"/>
            <a:r>
              <a:rPr lang="en-US" dirty="0"/>
              <a:t>the more polar bonds, the more strong secondary bonds restricting motion</a:t>
            </a:r>
          </a:p>
          <a:p>
            <a:pPr lvl="2"/>
            <a:r>
              <a:rPr lang="en-US" dirty="0"/>
              <a:t>the more polar the bonds are, the harder they are to break</a:t>
            </a:r>
          </a:p>
          <a:p>
            <a:pPr lvl="1"/>
            <a:r>
              <a:rPr lang="en-US" dirty="0"/>
              <a:t>by branching</a:t>
            </a:r>
          </a:p>
          <a:p>
            <a:pPr lvl="2"/>
            <a:r>
              <a:rPr lang="en-US" dirty="0"/>
              <a:t>analogous to </a:t>
            </a:r>
            <a:r>
              <a:rPr lang="cs-CZ" smtClean="0"/>
              <a:t>voluminous</a:t>
            </a:r>
            <a:r>
              <a:rPr lang="en-US" smtClean="0"/>
              <a:t> </a:t>
            </a:r>
            <a:r>
              <a:rPr lang="en-US" dirty="0"/>
              <a:t>substituents</a:t>
            </a:r>
          </a:p>
          <a:p>
            <a:pPr lvl="1"/>
            <a:r>
              <a:rPr lang="en-US" dirty="0"/>
              <a:t>by the length of the macromolecular chain</a:t>
            </a:r>
          </a:p>
          <a:p>
            <a:pPr lvl="2"/>
            <a:r>
              <a:rPr lang="en-US" dirty="0"/>
              <a:t>multiple entanglements and secondary bonds (like branching)</a:t>
            </a:r>
          </a:p>
          <a:p>
            <a:pPr lvl="1"/>
            <a:r>
              <a:rPr lang="en-US" dirty="0"/>
              <a:t>by networking</a:t>
            </a:r>
          </a:p>
          <a:p>
            <a:pPr lvl="2"/>
            <a:r>
              <a:rPr lang="en-US" dirty="0"/>
              <a:t>preventing movement of macromolecules relative to each other</a:t>
            </a:r>
          </a:p>
          <a:p>
            <a:pPr lvl="1"/>
            <a:r>
              <a:rPr lang="en-US" dirty="0"/>
              <a:t>increasing content of rigid structures</a:t>
            </a:r>
          </a:p>
          <a:p>
            <a:pPr lvl="2"/>
            <a:r>
              <a:rPr lang="en-US" dirty="0"/>
              <a:t>e.g. PS blocks in SBS thermoplastic elastomer</a:t>
            </a:r>
          </a:p>
          <a:p>
            <a:pPr lvl="2"/>
            <a:r>
              <a:rPr lang="en-US" dirty="0"/>
              <a:t>fillers (e.g. carbon black in rubber)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68996" y="2073994"/>
            <a:ext cx="53708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sz="1800"/>
              <a:t>T</a:t>
            </a:r>
            <a:r>
              <a:rPr lang="cs-CZ" sz="1800" baseline="-25000"/>
              <a:t>g</a:t>
            </a:r>
            <a:r>
              <a:rPr lang="cs-CZ" sz="1800"/>
              <a:t> </a:t>
            </a:r>
            <a:r>
              <a:rPr lang="en-US" sz="1800" smtClean="0"/>
              <a:t>decreases </a:t>
            </a:r>
            <a:r>
              <a:rPr lang="en-US" sz="1800" dirty="0"/>
              <a:t>with:</a:t>
            </a:r>
          </a:p>
          <a:p>
            <a:pPr lvl="1"/>
            <a:r>
              <a:rPr lang="en-US" sz="1600" dirty="0"/>
              <a:t>the flexibility of the backbone of the chain</a:t>
            </a:r>
          </a:p>
          <a:p>
            <a:pPr lvl="1"/>
            <a:r>
              <a:rPr lang="en-US" sz="1600" dirty="0"/>
              <a:t>with decreasing size of substituents</a:t>
            </a:r>
          </a:p>
          <a:p>
            <a:pPr lvl="1"/>
            <a:r>
              <a:rPr lang="en-US" sz="1600" dirty="0"/>
              <a:t>decreasing polarity</a:t>
            </a:r>
          </a:p>
          <a:p>
            <a:pPr lvl="1"/>
            <a:r>
              <a:rPr lang="en-US" sz="1600" dirty="0"/>
              <a:t>with decreasing degree of branching</a:t>
            </a:r>
          </a:p>
          <a:p>
            <a:pPr lvl="1"/>
            <a:r>
              <a:rPr lang="en-US" sz="1600" dirty="0"/>
              <a:t>with </a:t>
            </a:r>
            <a:r>
              <a:rPr lang="en-US" sz="1600" dirty="0" smtClean="0"/>
              <a:t>decreasing length </a:t>
            </a:r>
            <a:r>
              <a:rPr lang="en-US" sz="1600" dirty="0"/>
              <a:t>of the macromolecular chain</a:t>
            </a:r>
          </a:p>
          <a:p>
            <a:pPr lvl="1"/>
            <a:r>
              <a:rPr lang="en-US" sz="1600" dirty="0"/>
              <a:t>decreasing rate of cross-linking</a:t>
            </a:r>
          </a:p>
          <a:p>
            <a:pPr lvl="1"/>
            <a:r>
              <a:rPr lang="en-US" sz="1600" dirty="0"/>
              <a:t>decreasing content of rigid structures</a:t>
            </a:r>
          </a:p>
          <a:p>
            <a:pPr lvl="1"/>
            <a:r>
              <a:rPr lang="en-US" sz="1600" dirty="0"/>
              <a:t>increasing content of plasticizers</a:t>
            </a:r>
          </a:p>
          <a:p>
            <a:pPr lvl="2"/>
            <a:r>
              <a:rPr lang="en-US" sz="1300" dirty="0"/>
              <a:t>low-molecular substances inside the polymer preventing the formation of secondary bonds between the chains (in short, they interfere there)</a:t>
            </a:r>
          </a:p>
          <a:p>
            <a:pPr lvl="2"/>
            <a:r>
              <a:rPr lang="en-US" sz="1300" dirty="0"/>
              <a:t>e.g. water for cotton (cellulose has a high </a:t>
            </a:r>
            <a:r>
              <a:rPr lang="en-US" sz="1300" dirty="0" err="1"/>
              <a:t>T</a:t>
            </a:r>
            <a:r>
              <a:rPr lang="en-US" sz="1300" baseline="-25000" dirty="0" err="1"/>
              <a:t>g</a:t>
            </a:r>
            <a:r>
              <a:rPr lang="en-US" sz="1300" dirty="0"/>
              <a:t>, so it cannot be ironed dry very well, but after moistening it decreases dramatically)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8108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Amorphous</a:t>
            </a:r>
            <a:r>
              <a:rPr lang="cs-CZ" sz="3600" b="1" dirty="0"/>
              <a:t> polymer </a:t>
            </a:r>
            <a:r>
              <a:rPr lang="cs-CZ" sz="3600" b="1" dirty="0" err="1"/>
              <a:t>states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120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generally three basic ones</a:t>
            </a:r>
          </a:p>
          <a:p>
            <a:pPr lvl="1"/>
            <a:r>
              <a:rPr lang="en-US" dirty="0"/>
              <a:t>glassy</a:t>
            </a:r>
          </a:p>
          <a:p>
            <a:pPr lvl="1"/>
            <a:r>
              <a:rPr lang="en-US" dirty="0"/>
              <a:t>rubbery</a:t>
            </a:r>
          </a:p>
          <a:p>
            <a:pPr lvl="1"/>
            <a:r>
              <a:rPr lang="en-US" dirty="0"/>
              <a:t>plastic</a:t>
            </a:r>
          </a:p>
          <a:p>
            <a:endParaRPr lang="en-US" dirty="0"/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glassy state</a:t>
            </a:r>
          </a:p>
          <a:p>
            <a:pPr lvl="1"/>
            <a:r>
              <a:rPr lang="en-US" dirty="0"/>
              <a:t>below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1"/>
            <a:r>
              <a:rPr lang="en-US" dirty="0"/>
              <a:t>the movement of macromolecules is greatly restricted</a:t>
            </a:r>
          </a:p>
          <a:p>
            <a:pPr lvl="1"/>
            <a:r>
              <a:rPr lang="en-US" dirty="0"/>
              <a:t>chain spines crack under stress</a:t>
            </a:r>
            <a:endParaRPr lang="cs-CZ" dirty="0"/>
          </a:p>
        </p:txBody>
      </p:sp>
      <p:pic>
        <p:nvPicPr>
          <p:cNvPr id="6146" name="Picture 2" descr="The Difference Between Amorphous &amp; Semi-crystalline Polym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6"/>
          <a:stretch/>
        </p:blipFill>
        <p:spPr bwMode="auto">
          <a:xfrm>
            <a:off x="8328248" y="2223989"/>
            <a:ext cx="2308152" cy="31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Amorphous</a:t>
            </a:r>
            <a:r>
              <a:rPr lang="cs-CZ" sz="3600" b="1" dirty="0"/>
              <a:t> polymer </a:t>
            </a:r>
            <a:r>
              <a:rPr lang="cs-CZ" sz="3600" b="1" dirty="0" err="1"/>
              <a:t>states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120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361950" indent="-361950">
              <a:buFont typeface="+mj-lt"/>
              <a:buAutoNum type="arabicPeriod" startAt="2"/>
            </a:pPr>
            <a:r>
              <a:rPr lang="en-US" dirty="0"/>
              <a:t>rubbery = viscoelastic</a:t>
            </a:r>
          </a:p>
          <a:p>
            <a:pPr marL="819150" lvl="1" indent="-361950">
              <a:buFont typeface="+mj-lt"/>
              <a:buAutoNum type="arabicPeriod" startAt="2"/>
            </a:pPr>
            <a:r>
              <a:rPr lang="en-US" dirty="0"/>
              <a:t>between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 and T</a:t>
            </a:r>
            <a:r>
              <a:rPr lang="en-US" baseline="-25000" dirty="0"/>
              <a:t>f</a:t>
            </a:r>
            <a:r>
              <a:rPr lang="en-US" dirty="0"/>
              <a:t> (flow temperature) or </a:t>
            </a:r>
            <a:r>
              <a:rPr lang="en-US" dirty="0" err="1"/>
              <a:t>T</a:t>
            </a:r>
            <a:r>
              <a:rPr lang="en-US" baseline="-25000" dirty="0" err="1"/>
              <a:t>degradation</a:t>
            </a:r>
            <a:endParaRPr lang="en-US" baseline="-25000" dirty="0"/>
          </a:p>
          <a:p>
            <a:pPr marL="819150" lvl="1" indent="-361950">
              <a:buFont typeface="+mj-lt"/>
              <a:buAutoNum type="arabicPeriod" startAt="2"/>
            </a:pPr>
            <a:r>
              <a:rPr lang="en-US" dirty="0"/>
              <a:t>only for macromolecules with a sufficient number of nodes (whether chemical or physical)</a:t>
            </a:r>
          </a:p>
          <a:p>
            <a:r>
              <a:rPr lang="en-US" dirty="0"/>
              <a:t>viscous behavior (irreversible deformation)</a:t>
            </a:r>
          </a:p>
          <a:p>
            <a:pPr lvl="1"/>
            <a:r>
              <a:rPr lang="en-US" dirty="0"/>
              <a:t>during long-term mech. stress, macromolecules are deformed and do not return to their original state after the stress is over (not completely)</a:t>
            </a:r>
          </a:p>
          <a:p>
            <a:pPr lvl="1"/>
            <a:r>
              <a:rPr lang="en-US" dirty="0"/>
              <a:t>the macromolecules managed to flow into a different form and new secondary bonds are formed, which ensure a new changed shape of the polymer</a:t>
            </a:r>
          </a:p>
          <a:p>
            <a:r>
              <a:rPr lang="en-US" dirty="0"/>
              <a:t>elastic behavior (reversible deformation)</a:t>
            </a:r>
          </a:p>
          <a:p>
            <a:pPr lvl="1"/>
            <a:r>
              <a:rPr lang="en-US" dirty="0"/>
              <a:t>during short-term mech. stress, macromolecules deform and return to their original (most probable) state after the stress is over</a:t>
            </a:r>
          </a:p>
          <a:p>
            <a:pPr lvl="1"/>
            <a:r>
              <a:rPr lang="en-US" dirty="0"/>
              <a:t>the macromolecules did not have time to flow into another form and the secondary bonds did not fundamentally change (they keep their original shape)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Amorphous</a:t>
            </a:r>
            <a:r>
              <a:rPr lang="cs-CZ" sz="3600" b="1" dirty="0"/>
              <a:t> polymer </a:t>
            </a:r>
            <a:r>
              <a:rPr lang="cs-CZ" sz="3600" b="1" dirty="0" err="1"/>
              <a:t>states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120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361950" indent="-361950">
              <a:buFont typeface="+mj-lt"/>
              <a:buAutoNum type="arabicPeriod" startAt="3"/>
            </a:pPr>
            <a:r>
              <a:rPr lang="en-US" dirty="0"/>
              <a:t>plastic state</a:t>
            </a:r>
          </a:p>
          <a:p>
            <a:pPr lvl="1"/>
            <a:r>
              <a:rPr lang="en-US" dirty="0"/>
              <a:t>occurs after the creep temperature Tf is exceeded</a:t>
            </a:r>
          </a:p>
          <a:p>
            <a:pPr lvl="1"/>
            <a:r>
              <a:rPr lang="en-US" dirty="0"/>
              <a:t>secondary bonds between molecules are practically non-existent (too short-lived) and macromolecules flow after each other → I got a melt</a:t>
            </a:r>
          </a:p>
          <a:p>
            <a:pPr lvl="1"/>
            <a:r>
              <a:rPr lang="en-US" dirty="0"/>
              <a:t>the deformation is completely irreversible</a:t>
            </a:r>
          </a:p>
          <a:p>
            <a:pPr lvl="1"/>
            <a:r>
              <a:rPr lang="en-US" dirty="0"/>
              <a:t>not all polymers can reach a plastic state</a:t>
            </a:r>
          </a:p>
          <a:p>
            <a:pPr lvl="2"/>
            <a:r>
              <a:rPr lang="en-US" dirty="0"/>
              <a:t>they either decompose before they flow</a:t>
            </a:r>
          </a:p>
          <a:p>
            <a:pPr lvl="2"/>
            <a:r>
              <a:rPr lang="en-US" dirty="0"/>
              <a:t>or they are so cross-linked that they cannot flow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Volný tvar 87"/>
          <p:cNvSpPr/>
          <p:nvPr/>
        </p:nvSpPr>
        <p:spPr>
          <a:xfrm>
            <a:off x="8324323" y="2543862"/>
            <a:ext cx="45246" cy="282575"/>
          </a:xfrm>
          <a:custGeom>
            <a:avLst/>
            <a:gdLst>
              <a:gd name="connsiteX0" fmla="*/ 45246 w 45246"/>
              <a:gd name="connsiteY0" fmla="*/ 282575 h 282575"/>
              <a:gd name="connsiteX1" fmla="*/ 3971 w 45246"/>
              <a:gd name="connsiteY1" fmla="*/ 161925 h 282575"/>
              <a:gd name="connsiteX2" fmla="*/ 3971 w 45246"/>
              <a:gd name="connsiteY2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6" h="282575">
                <a:moveTo>
                  <a:pt x="45246" y="282575"/>
                </a:moveTo>
                <a:cubicBezTo>
                  <a:pt x="28048" y="245798"/>
                  <a:pt x="10850" y="209021"/>
                  <a:pt x="3971" y="161925"/>
                </a:cubicBezTo>
                <a:cubicBezTo>
                  <a:pt x="-2908" y="114829"/>
                  <a:pt x="531" y="57414"/>
                  <a:pt x="3971" y="0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Amorphous</a:t>
            </a:r>
            <a:r>
              <a:rPr lang="cs-CZ" sz="3600" b="1" dirty="0"/>
              <a:t> polymer </a:t>
            </a:r>
            <a:r>
              <a:rPr lang="cs-CZ" sz="3600" b="1" dirty="0" err="1"/>
              <a:t>states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102024" y="2828059"/>
            <a:ext cx="1524000" cy="237625"/>
          </a:xfrm>
          <a:custGeom>
            <a:avLst/>
            <a:gdLst>
              <a:gd name="connsiteX0" fmla="*/ 0 w 1524000"/>
              <a:gd name="connsiteY0" fmla="*/ 91447 h 237625"/>
              <a:gd name="connsiteX1" fmla="*/ 523875 w 1524000"/>
              <a:gd name="connsiteY1" fmla="*/ 5722 h 237625"/>
              <a:gd name="connsiteX2" fmla="*/ 1152525 w 1524000"/>
              <a:gd name="connsiteY2" fmla="*/ 234322 h 237625"/>
              <a:gd name="connsiteX3" fmla="*/ 1524000 w 1524000"/>
              <a:gd name="connsiteY3" fmla="*/ 120022 h 23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37625">
                <a:moveTo>
                  <a:pt x="0" y="91447"/>
                </a:moveTo>
                <a:cubicBezTo>
                  <a:pt x="165893" y="36678"/>
                  <a:pt x="331787" y="-18091"/>
                  <a:pt x="523875" y="5722"/>
                </a:cubicBezTo>
                <a:cubicBezTo>
                  <a:pt x="715963" y="29535"/>
                  <a:pt x="985838" y="215272"/>
                  <a:pt x="1152525" y="234322"/>
                </a:cubicBezTo>
                <a:cubicBezTo>
                  <a:pt x="1319212" y="253372"/>
                  <a:pt x="1421606" y="186697"/>
                  <a:pt x="1524000" y="120022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7646519" y="2963764"/>
            <a:ext cx="3697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7655145" y="2499263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7614965" y="4288678"/>
            <a:ext cx="3697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7623591" y="3824177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9703188" y="3005650"/>
            <a:ext cx="3697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536160" y="4269582"/>
            <a:ext cx="561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 smtClean="0">
                <a:latin typeface="+mn-lt"/>
              </a:rPr>
              <a:t>time</a:t>
            </a:r>
            <a:endParaRPr lang="cs-CZ" sz="1600" dirty="0">
              <a:latin typeface="+mn-lt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9639688" y="4337182"/>
            <a:ext cx="3697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7609093" y="5559605"/>
            <a:ext cx="3697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7617719" y="5095104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cxnSp>
        <p:nvCxnSpPr>
          <p:cNvPr id="51" name="Přímá spojnice se šipkou 50"/>
          <p:cNvCxnSpPr/>
          <p:nvPr/>
        </p:nvCxnSpPr>
        <p:spPr>
          <a:xfrm>
            <a:off x="9633816" y="5608109"/>
            <a:ext cx="3697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10272400" y="5388698"/>
            <a:ext cx="1645920" cy="277085"/>
          </a:xfrm>
          <a:custGeom>
            <a:avLst/>
            <a:gdLst>
              <a:gd name="connsiteX0" fmla="*/ 0 w 1645920"/>
              <a:gd name="connsiteY0" fmla="*/ 169069 h 277085"/>
              <a:gd name="connsiteX1" fmla="*/ 777240 w 1645920"/>
              <a:gd name="connsiteY1" fmla="*/ 1429 h 277085"/>
              <a:gd name="connsiteX2" fmla="*/ 1181100 w 1645920"/>
              <a:gd name="connsiteY2" fmla="*/ 252889 h 277085"/>
              <a:gd name="connsiteX3" fmla="*/ 1645920 w 1645920"/>
              <a:gd name="connsiteY3" fmla="*/ 252889 h 2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0" h="277085">
                <a:moveTo>
                  <a:pt x="0" y="169069"/>
                </a:moveTo>
                <a:cubicBezTo>
                  <a:pt x="290195" y="78264"/>
                  <a:pt x="580390" y="-12541"/>
                  <a:pt x="777240" y="1429"/>
                </a:cubicBezTo>
                <a:cubicBezTo>
                  <a:pt x="974090" y="15399"/>
                  <a:pt x="1036320" y="210979"/>
                  <a:pt x="1181100" y="252889"/>
                </a:cubicBezTo>
                <a:cubicBezTo>
                  <a:pt x="1325880" y="294799"/>
                  <a:pt x="1485900" y="273844"/>
                  <a:pt x="1645920" y="252889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Volný tvar 75"/>
          <p:cNvSpPr/>
          <p:nvPr/>
        </p:nvSpPr>
        <p:spPr>
          <a:xfrm>
            <a:off x="10693444" y="5540434"/>
            <a:ext cx="1379220" cy="480854"/>
          </a:xfrm>
          <a:custGeom>
            <a:avLst/>
            <a:gdLst>
              <a:gd name="connsiteX0" fmla="*/ 0 w 1379220"/>
              <a:gd name="connsiteY0" fmla="*/ 304800 h 480854"/>
              <a:gd name="connsiteX1" fmla="*/ 304800 w 1379220"/>
              <a:gd name="connsiteY1" fmla="*/ 480060 h 480854"/>
              <a:gd name="connsiteX2" fmla="*/ 693420 w 1379220"/>
              <a:gd name="connsiteY2" fmla="*/ 373380 h 480854"/>
              <a:gd name="connsiteX3" fmla="*/ 1234440 w 1379220"/>
              <a:gd name="connsiteY3" fmla="*/ 464820 h 480854"/>
              <a:gd name="connsiteX4" fmla="*/ 1379220 w 1379220"/>
              <a:gd name="connsiteY4" fmla="*/ 0 h 4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220" h="480854">
                <a:moveTo>
                  <a:pt x="0" y="304800"/>
                </a:moveTo>
                <a:cubicBezTo>
                  <a:pt x="94615" y="386715"/>
                  <a:pt x="189230" y="468630"/>
                  <a:pt x="304800" y="480060"/>
                </a:cubicBezTo>
                <a:cubicBezTo>
                  <a:pt x="420370" y="491490"/>
                  <a:pt x="538480" y="375920"/>
                  <a:pt x="693420" y="373380"/>
                </a:cubicBezTo>
                <a:cubicBezTo>
                  <a:pt x="848360" y="370840"/>
                  <a:pt x="1120140" y="527050"/>
                  <a:pt x="1234440" y="464820"/>
                </a:cubicBezTo>
                <a:cubicBezTo>
                  <a:pt x="1348740" y="402590"/>
                  <a:pt x="1363980" y="201295"/>
                  <a:pt x="1379220" y="0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7" name="Tabulk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27372"/>
              </p:ext>
            </p:extLst>
          </p:nvPr>
        </p:nvGraphicFramePr>
        <p:xfrm>
          <a:off x="259540" y="1904817"/>
          <a:ext cx="5828586" cy="4484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2862">
                  <a:extLst>
                    <a:ext uri="{9D8B030D-6E8A-4147-A177-3AD203B41FA5}">
                      <a16:colId xmlns:a16="http://schemas.microsoft.com/office/drawing/2014/main" val="4035008084"/>
                    </a:ext>
                  </a:extLst>
                </a:gridCol>
                <a:gridCol w="1733358">
                  <a:extLst>
                    <a:ext uri="{9D8B030D-6E8A-4147-A177-3AD203B41FA5}">
                      <a16:colId xmlns:a16="http://schemas.microsoft.com/office/drawing/2014/main" val="1096874987"/>
                    </a:ext>
                  </a:extLst>
                </a:gridCol>
                <a:gridCol w="2152366">
                  <a:extLst>
                    <a:ext uri="{9D8B030D-6E8A-4147-A177-3AD203B41FA5}">
                      <a16:colId xmlns:a16="http://schemas.microsoft.com/office/drawing/2014/main" val="1967580372"/>
                    </a:ext>
                  </a:extLst>
                </a:gridCol>
              </a:tblGrid>
              <a:tr h="477430">
                <a:tc>
                  <a:txBody>
                    <a:bodyPr/>
                    <a:lstStyle/>
                    <a:p>
                      <a:pPr algn="ctr"/>
                      <a:r>
                        <a:rPr lang="cs-CZ" sz="2000" b="0" i="1" dirty="0" err="1" smtClean="0"/>
                        <a:t>state</a:t>
                      </a:r>
                      <a:endParaRPr lang="cs-CZ" sz="2000" b="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1" dirty="0" err="1" smtClean="0"/>
                        <a:t>temperature</a:t>
                      </a:r>
                      <a:r>
                        <a:rPr lang="cs-CZ" sz="2000" b="0" i="1" dirty="0" smtClean="0"/>
                        <a:t> </a:t>
                      </a:r>
                      <a:r>
                        <a:rPr lang="cs-CZ" sz="2000" b="0" i="1" dirty="0" err="1" smtClean="0"/>
                        <a:t>range</a:t>
                      </a:r>
                      <a:endParaRPr lang="cs-CZ" sz="2000" b="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1" dirty="0" err="1" smtClean="0"/>
                        <a:t>deformation</a:t>
                      </a:r>
                      <a:endParaRPr lang="cs-CZ" sz="2000" b="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161107"/>
                  </a:ext>
                </a:extLst>
              </a:tr>
              <a:tr h="126101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glassy</a:t>
                      </a:r>
                      <a:endParaRPr lang="cs-CZ" sz="20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0 – T</a:t>
                      </a:r>
                      <a:r>
                        <a:rPr lang="cs-CZ" sz="2000" b="0" baseline="-25000" dirty="0"/>
                        <a:t>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smtClean="0"/>
                        <a:t>reversible</a:t>
                      </a:r>
                      <a:r>
                        <a:rPr lang="en-US" sz="2000" b="0" smtClean="0"/>
                        <a:t> </a:t>
                      </a:r>
                      <a:r>
                        <a:rPr lang="en-US" sz="2000" b="0" dirty="0" smtClean="0"/>
                        <a:t>(to a small extent)</a:t>
                      </a:r>
                      <a:endParaRPr lang="cs-CZ" sz="20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47561666"/>
                  </a:ext>
                </a:extLst>
              </a:tr>
              <a:tr h="126101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ruberry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/>
                        <a:t>T</a:t>
                      </a:r>
                      <a:r>
                        <a:rPr lang="cs-CZ" sz="2000" b="0" baseline="-25000" dirty="0"/>
                        <a:t>g</a:t>
                      </a:r>
                      <a:r>
                        <a:rPr lang="cs-CZ" sz="2000" b="0" dirty="0"/>
                        <a:t> – T</a:t>
                      </a:r>
                      <a:r>
                        <a:rPr lang="cs-CZ" sz="2000" b="0" baseline="-250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partially</a:t>
                      </a:r>
                      <a:r>
                        <a:rPr lang="cs-CZ" sz="2000" b="0" dirty="0" smtClean="0"/>
                        <a:t> </a:t>
                      </a:r>
                      <a:r>
                        <a:rPr lang="cs-CZ" sz="2000" b="0" dirty="0" err="1" smtClean="0"/>
                        <a:t>reversible</a:t>
                      </a:r>
                      <a:endParaRPr lang="cs-CZ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541173"/>
                  </a:ext>
                </a:extLst>
              </a:tr>
              <a:tr h="126101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plastic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/>
                        <a:t>T</a:t>
                      </a:r>
                      <a:r>
                        <a:rPr lang="cs-CZ" sz="2000" b="0" baseline="-25000" dirty="0"/>
                        <a:t>f</a:t>
                      </a:r>
                      <a:r>
                        <a:rPr lang="cs-CZ" sz="2000" b="0" dirty="0"/>
                        <a:t> – </a:t>
                      </a:r>
                      <a:r>
                        <a:rPr lang="cs-CZ" sz="2000" b="0" dirty="0" err="1" smtClean="0"/>
                        <a:t>T</a:t>
                      </a:r>
                      <a:r>
                        <a:rPr lang="cs-CZ" sz="2000" b="0" baseline="-25000" dirty="0" err="1" smtClean="0"/>
                        <a:t>degradation</a:t>
                      </a:r>
                      <a:endParaRPr lang="cs-CZ" sz="200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irreversible</a:t>
                      </a:r>
                      <a:endParaRPr lang="cs-CZ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129828"/>
                  </a:ext>
                </a:extLst>
              </a:tr>
            </a:tbl>
          </a:graphicData>
        </a:graphic>
      </p:graphicFrame>
      <p:sp>
        <p:nvSpPr>
          <p:cNvPr id="82" name="Volný tvar 81"/>
          <p:cNvSpPr/>
          <p:nvPr/>
        </p:nvSpPr>
        <p:spPr>
          <a:xfrm>
            <a:off x="6629122" y="2418536"/>
            <a:ext cx="228600" cy="508235"/>
          </a:xfrm>
          <a:custGeom>
            <a:avLst/>
            <a:gdLst>
              <a:gd name="connsiteX0" fmla="*/ 0 w 228600"/>
              <a:gd name="connsiteY0" fmla="*/ 0 h 508235"/>
              <a:gd name="connsiteX1" fmla="*/ 63500 w 228600"/>
              <a:gd name="connsiteY1" fmla="*/ 425450 h 508235"/>
              <a:gd name="connsiteX2" fmla="*/ 228600 w 228600"/>
              <a:gd name="connsiteY2" fmla="*/ 508000 h 5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8235">
                <a:moveTo>
                  <a:pt x="0" y="0"/>
                </a:moveTo>
                <a:cubicBezTo>
                  <a:pt x="12700" y="170391"/>
                  <a:pt x="25400" y="340783"/>
                  <a:pt x="63500" y="425450"/>
                </a:cubicBezTo>
                <a:cubicBezTo>
                  <a:pt x="101600" y="510117"/>
                  <a:pt x="165100" y="509058"/>
                  <a:pt x="228600" y="508000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6432272" y="2693618"/>
            <a:ext cx="1076325" cy="558890"/>
          </a:xfrm>
          <a:custGeom>
            <a:avLst/>
            <a:gdLst>
              <a:gd name="connsiteX0" fmla="*/ 0 w 1076325"/>
              <a:gd name="connsiteY0" fmla="*/ 478618 h 558890"/>
              <a:gd name="connsiteX1" fmla="*/ 314325 w 1076325"/>
              <a:gd name="connsiteY1" fmla="*/ 526243 h 558890"/>
              <a:gd name="connsiteX2" fmla="*/ 485775 w 1076325"/>
              <a:gd name="connsiteY2" fmla="*/ 49993 h 558890"/>
              <a:gd name="connsiteX3" fmla="*/ 828675 w 1076325"/>
              <a:gd name="connsiteY3" fmla="*/ 59518 h 558890"/>
              <a:gd name="connsiteX4" fmla="*/ 800100 w 1076325"/>
              <a:gd name="connsiteY4" fmla="*/ 450043 h 558890"/>
              <a:gd name="connsiteX5" fmla="*/ 990600 w 1076325"/>
              <a:gd name="connsiteY5" fmla="*/ 507193 h 558890"/>
              <a:gd name="connsiteX6" fmla="*/ 1076325 w 1076325"/>
              <a:gd name="connsiteY6" fmla="*/ 288118 h 5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325" h="558890">
                <a:moveTo>
                  <a:pt x="0" y="478618"/>
                </a:moveTo>
                <a:cubicBezTo>
                  <a:pt x="116681" y="538149"/>
                  <a:pt x="233363" y="597681"/>
                  <a:pt x="314325" y="526243"/>
                </a:cubicBezTo>
                <a:cubicBezTo>
                  <a:pt x="395288" y="454805"/>
                  <a:pt x="400050" y="127780"/>
                  <a:pt x="485775" y="49993"/>
                </a:cubicBezTo>
                <a:cubicBezTo>
                  <a:pt x="571500" y="-27794"/>
                  <a:pt x="776288" y="-7157"/>
                  <a:pt x="828675" y="59518"/>
                </a:cubicBezTo>
                <a:cubicBezTo>
                  <a:pt x="881062" y="126193"/>
                  <a:pt x="773113" y="375430"/>
                  <a:pt x="800100" y="450043"/>
                </a:cubicBezTo>
                <a:cubicBezTo>
                  <a:pt x="827088" y="524656"/>
                  <a:pt x="944562" y="534181"/>
                  <a:pt x="990600" y="507193"/>
                </a:cubicBezTo>
                <a:cubicBezTo>
                  <a:pt x="1036638" y="480205"/>
                  <a:pt x="1056481" y="384161"/>
                  <a:pt x="1076325" y="288118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 rot="20418281">
            <a:off x="6181552" y="2844177"/>
            <a:ext cx="783277" cy="206877"/>
          </a:xfrm>
          <a:custGeom>
            <a:avLst/>
            <a:gdLst>
              <a:gd name="connsiteX0" fmla="*/ 676275 w 783277"/>
              <a:gd name="connsiteY0" fmla="*/ 190512 h 206877"/>
              <a:gd name="connsiteX1" fmla="*/ 739775 w 783277"/>
              <a:gd name="connsiteY1" fmla="*/ 196862 h 206877"/>
              <a:gd name="connsiteX2" fmla="*/ 777875 w 783277"/>
              <a:gd name="connsiteY2" fmla="*/ 73037 h 206877"/>
              <a:gd name="connsiteX3" fmla="*/ 619125 w 783277"/>
              <a:gd name="connsiteY3" fmla="*/ 3187 h 206877"/>
              <a:gd name="connsiteX4" fmla="*/ 0 w 783277"/>
              <a:gd name="connsiteY4" fmla="*/ 174637 h 2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277" h="206877">
                <a:moveTo>
                  <a:pt x="676275" y="190512"/>
                </a:moveTo>
                <a:cubicBezTo>
                  <a:pt x="699558" y="203476"/>
                  <a:pt x="722842" y="216441"/>
                  <a:pt x="739775" y="196862"/>
                </a:cubicBezTo>
                <a:cubicBezTo>
                  <a:pt x="756708" y="177283"/>
                  <a:pt x="797983" y="105316"/>
                  <a:pt x="777875" y="73037"/>
                </a:cubicBezTo>
                <a:cubicBezTo>
                  <a:pt x="757767" y="40758"/>
                  <a:pt x="748771" y="-13746"/>
                  <a:pt x="619125" y="3187"/>
                </a:cubicBezTo>
                <a:cubicBezTo>
                  <a:pt x="489479" y="20120"/>
                  <a:pt x="244739" y="97378"/>
                  <a:pt x="0" y="174637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Volný tvar 86"/>
          <p:cNvSpPr/>
          <p:nvPr/>
        </p:nvSpPr>
        <p:spPr>
          <a:xfrm>
            <a:off x="8086447" y="2720937"/>
            <a:ext cx="848032" cy="308960"/>
          </a:xfrm>
          <a:custGeom>
            <a:avLst/>
            <a:gdLst>
              <a:gd name="connsiteX0" fmla="*/ 295275 w 848032"/>
              <a:gd name="connsiteY0" fmla="*/ 149243 h 308960"/>
              <a:gd name="connsiteX1" fmla="*/ 381000 w 848032"/>
              <a:gd name="connsiteY1" fmla="*/ 269893 h 308960"/>
              <a:gd name="connsiteX2" fmla="*/ 666750 w 848032"/>
              <a:gd name="connsiteY2" fmla="*/ 301643 h 308960"/>
              <a:gd name="connsiteX3" fmla="*/ 847725 w 848032"/>
              <a:gd name="connsiteY3" fmla="*/ 146068 h 308960"/>
              <a:gd name="connsiteX4" fmla="*/ 625475 w 848032"/>
              <a:gd name="connsiteY4" fmla="*/ 31768 h 308960"/>
              <a:gd name="connsiteX5" fmla="*/ 288925 w 848032"/>
              <a:gd name="connsiteY5" fmla="*/ 3193 h 308960"/>
              <a:gd name="connsiteX6" fmla="*/ 0 w 848032"/>
              <a:gd name="connsiteY6" fmla="*/ 92093 h 3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032" h="308960">
                <a:moveTo>
                  <a:pt x="295275" y="149243"/>
                </a:moveTo>
                <a:cubicBezTo>
                  <a:pt x="307181" y="196868"/>
                  <a:pt x="319088" y="244493"/>
                  <a:pt x="381000" y="269893"/>
                </a:cubicBezTo>
                <a:cubicBezTo>
                  <a:pt x="442912" y="295293"/>
                  <a:pt x="588963" y="322281"/>
                  <a:pt x="666750" y="301643"/>
                </a:cubicBezTo>
                <a:cubicBezTo>
                  <a:pt x="744538" y="281006"/>
                  <a:pt x="854604" y="191047"/>
                  <a:pt x="847725" y="146068"/>
                </a:cubicBezTo>
                <a:cubicBezTo>
                  <a:pt x="840846" y="101089"/>
                  <a:pt x="718608" y="55580"/>
                  <a:pt x="625475" y="31768"/>
                </a:cubicBezTo>
                <a:cubicBezTo>
                  <a:pt x="532342" y="7956"/>
                  <a:pt x="393171" y="-6861"/>
                  <a:pt x="288925" y="3193"/>
                </a:cubicBezTo>
                <a:cubicBezTo>
                  <a:pt x="184679" y="13247"/>
                  <a:pt x="92339" y="52670"/>
                  <a:pt x="0" y="92093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Volný tvar 88"/>
          <p:cNvSpPr/>
          <p:nvPr/>
        </p:nvSpPr>
        <p:spPr>
          <a:xfrm>
            <a:off x="10602225" y="2435401"/>
            <a:ext cx="228600" cy="508235"/>
          </a:xfrm>
          <a:custGeom>
            <a:avLst/>
            <a:gdLst>
              <a:gd name="connsiteX0" fmla="*/ 0 w 228600"/>
              <a:gd name="connsiteY0" fmla="*/ 0 h 508235"/>
              <a:gd name="connsiteX1" fmla="*/ 63500 w 228600"/>
              <a:gd name="connsiteY1" fmla="*/ 425450 h 508235"/>
              <a:gd name="connsiteX2" fmla="*/ 228600 w 228600"/>
              <a:gd name="connsiteY2" fmla="*/ 508000 h 5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8235">
                <a:moveTo>
                  <a:pt x="0" y="0"/>
                </a:moveTo>
                <a:cubicBezTo>
                  <a:pt x="12700" y="170391"/>
                  <a:pt x="25400" y="340783"/>
                  <a:pt x="63500" y="425450"/>
                </a:cubicBezTo>
                <a:cubicBezTo>
                  <a:pt x="101600" y="510117"/>
                  <a:pt x="165100" y="509058"/>
                  <a:pt x="228600" y="508000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Volný tvar 89"/>
          <p:cNvSpPr/>
          <p:nvPr/>
        </p:nvSpPr>
        <p:spPr>
          <a:xfrm>
            <a:off x="10405375" y="2710483"/>
            <a:ext cx="1076325" cy="558890"/>
          </a:xfrm>
          <a:custGeom>
            <a:avLst/>
            <a:gdLst>
              <a:gd name="connsiteX0" fmla="*/ 0 w 1076325"/>
              <a:gd name="connsiteY0" fmla="*/ 478618 h 558890"/>
              <a:gd name="connsiteX1" fmla="*/ 314325 w 1076325"/>
              <a:gd name="connsiteY1" fmla="*/ 526243 h 558890"/>
              <a:gd name="connsiteX2" fmla="*/ 485775 w 1076325"/>
              <a:gd name="connsiteY2" fmla="*/ 49993 h 558890"/>
              <a:gd name="connsiteX3" fmla="*/ 828675 w 1076325"/>
              <a:gd name="connsiteY3" fmla="*/ 59518 h 558890"/>
              <a:gd name="connsiteX4" fmla="*/ 800100 w 1076325"/>
              <a:gd name="connsiteY4" fmla="*/ 450043 h 558890"/>
              <a:gd name="connsiteX5" fmla="*/ 990600 w 1076325"/>
              <a:gd name="connsiteY5" fmla="*/ 507193 h 558890"/>
              <a:gd name="connsiteX6" fmla="*/ 1076325 w 1076325"/>
              <a:gd name="connsiteY6" fmla="*/ 288118 h 5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325" h="558890">
                <a:moveTo>
                  <a:pt x="0" y="478618"/>
                </a:moveTo>
                <a:cubicBezTo>
                  <a:pt x="116681" y="538149"/>
                  <a:pt x="233363" y="597681"/>
                  <a:pt x="314325" y="526243"/>
                </a:cubicBezTo>
                <a:cubicBezTo>
                  <a:pt x="395288" y="454805"/>
                  <a:pt x="400050" y="127780"/>
                  <a:pt x="485775" y="49993"/>
                </a:cubicBezTo>
                <a:cubicBezTo>
                  <a:pt x="571500" y="-27794"/>
                  <a:pt x="776288" y="-7157"/>
                  <a:pt x="828675" y="59518"/>
                </a:cubicBezTo>
                <a:cubicBezTo>
                  <a:pt x="881062" y="126193"/>
                  <a:pt x="773113" y="375430"/>
                  <a:pt x="800100" y="450043"/>
                </a:cubicBezTo>
                <a:cubicBezTo>
                  <a:pt x="827088" y="524656"/>
                  <a:pt x="944562" y="534181"/>
                  <a:pt x="990600" y="507193"/>
                </a:cubicBezTo>
                <a:cubicBezTo>
                  <a:pt x="1036638" y="480205"/>
                  <a:pt x="1056481" y="384161"/>
                  <a:pt x="1076325" y="288118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Volný tvar 90"/>
          <p:cNvSpPr/>
          <p:nvPr/>
        </p:nvSpPr>
        <p:spPr>
          <a:xfrm rot="20418281">
            <a:off x="10154655" y="2861042"/>
            <a:ext cx="783277" cy="206877"/>
          </a:xfrm>
          <a:custGeom>
            <a:avLst/>
            <a:gdLst>
              <a:gd name="connsiteX0" fmla="*/ 676275 w 783277"/>
              <a:gd name="connsiteY0" fmla="*/ 190512 h 206877"/>
              <a:gd name="connsiteX1" fmla="*/ 739775 w 783277"/>
              <a:gd name="connsiteY1" fmla="*/ 196862 h 206877"/>
              <a:gd name="connsiteX2" fmla="*/ 777875 w 783277"/>
              <a:gd name="connsiteY2" fmla="*/ 73037 h 206877"/>
              <a:gd name="connsiteX3" fmla="*/ 619125 w 783277"/>
              <a:gd name="connsiteY3" fmla="*/ 3187 h 206877"/>
              <a:gd name="connsiteX4" fmla="*/ 0 w 783277"/>
              <a:gd name="connsiteY4" fmla="*/ 174637 h 2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277" h="206877">
                <a:moveTo>
                  <a:pt x="676275" y="190512"/>
                </a:moveTo>
                <a:cubicBezTo>
                  <a:pt x="699558" y="203476"/>
                  <a:pt x="722842" y="216441"/>
                  <a:pt x="739775" y="196862"/>
                </a:cubicBezTo>
                <a:cubicBezTo>
                  <a:pt x="756708" y="177283"/>
                  <a:pt x="797983" y="105316"/>
                  <a:pt x="777875" y="73037"/>
                </a:cubicBezTo>
                <a:cubicBezTo>
                  <a:pt x="757767" y="40758"/>
                  <a:pt x="748771" y="-13746"/>
                  <a:pt x="619125" y="3187"/>
                </a:cubicBezTo>
                <a:cubicBezTo>
                  <a:pt x="489479" y="20120"/>
                  <a:pt x="244739" y="97378"/>
                  <a:pt x="0" y="174637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Volný tvar 91"/>
          <p:cNvSpPr/>
          <p:nvPr/>
        </p:nvSpPr>
        <p:spPr>
          <a:xfrm>
            <a:off x="6629122" y="3740503"/>
            <a:ext cx="228600" cy="508235"/>
          </a:xfrm>
          <a:custGeom>
            <a:avLst/>
            <a:gdLst>
              <a:gd name="connsiteX0" fmla="*/ 0 w 228600"/>
              <a:gd name="connsiteY0" fmla="*/ 0 h 508235"/>
              <a:gd name="connsiteX1" fmla="*/ 63500 w 228600"/>
              <a:gd name="connsiteY1" fmla="*/ 425450 h 508235"/>
              <a:gd name="connsiteX2" fmla="*/ 228600 w 228600"/>
              <a:gd name="connsiteY2" fmla="*/ 508000 h 5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8235">
                <a:moveTo>
                  <a:pt x="0" y="0"/>
                </a:moveTo>
                <a:cubicBezTo>
                  <a:pt x="12700" y="170391"/>
                  <a:pt x="25400" y="340783"/>
                  <a:pt x="63500" y="425450"/>
                </a:cubicBezTo>
                <a:cubicBezTo>
                  <a:pt x="101600" y="510117"/>
                  <a:pt x="165100" y="509058"/>
                  <a:pt x="228600" y="508000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Volný tvar 92"/>
          <p:cNvSpPr/>
          <p:nvPr/>
        </p:nvSpPr>
        <p:spPr>
          <a:xfrm>
            <a:off x="6432272" y="4015585"/>
            <a:ext cx="1076325" cy="558890"/>
          </a:xfrm>
          <a:custGeom>
            <a:avLst/>
            <a:gdLst>
              <a:gd name="connsiteX0" fmla="*/ 0 w 1076325"/>
              <a:gd name="connsiteY0" fmla="*/ 478618 h 558890"/>
              <a:gd name="connsiteX1" fmla="*/ 314325 w 1076325"/>
              <a:gd name="connsiteY1" fmla="*/ 526243 h 558890"/>
              <a:gd name="connsiteX2" fmla="*/ 485775 w 1076325"/>
              <a:gd name="connsiteY2" fmla="*/ 49993 h 558890"/>
              <a:gd name="connsiteX3" fmla="*/ 828675 w 1076325"/>
              <a:gd name="connsiteY3" fmla="*/ 59518 h 558890"/>
              <a:gd name="connsiteX4" fmla="*/ 800100 w 1076325"/>
              <a:gd name="connsiteY4" fmla="*/ 450043 h 558890"/>
              <a:gd name="connsiteX5" fmla="*/ 990600 w 1076325"/>
              <a:gd name="connsiteY5" fmla="*/ 507193 h 558890"/>
              <a:gd name="connsiteX6" fmla="*/ 1076325 w 1076325"/>
              <a:gd name="connsiteY6" fmla="*/ 288118 h 5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325" h="558890">
                <a:moveTo>
                  <a:pt x="0" y="478618"/>
                </a:moveTo>
                <a:cubicBezTo>
                  <a:pt x="116681" y="538149"/>
                  <a:pt x="233363" y="597681"/>
                  <a:pt x="314325" y="526243"/>
                </a:cubicBezTo>
                <a:cubicBezTo>
                  <a:pt x="395288" y="454805"/>
                  <a:pt x="400050" y="127780"/>
                  <a:pt x="485775" y="49993"/>
                </a:cubicBezTo>
                <a:cubicBezTo>
                  <a:pt x="571500" y="-27794"/>
                  <a:pt x="776288" y="-7157"/>
                  <a:pt x="828675" y="59518"/>
                </a:cubicBezTo>
                <a:cubicBezTo>
                  <a:pt x="881062" y="126193"/>
                  <a:pt x="773113" y="375430"/>
                  <a:pt x="800100" y="450043"/>
                </a:cubicBezTo>
                <a:cubicBezTo>
                  <a:pt x="827088" y="524656"/>
                  <a:pt x="944562" y="534181"/>
                  <a:pt x="990600" y="507193"/>
                </a:cubicBezTo>
                <a:cubicBezTo>
                  <a:pt x="1036638" y="480205"/>
                  <a:pt x="1056481" y="384161"/>
                  <a:pt x="1076325" y="288118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Volný tvar 93"/>
          <p:cNvSpPr/>
          <p:nvPr/>
        </p:nvSpPr>
        <p:spPr>
          <a:xfrm rot="20418281">
            <a:off x="6181552" y="4166144"/>
            <a:ext cx="783277" cy="206877"/>
          </a:xfrm>
          <a:custGeom>
            <a:avLst/>
            <a:gdLst>
              <a:gd name="connsiteX0" fmla="*/ 676275 w 783277"/>
              <a:gd name="connsiteY0" fmla="*/ 190512 h 206877"/>
              <a:gd name="connsiteX1" fmla="*/ 739775 w 783277"/>
              <a:gd name="connsiteY1" fmla="*/ 196862 h 206877"/>
              <a:gd name="connsiteX2" fmla="*/ 777875 w 783277"/>
              <a:gd name="connsiteY2" fmla="*/ 73037 h 206877"/>
              <a:gd name="connsiteX3" fmla="*/ 619125 w 783277"/>
              <a:gd name="connsiteY3" fmla="*/ 3187 h 206877"/>
              <a:gd name="connsiteX4" fmla="*/ 0 w 783277"/>
              <a:gd name="connsiteY4" fmla="*/ 174637 h 2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277" h="206877">
                <a:moveTo>
                  <a:pt x="676275" y="190512"/>
                </a:moveTo>
                <a:cubicBezTo>
                  <a:pt x="699558" y="203476"/>
                  <a:pt x="722842" y="216441"/>
                  <a:pt x="739775" y="196862"/>
                </a:cubicBezTo>
                <a:cubicBezTo>
                  <a:pt x="756708" y="177283"/>
                  <a:pt x="797983" y="105316"/>
                  <a:pt x="777875" y="73037"/>
                </a:cubicBezTo>
                <a:cubicBezTo>
                  <a:pt x="757767" y="40758"/>
                  <a:pt x="748771" y="-13746"/>
                  <a:pt x="619125" y="3187"/>
                </a:cubicBezTo>
                <a:cubicBezTo>
                  <a:pt x="489479" y="20120"/>
                  <a:pt x="244739" y="97378"/>
                  <a:pt x="0" y="174637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Volný tvar 94"/>
          <p:cNvSpPr/>
          <p:nvPr/>
        </p:nvSpPr>
        <p:spPr>
          <a:xfrm>
            <a:off x="6629122" y="5011355"/>
            <a:ext cx="228600" cy="508235"/>
          </a:xfrm>
          <a:custGeom>
            <a:avLst/>
            <a:gdLst>
              <a:gd name="connsiteX0" fmla="*/ 0 w 228600"/>
              <a:gd name="connsiteY0" fmla="*/ 0 h 508235"/>
              <a:gd name="connsiteX1" fmla="*/ 63500 w 228600"/>
              <a:gd name="connsiteY1" fmla="*/ 425450 h 508235"/>
              <a:gd name="connsiteX2" fmla="*/ 228600 w 228600"/>
              <a:gd name="connsiteY2" fmla="*/ 508000 h 5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8235">
                <a:moveTo>
                  <a:pt x="0" y="0"/>
                </a:moveTo>
                <a:cubicBezTo>
                  <a:pt x="12700" y="170391"/>
                  <a:pt x="25400" y="340783"/>
                  <a:pt x="63500" y="425450"/>
                </a:cubicBezTo>
                <a:cubicBezTo>
                  <a:pt x="101600" y="510117"/>
                  <a:pt x="165100" y="509058"/>
                  <a:pt x="228600" y="508000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Volný tvar 95"/>
          <p:cNvSpPr/>
          <p:nvPr/>
        </p:nvSpPr>
        <p:spPr>
          <a:xfrm>
            <a:off x="6432272" y="5286437"/>
            <a:ext cx="1076325" cy="558890"/>
          </a:xfrm>
          <a:custGeom>
            <a:avLst/>
            <a:gdLst>
              <a:gd name="connsiteX0" fmla="*/ 0 w 1076325"/>
              <a:gd name="connsiteY0" fmla="*/ 478618 h 558890"/>
              <a:gd name="connsiteX1" fmla="*/ 314325 w 1076325"/>
              <a:gd name="connsiteY1" fmla="*/ 526243 h 558890"/>
              <a:gd name="connsiteX2" fmla="*/ 485775 w 1076325"/>
              <a:gd name="connsiteY2" fmla="*/ 49993 h 558890"/>
              <a:gd name="connsiteX3" fmla="*/ 828675 w 1076325"/>
              <a:gd name="connsiteY3" fmla="*/ 59518 h 558890"/>
              <a:gd name="connsiteX4" fmla="*/ 800100 w 1076325"/>
              <a:gd name="connsiteY4" fmla="*/ 450043 h 558890"/>
              <a:gd name="connsiteX5" fmla="*/ 990600 w 1076325"/>
              <a:gd name="connsiteY5" fmla="*/ 507193 h 558890"/>
              <a:gd name="connsiteX6" fmla="*/ 1076325 w 1076325"/>
              <a:gd name="connsiteY6" fmla="*/ 288118 h 5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325" h="558890">
                <a:moveTo>
                  <a:pt x="0" y="478618"/>
                </a:moveTo>
                <a:cubicBezTo>
                  <a:pt x="116681" y="538149"/>
                  <a:pt x="233363" y="597681"/>
                  <a:pt x="314325" y="526243"/>
                </a:cubicBezTo>
                <a:cubicBezTo>
                  <a:pt x="395288" y="454805"/>
                  <a:pt x="400050" y="127780"/>
                  <a:pt x="485775" y="49993"/>
                </a:cubicBezTo>
                <a:cubicBezTo>
                  <a:pt x="571500" y="-27794"/>
                  <a:pt x="776288" y="-7157"/>
                  <a:pt x="828675" y="59518"/>
                </a:cubicBezTo>
                <a:cubicBezTo>
                  <a:pt x="881062" y="126193"/>
                  <a:pt x="773113" y="375430"/>
                  <a:pt x="800100" y="450043"/>
                </a:cubicBezTo>
                <a:cubicBezTo>
                  <a:pt x="827088" y="524656"/>
                  <a:pt x="944562" y="534181"/>
                  <a:pt x="990600" y="507193"/>
                </a:cubicBezTo>
                <a:cubicBezTo>
                  <a:pt x="1036638" y="480205"/>
                  <a:pt x="1056481" y="384161"/>
                  <a:pt x="1076325" y="288118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Volný tvar 96"/>
          <p:cNvSpPr/>
          <p:nvPr/>
        </p:nvSpPr>
        <p:spPr>
          <a:xfrm rot="20418281">
            <a:off x="6181552" y="5436996"/>
            <a:ext cx="783277" cy="206877"/>
          </a:xfrm>
          <a:custGeom>
            <a:avLst/>
            <a:gdLst>
              <a:gd name="connsiteX0" fmla="*/ 676275 w 783277"/>
              <a:gd name="connsiteY0" fmla="*/ 190512 h 206877"/>
              <a:gd name="connsiteX1" fmla="*/ 739775 w 783277"/>
              <a:gd name="connsiteY1" fmla="*/ 196862 h 206877"/>
              <a:gd name="connsiteX2" fmla="*/ 777875 w 783277"/>
              <a:gd name="connsiteY2" fmla="*/ 73037 h 206877"/>
              <a:gd name="connsiteX3" fmla="*/ 619125 w 783277"/>
              <a:gd name="connsiteY3" fmla="*/ 3187 h 206877"/>
              <a:gd name="connsiteX4" fmla="*/ 0 w 783277"/>
              <a:gd name="connsiteY4" fmla="*/ 174637 h 2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277" h="206877">
                <a:moveTo>
                  <a:pt x="676275" y="190512"/>
                </a:moveTo>
                <a:cubicBezTo>
                  <a:pt x="699558" y="203476"/>
                  <a:pt x="722842" y="216441"/>
                  <a:pt x="739775" y="196862"/>
                </a:cubicBezTo>
                <a:cubicBezTo>
                  <a:pt x="756708" y="177283"/>
                  <a:pt x="797983" y="105316"/>
                  <a:pt x="777875" y="73037"/>
                </a:cubicBezTo>
                <a:cubicBezTo>
                  <a:pt x="757767" y="40758"/>
                  <a:pt x="748771" y="-13746"/>
                  <a:pt x="619125" y="3187"/>
                </a:cubicBezTo>
                <a:cubicBezTo>
                  <a:pt x="489479" y="20120"/>
                  <a:pt x="244739" y="97378"/>
                  <a:pt x="0" y="174637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 97"/>
          <p:cNvSpPr/>
          <p:nvPr/>
        </p:nvSpPr>
        <p:spPr>
          <a:xfrm>
            <a:off x="8272614" y="3882832"/>
            <a:ext cx="45246" cy="282575"/>
          </a:xfrm>
          <a:custGeom>
            <a:avLst/>
            <a:gdLst>
              <a:gd name="connsiteX0" fmla="*/ 45246 w 45246"/>
              <a:gd name="connsiteY0" fmla="*/ 282575 h 282575"/>
              <a:gd name="connsiteX1" fmla="*/ 3971 w 45246"/>
              <a:gd name="connsiteY1" fmla="*/ 161925 h 282575"/>
              <a:gd name="connsiteX2" fmla="*/ 3971 w 45246"/>
              <a:gd name="connsiteY2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6" h="282575">
                <a:moveTo>
                  <a:pt x="45246" y="282575"/>
                </a:moveTo>
                <a:cubicBezTo>
                  <a:pt x="28048" y="245798"/>
                  <a:pt x="10850" y="209021"/>
                  <a:pt x="3971" y="161925"/>
                </a:cubicBezTo>
                <a:cubicBezTo>
                  <a:pt x="-2908" y="114829"/>
                  <a:pt x="531" y="57414"/>
                  <a:pt x="3971" y="0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Volný tvar 98"/>
          <p:cNvSpPr/>
          <p:nvPr/>
        </p:nvSpPr>
        <p:spPr>
          <a:xfrm>
            <a:off x="8050315" y="4167029"/>
            <a:ext cx="1524000" cy="237625"/>
          </a:xfrm>
          <a:custGeom>
            <a:avLst/>
            <a:gdLst>
              <a:gd name="connsiteX0" fmla="*/ 0 w 1524000"/>
              <a:gd name="connsiteY0" fmla="*/ 91447 h 237625"/>
              <a:gd name="connsiteX1" fmla="*/ 523875 w 1524000"/>
              <a:gd name="connsiteY1" fmla="*/ 5722 h 237625"/>
              <a:gd name="connsiteX2" fmla="*/ 1152525 w 1524000"/>
              <a:gd name="connsiteY2" fmla="*/ 234322 h 237625"/>
              <a:gd name="connsiteX3" fmla="*/ 1524000 w 1524000"/>
              <a:gd name="connsiteY3" fmla="*/ 120022 h 23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37625">
                <a:moveTo>
                  <a:pt x="0" y="91447"/>
                </a:moveTo>
                <a:cubicBezTo>
                  <a:pt x="165893" y="36678"/>
                  <a:pt x="331787" y="-18091"/>
                  <a:pt x="523875" y="5722"/>
                </a:cubicBezTo>
                <a:cubicBezTo>
                  <a:pt x="715963" y="29535"/>
                  <a:pt x="985838" y="215272"/>
                  <a:pt x="1152525" y="234322"/>
                </a:cubicBezTo>
                <a:cubicBezTo>
                  <a:pt x="1319212" y="253372"/>
                  <a:pt x="1421606" y="186697"/>
                  <a:pt x="1524000" y="120022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Volný tvar 99"/>
          <p:cNvSpPr/>
          <p:nvPr/>
        </p:nvSpPr>
        <p:spPr>
          <a:xfrm>
            <a:off x="8034738" y="4059907"/>
            <a:ext cx="848032" cy="308960"/>
          </a:xfrm>
          <a:custGeom>
            <a:avLst/>
            <a:gdLst>
              <a:gd name="connsiteX0" fmla="*/ 295275 w 848032"/>
              <a:gd name="connsiteY0" fmla="*/ 149243 h 308960"/>
              <a:gd name="connsiteX1" fmla="*/ 381000 w 848032"/>
              <a:gd name="connsiteY1" fmla="*/ 269893 h 308960"/>
              <a:gd name="connsiteX2" fmla="*/ 666750 w 848032"/>
              <a:gd name="connsiteY2" fmla="*/ 301643 h 308960"/>
              <a:gd name="connsiteX3" fmla="*/ 847725 w 848032"/>
              <a:gd name="connsiteY3" fmla="*/ 146068 h 308960"/>
              <a:gd name="connsiteX4" fmla="*/ 625475 w 848032"/>
              <a:gd name="connsiteY4" fmla="*/ 31768 h 308960"/>
              <a:gd name="connsiteX5" fmla="*/ 288925 w 848032"/>
              <a:gd name="connsiteY5" fmla="*/ 3193 h 308960"/>
              <a:gd name="connsiteX6" fmla="*/ 0 w 848032"/>
              <a:gd name="connsiteY6" fmla="*/ 92093 h 3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032" h="308960">
                <a:moveTo>
                  <a:pt x="295275" y="149243"/>
                </a:moveTo>
                <a:cubicBezTo>
                  <a:pt x="307181" y="196868"/>
                  <a:pt x="319088" y="244493"/>
                  <a:pt x="381000" y="269893"/>
                </a:cubicBezTo>
                <a:cubicBezTo>
                  <a:pt x="442912" y="295293"/>
                  <a:pt x="588963" y="322281"/>
                  <a:pt x="666750" y="301643"/>
                </a:cubicBezTo>
                <a:cubicBezTo>
                  <a:pt x="744538" y="281006"/>
                  <a:pt x="854604" y="191047"/>
                  <a:pt x="847725" y="146068"/>
                </a:cubicBezTo>
                <a:cubicBezTo>
                  <a:pt x="840846" y="101089"/>
                  <a:pt x="718608" y="55580"/>
                  <a:pt x="625475" y="31768"/>
                </a:cubicBezTo>
                <a:cubicBezTo>
                  <a:pt x="532342" y="7956"/>
                  <a:pt x="393171" y="-6861"/>
                  <a:pt x="288925" y="3193"/>
                </a:cubicBezTo>
                <a:cubicBezTo>
                  <a:pt x="184679" y="13247"/>
                  <a:pt x="92339" y="52670"/>
                  <a:pt x="0" y="92093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Volný tvar 100"/>
          <p:cNvSpPr/>
          <p:nvPr/>
        </p:nvSpPr>
        <p:spPr>
          <a:xfrm>
            <a:off x="8262637" y="5153759"/>
            <a:ext cx="45246" cy="282575"/>
          </a:xfrm>
          <a:custGeom>
            <a:avLst/>
            <a:gdLst>
              <a:gd name="connsiteX0" fmla="*/ 45246 w 45246"/>
              <a:gd name="connsiteY0" fmla="*/ 282575 h 282575"/>
              <a:gd name="connsiteX1" fmla="*/ 3971 w 45246"/>
              <a:gd name="connsiteY1" fmla="*/ 161925 h 282575"/>
              <a:gd name="connsiteX2" fmla="*/ 3971 w 45246"/>
              <a:gd name="connsiteY2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6" h="282575">
                <a:moveTo>
                  <a:pt x="45246" y="282575"/>
                </a:moveTo>
                <a:cubicBezTo>
                  <a:pt x="28048" y="245798"/>
                  <a:pt x="10850" y="209021"/>
                  <a:pt x="3971" y="161925"/>
                </a:cubicBezTo>
                <a:cubicBezTo>
                  <a:pt x="-2908" y="114829"/>
                  <a:pt x="531" y="57414"/>
                  <a:pt x="3971" y="0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Volný tvar 101"/>
          <p:cNvSpPr/>
          <p:nvPr/>
        </p:nvSpPr>
        <p:spPr>
          <a:xfrm>
            <a:off x="8040338" y="5437956"/>
            <a:ext cx="1524000" cy="237625"/>
          </a:xfrm>
          <a:custGeom>
            <a:avLst/>
            <a:gdLst>
              <a:gd name="connsiteX0" fmla="*/ 0 w 1524000"/>
              <a:gd name="connsiteY0" fmla="*/ 91447 h 237625"/>
              <a:gd name="connsiteX1" fmla="*/ 523875 w 1524000"/>
              <a:gd name="connsiteY1" fmla="*/ 5722 h 237625"/>
              <a:gd name="connsiteX2" fmla="*/ 1152525 w 1524000"/>
              <a:gd name="connsiteY2" fmla="*/ 234322 h 237625"/>
              <a:gd name="connsiteX3" fmla="*/ 1524000 w 1524000"/>
              <a:gd name="connsiteY3" fmla="*/ 120022 h 23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37625">
                <a:moveTo>
                  <a:pt x="0" y="91447"/>
                </a:moveTo>
                <a:cubicBezTo>
                  <a:pt x="165893" y="36678"/>
                  <a:pt x="331787" y="-18091"/>
                  <a:pt x="523875" y="5722"/>
                </a:cubicBezTo>
                <a:cubicBezTo>
                  <a:pt x="715963" y="29535"/>
                  <a:pt x="985838" y="215272"/>
                  <a:pt x="1152525" y="234322"/>
                </a:cubicBezTo>
                <a:cubicBezTo>
                  <a:pt x="1319212" y="253372"/>
                  <a:pt x="1421606" y="186697"/>
                  <a:pt x="1524000" y="120022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Volný tvar 102"/>
          <p:cNvSpPr/>
          <p:nvPr/>
        </p:nvSpPr>
        <p:spPr>
          <a:xfrm>
            <a:off x="8024761" y="5330834"/>
            <a:ext cx="848032" cy="308960"/>
          </a:xfrm>
          <a:custGeom>
            <a:avLst/>
            <a:gdLst>
              <a:gd name="connsiteX0" fmla="*/ 295275 w 848032"/>
              <a:gd name="connsiteY0" fmla="*/ 149243 h 308960"/>
              <a:gd name="connsiteX1" fmla="*/ 381000 w 848032"/>
              <a:gd name="connsiteY1" fmla="*/ 269893 h 308960"/>
              <a:gd name="connsiteX2" fmla="*/ 666750 w 848032"/>
              <a:gd name="connsiteY2" fmla="*/ 301643 h 308960"/>
              <a:gd name="connsiteX3" fmla="*/ 847725 w 848032"/>
              <a:gd name="connsiteY3" fmla="*/ 146068 h 308960"/>
              <a:gd name="connsiteX4" fmla="*/ 625475 w 848032"/>
              <a:gd name="connsiteY4" fmla="*/ 31768 h 308960"/>
              <a:gd name="connsiteX5" fmla="*/ 288925 w 848032"/>
              <a:gd name="connsiteY5" fmla="*/ 3193 h 308960"/>
              <a:gd name="connsiteX6" fmla="*/ 0 w 848032"/>
              <a:gd name="connsiteY6" fmla="*/ 92093 h 3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032" h="308960">
                <a:moveTo>
                  <a:pt x="295275" y="149243"/>
                </a:moveTo>
                <a:cubicBezTo>
                  <a:pt x="307181" y="196868"/>
                  <a:pt x="319088" y="244493"/>
                  <a:pt x="381000" y="269893"/>
                </a:cubicBezTo>
                <a:cubicBezTo>
                  <a:pt x="442912" y="295293"/>
                  <a:pt x="588963" y="322281"/>
                  <a:pt x="666750" y="301643"/>
                </a:cubicBezTo>
                <a:cubicBezTo>
                  <a:pt x="744538" y="281006"/>
                  <a:pt x="854604" y="191047"/>
                  <a:pt x="847725" y="146068"/>
                </a:cubicBezTo>
                <a:cubicBezTo>
                  <a:pt x="840846" y="101089"/>
                  <a:pt x="718608" y="55580"/>
                  <a:pt x="625475" y="31768"/>
                </a:cubicBezTo>
                <a:cubicBezTo>
                  <a:pt x="532342" y="7956"/>
                  <a:pt x="393171" y="-6861"/>
                  <a:pt x="288925" y="3193"/>
                </a:cubicBezTo>
                <a:cubicBezTo>
                  <a:pt x="184679" y="13247"/>
                  <a:pt x="92339" y="52670"/>
                  <a:pt x="0" y="92093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950000FB-4488-4C6B-8E81-C375752B5D9B}"/>
              </a:ext>
            </a:extLst>
          </p:cNvPr>
          <p:cNvSpPr/>
          <p:nvPr/>
        </p:nvSpPr>
        <p:spPr>
          <a:xfrm>
            <a:off x="9695159" y="2543985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7878F596-2B10-411B-9562-6925C204D14C}"/>
              </a:ext>
            </a:extLst>
          </p:cNvPr>
          <p:cNvSpPr/>
          <p:nvPr/>
        </p:nvSpPr>
        <p:spPr>
          <a:xfrm>
            <a:off x="9663605" y="3868899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F0AC08C7-28E6-4F21-835D-FAA657C94A3F}"/>
              </a:ext>
            </a:extLst>
          </p:cNvPr>
          <p:cNvSpPr/>
          <p:nvPr/>
        </p:nvSpPr>
        <p:spPr>
          <a:xfrm>
            <a:off x="9657733" y="5139826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F</a:t>
            </a:r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6826396C-34A4-46D5-9B3F-B156760FEBB2}"/>
              </a:ext>
            </a:extLst>
          </p:cNvPr>
          <p:cNvSpPr/>
          <p:nvPr/>
        </p:nvSpPr>
        <p:spPr>
          <a:xfrm>
            <a:off x="9607654" y="2520818"/>
            <a:ext cx="503224" cy="503224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Znak násobení 46">
            <a:extLst>
              <a:ext uri="{FF2B5EF4-FFF2-40B4-BE49-F238E27FC236}">
                <a16:creationId xmlns:a16="http://schemas.microsoft.com/office/drawing/2014/main" id="{D0079C09-2293-4641-86DD-A760067A518C}"/>
              </a:ext>
            </a:extLst>
          </p:cNvPr>
          <p:cNvSpPr/>
          <p:nvPr/>
        </p:nvSpPr>
        <p:spPr>
          <a:xfrm>
            <a:off x="9579204" y="3850102"/>
            <a:ext cx="503224" cy="503224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Znak násobení 49">
            <a:extLst>
              <a:ext uri="{FF2B5EF4-FFF2-40B4-BE49-F238E27FC236}">
                <a16:creationId xmlns:a16="http://schemas.microsoft.com/office/drawing/2014/main" id="{BFC84500-F6CA-4A3F-BE93-976DC2B667C0}"/>
              </a:ext>
            </a:extLst>
          </p:cNvPr>
          <p:cNvSpPr/>
          <p:nvPr/>
        </p:nvSpPr>
        <p:spPr>
          <a:xfrm>
            <a:off x="9574858" y="5112254"/>
            <a:ext cx="503224" cy="503224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88">
            <a:extLst>
              <a:ext uri="{FF2B5EF4-FFF2-40B4-BE49-F238E27FC236}">
                <a16:creationId xmlns:a16="http://schemas.microsoft.com/office/drawing/2014/main" id="{895E9B52-EC2E-4B45-A8DF-B2D5F4932F0C}"/>
              </a:ext>
            </a:extLst>
          </p:cNvPr>
          <p:cNvSpPr/>
          <p:nvPr/>
        </p:nvSpPr>
        <p:spPr>
          <a:xfrm>
            <a:off x="10524869" y="3712461"/>
            <a:ext cx="503223" cy="508235"/>
          </a:xfrm>
          <a:custGeom>
            <a:avLst/>
            <a:gdLst>
              <a:gd name="connsiteX0" fmla="*/ 0 w 228600"/>
              <a:gd name="connsiteY0" fmla="*/ 0 h 508235"/>
              <a:gd name="connsiteX1" fmla="*/ 63500 w 228600"/>
              <a:gd name="connsiteY1" fmla="*/ 425450 h 508235"/>
              <a:gd name="connsiteX2" fmla="*/ 228600 w 228600"/>
              <a:gd name="connsiteY2" fmla="*/ 508000 h 5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8235">
                <a:moveTo>
                  <a:pt x="0" y="0"/>
                </a:moveTo>
                <a:cubicBezTo>
                  <a:pt x="12700" y="170391"/>
                  <a:pt x="25400" y="340783"/>
                  <a:pt x="63500" y="425450"/>
                </a:cubicBezTo>
                <a:cubicBezTo>
                  <a:pt x="101600" y="510117"/>
                  <a:pt x="165100" y="509058"/>
                  <a:pt x="228600" y="508000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89">
            <a:extLst>
              <a:ext uri="{FF2B5EF4-FFF2-40B4-BE49-F238E27FC236}">
                <a16:creationId xmlns:a16="http://schemas.microsoft.com/office/drawing/2014/main" id="{523CBFF8-2567-4F44-991B-27907215D00E}"/>
              </a:ext>
            </a:extLst>
          </p:cNvPr>
          <p:cNvSpPr/>
          <p:nvPr/>
        </p:nvSpPr>
        <p:spPr>
          <a:xfrm>
            <a:off x="10372884" y="4051119"/>
            <a:ext cx="1411748" cy="558890"/>
          </a:xfrm>
          <a:custGeom>
            <a:avLst/>
            <a:gdLst>
              <a:gd name="connsiteX0" fmla="*/ 0 w 1076325"/>
              <a:gd name="connsiteY0" fmla="*/ 478618 h 558890"/>
              <a:gd name="connsiteX1" fmla="*/ 314325 w 1076325"/>
              <a:gd name="connsiteY1" fmla="*/ 526243 h 558890"/>
              <a:gd name="connsiteX2" fmla="*/ 485775 w 1076325"/>
              <a:gd name="connsiteY2" fmla="*/ 49993 h 558890"/>
              <a:gd name="connsiteX3" fmla="*/ 828675 w 1076325"/>
              <a:gd name="connsiteY3" fmla="*/ 59518 h 558890"/>
              <a:gd name="connsiteX4" fmla="*/ 800100 w 1076325"/>
              <a:gd name="connsiteY4" fmla="*/ 450043 h 558890"/>
              <a:gd name="connsiteX5" fmla="*/ 990600 w 1076325"/>
              <a:gd name="connsiteY5" fmla="*/ 507193 h 558890"/>
              <a:gd name="connsiteX6" fmla="*/ 1076325 w 1076325"/>
              <a:gd name="connsiteY6" fmla="*/ 288118 h 5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325" h="558890">
                <a:moveTo>
                  <a:pt x="0" y="478618"/>
                </a:moveTo>
                <a:cubicBezTo>
                  <a:pt x="116681" y="538149"/>
                  <a:pt x="233363" y="597681"/>
                  <a:pt x="314325" y="526243"/>
                </a:cubicBezTo>
                <a:cubicBezTo>
                  <a:pt x="395288" y="454805"/>
                  <a:pt x="400050" y="127780"/>
                  <a:pt x="485775" y="49993"/>
                </a:cubicBezTo>
                <a:cubicBezTo>
                  <a:pt x="571500" y="-27794"/>
                  <a:pt x="776288" y="-7157"/>
                  <a:pt x="828675" y="59518"/>
                </a:cubicBezTo>
                <a:cubicBezTo>
                  <a:pt x="881062" y="126193"/>
                  <a:pt x="773113" y="375430"/>
                  <a:pt x="800100" y="450043"/>
                </a:cubicBezTo>
                <a:cubicBezTo>
                  <a:pt x="827088" y="524656"/>
                  <a:pt x="944562" y="534181"/>
                  <a:pt x="990600" y="507193"/>
                </a:cubicBezTo>
                <a:cubicBezTo>
                  <a:pt x="1036638" y="480205"/>
                  <a:pt x="1056481" y="384161"/>
                  <a:pt x="1076325" y="288118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olný tvar 90">
            <a:extLst>
              <a:ext uri="{FF2B5EF4-FFF2-40B4-BE49-F238E27FC236}">
                <a16:creationId xmlns:a16="http://schemas.microsoft.com/office/drawing/2014/main" id="{3956FD73-5EED-4BAE-B846-98047CCD00D0}"/>
              </a:ext>
            </a:extLst>
          </p:cNvPr>
          <p:cNvSpPr/>
          <p:nvPr/>
        </p:nvSpPr>
        <p:spPr>
          <a:xfrm rot="20418281">
            <a:off x="10115024" y="4160546"/>
            <a:ext cx="1027375" cy="206877"/>
          </a:xfrm>
          <a:custGeom>
            <a:avLst/>
            <a:gdLst>
              <a:gd name="connsiteX0" fmla="*/ 676275 w 783277"/>
              <a:gd name="connsiteY0" fmla="*/ 190512 h 206877"/>
              <a:gd name="connsiteX1" fmla="*/ 739775 w 783277"/>
              <a:gd name="connsiteY1" fmla="*/ 196862 h 206877"/>
              <a:gd name="connsiteX2" fmla="*/ 777875 w 783277"/>
              <a:gd name="connsiteY2" fmla="*/ 73037 h 206877"/>
              <a:gd name="connsiteX3" fmla="*/ 619125 w 783277"/>
              <a:gd name="connsiteY3" fmla="*/ 3187 h 206877"/>
              <a:gd name="connsiteX4" fmla="*/ 0 w 783277"/>
              <a:gd name="connsiteY4" fmla="*/ 174637 h 2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277" h="206877">
                <a:moveTo>
                  <a:pt x="676275" y="190512"/>
                </a:moveTo>
                <a:cubicBezTo>
                  <a:pt x="699558" y="203476"/>
                  <a:pt x="722842" y="216441"/>
                  <a:pt x="739775" y="196862"/>
                </a:cubicBezTo>
                <a:cubicBezTo>
                  <a:pt x="756708" y="177283"/>
                  <a:pt x="797983" y="105316"/>
                  <a:pt x="777875" y="73037"/>
                </a:cubicBezTo>
                <a:cubicBezTo>
                  <a:pt x="757767" y="40758"/>
                  <a:pt x="748771" y="-13746"/>
                  <a:pt x="619125" y="3187"/>
                </a:cubicBezTo>
                <a:cubicBezTo>
                  <a:pt x="489479" y="20120"/>
                  <a:pt x="244739" y="97378"/>
                  <a:pt x="0" y="174637"/>
                </a:cubicBezTo>
              </a:path>
            </a:pathLst>
          </a:cu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9F00DA0-59FB-4087-9858-A7C373EAD771}"/>
              </a:ext>
            </a:extLst>
          </p:cNvPr>
          <p:cNvCxnSpPr/>
          <p:nvPr/>
        </p:nvCxnSpPr>
        <p:spPr>
          <a:xfrm>
            <a:off x="6103116" y="1904817"/>
            <a:ext cx="0" cy="4816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bdélník 54">
            <a:extLst>
              <a:ext uri="{FF2B5EF4-FFF2-40B4-BE49-F238E27FC236}">
                <a16:creationId xmlns:a16="http://schemas.microsoft.com/office/drawing/2014/main" id="{A2117229-C47E-4014-9D41-0FBA136BEBEF}"/>
              </a:ext>
            </a:extLst>
          </p:cNvPr>
          <p:cNvSpPr/>
          <p:nvPr/>
        </p:nvSpPr>
        <p:spPr>
          <a:xfrm>
            <a:off x="10143721" y="2108992"/>
            <a:ext cx="1729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elastic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behavior</a:t>
            </a:r>
            <a:endParaRPr lang="cs-CZ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6709CF7-2236-4F77-A7B8-5DE0B7A9FEEF}"/>
              </a:ext>
            </a:extLst>
          </p:cNvPr>
          <p:cNvSpPr/>
          <p:nvPr/>
        </p:nvSpPr>
        <p:spPr>
          <a:xfrm>
            <a:off x="9607654" y="3450486"/>
            <a:ext cx="2571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viscoelastic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behavior</a:t>
            </a:r>
            <a:endParaRPr lang="cs-CZ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3F52BA9D-CA9E-4AED-8516-1F2855F56EA4}"/>
              </a:ext>
            </a:extLst>
          </p:cNvPr>
          <p:cNvSpPr/>
          <p:nvPr/>
        </p:nvSpPr>
        <p:spPr>
          <a:xfrm>
            <a:off x="10143721" y="4962654"/>
            <a:ext cx="1729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plastic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behavior</a:t>
            </a:r>
            <a:endParaRPr lang="cs-CZ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9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nice 18"/>
          <p:cNvCxnSpPr>
            <a:endCxn id="22" idx="2"/>
          </p:cNvCxnSpPr>
          <p:nvPr/>
        </p:nvCxnSpPr>
        <p:spPr>
          <a:xfrm flipH="1" flipV="1">
            <a:off x="4622800" y="2984500"/>
            <a:ext cx="3324" cy="28436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8616280" y="4437112"/>
            <a:ext cx="0" cy="14043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Volný tvar 21"/>
          <p:cNvSpPr/>
          <p:nvPr/>
        </p:nvSpPr>
        <p:spPr>
          <a:xfrm>
            <a:off x="2825750" y="2686050"/>
            <a:ext cx="6191250" cy="3143250"/>
          </a:xfrm>
          <a:custGeom>
            <a:avLst/>
            <a:gdLst>
              <a:gd name="connsiteX0" fmla="*/ 0 w 6191250"/>
              <a:gd name="connsiteY0" fmla="*/ 0 h 3143250"/>
              <a:gd name="connsiteX1" fmla="*/ 1422400 w 6191250"/>
              <a:gd name="connsiteY1" fmla="*/ 88900 h 3143250"/>
              <a:gd name="connsiteX2" fmla="*/ 1797050 w 6191250"/>
              <a:gd name="connsiteY2" fmla="*/ 298450 h 3143250"/>
              <a:gd name="connsiteX3" fmla="*/ 1917700 w 6191250"/>
              <a:gd name="connsiteY3" fmla="*/ 685800 h 3143250"/>
              <a:gd name="connsiteX4" fmla="*/ 2324100 w 6191250"/>
              <a:gd name="connsiteY4" fmla="*/ 889000 h 3143250"/>
              <a:gd name="connsiteX5" fmla="*/ 3708400 w 6191250"/>
              <a:gd name="connsiteY5" fmla="*/ 1200150 h 3143250"/>
              <a:gd name="connsiteX6" fmla="*/ 5232400 w 6191250"/>
              <a:gd name="connsiteY6" fmla="*/ 1479550 h 3143250"/>
              <a:gd name="connsiteX7" fmla="*/ 5803900 w 6191250"/>
              <a:gd name="connsiteY7" fmla="*/ 1809750 h 3143250"/>
              <a:gd name="connsiteX8" fmla="*/ 6191250 w 6191250"/>
              <a:gd name="connsiteY8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250" h="3143250">
                <a:moveTo>
                  <a:pt x="0" y="0"/>
                </a:moveTo>
                <a:cubicBezTo>
                  <a:pt x="561446" y="19579"/>
                  <a:pt x="1122892" y="39158"/>
                  <a:pt x="1422400" y="88900"/>
                </a:cubicBezTo>
                <a:cubicBezTo>
                  <a:pt x="1721908" y="138642"/>
                  <a:pt x="1714500" y="198967"/>
                  <a:pt x="1797050" y="298450"/>
                </a:cubicBezTo>
                <a:cubicBezTo>
                  <a:pt x="1879600" y="397933"/>
                  <a:pt x="1829858" y="587375"/>
                  <a:pt x="1917700" y="685800"/>
                </a:cubicBezTo>
                <a:cubicBezTo>
                  <a:pt x="2005542" y="784225"/>
                  <a:pt x="2025650" y="803275"/>
                  <a:pt x="2324100" y="889000"/>
                </a:cubicBezTo>
                <a:cubicBezTo>
                  <a:pt x="2622550" y="974725"/>
                  <a:pt x="3223683" y="1101725"/>
                  <a:pt x="3708400" y="1200150"/>
                </a:cubicBezTo>
                <a:cubicBezTo>
                  <a:pt x="4193117" y="1298575"/>
                  <a:pt x="4883150" y="1377950"/>
                  <a:pt x="5232400" y="1479550"/>
                </a:cubicBezTo>
                <a:cubicBezTo>
                  <a:pt x="5581650" y="1581150"/>
                  <a:pt x="5644092" y="1532467"/>
                  <a:pt x="5803900" y="1809750"/>
                </a:cubicBezTo>
                <a:cubicBezTo>
                  <a:pt x="5963708" y="2087033"/>
                  <a:pt x="6077479" y="2615141"/>
                  <a:pt x="6191250" y="3143250"/>
                </a:cubicBez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Dependence of modulus of elasticity on temperature for an amorphous polymer</a:t>
            </a:r>
            <a:endParaRPr lang="cs-CZ" sz="3200" b="1" dirty="0">
              <a:ea typeface="+mn-ea"/>
              <a:cs typeface="+mn-cs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810302" y="2272383"/>
            <a:ext cx="0" cy="35709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810684" y="542236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2810684" y="414220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818304" y="278584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483240" y="255501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9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83240" y="391137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6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483240" y="519153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3</a:t>
            </a:r>
          </a:p>
        </p:txBody>
      </p:sp>
      <p:sp>
        <p:nvSpPr>
          <p:cNvPr id="17" name="Obdélník 16"/>
          <p:cNvSpPr/>
          <p:nvPr/>
        </p:nvSpPr>
        <p:spPr>
          <a:xfrm rot="16200000">
            <a:off x="601316" y="3911370"/>
            <a:ext cx="308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log E (Pa)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114768" y="2230191"/>
            <a:ext cx="13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glassy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929252" y="3346785"/>
            <a:ext cx="3687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ruberry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616280" y="4057873"/>
            <a:ext cx="1374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plastic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410626" y="5847655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r>
              <a:rPr lang="cs-CZ" sz="2400" baseline="-25000" dirty="0">
                <a:latin typeface="+mn-lt"/>
              </a:rPr>
              <a:t>g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8402830" y="5847654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r>
              <a:rPr lang="cs-CZ" sz="2400" baseline="-25000" dirty="0">
                <a:latin typeface="+mn-lt"/>
              </a:rPr>
              <a:t>f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3172C54B-CC23-4EA8-88CE-64865E180060}"/>
              </a:ext>
            </a:extLst>
          </p:cNvPr>
          <p:cNvCxnSpPr/>
          <p:nvPr/>
        </p:nvCxnSpPr>
        <p:spPr>
          <a:xfrm>
            <a:off x="2808970" y="5841063"/>
            <a:ext cx="79507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928AD4F8-D08A-4D53-9804-E366E0D0AE13}"/>
              </a:ext>
            </a:extLst>
          </p:cNvPr>
          <p:cNvSpPr/>
          <p:nvPr/>
        </p:nvSpPr>
        <p:spPr>
          <a:xfrm>
            <a:off x="10328982" y="5847654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endParaRPr lang="cs-CZ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8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nice 18"/>
          <p:cNvCxnSpPr/>
          <p:nvPr/>
        </p:nvCxnSpPr>
        <p:spPr>
          <a:xfrm flipV="1">
            <a:off x="4539873" y="3016676"/>
            <a:ext cx="0" cy="2811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8616280" y="4797152"/>
            <a:ext cx="0" cy="104431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Dependence of modulus of elasticity on temperature for a </a:t>
            </a:r>
            <a:r>
              <a:rPr lang="en-US" sz="3200" b="1" dirty="0" err="1">
                <a:ea typeface="+mn-ea"/>
                <a:cs typeface="+mn-cs"/>
              </a:rPr>
              <a:t>semicrystalline</a:t>
            </a:r>
            <a:r>
              <a:rPr lang="en-US" sz="3200" b="1" dirty="0">
                <a:ea typeface="+mn-ea"/>
                <a:cs typeface="+mn-cs"/>
              </a:rPr>
              <a:t> polymer</a:t>
            </a:r>
            <a:endParaRPr lang="cs-CZ" sz="3200" b="1" dirty="0">
              <a:ea typeface="+mn-ea"/>
              <a:cs typeface="+mn-cs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819827" y="2272383"/>
            <a:ext cx="0" cy="35709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810684" y="542236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2810684" y="414220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818304" y="278584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483240" y="255501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9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83240" y="391137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6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483240" y="519153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3</a:t>
            </a:r>
          </a:p>
        </p:txBody>
      </p:sp>
      <p:sp>
        <p:nvSpPr>
          <p:cNvPr id="17" name="Obdélník 16"/>
          <p:cNvSpPr/>
          <p:nvPr/>
        </p:nvSpPr>
        <p:spPr>
          <a:xfrm rot="16200000">
            <a:off x="592807" y="3911370"/>
            <a:ext cx="308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log E (Pa)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V="1">
            <a:off x="6528048" y="4005064"/>
            <a:ext cx="0" cy="181153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3114768" y="2230191"/>
            <a:ext cx="13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glassy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929252" y="3346785"/>
            <a:ext cx="3687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ruberry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616280" y="4057873"/>
            <a:ext cx="1374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plastic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324375" y="5847655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r>
              <a:rPr lang="cs-CZ" sz="2400" baseline="-25000" dirty="0">
                <a:latin typeface="+mn-lt"/>
              </a:rPr>
              <a:t>g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8402830" y="5847654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r>
              <a:rPr lang="cs-CZ" sz="2400" baseline="-25000" dirty="0">
                <a:latin typeface="+mn-lt"/>
              </a:rPr>
              <a:t>f</a:t>
            </a:r>
          </a:p>
        </p:txBody>
      </p:sp>
      <p:sp>
        <p:nvSpPr>
          <p:cNvPr id="5" name="Volný tvar 4"/>
          <p:cNvSpPr/>
          <p:nvPr/>
        </p:nvSpPr>
        <p:spPr>
          <a:xfrm>
            <a:off x="2851150" y="2800350"/>
            <a:ext cx="6165850" cy="3016250"/>
          </a:xfrm>
          <a:custGeom>
            <a:avLst/>
            <a:gdLst>
              <a:gd name="connsiteX0" fmla="*/ 0 w 6165850"/>
              <a:gd name="connsiteY0" fmla="*/ 0 h 3016250"/>
              <a:gd name="connsiteX1" fmla="*/ 1511300 w 6165850"/>
              <a:gd name="connsiteY1" fmla="*/ 114300 h 3016250"/>
              <a:gd name="connsiteX2" fmla="*/ 1847850 w 6165850"/>
              <a:gd name="connsiteY2" fmla="*/ 571500 h 3016250"/>
              <a:gd name="connsiteX3" fmla="*/ 2489200 w 6165850"/>
              <a:gd name="connsiteY3" fmla="*/ 806450 h 3016250"/>
              <a:gd name="connsiteX4" fmla="*/ 3524250 w 6165850"/>
              <a:gd name="connsiteY4" fmla="*/ 1041400 h 3016250"/>
              <a:gd name="connsiteX5" fmla="*/ 3790950 w 6165850"/>
              <a:gd name="connsiteY5" fmla="*/ 1447800 h 3016250"/>
              <a:gd name="connsiteX6" fmla="*/ 4006850 w 6165850"/>
              <a:gd name="connsiteY6" fmla="*/ 1555750 h 3016250"/>
              <a:gd name="connsiteX7" fmla="*/ 4648200 w 6165850"/>
              <a:gd name="connsiteY7" fmla="*/ 1695450 h 3016250"/>
              <a:gd name="connsiteX8" fmla="*/ 5670550 w 6165850"/>
              <a:gd name="connsiteY8" fmla="*/ 1911350 h 3016250"/>
              <a:gd name="connsiteX9" fmla="*/ 6007100 w 6165850"/>
              <a:gd name="connsiteY9" fmla="*/ 2362200 h 3016250"/>
              <a:gd name="connsiteX10" fmla="*/ 6165850 w 6165850"/>
              <a:gd name="connsiteY10" fmla="*/ 3016250 h 30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65850" h="3016250">
                <a:moveTo>
                  <a:pt x="0" y="0"/>
                </a:moveTo>
                <a:cubicBezTo>
                  <a:pt x="601662" y="9525"/>
                  <a:pt x="1203325" y="19050"/>
                  <a:pt x="1511300" y="114300"/>
                </a:cubicBezTo>
                <a:cubicBezTo>
                  <a:pt x="1819275" y="209550"/>
                  <a:pt x="1684867" y="456142"/>
                  <a:pt x="1847850" y="571500"/>
                </a:cubicBezTo>
                <a:cubicBezTo>
                  <a:pt x="2010833" y="686858"/>
                  <a:pt x="2209800" y="728133"/>
                  <a:pt x="2489200" y="806450"/>
                </a:cubicBezTo>
                <a:cubicBezTo>
                  <a:pt x="2768600" y="884767"/>
                  <a:pt x="3307292" y="934508"/>
                  <a:pt x="3524250" y="1041400"/>
                </a:cubicBezTo>
                <a:cubicBezTo>
                  <a:pt x="3741208" y="1148292"/>
                  <a:pt x="3710517" y="1362075"/>
                  <a:pt x="3790950" y="1447800"/>
                </a:cubicBezTo>
                <a:cubicBezTo>
                  <a:pt x="3871383" y="1533525"/>
                  <a:pt x="3863975" y="1514475"/>
                  <a:pt x="4006850" y="1555750"/>
                </a:cubicBezTo>
                <a:cubicBezTo>
                  <a:pt x="4149725" y="1597025"/>
                  <a:pt x="4648200" y="1695450"/>
                  <a:pt x="4648200" y="1695450"/>
                </a:cubicBezTo>
                <a:cubicBezTo>
                  <a:pt x="4925483" y="1754717"/>
                  <a:pt x="5444067" y="1800225"/>
                  <a:pt x="5670550" y="1911350"/>
                </a:cubicBezTo>
                <a:cubicBezTo>
                  <a:pt x="5897033" y="2022475"/>
                  <a:pt x="5924550" y="2178050"/>
                  <a:pt x="6007100" y="2362200"/>
                </a:cubicBezTo>
                <a:cubicBezTo>
                  <a:pt x="6089650" y="2546350"/>
                  <a:pt x="6127750" y="2781300"/>
                  <a:pt x="6165850" y="3016250"/>
                </a:cubicBez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280691" y="5849174"/>
            <a:ext cx="506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>
                <a:latin typeface="+mn-lt"/>
              </a:rPr>
              <a:t>T</a:t>
            </a:r>
            <a:r>
              <a:rPr lang="cs-CZ" sz="2400" baseline="-25000" dirty="0" err="1">
                <a:latin typeface="+mn-lt"/>
              </a:rPr>
              <a:t>m</a:t>
            </a:r>
            <a:endParaRPr lang="cs-CZ" sz="2400" baseline="-25000" dirty="0">
              <a:latin typeface="+mn-lt"/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E0F01D9-9CD8-4901-B924-2E3F84316190}"/>
              </a:ext>
            </a:extLst>
          </p:cNvPr>
          <p:cNvCxnSpPr/>
          <p:nvPr/>
        </p:nvCxnSpPr>
        <p:spPr>
          <a:xfrm>
            <a:off x="2818495" y="5841063"/>
            <a:ext cx="79507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D954EA06-AB9C-456C-A931-93CC96FA3C05}"/>
              </a:ext>
            </a:extLst>
          </p:cNvPr>
          <p:cNvSpPr/>
          <p:nvPr/>
        </p:nvSpPr>
        <p:spPr>
          <a:xfrm>
            <a:off x="10328982" y="5847654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endParaRPr lang="cs-CZ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472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1. Models of the macromolecular </a:t>
            </a:r>
            <a:r>
              <a:rPr lang="cs-CZ" sz="3600" b="1" dirty="0" err="1" smtClean="0">
                <a:cs typeface="Calibri" panose="020F0502020204030204" pitchFamily="34" charset="0"/>
              </a:rPr>
              <a:t>chain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882387-FC97-4F2F-B5CA-8D438085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716" y="2492896"/>
            <a:ext cx="5112568" cy="401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1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nice 18"/>
          <p:cNvCxnSpPr>
            <a:endCxn id="22" idx="2"/>
          </p:cNvCxnSpPr>
          <p:nvPr/>
        </p:nvCxnSpPr>
        <p:spPr>
          <a:xfrm flipH="1" flipV="1">
            <a:off x="4622800" y="2984500"/>
            <a:ext cx="3324" cy="28436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9779000" y="3816350"/>
            <a:ext cx="0" cy="202511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Dependence of the modulus of elasticity on temperature for a cross-linked polymer</a:t>
            </a:r>
            <a:endParaRPr lang="cs-CZ" sz="3200" b="1" dirty="0">
              <a:ea typeface="+mn-ea"/>
              <a:cs typeface="+mn-cs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819827" y="2272383"/>
            <a:ext cx="0" cy="35709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810684" y="542236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2810684" y="414220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818304" y="2785844"/>
            <a:ext cx="21602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483240" y="255501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9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83240" y="391137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6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483240" y="519153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3</a:t>
            </a:r>
          </a:p>
        </p:txBody>
      </p:sp>
      <p:sp>
        <p:nvSpPr>
          <p:cNvPr id="17" name="Obdélník 16"/>
          <p:cNvSpPr/>
          <p:nvPr/>
        </p:nvSpPr>
        <p:spPr>
          <a:xfrm rot="16200000">
            <a:off x="608514" y="3911370"/>
            <a:ext cx="308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log E (Pa)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114768" y="2230191"/>
            <a:ext cx="13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glassy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929252" y="3346785"/>
            <a:ext cx="3687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ruberry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410626" y="5847655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r>
              <a:rPr lang="cs-CZ" sz="2400" baseline="-25000" dirty="0">
                <a:latin typeface="+mn-lt"/>
              </a:rPr>
              <a:t>g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9393510" y="5800030"/>
            <a:ext cx="1719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+mn-lt"/>
              </a:rPr>
              <a:t>T</a:t>
            </a:r>
            <a:r>
              <a:rPr lang="cs-CZ" sz="2400" baseline="-25000" dirty="0" err="1" smtClean="0">
                <a:latin typeface="+mn-lt"/>
              </a:rPr>
              <a:t>degradation</a:t>
            </a:r>
            <a:endParaRPr lang="cs-CZ" sz="2400" baseline="-25000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8914011" y="2516911"/>
            <a:ext cx="1729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strength increases slightly with temperature (entropy effect)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2832100" y="2781300"/>
            <a:ext cx="6959600" cy="1087066"/>
          </a:xfrm>
          <a:custGeom>
            <a:avLst/>
            <a:gdLst>
              <a:gd name="connsiteX0" fmla="*/ 0 w 6959600"/>
              <a:gd name="connsiteY0" fmla="*/ 0 h 1087066"/>
              <a:gd name="connsiteX1" fmla="*/ 1511300 w 6959600"/>
              <a:gd name="connsiteY1" fmla="*/ 76200 h 1087066"/>
              <a:gd name="connsiteX2" fmla="*/ 1847850 w 6959600"/>
              <a:gd name="connsiteY2" fmla="*/ 298450 h 1087066"/>
              <a:gd name="connsiteX3" fmla="*/ 1924050 w 6959600"/>
              <a:gd name="connsiteY3" fmla="*/ 609600 h 1087066"/>
              <a:gd name="connsiteX4" fmla="*/ 2114550 w 6959600"/>
              <a:gd name="connsiteY4" fmla="*/ 736600 h 1087066"/>
              <a:gd name="connsiteX5" fmla="*/ 3041650 w 6959600"/>
              <a:gd name="connsiteY5" fmla="*/ 977900 h 1087066"/>
              <a:gd name="connsiteX6" fmla="*/ 5048250 w 6959600"/>
              <a:gd name="connsiteY6" fmla="*/ 1085850 h 1087066"/>
              <a:gd name="connsiteX7" fmla="*/ 6959600 w 6959600"/>
              <a:gd name="connsiteY7" fmla="*/ 914400 h 10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9600" h="1087066">
                <a:moveTo>
                  <a:pt x="0" y="0"/>
                </a:moveTo>
                <a:cubicBezTo>
                  <a:pt x="601662" y="13229"/>
                  <a:pt x="1203325" y="26458"/>
                  <a:pt x="1511300" y="76200"/>
                </a:cubicBezTo>
                <a:cubicBezTo>
                  <a:pt x="1819275" y="125942"/>
                  <a:pt x="1779058" y="209550"/>
                  <a:pt x="1847850" y="298450"/>
                </a:cubicBezTo>
                <a:cubicBezTo>
                  <a:pt x="1916642" y="387350"/>
                  <a:pt x="1879600" y="536575"/>
                  <a:pt x="1924050" y="609600"/>
                </a:cubicBezTo>
                <a:cubicBezTo>
                  <a:pt x="1968500" y="682625"/>
                  <a:pt x="1928283" y="675217"/>
                  <a:pt x="2114550" y="736600"/>
                </a:cubicBezTo>
                <a:cubicBezTo>
                  <a:pt x="2300817" y="797983"/>
                  <a:pt x="2552700" y="919692"/>
                  <a:pt x="3041650" y="977900"/>
                </a:cubicBezTo>
                <a:cubicBezTo>
                  <a:pt x="3530600" y="1036108"/>
                  <a:pt x="4395258" y="1096433"/>
                  <a:pt x="5048250" y="1085850"/>
                </a:cubicBezTo>
                <a:cubicBezTo>
                  <a:pt x="5701242" y="1075267"/>
                  <a:pt x="6330421" y="994833"/>
                  <a:pt x="6959600" y="91440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2838326" y="2774926"/>
            <a:ext cx="6959600" cy="2241679"/>
          </a:xfrm>
          <a:custGeom>
            <a:avLst/>
            <a:gdLst>
              <a:gd name="connsiteX0" fmla="*/ 0 w 6959600"/>
              <a:gd name="connsiteY0" fmla="*/ 0 h 1087066"/>
              <a:gd name="connsiteX1" fmla="*/ 1511300 w 6959600"/>
              <a:gd name="connsiteY1" fmla="*/ 76200 h 1087066"/>
              <a:gd name="connsiteX2" fmla="*/ 1847850 w 6959600"/>
              <a:gd name="connsiteY2" fmla="*/ 298450 h 1087066"/>
              <a:gd name="connsiteX3" fmla="*/ 1924050 w 6959600"/>
              <a:gd name="connsiteY3" fmla="*/ 609600 h 1087066"/>
              <a:gd name="connsiteX4" fmla="*/ 2114550 w 6959600"/>
              <a:gd name="connsiteY4" fmla="*/ 736600 h 1087066"/>
              <a:gd name="connsiteX5" fmla="*/ 3041650 w 6959600"/>
              <a:gd name="connsiteY5" fmla="*/ 977900 h 1087066"/>
              <a:gd name="connsiteX6" fmla="*/ 5048250 w 6959600"/>
              <a:gd name="connsiteY6" fmla="*/ 1085850 h 1087066"/>
              <a:gd name="connsiteX7" fmla="*/ 6959600 w 6959600"/>
              <a:gd name="connsiteY7" fmla="*/ 914400 h 10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9600" h="1087066">
                <a:moveTo>
                  <a:pt x="0" y="0"/>
                </a:moveTo>
                <a:cubicBezTo>
                  <a:pt x="601662" y="13229"/>
                  <a:pt x="1203325" y="26458"/>
                  <a:pt x="1511300" y="76200"/>
                </a:cubicBezTo>
                <a:cubicBezTo>
                  <a:pt x="1819275" y="125942"/>
                  <a:pt x="1779058" y="209550"/>
                  <a:pt x="1847850" y="298450"/>
                </a:cubicBezTo>
                <a:cubicBezTo>
                  <a:pt x="1916642" y="387350"/>
                  <a:pt x="1879600" y="536575"/>
                  <a:pt x="1924050" y="609600"/>
                </a:cubicBezTo>
                <a:cubicBezTo>
                  <a:pt x="1968500" y="682625"/>
                  <a:pt x="1928283" y="675217"/>
                  <a:pt x="2114550" y="736600"/>
                </a:cubicBezTo>
                <a:cubicBezTo>
                  <a:pt x="2300817" y="797983"/>
                  <a:pt x="2552700" y="919692"/>
                  <a:pt x="3041650" y="977900"/>
                </a:cubicBezTo>
                <a:cubicBezTo>
                  <a:pt x="3530600" y="1036108"/>
                  <a:pt x="4395258" y="1096433"/>
                  <a:pt x="5048250" y="1085850"/>
                </a:cubicBezTo>
                <a:cubicBezTo>
                  <a:pt x="5701242" y="1075267"/>
                  <a:pt x="6330421" y="994833"/>
                  <a:pt x="6959600" y="914400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7752184" y="3823415"/>
            <a:ext cx="2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solidFill>
                  <a:srgbClr val="70AD47"/>
                </a:solidFill>
                <a:latin typeface="+mn-lt"/>
              </a:rPr>
              <a:t>highly</a:t>
            </a:r>
            <a:r>
              <a:rPr lang="cs-CZ" dirty="0" smtClean="0">
                <a:solidFill>
                  <a:srgbClr val="70AD47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70AD47"/>
                </a:solidFill>
                <a:latin typeface="+mn-lt"/>
              </a:rPr>
              <a:t>cross-linked</a:t>
            </a:r>
            <a:endParaRPr lang="cs-CZ" dirty="0">
              <a:solidFill>
                <a:srgbClr val="70AD47"/>
              </a:solidFill>
              <a:latin typeface="+mn-lt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752184" y="5020642"/>
            <a:ext cx="2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solidFill>
                  <a:srgbClr val="FFC000"/>
                </a:solidFill>
                <a:latin typeface="+mn-lt"/>
              </a:rPr>
              <a:t>lightly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FFC000"/>
                </a:solidFill>
                <a:latin typeface="+mn-lt"/>
              </a:rPr>
              <a:t>cross-linked</a:t>
            </a:r>
            <a:endParaRPr lang="cs-CZ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CEAE549-00AD-4F0F-AD9F-6A57FE846040}"/>
              </a:ext>
            </a:extLst>
          </p:cNvPr>
          <p:cNvCxnSpPr/>
          <p:nvPr/>
        </p:nvCxnSpPr>
        <p:spPr>
          <a:xfrm>
            <a:off x="2808970" y="5841063"/>
            <a:ext cx="79507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64A8AD5E-58D2-4592-8B3F-243DD52F7ED2}"/>
              </a:ext>
            </a:extLst>
          </p:cNvPr>
          <p:cNvSpPr/>
          <p:nvPr/>
        </p:nvSpPr>
        <p:spPr>
          <a:xfrm>
            <a:off x="10692760" y="5812299"/>
            <a:ext cx="43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T</a:t>
            </a:r>
            <a:endParaRPr lang="cs-CZ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4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Shapes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macromolecules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586902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What is the shape of the molecule?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en-US" dirty="0" smtClean="0"/>
              <a:t>, </a:t>
            </a:r>
            <a:r>
              <a:rPr lang="en-US" dirty="0"/>
              <a:t>but that's not usually how it </a:t>
            </a:r>
            <a:r>
              <a:rPr lang="cs-CZ" dirty="0" err="1" smtClean="0"/>
              <a:t>looks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endParaRPr lang="en-US" dirty="0"/>
          </a:p>
          <a:p>
            <a:r>
              <a:rPr lang="en-US" dirty="0"/>
              <a:t>molecules are mostly not straightened</a:t>
            </a:r>
          </a:p>
          <a:p>
            <a:pPr lvl="1"/>
            <a:r>
              <a:rPr lang="en-US" dirty="0"/>
              <a:t>most often in the form of a statistic </a:t>
            </a:r>
            <a:r>
              <a:rPr lang="en-US" dirty="0" smtClean="0"/>
              <a:t>(Gaussian </a:t>
            </a:r>
            <a:r>
              <a:rPr lang="cs-CZ" dirty="0" err="1" smtClean="0"/>
              <a:t>coil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given the </a:t>
            </a:r>
            <a:r>
              <a:rPr lang="en-US" dirty="0" smtClean="0"/>
              <a:t>ability </a:t>
            </a:r>
            <a:r>
              <a:rPr lang="en-US" dirty="0"/>
              <a:t>to rotate around single bonds</a:t>
            </a:r>
            <a:endParaRPr lang="cs-CZ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5" y="2348880"/>
            <a:ext cx="461145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6720" r="1014" b="6690"/>
          <a:stretch/>
        </p:blipFill>
        <p:spPr bwMode="auto">
          <a:xfrm>
            <a:off x="2298836" y="2492896"/>
            <a:ext cx="3744417" cy="9361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2172517" y="3068961"/>
            <a:ext cx="252637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Shapes of macromolecules in solution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52300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globules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tightly coiled polymer chains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interaction with the solvent only on the surface of the globule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chemical or physical bonds ensure a more permanent shape of the globule</a:t>
            </a:r>
          </a:p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very tightly coiled polymer chains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polymer chains interact with other chains and with solvent molecules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developed chains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polymer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chains interact almost exclusively with solvent molecules (applies to good solvents – i.e. those that dissolve the given polymer well)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ctivity mediated globule to coil transition of a flexible polymer in a  poor solvent - Soft Matter (RSC Publishing) DOI:10.1039/D2SM0035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132856"/>
            <a:ext cx="4241196" cy="39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The size of the macromolecular </a:t>
            </a:r>
            <a:r>
              <a:rPr lang="cs-CZ" sz="3600" b="1" dirty="0" err="1" smtClean="0">
                <a:cs typeface="Calibri" panose="020F0502020204030204" pitchFamily="34" charset="0"/>
              </a:rPr>
              <a:t>bulcoil</a:t>
            </a:r>
            <a:endParaRPr lang="cs-CZ" sz="3600" b="1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must be determined statistically</a:t>
                </a:r>
              </a:p>
              <a:p>
                <a:pPr lvl="1"/>
                <a:r>
                  <a:rPr lang="cs-CZ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coil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differently wound (i.e. their dimensions are generally different)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similarly to the average molecular weight (in the sense of describing the entire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polydisperse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 system with a single value)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dimensional characteristics used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mean radius of gyration &lt;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000" baseline="30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en-US" sz="20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mean distance of chain ends &lt;</a:t>
                </a:r>
                <a:r>
                  <a:rPr lang="en-US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2000" baseline="30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en-US" sz="2000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cs-CZ" sz="2000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mutual relationship (according to statistics)</a:t>
                </a:r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&gt;=6&lt;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</m:oMath>
                  </m:oMathPara>
                </a14:m>
                <a:endParaRPr lang="cs-CZ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&gt;</m:t>
                          </m:r>
                        </m:e>
                        <m:sup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=0,408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&gt;</m:t>
                          </m:r>
                        </m:e>
                        <m:sup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795" t="-19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D6331D6B-7D77-4C43-AC8A-DC27DA214F0C}"/>
              </a:ext>
            </a:extLst>
          </p:cNvPr>
          <p:cNvSpPr txBox="1"/>
          <p:nvPr/>
        </p:nvSpPr>
        <p:spPr>
          <a:xfrm>
            <a:off x="0" y="6556876"/>
            <a:ext cx="7715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 of a system with generally different particles of the dispersion fraction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1604BAC-F8CD-4F36-A3AA-B44FE39E998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715200" y="3356992"/>
            <a:ext cx="3605260" cy="2917949"/>
            <a:chOff x="5868144" y="3223352"/>
            <a:chExt cx="3110353" cy="2725928"/>
          </a:xfrm>
        </p:grpSpPr>
        <p:pic>
          <p:nvPicPr>
            <p:cNvPr id="16" name="Picture 2" descr="A pair of bright knitted striped socks and a ball of yarn isolated on Stock  Photo - Alamy">
              <a:extLst>
                <a:ext uri="{FF2B5EF4-FFF2-40B4-BE49-F238E27FC236}">
                  <a16:creationId xmlns:a16="http://schemas.microsoft.com/office/drawing/2014/main" id="{1D5A5F77-3A8D-427A-A649-F2197C4B39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3" b="87647" l="15308" r="90154">
                          <a14:foregroundMark x1="82846" y1="38503" x2="79538" y2="35437"/>
                          <a14:foregroundMark x1="78077" y1="34445" x2="78462" y2="31109"/>
                          <a14:foregroundMark x1="86923" y1="28043" x2="86385" y2="26420"/>
                          <a14:foregroundMark x1="86154" y1="25879" x2="83538" y2="23535"/>
                          <a14:foregroundMark x1="79615" y1="25518" x2="77231" y2="30207"/>
                          <a14:foregroundMark x1="56769" y1="11091" x2="58000" y2="9468"/>
                          <a14:foregroundMark x1="61462" y1="15690" x2="63308" y2="15149"/>
                          <a14:foregroundMark x1="66385" y1="16411" x2="67308" y2="18756"/>
                          <a14:foregroundMark x1="66923" y1="20379" x2="68692" y2="23264"/>
                          <a14:foregroundMark x1="69615" y1="27322" x2="71385" y2="30207"/>
                          <a14:foregroundMark x1="75846" y1="31380" x2="77000" y2="30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0" t="5901" r="7900" b="12201"/>
            <a:stretch/>
          </p:blipFill>
          <p:spPr bwMode="auto">
            <a:xfrm>
              <a:off x="5868144" y="3223352"/>
              <a:ext cx="3110353" cy="272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330B06CA-E72D-4305-ACC0-AF77A63F9A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24667" y="4468117"/>
              <a:ext cx="46953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D605E0DA-9FBA-48B2-9709-54E64BD154B0}"/>
                </a:ext>
              </a:extLst>
            </p:cNvPr>
            <p:cNvCxnSpPr/>
            <p:nvPr/>
          </p:nvCxnSpPr>
          <p:spPr bwMode="auto">
            <a:xfrm>
              <a:off x="8428790" y="4111296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8A06585F-F8B6-4162-9098-26C6FC652DE9}"/>
                </a:ext>
              </a:extLst>
            </p:cNvPr>
            <p:cNvCxnSpPr/>
            <p:nvPr/>
          </p:nvCxnSpPr>
          <p:spPr bwMode="auto">
            <a:xfrm>
              <a:off x="8893557" y="4111296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27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adius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 gyration</a:t>
            </a:r>
            <a:endParaRPr lang="cs-CZ" sz="3600" b="1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radius of gyration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1600" baseline="30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foreign literature also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12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(Radius of gyration)</a:t>
                </a:r>
              </a:p>
              <a:p>
                <a:pPr lvl="1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generally used particle size of the dispersion fraction</a:t>
                </a:r>
              </a:p>
              <a:p>
                <a:pPr lvl="1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divide a particle of the dispersion fraction into very small segments (practically into mass points), the following will apply</a:t>
                </a:r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endParaRPr lang="cs-CZ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14375" indent="0">
                  <a:buNone/>
                  <a:tabLst>
                    <a:tab pos="990600" algn="l"/>
                  </a:tabLst>
                </a:pPr>
                <a:r>
                  <a:rPr lang="en-US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i="1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… the total mass of the split particle</a:t>
                </a:r>
              </a:p>
              <a:p>
                <a:pPr marL="714375" indent="0">
                  <a:buNone/>
                  <a:tabLst>
                    <a:tab pos="990600" algn="l"/>
                  </a:tabLst>
                </a:pPr>
                <a:r>
                  <a:rPr lang="en-US" sz="12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i="1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2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… mass of the </a:t>
                </a:r>
                <a:r>
                  <a:rPr lang="en-US" sz="1200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i-th</a:t>
                </a:r>
                <a:r>
                  <a:rPr lang="en-US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segment</a:t>
                </a:r>
              </a:p>
              <a:p>
                <a:pPr marL="714375" indent="0">
                  <a:buNone/>
                  <a:tabLst>
                    <a:tab pos="990600" algn="l"/>
                  </a:tabLst>
                </a:pPr>
                <a:r>
                  <a:rPr lang="en-US" sz="1200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1200" i="1" baseline="-25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2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 the distance of the </a:t>
                </a:r>
                <a:r>
                  <a:rPr lang="en-US" sz="1200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i-th</a:t>
                </a:r>
                <a:r>
                  <a:rPr lang="en-US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segment from the center of gravity of the particle</a:t>
                </a:r>
              </a:p>
              <a:p>
                <a:pPr marL="714375" indent="-266700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segments of the same weight:</a:t>
                </a:r>
                <a:endParaRPr lang="cs-CZ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14375" lvl="1" indent="0">
                  <a:buNone/>
                  <a:tabLst>
                    <a:tab pos="990600" algn="l"/>
                  </a:tabLst>
                </a:pPr>
                <a:r>
                  <a:rPr lang="cs-CZ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	… 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segments of the split particle</a:t>
                </a:r>
                <a:endParaRPr lang="cs-CZ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cs-CZ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cs-CZ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radius</a:t>
                </a:r>
                <a:r>
                  <a:rPr lang="cs-CZ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cs-CZ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gyration</a:t>
                </a:r>
                <a:r>
                  <a:rPr lang="cs-CZ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sz="16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cs-CZ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cs-CZ" sz="1600" i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cs-CZ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cs-CZ" sz="1600" i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</a:p>
              <a:p>
                <a:pPr lvl="1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average value of the gyration radii of the system</a:t>
                </a:r>
              </a:p>
              <a:p>
                <a:pPr lvl="1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realistically measurable value that is used in practice</a:t>
                </a:r>
                <a:endParaRPr lang="cs-CZ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227" t="-955" b="-5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889C5149-01DF-40F0-A36A-EFA724499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045520"/>
            <a:ext cx="2226490" cy="232394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935BBC-0880-43B2-A780-D07375AE00B4}"/>
              </a:ext>
            </a:extLst>
          </p:cNvPr>
          <p:cNvSpPr txBox="1"/>
          <p:nvPr/>
        </p:nvSpPr>
        <p:spPr>
          <a:xfrm>
            <a:off x="7176120" y="5517232"/>
            <a:ext cx="50158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cs-CZ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1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	…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center of gravity of the macromolecule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cs-CZ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1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	…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radius of gyration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tabLst>
                <a:tab pos="180975" algn="l"/>
              </a:tabLst>
            </a:pPr>
            <a:r>
              <a:rPr lang="cs-CZ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1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	…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distance between the centroid and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i-th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segment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862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18923</TotalTime>
  <Words>3203</Words>
  <Application>Microsoft Office PowerPoint</Application>
  <PresentationFormat>Širokoúhlá obrazovka</PresentationFormat>
  <Paragraphs>636</Paragraphs>
  <Slides>51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Insula</vt:lpstr>
      <vt:lpstr>Times New Roman</vt:lpstr>
      <vt:lpstr>Verdana</vt:lpstr>
      <vt:lpstr>Motiv Office</vt:lpstr>
      <vt:lpstr>Prezentace aplikace PowerPoint</vt:lpstr>
      <vt:lpstr>Chemical structure of polymers</vt:lpstr>
      <vt:lpstr>Effect of molecule structure on polymer properties</vt:lpstr>
      <vt:lpstr>Relationships between the chemical composition of a polymer and its properties</vt:lpstr>
      <vt:lpstr>1. Models of the macromolecular chain</vt:lpstr>
      <vt:lpstr>Shapes of macromolecules</vt:lpstr>
      <vt:lpstr>Shapes of macromolecules in solution</vt:lpstr>
      <vt:lpstr>The size of the macromolecular bulcoil</vt:lpstr>
      <vt:lpstr>Mean radius of gyration</vt:lpstr>
      <vt:lpstr>End-to-End distance</vt:lpstr>
      <vt:lpstr>Macromolecular coil models</vt:lpstr>
      <vt:lpstr>Macromolecular coil models</vt:lpstr>
      <vt:lpstr>2. Amorphous and crystalline phase</vt:lpstr>
      <vt:lpstr>Morphology of polymers</vt:lpstr>
      <vt:lpstr>Crystallinity of polymers</vt:lpstr>
      <vt:lpstr>Crystallinity of polymers</vt:lpstr>
      <vt:lpstr>Sufficiently strong secondary bonds</vt:lpstr>
      <vt:lpstr>Crystallites structure models</vt:lpstr>
      <vt:lpstr>Orientation of crystallites</vt:lpstr>
      <vt:lpstr>Effect of crystallinity on the properties of polymers</vt:lpstr>
      <vt:lpstr>Effect of crystallinity on density</vt:lpstr>
      <vt:lpstr>Effect of crystallinity on the properties of polymers</vt:lpstr>
      <vt:lpstr>Effect of crystallinity on the properties of polymers</vt:lpstr>
      <vt:lpstr>Melting temperature of crystallites Tm</vt:lpstr>
      <vt:lpstr>3. Chemical structure of polymers</vt:lpstr>
      <vt:lpstr>Chemical structure of macromolecules</vt:lpstr>
      <vt:lpstr>Structure and isomerism of organic substances</vt:lpstr>
      <vt:lpstr>1. Constitution</vt:lpstr>
      <vt:lpstr>1. Constitution (regularity)</vt:lpstr>
      <vt:lpstr>2. Configuration (cis- trans- arrangement)</vt:lpstr>
      <vt:lpstr>2. Configuration (tacticity)</vt:lpstr>
      <vt:lpstr>2. Configuration (multiple tactics)</vt:lpstr>
      <vt:lpstr>3. Conformation (internal rotation)</vt:lpstr>
      <vt:lpstr>3. Conformation (torsion angle)</vt:lpstr>
      <vt:lpstr>3. Conformation (local)</vt:lpstr>
      <vt:lpstr>3. Konformace (stabilita lokálních konformací)</vt:lpstr>
      <vt:lpstr>Thermal behavior of polymers</vt:lpstr>
      <vt:lpstr>Thermal behavior of polymers</vt:lpstr>
      <vt:lpstr>Glass transition temperature Tg</vt:lpstr>
      <vt:lpstr>Glass transition temperature</vt:lpstr>
      <vt:lpstr>Glass transition temperature</vt:lpstr>
      <vt:lpstr>Prezentace aplikace PowerPoint</vt:lpstr>
      <vt:lpstr>Effect of polymer structure on Tg</vt:lpstr>
      <vt:lpstr>Amorphous polymer states</vt:lpstr>
      <vt:lpstr>Amorphous polymer states</vt:lpstr>
      <vt:lpstr>Amorphous polymer states</vt:lpstr>
      <vt:lpstr>Amorphous polymer states</vt:lpstr>
      <vt:lpstr>Dependence of modulus of elasticity on temperature for an amorphous polymer</vt:lpstr>
      <vt:lpstr>Dependence of modulus of elasticity on temperature for a semicrystalline polymer</vt:lpstr>
      <vt:lpstr>Dependence of the modulus of elasticity on temperature for a cross-linked polymer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1273</cp:revision>
  <cp:lastPrinted>2012-10-08T09:32:30Z</cp:lastPrinted>
  <dcterms:created xsi:type="dcterms:W3CDTF">2002-03-19T18:58:51Z</dcterms:created>
  <dcterms:modified xsi:type="dcterms:W3CDTF">2023-12-11T07:25:04Z</dcterms:modified>
</cp:coreProperties>
</file>