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9"/>
  </p:notesMasterIdLst>
  <p:handoutMasterIdLst>
    <p:handoutMasterId r:id="rId60"/>
  </p:handoutMasterIdLst>
  <p:sldIdLst>
    <p:sldId id="668" r:id="rId2"/>
    <p:sldId id="400" r:id="rId3"/>
    <p:sldId id="521" r:id="rId4"/>
    <p:sldId id="609" r:id="rId5"/>
    <p:sldId id="536" r:id="rId6"/>
    <p:sldId id="610" r:id="rId7"/>
    <p:sldId id="612" r:id="rId8"/>
    <p:sldId id="613" r:id="rId9"/>
    <p:sldId id="614" r:id="rId10"/>
    <p:sldId id="615" r:id="rId11"/>
    <p:sldId id="617" r:id="rId12"/>
    <p:sldId id="618" r:id="rId13"/>
    <p:sldId id="619" r:id="rId14"/>
    <p:sldId id="620" r:id="rId15"/>
    <p:sldId id="665" r:id="rId16"/>
    <p:sldId id="656" r:id="rId17"/>
    <p:sldId id="657" r:id="rId18"/>
    <p:sldId id="659" r:id="rId19"/>
    <p:sldId id="660" r:id="rId20"/>
    <p:sldId id="663" r:id="rId21"/>
    <p:sldId id="661" r:id="rId22"/>
    <p:sldId id="662" r:id="rId23"/>
    <p:sldId id="664" r:id="rId24"/>
    <p:sldId id="636" r:id="rId25"/>
    <p:sldId id="621" r:id="rId26"/>
    <p:sldId id="622" r:id="rId27"/>
    <p:sldId id="623" r:id="rId28"/>
    <p:sldId id="624" r:id="rId29"/>
    <p:sldId id="625" r:id="rId30"/>
    <p:sldId id="626" r:id="rId31"/>
    <p:sldId id="637" r:id="rId32"/>
    <p:sldId id="627" r:id="rId33"/>
    <p:sldId id="628" r:id="rId34"/>
    <p:sldId id="629" r:id="rId35"/>
    <p:sldId id="630" r:id="rId36"/>
    <p:sldId id="631" r:id="rId37"/>
    <p:sldId id="638" r:id="rId38"/>
    <p:sldId id="633" r:id="rId39"/>
    <p:sldId id="634" r:id="rId40"/>
    <p:sldId id="648" r:id="rId41"/>
    <p:sldId id="635" r:id="rId42"/>
    <p:sldId id="639" r:id="rId43"/>
    <p:sldId id="644" r:id="rId44"/>
    <p:sldId id="649" r:id="rId45"/>
    <p:sldId id="645" r:id="rId46"/>
    <p:sldId id="646" r:id="rId47"/>
    <p:sldId id="647" r:id="rId48"/>
    <p:sldId id="640" r:id="rId49"/>
    <p:sldId id="642" r:id="rId50"/>
    <p:sldId id="667" r:id="rId51"/>
    <p:sldId id="666" r:id="rId52"/>
    <p:sldId id="655" r:id="rId53"/>
    <p:sldId id="650" r:id="rId54"/>
    <p:sldId id="651" r:id="rId55"/>
    <p:sldId id="652" r:id="rId56"/>
    <p:sldId id="591" r:id="rId57"/>
    <p:sldId id="658" r:id="rId5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B02"/>
    <a:srgbClr val="00CD98"/>
    <a:srgbClr val="CBB791"/>
    <a:srgbClr val="B2721C"/>
    <a:srgbClr val="45821C"/>
    <a:srgbClr val="61953F"/>
    <a:srgbClr val="F3F3F3"/>
    <a:srgbClr val="F4F9F1"/>
    <a:srgbClr val="171CE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599" autoAdjust="0"/>
  </p:normalViewPr>
  <p:slideViewPr>
    <p:cSldViewPr>
      <p:cViewPr varScale="1">
        <p:scale>
          <a:sx n="101" d="100"/>
          <a:sy n="101" d="100"/>
        </p:scale>
        <p:origin x="72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EE1E4-5C5D-478F-9B3C-FD7D8FC8A58C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133F48D9-2B58-4F3C-B303-7E29FA42BFEC}">
      <dgm:prSet phldrT="[Text]" custT="1"/>
      <dgm:spPr/>
      <dgm:t>
        <a:bodyPr/>
        <a:lstStyle/>
        <a:p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LCP</a:t>
          </a:r>
          <a:r>
            <a:rPr lang="cs-CZ" sz="2400" b="0" kern="1200" dirty="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</a:t>
          </a:r>
        </a:p>
        <a:p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PEEK</a:t>
          </a:r>
          <a:r>
            <a:rPr lang="cs-CZ" sz="2400" b="0" kern="1200" dirty="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PPS</a:t>
          </a:r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A3574EF-E258-4CE2-A348-5868C2577916}" type="parTrans" cxnId="{16DEF0AA-9D13-4918-8088-F6E5B0D6A233}">
      <dgm:prSet/>
      <dgm:spPr/>
      <dgm:t>
        <a:bodyPr/>
        <a:lstStyle/>
        <a:p>
          <a:endParaRPr lang="cs-CZ" sz="1400"/>
        </a:p>
      </dgm:t>
    </dgm:pt>
    <dgm:pt modelId="{372732E7-927F-4A81-90AC-899294DE4CC5}" type="sibTrans" cxnId="{16DEF0AA-9D13-4918-8088-F6E5B0D6A233}">
      <dgm:prSet/>
      <dgm:spPr/>
      <dgm:t>
        <a:bodyPr/>
        <a:lstStyle/>
        <a:p>
          <a:endParaRPr lang="cs-CZ" sz="1400"/>
        </a:p>
      </dgm:t>
    </dgm:pt>
    <dgm:pt modelId="{9C8A1BD1-9887-4C61-9925-C6304CC7F6DC}">
      <dgm:prSet phldrT="[Text]" custT="1"/>
      <dgm:spPr/>
      <dgm:t>
        <a:bodyPr/>
        <a:lstStyle/>
        <a:p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PET, PA</a:t>
          </a:r>
        </a:p>
        <a:p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PBT, PC, ABS,</a:t>
          </a:r>
        </a:p>
        <a:p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POM, PMMA</a:t>
          </a:r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17BC322-0EB9-435A-844F-7E27F0464475}" type="parTrans" cxnId="{777068BF-68F6-4CAB-A32F-851E167BACE0}">
      <dgm:prSet/>
      <dgm:spPr/>
      <dgm:t>
        <a:bodyPr/>
        <a:lstStyle/>
        <a:p>
          <a:endParaRPr lang="cs-CZ" sz="1400"/>
        </a:p>
      </dgm:t>
    </dgm:pt>
    <dgm:pt modelId="{C4F94CF5-689B-4641-9ED9-2BD9891E5C6D}" type="sibTrans" cxnId="{777068BF-68F6-4CAB-A32F-851E167BACE0}">
      <dgm:prSet/>
      <dgm:spPr/>
      <dgm:t>
        <a:bodyPr/>
        <a:lstStyle/>
        <a:p>
          <a:endParaRPr lang="cs-CZ" sz="1400"/>
        </a:p>
      </dgm:t>
    </dgm:pt>
    <dgm:pt modelId="{299858A3-295F-460E-951B-9828CDF174AC}">
      <dgm:prSet phldrT="[Text]" custT="1"/>
      <dgm:spPr/>
      <dgm:t>
        <a:bodyPr/>
        <a:lstStyle/>
        <a:p>
          <a:r>
            <a:rPr lang="cs-CZ" sz="32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HDPE, LDPE,</a:t>
          </a:r>
        </a:p>
        <a:p>
          <a:r>
            <a:rPr lang="cs-CZ" sz="32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LLDPE, PP, PVC, PS</a:t>
          </a:r>
          <a:endParaRPr lang="cs-CZ" sz="32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3260EE5-D484-4D90-B91B-DEA1BDC9C7AF}" type="parTrans" cxnId="{CBDB7BAB-2F31-45B1-AC83-72C2CDE8C3C3}">
      <dgm:prSet/>
      <dgm:spPr/>
      <dgm:t>
        <a:bodyPr/>
        <a:lstStyle/>
        <a:p>
          <a:endParaRPr lang="cs-CZ" sz="1400"/>
        </a:p>
      </dgm:t>
    </dgm:pt>
    <dgm:pt modelId="{ABA59E6E-E167-40C9-8D0B-374AEE4723EC}" type="sibTrans" cxnId="{CBDB7BAB-2F31-45B1-AC83-72C2CDE8C3C3}">
      <dgm:prSet/>
      <dgm:spPr/>
      <dgm:t>
        <a:bodyPr/>
        <a:lstStyle/>
        <a:p>
          <a:endParaRPr lang="cs-CZ" sz="1400"/>
        </a:p>
      </dgm:t>
    </dgm:pt>
    <dgm:pt modelId="{157C3A55-1DD0-4379-8CA3-0DA773F00FDE}" type="pres">
      <dgm:prSet presAssocID="{25EEE1E4-5C5D-478F-9B3C-FD7D8FC8A58C}" presName="Name0" presStyleCnt="0">
        <dgm:presLayoutVars>
          <dgm:dir/>
          <dgm:animLvl val="lvl"/>
          <dgm:resizeHandles val="exact"/>
        </dgm:presLayoutVars>
      </dgm:prSet>
      <dgm:spPr/>
    </dgm:pt>
    <dgm:pt modelId="{A277F6A4-4FFA-448E-94BE-937AE5B63D80}" type="pres">
      <dgm:prSet presAssocID="{133F48D9-2B58-4F3C-B303-7E29FA42BFEC}" presName="Name8" presStyleCnt="0"/>
      <dgm:spPr/>
    </dgm:pt>
    <dgm:pt modelId="{DCC61F8A-330E-45BD-9BB2-00ABAAC423A9}" type="pres">
      <dgm:prSet presAssocID="{133F48D9-2B58-4F3C-B303-7E29FA42BF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BD5600-D347-4621-9839-6D22E9F8577C}" type="pres">
      <dgm:prSet presAssocID="{133F48D9-2B58-4F3C-B303-7E29FA42BF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E3E5B4-1C64-455D-B547-797B9B29FBBE}" type="pres">
      <dgm:prSet presAssocID="{9C8A1BD1-9887-4C61-9925-C6304CC7F6DC}" presName="Name8" presStyleCnt="0"/>
      <dgm:spPr/>
    </dgm:pt>
    <dgm:pt modelId="{9752A6C2-4C27-4BB3-B4EB-BA6DE09FD692}" type="pres">
      <dgm:prSet presAssocID="{9C8A1BD1-9887-4C61-9925-C6304CC7F6D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D82BE6-6B67-4CF6-BC3D-AB58EDCBD56D}" type="pres">
      <dgm:prSet presAssocID="{9C8A1BD1-9887-4C61-9925-C6304CC7F6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4B73C1-838A-4730-94E6-994F1E095B03}" type="pres">
      <dgm:prSet presAssocID="{299858A3-295F-460E-951B-9828CDF174AC}" presName="Name8" presStyleCnt="0"/>
      <dgm:spPr/>
    </dgm:pt>
    <dgm:pt modelId="{3DF17BBF-6566-4DC7-8324-BD57E2F6C71E}" type="pres">
      <dgm:prSet presAssocID="{299858A3-295F-460E-951B-9828CDF174AC}" presName="level" presStyleLbl="node1" presStyleIdx="2" presStyleCnt="3" custLinFactNeighborX="1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D6F117-9A84-4F35-B837-0B8965E26973}" type="pres">
      <dgm:prSet presAssocID="{299858A3-295F-460E-951B-9828CDF174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7F80AB-19E5-4AAA-9B51-D660CF106E59}" type="presOf" srcId="{299858A3-295F-460E-951B-9828CDF174AC}" destId="{3DF17BBF-6566-4DC7-8324-BD57E2F6C71E}" srcOrd="0" destOrd="0" presId="urn:microsoft.com/office/officeart/2005/8/layout/pyramid1"/>
    <dgm:cxn modelId="{5E40B65B-FB19-4C0D-AB5C-CEF854A5E408}" type="presOf" srcId="{9C8A1BD1-9887-4C61-9925-C6304CC7F6DC}" destId="{BED82BE6-6B67-4CF6-BC3D-AB58EDCBD56D}" srcOrd="1" destOrd="0" presId="urn:microsoft.com/office/officeart/2005/8/layout/pyramid1"/>
    <dgm:cxn modelId="{655A9414-920A-4BAD-9234-7A0729674787}" type="presOf" srcId="{133F48D9-2B58-4F3C-B303-7E29FA42BFEC}" destId="{38BD5600-D347-4621-9839-6D22E9F8577C}" srcOrd="1" destOrd="0" presId="urn:microsoft.com/office/officeart/2005/8/layout/pyramid1"/>
    <dgm:cxn modelId="{1F5C8C56-A83F-463A-A3E0-F39BC013AB36}" type="presOf" srcId="{9C8A1BD1-9887-4C61-9925-C6304CC7F6DC}" destId="{9752A6C2-4C27-4BB3-B4EB-BA6DE09FD692}" srcOrd="0" destOrd="0" presId="urn:microsoft.com/office/officeart/2005/8/layout/pyramid1"/>
    <dgm:cxn modelId="{16DEF0AA-9D13-4918-8088-F6E5B0D6A233}" srcId="{25EEE1E4-5C5D-478F-9B3C-FD7D8FC8A58C}" destId="{133F48D9-2B58-4F3C-B303-7E29FA42BFEC}" srcOrd="0" destOrd="0" parTransId="{1A3574EF-E258-4CE2-A348-5868C2577916}" sibTransId="{372732E7-927F-4A81-90AC-899294DE4CC5}"/>
    <dgm:cxn modelId="{B6F8AB18-26B5-4048-BD37-895FAA7062C8}" type="presOf" srcId="{25EEE1E4-5C5D-478F-9B3C-FD7D8FC8A58C}" destId="{157C3A55-1DD0-4379-8CA3-0DA773F00FDE}" srcOrd="0" destOrd="0" presId="urn:microsoft.com/office/officeart/2005/8/layout/pyramid1"/>
    <dgm:cxn modelId="{26BD1287-2222-42E0-AE2D-33B0C85A8A32}" type="presOf" srcId="{133F48D9-2B58-4F3C-B303-7E29FA42BFEC}" destId="{DCC61F8A-330E-45BD-9BB2-00ABAAC423A9}" srcOrd="0" destOrd="0" presId="urn:microsoft.com/office/officeart/2005/8/layout/pyramid1"/>
    <dgm:cxn modelId="{CBDB7BAB-2F31-45B1-AC83-72C2CDE8C3C3}" srcId="{25EEE1E4-5C5D-478F-9B3C-FD7D8FC8A58C}" destId="{299858A3-295F-460E-951B-9828CDF174AC}" srcOrd="2" destOrd="0" parTransId="{C3260EE5-D484-4D90-B91B-DEA1BDC9C7AF}" sibTransId="{ABA59E6E-E167-40C9-8D0B-374AEE4723EC}"/>
    <dgm:cxn modelId="{777068BF-68F6-4CAB-A32F-851E167BACE0}" srcId="{25EEE1E4-5C5D-478F-9B3C-FD7D8FC8A58C}" destId="{9C8A1BD1-9887-4C61-9925-C6304CC7F6DC}" srcOrd="1" destOrd="0" parTransId="{B17BC322-0EB9-435A-844F-7E27F0464475}" sibTransId="{C4F94CF5-689B-4641-9ED9-2BD9891E5C6D}"/>
    <dgm:cxn modelId="{73077201-3384-4D00-BEDB-BBB777F08B4D}" type="presOf" srcId="{299858A3-295F-460E-951B-9828CDF174AC}" destId="{68D6F117-9A84-4F35-B837-0B8965E26973}" srcOrd="1" destOrd="0" presId="urn:microsoft.com/office/officeart/2005/8/layout/pyramid1"/>
    <dgm:cxn modelId="{DDA0647A-3E50-436B-98EB-3305AF9AF393}" type="presParOf" srcId="{157C3A55-1DD0-4379-8CA3-0DA773F00FDE}" destId="{A277F6A4-4FFA-448E-94BE-937AE5B63D80}" srcOrd="0" destOrd="0" presId="urn:microsoft.com/office/officeart/2005/8/layout/pyramid1"/>
    <dgm:cxn modelId="{B4BF149D-7687-40DC-B63E-8DF23A3DFF58}" type="presParOf" srcId="{A277F6A4-4FFA-448E-94BE-937AE5B63D80}" destId="{DCC61F8A-330E-45BD-9BB2-00ABAAC423A9}" srcOrd="0" destOrd="0" presId="urn:microsoft.com/office/officeart/2005/8/layout/pyramid1"/>
    <dgm:cxn modelId="{E6B8DD3F-03BA-42D4-97F1-E0FB1BF5072E}" type="presParOf" srcId="{A277F6A4-4FFA-448E-94BE-937AE5B63D80}" destId="{38BD5600-D347-4621-9839-6D22E9F8577C}" srcOrd="1" destOrd="0" presId="urn:microsoft.com/office/officeart/2005/8/layout/pyramid1"/>
    <dgm:cxn modelId="{55BDE769-090C-42F2-917A-DF7C68506F0D}" type="presParOf" srcId="{157C3A55-1DD0-4379-8CA3-0DA773F00FDE}" destId="{A2E3E5B4-1C64-455D-B547-797B9B29FBBE}" srcOrd="1" destOrd="0" presId="urn:microsoft.com/office/officeart/2005/8/layout/pyramid1"/>
    <dgm:cxn modelId="{FFBF9C42-82E7-496A-A650-627F8534F3F2}" type="presParOf" srcId="{A2E3E5B4-1C64-455D-B547-797B9B29FBBE}" destId="{9752A6C2-4C27-4BB3-B4EB-BA6DE09FD692}" srcOrd="0" destOrd="0" presId="urn:microsoft.com/office/officeart/2005/8/layout/pyramid1"/>
    <dgm:cxn modelId="{4A0BB691-299A-424F-99AA-535C7A47817D}" type="presParOf" srcId="{A2E3E5B4-1C64-455D-B547-797B9B29FBBE}" destId="{BED82BE6-6B67-4CF6-BC3D-AB58EDCBD56D}" srcOrd="1" destOrd="0" presId="urn:microsoft.com/office/officeart/2005/8/layout/pyramid1"/>
    <dgm:cxn modelId="{CB6DDB56-A13C-462C-804B-81E42F6116B8}" type="presParOf" srcId="{157C3A55-1DD0-4379-8CA3-0DA773F00FDE}" destId="{C14B73C1-838A-4730-94E6-994F1E095B03}" srcOrd="2" destOrd="0" presId="urn:microsoft.com/office/officeart/2005/8/layout/pyramid1"/>
    <dgm:cxn modelId="{2A75C81B-21E3-4EB9-A4EC-DE6B4F6E0C28}" type="presParOf" srcId="{C14B73C1-838A-4730-94E6-994F1E095B03}" destId="{3DF17BBF-6566-4DC7-8324-BD57E2F6C71E}" srcOrd="0" destOrd="0" presId="urn:microsoft.com/office/officeart/2005/8/layout/pyramid1"/>
    <dgm:cxn modelId="{CA113A32-73DD-4F3E-A687-148B9BDA3292}" type="presParOf" srcId="{C14B73C1-838A-4730-94E6-994F1E095B03}" destId="{68D6F117-9A84-4F35-B837-0B8965E26973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1F8A-330E-45BD-9BB2-00ABAAC423A9}">
      <dsp:nvSpPr>
        <dsp:cNvPr id="0" name=""/>
        <dsp:cNvSpPr/>
      </dsp:nvSpPr>
      <dsp:spPr>
        <a:xfrm>
          <a:off x="1989189" y="0"/>
          <a:ext cx="1989189" cy="1377396"/>
        </a:xfrm>
        <a:prstGeom prst="trapezoid">
          <a:avLst>
            <a:gd name="adj" fmla="val 72208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LCP</a:t>
          </a:r>
          <a:r>
            <a:rPr lang="cs-CZ" sz="2400" b="0" kern="1200" dirty="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PEEK</a:t>
          </a:r>
          <a:r>
            <a:rPr lang="cs-CZ" sz="2400" b="0" kern="1200" dirty="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cs-CZ" sz="2400" b="0" kern="1200" dirty="0" err="1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PPS</a:t>
          </a:r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989189" y="0"/>
        <a:ext cx="1989189" cy="1377396"/>
      </dsp:txXfrm>
    </dsp:sp>
    <dsp:sp modelId="{9752A6C2-4C27-4BB3-B4EB-BA6DE09FD692}">
      <dsp:nvSpPr>
        <dsp:cNvPr id="0" name=""/>
        <dsp:cNvSpPr/>
      </dsp:nvSpPr>
      <dsp:spPr>
        <a:xfrm>
          <a:off x="994594" y="1377396"/>
          <a:ext cx="3978378" cy="1377396"/>
        </a:xfrm>
        <a:prstGeom prst="trapezoid">
          <a:avLst>
            <a:gd name="adj" fmla="val 72208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PET, PA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PBT, PC, ABS,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POM, PMMA</a:t>
          </a:r>
          <a:endParaRPr lang="cs-CZ" sz="24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690810" y="1377396"/>
        <a:ext cx="2585946" cy="1377396"/>
      </dsp:txXfrm>
    </dsp:sp>
    <dsp:sp modelId="{3DF17BBF-6566-4DC7-8324-BD57E2F6C71E}">
      <dsp:nvSpPr>
        <dsp:cNvPr id="0" name=""/>
        <dsp:cNvSpPr/>
      </dsp:nvSpPr>
      <dsp:spPr>
        <a:xfrm>
          <a:off x="0" y="2754792"/>
          <a:ext cx="5967568" cy="1377396"/>
        </a:xfrm>
        <a:prstGeom prst="trapezoid">
          <a:avLst>
            <a:gd name="adj" fmla="val 72208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HDPE, LDPE,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>
              <a:ln/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LLDPE, PP, PVC, PS</a:t>
          </a:r>
          <a:endParaRPr lang="cs-CZ" sz="3200" b="0" kern="1200" dirty="0">
            <a:ln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44324" y="2754792"/>
        <a:ext cx="3878919" cy="137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68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239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121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15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49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70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939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467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169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482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84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err="1"/>
              <a:t>PPS</a:t>
            </a:r>
            <a:r>
              <a:rPr lang="cs-CZ" baseline="0" dirty="0"/>
              <a:t> = </a:t>
            </a:r>
            <a:r>
              <a:rPr lang="cs-CZ" baseline="0" dirty="0" err="1"/>
              <a:t>polyfenylensulfid</a:t>
            </a: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42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817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817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601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0164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6147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2152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441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11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(</a:t>
            </a:r>
            <a:r>
              <a:rPr lang="cs-CZ" baseline="0" dirty="0" err="1"/>
              <a:t>ald</a:t>
            </a:r>
            <a:r>
              <a:rPr lang="cs-CZ" baseline="0" dirty="0"/>
              <a:t>)imin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910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144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Airloy</a:t>
            </a:r>
            <a:r>
              <a:rPr lang="cs-CZ" dirty="0"/>
              <a:t> – </a:t>
            </a:r>
            <a:r>
              <a:rPr lang="cs-CZ" dirty="0" err="1"/>
              <a:t>aerogel</a:t>
            </a:r>
            <a:r>
              <a:rPr lang="cs-CZ" dirty="0"/>
              <a:t> (polymerní,</a:t>
            </a:r>
            <a:r>
              <a:rPr lang="cs-CZ" baseline="0" dirty="0"/>
              <a:t> keramický, kovový aj.) </a:t>
            </a:r>
            <a:r>
              <a:rPr lang="cs-CZ" dirty="0"/>
              <a:t>(0,01 g až 0,9 g na ml) – nízká hustota + vysoká izolační odolnost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	třeba polyimid, polyuretan, polyamid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8709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9652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770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305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722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727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821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2108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090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6472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20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7903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868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6999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512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6118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047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13512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570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6797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217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47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631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8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7141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953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80654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9129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96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044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 = obvykle </a:t>
            </a:r>
            <a:r>
              <a:rPr lang="cs-CZ" dirty="0" err="1"/>
              <a:t>bisfenol</a:t>
            </a:r>
            <a:r>
              <a:rPr lang="cs-CZ" dirty="0"/>
              <a:t> (obecně </a:t>
            </a:r>
            <a:r>
              <a:rPr lang="cs-CZ" dirty="0" err="1"/>
              <a:t>dihydroxydifenylmethan</a:t>
            </a:r>
            <a:r>
              <a:rPr lang="cs-CZ" dirty="0"/>
              <a:t>), ale lze i spousta dalších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56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11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435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1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polyimides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689" y="2019210"/>
            <a:ext cx="5472608" cy="483879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5C335CC-2D09-4FF5-98B3-968BA1DC5FB9}"/>
              </a:ext>
            </a:extLst>
          </p:cNvPr>
          <p:cNvSpPr/>
          <p:nvPr/>
        </p:nvSpPr>
        <p:spPr>
          <a:xfrm>
            <a:off x="3618579" y="1933804"/>
            <a:ext cx="954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aromatic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diamine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9F74047-4849-4FD1-9A27-053D5B2267A6}"/>
              </a:ext>
            </a:extLst>
          </p:cNvPr>
          <p:cNvSpPr/>
          <p:nvPr/>
        </p:nvSpPr>
        <p:spPr>
          <a:xfrm>
            <a:off x="5402727" y="1853211"/>
            <a:ext cx="1087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pyromellitic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 acid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2080468-C328-4A27-A614-3A2708D43157}"/>
              </a:ext>
            </a:extLst>
          </p:cNvPr>
          <p:cNvSpPr/>
          <p:nvPr/>
        </p:nvSpPr>
        <p:spPr>
          <a:xfrm>
            <a:off x="5301265" y="3364524"/>
            <a:ext cx="6918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1. step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84FF9EE-DCA8-4AF0-84FE-9742420C4401}"/>
              </a:ext>
            </a:extLst>
          </p:cNvPr>
          <p:cNvSpPr/>
          <p:nvPr/>
        </p:nvSpPr>
        <p:spPr>
          <a:xfrm>
            <a:off x="5946416" y="3369927"/>
            <a:ext cx="6714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200 °C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5946416" y="3271202"/>
            <a:ext cx="0" cy="5073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E2080468-C328-4A27-A614-3A2708D43157}"/>
              </a:ext>
            </a:extLst>
          </p:cNvPr>
          <p:cNvSpPr/>
          <p:nvPr/>
        </p:nvSpPr>
        <p:spPr>
          <a:xfrm>
            <a:off x="5343823" y="5113961"/>
            <a:ext cx="649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2. step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84FF9EE-DCA8-4AF0-84FE-9742420C4401}"/>
              </a:ext>
            </a:extLst>
          </p:cNvPr>
          <p:cNvSpPr/>
          <p:nvPr/>
        </p:nvSpPr>
        <p:spPr>
          <a:xfrm>
            <a:off x="5933461" y="5113961"/>
            <a:ext cx="731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+mn-cs"/>
              </a:rPr>
              <a:t>250 °C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5946416" y="4998783"/>
            <a:ext cx="0" cy="5073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 bwMode="auto">
          <a:xfrm>
            <a:off x="4769820" y="2592142"/>
            <a:ext cx="166776" cy="14730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Plus 16"/>
          <p:cNvSpPr/>
          <p:nvPr/>
        </p:nvSpPr>
        <p:spPr bwMode="auto">
          <a:xfrm>
            <a:off x="7074076" y="2622960"/>
            <a:ext cx="166776" cy="14730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10ED361-EDEC-4253-94DC-81CB0797AADB}"/>
              </a:ext>
            </a:extLst>
          </p:cNvPr>
          <p:cNvSpPr/>
          <p:nvPr/>
        </p:nvSpPr>
        <p:spPr>
          <a:xfrm>
            <a:off x="8256240" y="5877272"/>
            <a:ext cx="41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PI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00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heat-resistant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polysulfones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(PSUs)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up to 250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good mechanical properties, chemically resistant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polyphenylene sulfide (PPS)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around 290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easy processing of the melt (good flow properties)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polyether ether ketone (PEEK)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up to 145 °C, T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up to 335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good mechanical properties, dimensional stability at higher temperatures, bioinert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polybenzimidazole (PBI)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around 430 °C, short-term withstand over 700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highest temperature resistance of commercially produced polymers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mechanically very resistant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Polysulfones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polyphenylene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sulfide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94BCAC-CDD1-4760-9619-66CAC4E1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019" y="5160472"/>
            <a:ext cx="7003430" cy="124910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C92D476-CEF8-4A9A-A29B-8976A0B8C952}"/>
              </a:ext>
            </a:extLst>
          </p:cNvPr>
          <p:cNvSpPr/>
          <p:nvPr/>
        </p:nvSpPr>
        <p:spPr>
          <a:xfrm>
            <a:off x="4462104" y="5906899"/>
            <a:ext cx="187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sodium polysulfide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(X is not higher than 5)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4539399" y="5654030"/>
            <a:ext cx="211182" cy="211182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Verdana" panose="020B0604030504040204" pitchFamily="34" charset="0"/>
            </a:endParaRP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 bwMode="auto">
          <a:xfrm>
            <a:off x="6082770" y="5746657"/>
            <a:ext cx="40792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D1D0BD1F-6EFE-40C9-823D-C5C36CFFF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19" y="1932831"/>
            <a:ext cx="8009229" cy="3256140"/>
          </a:xfrm>
          <a:prstGeom prst="rect">
            <a:avLst/>
          </a:prstGeom>
        </p:spPr>
      </p:pic>
      <p:sp>
        <p:nvSpPr>
          <p:cNvPr id="12" name="Plus 2">
            <a:extLst>
              <a:ext uri="{FF2B5EF4-FFF2-40B4-BE49-F238E27FC236}">
                <a16:creationId xmlns:a16="http://schemas.microsoft.com/office/drawing/2014/main" id="{EFB3323E-D13C-4869-B0B6-719F2BF6D34D}"/>
              </a:ext>
            </a:extLst>
          </p:cNvPr>
          <p:cNvSpPr/>
          <p:nvPr/>
        </p:nvSpPr>
        <p:spPr bwMode="auto">
          <a:xfrm>
            <a:off x="8695542" y="5644142"/>
            <a:ext cx="211182" cy="211182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Verdana" panose="020B060403050404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A08A0EA-3E8F-429A-B7A5-BC7ED2F6268D}"/>
              </a:ext>
            </a:extLst>
          </p:cNvPr>
          <p:cNvSpPr/>
          <p:nvPr/>
        </p:nvSpPr>
        <p:spPr>
          <a:xfrm>
            <a:off x="9185650" y="4000598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PSU</a:t>
            </a:r>
            <a:endParaRPr lang="cs-CZ" b="1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E83BA6F-9060-4239-9835-241D5FEED3D5}"/>
              </a:ext>
            </a:extLst>
          </p:cNvPr>
          <p:cNvSpPr/>
          <p:nvPr/>
        </p:nvSpPr>
        <p:spPr>
          <a:xfrm>
            <a:off x="7274117" y="6279703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PPS</a:t>
            </a:r>
            <a:endParaRPr lang="cs-CZ" b="1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1523492" y="5022701"/>
            <a:ext cx="914501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9148" y="617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</a:t>
            </a:r>
            <a:r>
              <a:rPr lang="cs-CZ" sz="4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ether</a:t>
            </a:r>
            <a:r>
              <a:rPr lang="cs-CZ" sz="4800" dirty="0" err="1">
                <a:solidFill>
                  <a:srgbClr val="CC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ketone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CF00745D-A561-4AE6-9BC9-9D9425A0E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85"/>
          <a:stretch/>
        </p:blipFill>
        <p:spPr>
          <a:xfrm>
            <a:off x="1487488" y="1550690"/>
            <a:ext cx="4260969" cy="5301208"/>
          </a:xfrm>
          <a:prstGeom prst="rect">
            <a:avLst/>
          </a:prstGeom>
        </p:spPr>
      </p:pic>
      <p:sp>
        <p:nvSpPr>
          <p:cNvPr id="25" name="Obdélník: se zakulacenými rohy 6">
            <a:extLst>
              <a:ext uri="{FF2B5EF4-FFF2-40B4-BE49-F238E27FC236}">
                <a16:creationId xmlns:a16="http://schemas.microsoft.com/office/drawing/2014/main" id="{EF87C6E9-6287-478B-B842-65207BA51CAB}"/>
              </a:ext>
            </a:extLst>
          </p:cNvPr>
          <p:cNvSpPr/>
          <p:nvPr/>
        </p:nvSpPr>
        <p:spPr bwMode="auto">
          <a:xfrm>
            <a:off x="4515540" y="1620788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Obdélník: se zakulacenými rohy 10">
            <a:extLst>
              <a:ext uri="{FF2B5EF4-FFF2-40B4-BE49-F238E27FC236}">
                <a16:creationId xmlns:a16="http://schemas.microsoft.com/office/drawing/2014/main" id="{779FA686-DFEA-4C5E-A6BE-C2C94F6F98DE}"/>
              </a:ext>
            </a:extLst>
          </p:cNvPr>
          <p:cNvSpPr/>
          <p:nvPr/>
        </p:nvSpPr>
        <p:spPr bwMode="auto">
          <a:xfrm>
            <a:off x="4532016" y="2789312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Obdélník: se zakulacenými rohy 11">
            <a:extLst>
              <a:ext uri="{FF2B5EF4-FFF2-40B4-BE49-F238E27FC236}">
                <a16:creationId xmlns:a16="http://schemas.microsoft.com/office/drawing/2014/main" id="{6B44D31D-C842-4E3C-B6F5-7EA0C92DEE33}"/>
              </a:ext>
            </a:extLst>
          </p:cNvPr>
          <p:cNvSpPr/>
          <p:nvPr/>
        </p:nvSpPr>
        <p:spPr bwMode="auto">
          <a:xfrm>
            <a:off x="4532016" y="3940907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8" name="Obdélník: se zakulacenými rohy 12">
            <a:extLst>
              <a:ext uri="{FF2B5EF4-FFF2-40B4-BE49-F238E27FC236}">
                <a16:creationId xmlns:a16="http://schemas.microsoft.com/office/drawing/2014/main" id="{A685C739-B3C4-4261-B4C5-C2AD2CEF6205}"/>
              </a:ext>
            </a:extLst>
          </p:cNvPr>
          <p:cNvSpPr/>
          <p:nvPr/>
        </p:nvSpPr>
        <p:spPr bwMode="auto">
          <a:xfrm>
            <a:off x="4515540" y="5389780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9" name="Obdélník: se zakulacenými rohy 13">
            <a:extLst>
              <a:ext uri="{FF2B5EF4-FFF2-40B4-BE49-F238E27FC236}">
                <a16:creationId xmlns:a16="http://schemas.microsoft.com/office/drawing/2014/main" id="{2884B24E-994B-41BF-8892-E572ABAC4A9C}"/>
              </a:ext>
            </a:extLst>
          </p:cNvPr>
          <p:cNvSpPr/>
          <p:nvPr/>
        </p:nvSpPr>
        <p:spPr bwMode="auto">
          <a:xfrm>
            <a:off x="3595912" y="4247139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0" name="Obdélník: se zakulacenými rohy 15">
            <a:extLst>
              <a:ext uri="{FF2B5EF4-FFF2-40B4-BE49-F238E27FC236}">
                <a16:creationId xmlns:a16="http://schemas.microsoft.com/office/drawing/2014/main" id="{D182B188-4B9F-4DAC-98F2-06FD5292F64B}"/>
              </a:ext>
            </a:extLst>
          </p:cNvPr>
          <p:cNvSpPr/>
          <p:nvPr/>
        </p:nvSpPr>
        <p:spPr bwMode="auto">
          <a:xfrm>
            <a:off x="3579436" y="5704966"/>
            <a:ext cx="936104" cy="1015727"/>
          </a:xfrm>
          <a:prstGeom prst="roundRect">
            <a:avLst/>
          </a:prstGeom>
          <a:solidFill>
            <a:srgbClr val="CC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1" name="Obdélník: se zakulacenými rohy 17">
            <a:extLst>
              <a:ext uri="{FF2B5EF4-FFF2-40B4-BE49-F238E27FC236}">
                <a16:creationId xmlns:a16="http://schemas.microsoft.com/office/drawing/2014/main" id="{A262FCFC-5BE8-4685-97F1-ECF7709014C7}"/>
              </a:ext>
            </a:extLst>
          </p:cNvPr>
          <p:cNvSpPr/>
          <p:nvPr/>
        </p:nvSpPr>
        <p:spPr bwMode="auto">
          <a:xfrm>
            <a:off x="3584608" y="1621185"/>
            <a:ext cx="930932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2" name="Obdélník: se zakulacenými rohy 18">
            <a:extLst>
              <a:ext uri="{FF2B5EF4-FFF2-40B4-BE49-F238E27FC236}">
                <a16:creationId xmlns:a16="http://schemas.microsoft.com/office/drawing/2014/main" id="{13E5AFD6-879F-4793-BF68-4ABC8C9C8399}"/>
              </a:ext>
            </a:extLst>
          </p:cNvPr>
          <p:cNvSpPr/>
          <p:nvPr/>
        </p:nvSpPr>
        <p:spPr bwMode="auto">
          <a:xfrm>
            <a:off x="3601084" y="2785021"/>
            <a:ext cx="936104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3" name="Obdélník: se zakulacenými rohy 19">
            <a:extLst>
              <a:ext uri="{FF2B5EF4-FFF2-40B4-BE49-F238E27FC236}">
                <a16:creationId xmlns:a16="http://schemas.microsoft.com/office/drawing/2014/main" id="{B03453A5-F2BC-4011-A550-B71F10C2E049}"/>
              </a:ext>
            </a:extLst>
          </p:cNvPr>
          <p:cNvSpPr/>
          <p:nvPr/>
        </p:nvSpPr>
        <p:spPr bwMode="auto">
          <a:xfrm>
            <a:off x="2664980" y="2789312"/>
            <a:ext cx="936104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4" name="Obdélník: se zakulacenými rohy 20">
            <a:extLst>
              <a:ext uri="{FF2B5EF4-FFF2-40B4-BE49-F238E27FC236}">
                <a16:creationId xmlns:a16="http://schemas.microsoft.com/office/drawing/2014/main" id="{A3A3989E-405B-46E6-929D-36B797805B51}"/>
              </a:ext>
            </a:extLst>
          </p:cNvPr>
          <p:cNvSpPr/>
          <p:nvPr/>
        </p:nvSpPr>
        <p:spPr bwMode="auto">
          <a:xfrm>
            <a:off x="2657923" y="3936578"/>
            <a:ext cx="936104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5" name="Obdélník: se zakulacenými rohy 21">
            <a:extLst>
              <a:ext uri="{FF2B5EF4-FFF2-40B4-BE49-F238E27FC236}">
                <a16:creationId xmlns:a16="http://schemas.microsoft.com/office/drawing/2014/main" id="{0937B1E2-1028-4831-89E6-7D22A0967199}"/>
              </a:ext>
            </a:extLst>
          </p:cNvPr>
          <p:cNvSpPr/>
          <p:nvPr/>
        </p:nvSpPr>
        <p:spPr bwMode="auto">
          <a:xfrm>
            <a:off x="2641447" y="5389742"/>
            <a:ext cx="936104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6" name="Obdélník: se zakulacenými rohy 22">
            <a:extLst>
              <a:ext uri="{FF2B5EF4-FFF2-40B4-BE49-F238E27FC236}">
                <a16:creationId xmlns:a16="http://schemas.microsoft.com/office/drawing/2014/main" id="{001BE4A5-9525-4F2A-935A-C478DF5D5411}"/>
              </a:ext>
            </a:extLst>
          </p:cNvPr>
          <p:cNvSpPr/>
          <p:nvPr/>
        </p:nvSpPr>
        <p:spPr bwMode="auto">
          <a:xfrm>
            <a:off x="1703458" y="5547026"/>
            <a:ext cx="937990" cy="1015727"/>
          </a:xfrm>
          <a:prstGeom prst="roundRect">
            <a:avLst/>
          </a:prstGeom>
          <a:solidFill>
            <a:srgbClr val="7030A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DA08F9B7-FC82-4DF7-9CAC-658AA0FB747D}"/>
              </a:ext>
            </a:extLst>
          </p:cNvPr>
          <p:cNvSpPr/>
          <p:nvPr/>
        </p:nvSpPr>
        <p:spPr>
          <a:xfrm>
            <a:off x="5817493" y="1970023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Calibri" panose="020F0502020204030204"/>
              </a:rPr>
              <a:t>PEK</a:t>
            </a:r>
            <a:endParaRPr lang="cs-CZ" b="1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6B2AFA15-C0B7-477B-B4A3-109A8EF8A852}"/>
              </a:ext>
            </a:extLst>
          </p:cNvPr>
          <p:cNvSpPr/>
          <p:nvPr/>
        </p:nvSpPr>
        <p:spPr>
          <a:xfrm>
            <a:off x="5768262" y="315491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Calibri" panose="020F0502020204030204"/>
              </a:rPr>
              <a:t>PEEK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BF9F5A5-51AD-4110-84C6-B22E971CB147}"/>
              </a:ext>
            </a:extLst>
          </p:cNvPr>
          <p:cNvSpPr/>
          <p:nvPr/>
        </p:nvSpPr>
        <p:spPr>
          <a:xfrm>
            <a:off x="5752516" y="4411548"/>
            <a:ext cx="67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Calibri" panose="020F0502020204030204"/>
              </a:rPr>
              <a:t>PEKK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10949502-32BA-4F3B-BB51-4FEC83F7324C}"/>
              </a:ext>
            </a:extLst>
          </p:cNvPr>
          <p:cNvSpPr/>
          <p:nvPr/>
        </p:nvSpPr>
        <p:spPr>
          <a:xfrm>
            <a:off x="5704052" y="5843497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Calibri" panose="020F0502020204030204"/>
              </a:rPr>
              <a:t>PEEKK</a:t>
            </a:r>
          </a:p>
        </p:txBody>
      </p:sp>
      <p:graphicFrame>
        <p:nvGraphicFramePr>
          <p:cNvPr id="41" name="Tabulka 9">
            <a:extLst>
              <a:ext uri="{FF2B5EF4-FFF2-40B4-BE49-F238E27FC236}">
                <a16:creationId xmlns:a16="http://schemas.microsoft.com/office/drawing/2014/main" id="{D795399B-A4A8-489A-A587-2550C0BEC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76766"/>
              </p:ext>
            </p:extLst>
          </p:nvPr>
        </p:nvGraphicFramePr>
        <p:xfrm>
          <a:off x="6901622" y="1611995"/>
          <a:ext cx="2866422" cy="46344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33211">
                  <a:extLst>
                    <a:ext uri="{9D8B030D-6E8A-4147-A177-3AD203B41FA5}">
                      <a16:colId xmlns:a16="http://schemas.microsoft.com/office/drawing/2014/main" val="1403016566"/>
                    </a:ext>
                  </a:extLst>
                </a:gridCol>
                <a:gridCol w="1433211">
                  <a:extLst>
                    <a:ext uri="{9D8B030D-6E8A-4147-A177-3AD203B41FA5}">
                      <a16:colId xmlns:a16="http://schemas.microsoft.com/office/drawing/2014/main" val="2484825620"/>
                    </a:ext>
                  </a:extLst>
                </a:gridCol>
              </a:tblGrid>
              <a:tr h="3628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  <a:r>
                        <a:rPr lang="cs-CZ" sz="1800" kern="1200" baseline="-25000" dirty="0"/>
                        <a:t>g</a:t>
                      </a:r>
                      <a:r>
                        <a:rPr lang="cs-CZ" dirty="0"/>
                        <a:t> [°C]</a:t>
                      </a:r>
                      <a:endParaRPr lang="cs-CZ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T</a:t>
                      </a:r>
                      <a:r>
                        <a:rPr lang="cs-CZ" baseline="-25000" dirty="0" err="1"/>
                        <a:t>m</a:t>
                      </a:r>
                      <a:r>
                        <a:rPr lang="cs-CZ" dirty="0"/>
                        <a:t> [°C]</a:t>
                      </a:r>
                      <a:endParaRPr lang="cs-CZ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027613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163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361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868851"/>
                  </a:ext>
                </a:extLst>
              </a:tr>
              <a:tr h="776154"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415584"/>
                  </a:ext>
                </a:extLst>
              </a:tr>
              <a:tr h="42643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144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344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640300"/>
                  </a:ext>
                </a:extLst>
              </a:tr>
              <a:tr h="852873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282499"/>
                  </a:ext>
                </a:extLst>
              </a:tr>
              <a:tr h="42643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154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358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270019"/>
                  </a:ext>
                </a:extLst>
              </a:tr>
              <a:tr h="995018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635371"/>
                  </a:ext>
                </a:extLst>
              </a:tr>
              <a:tr h="4260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165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391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42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806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Polybenzimidazole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72CB2E2-83A1-43A7-BBB2-E8F91D454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28" b="6523"/>
          <a:stretch/>
        </p:blipFill>
        <p:spPr>
          <a:xfrm>
            <a:off x="3416570" y="2060847"/>
            <a:ext cx="5373208" cy="4752529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9C92D476-CEF8-4A9A-A29B-8976A0B8C952}"/>
              </a:ext>
            </a:extLst>
          </p:cNvPr>
          <p:cNvSpPr/>
          <p:nvPr/>
        </p:nvSpPr>
        <p:spPr>
          <a:xfrm>
            <a:off x="4037305" y="1886371"/>
            <a:ext cx="231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3,3',4,4'-tetraamin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biphenyl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6391206" y="2474717"/>
            <a:ext cx="211182" cy="211182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Verdana" panose="020B0604030504040204" pitchFamily="34" charset="0"/>
            </a:endParaRPr>
          </a:p>
        </p:txBody>
      </p:sp>
      <p:cxnSp>
        <p:nvCxnSpPr>
          <p:cNvPr id="19" name="Přímá spojnice se šipkou 18"/>
          <p:cNvCxnSpPr>
            <a:cxnSpLocks/>
          </p:cNvCxnSpPr>
          <p:nvPr/>
        </p:nvCxnSpPr>
        <p:spPr bwMode="auto">
          <a:xfrm>
            <a:off x="6103174" y="3230835"/>
            <a:ext cx="0" cy="576064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5A08A0EA-3E8F-429A-B7A5-BC7ED2F6268D}"/>
              </a:ext>
            </a:extLst>
          </p:cNvPr>
          <p:cNvSpPr/>
          <p:nvPr/>
        </p:nvSpPr>
        <p:spPr>
          <a:xfrm>
            <a:off x="8632727" y="5893723"/>
            <a:ext cx="60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PBI</a:t>
            </a:r>
            <a:endParaRPr lang="cs-CZ" b="1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BCE6870-6602-4309-8525-4F98C67CDC70}"/>
              </a:ext>
            </a:extLst>
          </p:cNvPr>
          <p:cNvSpPr/>
          <p:nvPr/>
        </p:nvSpPr>
        <p:spPr>
          <a:xfrm>
            <a:off x="6413541" y="1886370"/>
            <a:ext cx="231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isophthalic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 acid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8169F7D-54B9-444D-8AD8-B291BEFEA1B3}"/>
              </a:ext>
            </a:extLst>
          </p:cNvPr>
          <p:cNvCxnSpPr>
            <a:cxnSpLocks/>
          </p:cNvCxnSpPr>
          <p:nvPr/>
        </p:nvCxnSpPr>
        <p:spPr bwMode="auto">
          <a:xfrm>
            <a:off x="6103174" y="4887019"/>
            <a:ext cx="0" cy="43204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0F81D23A-77BD-44E2-BB02-1A6EF92D655D}"/>
              </a:ext>
            </a:extLst>
          </p:cNvPr>
          <p:cNvSpPr/>
          <p:nvPr/>
        </p:nvSpPr>
        <p:spPr>
          <a:xfrm>
            <a:off x="6124391" y="3376450"/>
            <a:ext cx="346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cs-CZ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BE26BDE-84FB-4560-A882-5BECBFBCFB8B}"/>
              </a:ext>
            </a:extLst>
          </p:cNvPr>
          <p:cNvSpPr/>
          <p:nvPr/>
        </p:nvSpPr>
        <p:spPr>
          <a:xfrm>
            <a:off x="6144874" y="4964543"/>
            <a:ext cx="346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cs-CZ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8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806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>
                <a:ea typeface="+mn-ea"/>
                <a:cs typeface="+mn-cs"/>
              </a:rPr>
              <a:t>Novoloid</a:t>
            </a:r>
            <a:r>
              <a:rPr lang="cs-CZ" sz="4800" b="1" dirty="0">
                <a:ea typeface="+mn-ea"/>
                <a:cs typeface="+mn-cs"/>
              </a:rPr>
              <a:t> (</a:t>
            </a:r>
            <a:r>
              <a:rPr lang="cs-CZ" sz="4800" b="1" dirty="0" err="1">
                <a:ea typeface="+mn-ea"/>
                <a:cs typeface="+mn-cs"/>
              </a:rPr>
              <a:t>Kynol</a:t>
            </a:r>
            <a:r>
              <a:rPr lang="cs-CZ" sz="4800" b="1" dirty="0">
                <a:ea typeface="+mn-ea"/>
                <a:cs typeface="+mn-cs"/>
              </a:rPr>
              <a:t>)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AF00180-0C47-4AD1-87A2-FFFB822661E5}"/>
              </a:ext>
            </a:extLst>
          </p:cNvPr>
          <p:cNvSpPr txBox="1">
            <a:spLocks/>
          </p:cNvSpPr>
          <p:nvPr/>
        </p:nvSpPr>
        <p:spPr>
          <a:xfrm>
            <a:off x="725122" y="2073995"/>
            <a:ext cx="659501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melt-spun phenol-formaldehyde "resin" subsequently cross-linked to the maximum extent possible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probably from slightly cross-linked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novolacs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phenoplasts resulting from the reaction of phenol with formaldehyde, where there is an excess of phenol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result is a three-dimensional amorphous network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further infusible, heat-resistant, but basically flammable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relatively chemically resistant, but does not benefit from conc. H2SO4 or conc. HNO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LOI 30 – 34 (PVC has 30 – 45, PTFE up to 98)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classified 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novoloids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which are at least 85% cross-linked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novolacs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Kynol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the only representative so far 😂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well described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withstands up to 2500 °C for at least 12 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withstand 200 – 250 °C for a long time in an oxygen-free atmosphere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long-lasting up to 150 °C in air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406CC84-95FB-4A54-8B66-D27DEE1F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1" y="2415854"/>
            <a:ext cx="4352488" cy="10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6C63600-6B89-4624-8321-40716286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92" y="3886507"/>
            <a:ext cx="4775807" cy="22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Super absorbent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B829B9-07A8-470B-B6DA-B20DB35AC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9052" r="4326" b="19550"/>
          <a:stretch/>
        </p:blipFill>
        <p:spPr>
          <a:xfrm>
            <a:off x="3242683" y="3004162"/>
            <a:ext cx="5706634" cy="334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4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Super absorbent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(SAP)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1710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polymers capable of binding more than 300 times their weight (in a dry state) of distilled water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replace older cellulose sorbents (pulp, cotton)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ways of sorption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polar groups (-OH, -O-, -CO-NH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older SAPs from derivatives of cellulose, starch, gelatin (gummy bears), PVA, PEO or PAM (polyacrylamide)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sorb less, but are not as sensitive to liquid composition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 ionic charge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 mainly slightly cross-linked polyacrylic acid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absorb a lot, but are sensitive to the composition of the liquid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02806-50 | Polyacrylamide (MW 5,000,000 - 6,000,000) Clinisciences">
            <a:extLst>
              <a:ext uri="{FF2B5EF4-FFF2-40B4-BE49-F238E27FC236}">
                <a16:creationId xmlns:a16="http://schemas.microsoft.com/office/drawing/2014/main" id="{8F16C332-F3A4-4C86-8C3D-F126AE0E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20841" r="8960" b="25160"/>
          <a:stretch/>
        </p:blipFill>
        <p:spPr bwMode="auto">
          <a:xfrm>
            <a:off x="8346492" y="2636912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2DE069-D5FF-42BF-A2FA-A709AC6B670D}"/>
              </a:ext>
            </a:extLst>
          </p:cNvPr>
          <p:cNvSpPr txBox="1"/>
          <p:nvPr/>
        </p:nvSpPr>
        <p:spPr>
          <a:xfrm>
            <a:off x="9716542" y="4775569"/>
            <a:ext cx="86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PAM</a:t>
            </a:r>
          </a:p>
        </p:txBody>
      </p:sp>
    </p:spTree>
    <p:extLst>
      <p:ext uri="{BB962C8B-B14F-4D97-AF65-F5344CB8AC3E}">
        <p14:creationId xmlns:p14="http://schemas.microsoft.com/office/powerpoint/2010/main" val="35687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Sorptive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dry SAP (sorbing by ion mechanism)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distilled water ... up to 300 times the weight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physiological solution (0.9% NaCl) ... up to 50 times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ions in water reduce the sorption capacity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pressure on the SAP reduces the sorption capacity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like wringing a wet rag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swelling creates a hydrogel (substance made up mainly of water, which, however, retains certain mechanical properties, shape, etc.)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Polyacrylic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acid (PAA)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not a homopolymer, but a copolymer of acrylic acid and a cross-linking monomer (N,N'-methylene-bis-acrylamide)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high molecular weight polymer is to be obtained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otherwise, the insufficiently cross-linked part could wash out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mass of PAA that can be extracted in this way is usually 5 to 20% by weight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production process: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copolymerization of acrylic acid with a cross-linking comonomer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neutralization by NaOH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replacing part of the -COOH groups with its sodium salts –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COONa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 same time, the pH value of the prepared SAP is thus adjusted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drying and grinding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surface finishes</a:t>
            </a:r>
          </a:p>
          <a:p>
            <a:pPr marL="714375" lvl="1" indent="-257175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surface cross-linking of the ground particles so that, during water sorption, the surface of the particles does not swell quickly and the formation of a gel-like cluster, which is also poorly permeable to water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7184" y="2269926"/>
            <a:ext cx="9117632" cy="1154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72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 simplified scheme of the polymerization of acrylic acid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C50ED6-48AA-4FA9-805F-0CBE7A776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824462"/>
            <a:ext cx="2161456" cy="12090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DCEB12A-97C0-4A48-A32F-9AB837483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2667154"/>
            <a:ext cx="4651078" cy="1523692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41A945D-DDDF-4C68-9AB2-AE3D5428D705}"/>
              </a:ext>
            </a:extLst>
          </p:cNvPr>
          <p:cNvCxnSpPr>
            <a:cxnSpLocks/>
          </p:cNvCxnSpPr>
          <p:nvPr/>
        </p:nvCxnSpPr>
        <p:spPr>
          <a:xfrm>
            <a:off x="4223792" y="3429000"/>
            <a:ext cx="1728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CB29D39F-D6BB-4B5D-B5AB-8F5CB3CAD7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18" b="23248"/>
          <a:stretch/>
        </p:blipFill>
        <p:spPr>
          <a:xfrm>
            <a:off x="6776306" y="5022646"/>
            <a:ext cx="3970412" cy="117592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2AA44AE-8E4C-425B-A27F-4245A8DC887A}"/>
              </a:ext>
            </a:extLst>
          </p:cNvPr>
          <p:cNvSpPr txBox="1">
            <a:spLocks/>
          </p:cNvSpPr>
          <p:nvPr/>
        </p:nvSpPr>
        <p:spPr>
          <a:xfrm>
            <a:off x="3503712" y="5228255"/>
            <a:ext cx="32061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i="1" dirty="0">
                <a:latin typeface="Calibri "/>
                <a:ea typeface="+mn-ea"/>
                <a:cs typeface="+mn-cs"/>
              </a:rPr>
              <a:t>cross-linking comonomer</a:t>
            </a:r>
            <a:r>
              <a:rPr lang="cs-CZ" sz="1800" i="1" dirty="0">
                <a:latin typeface="Calibri "/>
                <a:ea typeface="+mn-ea"/>
                <a:cs typeface="+mn-cs"/>
              </a:rPr>
              <a:t/>
            </a:r>
            <a:br>
              <a:rPr lang="cs-CZ" sz="1800" i="1" dirty="0">
                <a:latin typeface="Calibri "/>
                <a:ea typeface="+mn-ea"/>
                <a:cs typeface="+mn-cs"/>
              </a:rPr>
            </a:br>
            <a:r>
              <a:rPr lang="en-US" sz="1800" i="1" dirty="0">
                <a:latin typeface="Calibri "/>
                <a:ea typeface="+mn-ea"/>
                <a:cs typeface="+mn-cs"/>
              </a:rPr>
              <a:t>N,N'-methylene-bis-acrylamide</a:t>
            </a:r>
            <a:endParaRPr lang="cs-CZ" sz="1800" i="1" dirty="0">
              <a:latin typeface="Calibri "/>
              <a:ea typeface="+mn-ea"/>
              <a:cs typeface="+mn-cs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5225188-146A-45C5-8583-51DEAF2C9855}"/>
              </a:ext>
            </a:extLst>
          </p:cNvPr>
          <p:cNvCxnSpPr>
            <a:cxnSpLocks/>
          </p:cNvCxnSpPr>
          <p:nvPr/>
        </p:nvCxnSpPr>
        <p:spPr>
          <a:xfrm flipH="1" flipV="1">
            <a:off x="6607277" y="3170903"/>
            <a:ext cx="606671" cy="205735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Cross-linked and partially neutralized PAA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4883155-15EB-4E5D-8968-31BC6A35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06" y="2629326"/>
            <a:ext cx="5292588" cy="3726602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2CF9DB3-7B33-4606-9240-22E5E9A2714B}"/>
              </a:ext>
            </a:extLst>
          </p:cNvPr>
          <p:cNvSpPr/>
          <p:nvPr/>
        </p:nvSpPr>
        <p:spPr>
          <a:xfrm rot="20867216">
            <a:off x="5098956" y="2295259"/>
            <a:ext cx="1036525" cy="4300165"/>
          </a:xfrm>
          <a:prstGeom prst="roundRect">
            <a:avLst>
              <a:gd name="adj" fmla="val 3305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B5B6739-F73B-4EF8-8C73-85DE19517DB0}"/>
              </a:ext>
            </a:extLst>
          </p:cNvPr>
          <p:cNvSpPr txBox="1">
            <a:spLocks/>
          </p:cNvSpPr>
          <p:nvPr/>
        </p:nvSpPr>
        <p:spPr>
          <a:xfrm>
            <a:off x="8486635" y="4062989"/>
            <a:ext cx="3206180" cy="764704"/>
          </a:xfrm>
          <a:prstGeom prst="roundRect">
            <a:avLst>
              <a:gd name="adj" fmla="val 3981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i="1" dirty="0">
                <a:latin typeface="Calibri "/>
                <a:ea typeface="+mn-ea"/>
                <a:cs typeface="+mn-cs"/>
              </a:rPr>
              <a:t>cross-linking comonomer</a:t>
            </a:r>
            <a:r>
              <a:rPr lang="cs-CZ" sz="1800" i="1" dirty="0">
                <a:latin typeface="Calibri "/>
                <a:ea typeface="+mn-ea"/>
                <a:cs typeface="+mn-cs"/>
              </a:rPr>
              <a:t/>
            </a:r>
            <a:br>
              <a:rPr lang="cs-CZ" sz="1800" i="1" dirty="0">
                <a:latin typeface="Calibri "/>
                <a:ea typeface="+mn-ea"/>
                <a:cs typeface="+mn-cs"/>
              </a:rPr>
            </a:br>
            <a:r>
              <a:rPr lang="en-US" sz="1800" i="1" dirty="0">
                <a:latin typeface="Calibri "/>
                <a:ea typeface="+mn-ea"/>
                <a:cs typeface="+mn-cs"/>
              </a:rPr>
              <a:t>N,N'-methylene-bis-acrylamide</a:t>
            </a:r>
            <a:endParaRPr lang="cs-CZ" sz="1800" i="1" dirty="0">
              <a:latin typeface="Calibri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PAA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cross-linking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insolubility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resulting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resulting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hydrogel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reduces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extractable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linking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macromolecules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cross-linked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PAA,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hydrogel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sorb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swell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as much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cross-linking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comonomers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N,N'-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methylene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-bis-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acrylamide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trimethylolpropane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triacrylate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(TMPTA)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crosslinking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PAA homopolymer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ethylene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glycol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diglycidyl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ether (EGDGE)</a:t>
            </a:r>
          </a:p>
          <a:p>
            <a:pPr lvl="2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reacts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-made PAA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macromolecules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trukturní vzorec">
            <a:extLst>
              <a:ext uri="{FF2B5EF4-FFF2-40B4-BE49-F238E27FC236}">
                <a16:creationId xmlns:a16="http://schemas.microsoft.com/office/drawing/2014/main" id="{472F6E76-5441-426F-8CF7-910BA372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09" y="3815535"/>
            <a:ext cx="3275383" cy="195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hylene glycol diglycidyl ether (EGDGE)">
            <a:extLst>
              <a:ext uri="{FF2B5EF4-FFF2-40B4-BE49-F238E27FC236}">
                <a16:creationId xmlns:a16="http://schemas.microsoft.com/office/drawing/2014/main" id="{5630E71D-E4FF-477C-9FA0-2C5C3AE0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34776"/>
          <a:stretch/>
        </p:blipFill>
        <p:spPr bwMode="auto">
          <a:xfrm>
            <a:off x="6536967" y="5600091"/>
            <a:ext cx="3061705" cy="8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a typeface="+mn-ea"/>
                <a:cs typeface="+mn-cs"/>
              </a:rPr>
              <a:t>Water sorption and PAA swelling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646472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with secondary bonds binds to charged or partially charged parts of macromolecules and to ions trapped inside the network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difference of osmotic pressures inside the PAA and in the sorbed liquid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cations inside the PAA network (e.g. Na+) are practically not washed out, because they are held by a large number of partially negatively charged parts of the macromolecules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segments of chains of the same charge that come too close repel each other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thus helping the hydrogel to expand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627185-E580-4FB7-91CE-703B02E58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342" t="13741" r="73126" b="24383"/>
          <a:stretch/>
        </p:blipFill>
        <p:spPr>
          <a:xfrm>
            <a:off x="10228138" y="795348"/>
            <a:ext cx="1711063" cy="139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548021E-DBE3-4DCD-9694-759CA4E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4944" t="5660" r="40159" b="20783"/>
          <a:stretch/>
        </p:blipFill>
        <p:spPr>
          <a:xfrm>
            <a:off x="9765964" y="2307199"/>
            <a:ext cx="2173238" cy="198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708F2F-A41A-4DA9-BAA0-10AE7A52D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6250" t="8845" r="3193" b="20783"/>
          <a:stretch/>
        </p:blipFill>
        <p:spPr>
          <a:xfrm>
            <a:off x="9371594" y="4410159"/>
            <a:ext cx="2567608" cy="183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5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cs-CZ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endParaRPr lang="cs-CZ" sz="4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Functional liquid-crystalline polymers and supramolecular liquid crystals |  Polymer 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215471"/>
            <a:ext cx="4608512" cy="31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1888 – discovery of liquid crystals (F.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Reintzer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liquid-crystalline phase in polymeric substances was described by Paul John Flory (1954 onwards)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first liquid-crystalline polyester on the market in 1972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Ekkcel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I-200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significantly anisotropic molecules that can change their orientation in space under the influence of a force field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transition between isotropic and anisotropic matter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8749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formed by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molecule or part thereof, responsible for liquid-crystalline behavior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rod-shaped or disc-shaped (one or two dimensions significantly different)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creates oriented structures in the external force field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after orientation, they show different optical, electrical and magnetic properties, density, etc.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lyotropic liquid crystals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molecules with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dissolved in a foreign liquid phase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thermotropic liquid crystals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molecules with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acting in the mass above the melting temperature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smectic phase (highly symmetric even at long distances)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nematic phase (less symmetric and rather at shorter distances)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970914" y="3325158"/>
            <a:ext cx="4813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tabLst>
                <a:tab pos="714375" algn="l"/>
                <a:tab pos="1160463" algn="l"/>
                <a:tab pos="1884363" algn="l"/>
                <a:tab pos="2330450" algn="l"/>
                <a:tab pos="3679825" algn="l"/>
              </a:tabLst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	↔	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smectic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↔ 	𝑛𝑒𝑚𝑎𝑡𝑖𝑐 ↔	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FFE65E5-BFC1-4B78-9917-2C25D746038C}"/>
              </a:ext>
            </a:extLst>
          </p:cNvPr>
          <p:cNvSpPr/>
          <p:nvPr/>
        </p:nvSpPr>
        <p:spPr>
          <a:xfrm>
            <a:off x="8869931" y="3738518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79DE14D-773F-471C-91D1-6698BAD7DD74}"/>
              </a:ext>
            </a:extLst>
          </p:cNvPr>
          <p:cNvCxnSpPr>
            <a:cxnSpLocks/>
          </p:cNvCxnSpPr>
          <p:nvPr/>
        </p:nvCxnSpPr>
        <p:spPr>
          <a:xfrm>
            <a:off x="6970915" y="3745988"/>
            <a:ext cx="446449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2064" y="4077072"/>
            <a:ext cx="5330657" cy="13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(LCP)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53111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a repeating part of a macromolecule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thermotropic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works above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combination of rigid (rods or disks) and flexible segments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the main chain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chain-like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 the main chain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orthogonal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ridge-like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18" y="2234283"/>
            <a:ext cx="3269584" cy="36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(LCP)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7853"/>
          <a:stretch/>
        </p:blipFill>
        <p:spPr>
          <a:xfrm>
            <a:off x="8097321" y="3732070"/>
            <a:ext cx="1590350" cy="277582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FFE65E5-BFC1-4B78-9917-2C25D746038C}"/>
              </a:ext>
            </a:extLst>
          </p:cNvPr>
          <p:cNvSpPr/>
          <p:nvPr/>
        </p:nvSpPr>
        <p:spPr>
          <a:xfrm>
            <a:off x="7510836" y="3156870"/>
            <a:ext cx="2763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orthogonal LCP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off the main chain)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 rot="719444">
            <a:off x="8011682" y="4019715"/>
            <a:ext cx="916218" cy="2508786"/>
          </a:xfrm>
          <a:prstGeom prst="ellipse">
            <a:avLst/>
          </a:prstGeom>
          <a:solidFill>
            <a:srgbClr val="0CA74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4005064"/>
            <a:ext cx="4086499" cy="203152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FFE65E5-BFC1-4B78-9917-2C25D746038C}"/>
              </a:ext>
            </a:extLst>
          </p:cNvPr>
          <p:cNvSpPr/>
          <p:nvPr/>
        </p:nvSpPr>
        <p:spPr>
          <a:xfrm>
            <a:off x="1954400" y="3490989"/>
            <a:ext cx="2144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chain-like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LCP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EAF0CC0-1BEE-4D0C-874E-A52C542F1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567" y="2596721"/>
            <a:ext cx="2562225" cy="5905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2A94E1-A993-46C6-AEEE-2500C4372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790" y="2113640"/>
            <a:ext cx="2358467" cy="1073631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EFC1E12C-232F-4B26-B2BF-ADD41CEC490B}"/>
              </a:ext>
            </a:extLst>
          </p:cNvPr>
          <p:cNvSpPr/>
          <p:nvPr/>
        </p:nvSpPr>
        <p:spPr bwMode="auto">
          <a:xfrm rot="4650022">
            <a:off x="2494404" y="3776452"/>
            <a:ext cx="1104499" cy="3024336"/>
          </a:xfrm>
          <a:prstGeom prst="ellipse">
            <a:avLst/>
          </a:prstGeom>
          <a:solidFill>
            <a:srgbClr val="0CA74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16" name="Ovál 15"/>
          <p:cNvSpPr/>
          <p:nvPr/>
        </p:nvSpPr>
        <p:spPr bwMode="auto">
          <a:xfrm rot="20880556" flipH="1">
            <a:off x="8886426" y="4034227"/>
            <a:ext cx="916218" cy="2508786"/>
          </a:xfrm>
          <a:prstGeom prst="ellipse">
            <a:avLst/>
          </a:prstGeom>
          <a:solidFill>
            <a:srgbClr val="0CA74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crystals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(LCP)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1026" name="Picture 2" descr="Liquid Crystal Polymer Networks: Preparation, Properties, and Applications  of Films with Patterned Molecular Alignment | Langmuir">
            <a:extLst>
              <a:ext uri="{FF2B5EF4-FFF2-40B4-BE49-F238E27FC236}">
                <a16:creationId xmlns:a16="http://schemas.microsoft.com/office/drawing/2014/main" id="{1D6812E1-B2E2-DF7F-885D-B641F5FB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64" y="1972299"/>
            <a:ext cx="6150272" cy="43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7B9A626-C5DB-77AD-9AC0-DF6ABE45969A}"/>
              </a:ext>
            </a:extLst>
          </p:cNvPr>
          <p:cNvSpPr/>
          <p:nvPr/>
        </p:nvSpPr>
        <p:spPr>
          <a:xfrm>
            <a:off x="6456040" y="1925968"/>
            <a:ext cx="2952328" cy="1325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E70CD42-602A-14E2-5832-FE12CFCF11F7}"/>
              </a:ext>
            </a:extLst>
          </p:cNvPr>
          <p:cNvSpPr/>
          <p:nvPr/>
        </p:nvSpPr>
        <p:spPr>
          <a:xfrm>
            <a:off x="7464152" y="4335636"/>
            <a:ext cx="2952328" cy="20202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7490048" cy="1325563"/>
          </a:xfrm>
        </p:spPr>
        <p:txBody>
          <a:bodyPr>
            <a:normAutofit fontScale="90000"/>
          </a:bodyPr>
          <a:lstStyle/>
          <a:p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large tonnage</a:t>
            </a:r>
          </a:p>
          <a:p>
            <a:pPr lvl="1"/>
            <a:r>
              <a:rPr lang="en-US" sz="2000" dirty="0"/>
              <a:t>most of the volume/mass of the polymers produced</a:t>
            </a:r>
          </a:p>
          <a:p>
            <a:pPr lvl="1"/>
            <a:r>
              <a:rPr lang="en-US" sz="2000" dirty="0"/>
              <a:t>PE, PP, PS, PVC, PES, PA</a:t>
            </a:r>
          </a:p>
          <a:p>
            <a:r>
              <a:rPr lang="en-US" sz="2400" dirty="0"/>
              <a:t>special</a:t>
            </a:r>
          </a:p>
          <a:p>
            <a:pPr lvl="1"/>
            <a:r>
              <a:rPr lang="en-US" sz="2000" dirty="0"/>
              <a:t>electrotechnics</a:t>
            </a:r>
          </a:p>
          <a:p>
            <a:pPr lvl="1"/>
            <a:r>
              <a:rPr lang="en-US" sz="2000" dirty="0"/>
              <a:t>cosmonautics</a:t>
            </a:r>
          </a:p>
          <a:p>
            <a:pPr lvl="1"/>
            <a:r>
              <a:rPr lang="en-US" sz="2000" dirty="0"/>
              <a:t>medicine</a:t>
            </a:r>
          </a:p>
          <a:p>
            <a:pPr lvl="1"/>
            <a:r>
              <a:rPr lang="en-US" sz="2000" dirty="0"/>
              <a:t>the military</a:t>
            </a:r>
          </a:p>
          <a:p>
            <a:r>
              <a:rPr lang="en-US" sz="2400" dirty="0"/>
              <a:t>today the focus of polymer research</a:t>
            </a:r>
          </a:p>
          <a:p>
            <a:r>
              <a:rPr lang="en-US" sz="2400" dirty="0"/>
              <a:t>significant price difference between regular and specialty polymer</a:t>
            </a:r>
            <a:endParaRPr lang="cs-CZ" sz="2400" dirty="0"/>
          </a:p>
        </p:txBody>
      </p:sp>
      <p:pic>
        <p:nvPicPr>
          <p:cNvPr id="6" name="Picture 2" descr="Wiley Chemistry on Twitter: &quot;A recent review on traditional and promising polymer  waste utilization approaches for reducing the impact of plastic waste  @SCIupdate https://t.co/PExcMYWpDB… https://t.co/baRxt15Pui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1"/>
          <a:stretch/>
        </p:blipFill>
        <p:spPr bwMode="auto">
          <a:xfrm>
            <a:off x="8046450" y="1988840"/>
            <a:ext cx="3866533" cy="4339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mesogens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only works above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… flexible group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 and Y ... inflexible groups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alkene, alkyne, ester, amide, secondary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)imine, azo compound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848" t="3824" r="1444" b="2307"/>
          <a:stretch/>
        </p:blipFill>
        <p:spPr>
          <a:xfrm>
            <a:off x="1009034" y="2830257"/>
            <a:ext cx="6536977" cy="13919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783680-22D5-4C41-8D20-24C0C2B8D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923" y="3652160"/>
            <a:ext cx="2952328" cy="5410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5B3007-6719-4134-A487-BE46A2417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287" y="4549668"/>
            <a:ext cx="3935097" cy="147959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15C1E6-9E6B-45CF-84BE-53389ED7C9A9}"/>
              </a:ext>
            </a:extLst>
          </p:cNvPr>
          <p:cNvSpPr txBox="1"/>
          <p:nvPr/>
        </p:nvSpPr>
        <p:spPr>
          <a:xfrm>
            <a:off x="7765787" y="3544564"/>
            <a:ext cx="1129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alkylene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73CC44-ED2E-4973-915F-B4B15ED94E9D}"/>
              </a:ext>
            </a:extLst>
          </p:cNvPr>
          <p:cNvSpPr txBox="1"/>
          <p:nvPr/>
        </p:nvSpPr>
        <p:spPr>
          <a:xfrm>
            <a:off x="9684772" y="3518663"/>
            <a:ext cx="1129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alkoxy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15A486-D4D4-4D91-8DBC-055B0DAA2C61}"/>
              </a:ext>
            </a:extLst>
          </p:cNvPr>
          <p:cNvSpPr txBox="1"/>
          <p:nvPr/>
        </p:nvSpPr>
        <p:spPr>
          <a:xfrm>
            <a:off x="7765788" y="4437907"/>
            <a:ext cx="1129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alkendiyl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vinylen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FDDB432-452B-4DB4-A70C-B21D1C795DD4}"/>
              </a:ext>
            </a:extLst>
          </p:cNvPr>
          <p:cNvSpPr txBox="1"/>
          <p:nvPr/>
        </p:nvSpPr>
        <p:spPr>
          <a:xfrm>
            <a:off x="9170643" y="4545629"/>
            <a:ext cx="1129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alkyndiyl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5CDF742-9F45-466E-AE32-7997D74CD82F}"/>
              </a:ext>
            </a:extLst>
          </p:cNvPr>
          <p:cNvSpPr txBox="1"/>
          <p:nvPr/>
        </p:nvSpPr>
        <p:spPr>
          <a:xfrm>
            <a:off x="10876731" y="4498800"/>
            <a:ext cx="1129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ester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234024F-72C6-436A-95FC-E436F7256DC2}"/>
              </a:ext>
            </a:extLst>
          </p:cNvPr>
          <p:cNvSpPr txBox="1"/>
          <p:nvPr/>
        </p:nvSpPr>
        <p:spPr>
          <a:xfrm>
            <a:off x="9258954" y="5830773"/>
            <a:ext cx="1318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aldimin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8607CBA-7A23-4F77-9179-D739829D9A4B}"/>
              </a:ext>
            </a:extLst>
          </p:cNvPr>
          <p:cNvSpPr txBox="1"/>
          <p:nvPr/>
        </p:nvSpPr>
        <p:spPr>
          <a:xfrm>
            <a:off x="10517607" y="5852543"/>
            <a:ext cx="1235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1629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Electroconductive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Lockett Technologies, Inc.: Conductive Polymers - More Than Meets The 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79" y="3293947"/>
            <a:ext cx="4109442" cy="312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Electroconductive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insulators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polymer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polymer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e- in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movable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</a:p>
          <a:p>
            <a:pPr lvl="2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representatives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polyacetylene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polyethylene)</a:t>
            </a:r>
          </a:p>
          <a:p>
            <a:pPr lvl="4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comparable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to metals</a:t>
            </a:r>
          </a:p>
          <a:p>
            <a:pPr lvl="4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air</a:t>
            </a: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polyaniline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polyphenylene-vinylene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pure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aromatic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backbone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(p-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phenylene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polythiophene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polypyrrole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redox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doping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supplied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e-)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visející obrázek">
            <a:extLst>
              <a:ext uri="{FF2B5EF4-FFF2-40B4-BE49-F238E27FC236}">
                <a16:creationId xmlns:a16="http://schemas.microsoft.com/office/drawing/2014/main" id="{66ADA766-E963-4488-9E31-81B81C41F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16208" r="23701" b="12069"/>
          <a:stretch/>
        </p:blipFill>
        <p:spPr bwMode="auto">
          <a:xfrm>
            <a:off x="7464152" y="3429000"/>
            <a:ext cx="3456384" cy="2650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Electroconductive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2050" name="Picture 2" descr="Conducting polymers: a comprehensive review on recent advances in  synthesis, properties and applications - RSC Advances (RSC Publishing)  DOI:10.1039/D0RA07800J">
            <a:extLst>
              <a:ext uri="{FF2B5EF4-FFF2-40B4-BE49-F238E27FC236}">
                <a16:creationId xmlns:a16="http://schemas.microsoft.com/office/drawing/2014/main" id="{9F910DED-21DD-F511-9081-B565CEB2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2228356"/>
            <a:ext cx="8568952" cy="40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Electroconductive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3074" name="Picture 2" descr="Advances in conductive polymers - ScienceDirect">
            <a:extLst>
              <a:ext uri="{FF2B5EF4-FFF2-40B4-BE49-F238E27FC236}">
                <a16:creationId xmlns:a16="http://schemas.microsoft.com/office/drawing/2014/main" id="{C1C27E76-DD9B-4C40-A724-274FD551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52" y="1937915"/>
            <a:ext cx="4874096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electroconductive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45099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anti-corrosion protection of metals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accumulators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times lighter than the existing one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electrochromic devices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electrically conductive polymer can have a different color in its original and doped state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storage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gas separation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oxygen-nitrogen, methane-CO2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repeated doping of polyaniline, pores of a defined size will be formed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Electrically conductive polymers and composites for biomedical applications  - RSC Advances (RSC Publishing) DOI:10.1039/C5RA01851J">
            <a:extLst>
              <a:ext uri="{FF2B5EF4-FFF2-40B4-BE49-F238E27FC236}">
                <a16:creationId xmlns:a16="http://schemas.microsoft.com/office/drawing/2014/main" id="{8323EA53-C2C4-EAAC-D50C-1632B99D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52" y="2234283"/>
            <a:ext cx="4248472" cy="39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Redox color changes of polyaniline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5122" name="Picture 2" descr="Simplified structures and electrochemical redox reactions of the three... |  Download Scientific Diagram">
            <a:extLst>
              <a:ext uri="{FF2B5EF4-FFF2-40B4-BE49-F238E27FC236}">
                <a16:creationId xmlns:a16="http://schemas.microsoft.com/office/drawing/2014/main" id="{1E167233-C049-13CA-C691-83000CA4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34283"/>
            <a:ext cx="8096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16472" y="2231629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Photosensitive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Top 10 Funniest Photography Memes of All TimeSteve&amp;#39;s Dark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068960"/>
            <a:ext cx="5472608" cy="334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Photosensitive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to be confused with photopolymers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synthetic resins cured by (usually UV) radiation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changes the structure under the action of light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returnable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irreversibly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classic photography – photosensitive substances applied in emulsion (defined particle size)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allow for virtually infinite magnification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the size of the molecules – “What more would you like to see? Quarks?”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in structure → change in optical density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optical data storage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Photosensitive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F636B-1871-4E4B-A638-0253A748D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 bwMode="auto">
          <a:xfrm>
            <a:off x="3503452" y="2234283"/>
            <a:ext cx="5185096" cy="205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0E61B11-7128-4512-9156-B78F53CD2E59}"/>
              </a:ext>
            </a:extLst>
          </p:cNvPr>
          <p:cNvSpPr/>
          <p:nvPr/>
        </p:nvSpPr>
        <p:spPr>
          <a:xfrm>
            <a:off x="4863368" y="2253021"/>
            <a:ext cx="2465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photocyclization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triisopropyl-benzophenones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B91373-7196-4C6A-82D3-CC539695A7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6162"/>
          <a:stretch/>
        </p:blipFill>
        <p:spPr>
          <a:xfrm>
            <a:off x="3899756" y="4742538"/>
            <a:ext cx="4392488" cy="17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05C3B077-D8D5-4474-9322-1C099F618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331718"/>
              </p:ext>
            </p:extLst>
          </p:nvPr>
        </p:nvGraphicFramePr>
        <p:xfrm>
          <a:off x="3112216" y="2203426"/>
          <a:ext cx="5967568" cy="413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CB8E730C-A784-487A-B982-1C624F80A91F}"/>
              </a:ext>
            </a:extLst>
          </p:cNvPr>
          <p:cNvSpPr txBox="1"/>
          <p:nvPr/>
        </p:nvSpPr>
        <p:spPr>
          <a:xfrm rot="5400000">
            <a:off x="7661070" y="3872121"/>
            <a:ext cx="4132185" cy="794802"/>
          </a:xfrm>
          <a:prstGeom prst="leftArrow">
            <a:avLst/>
          </a:prstGeom>
          <a:noFill/>
          <a:ln w="28575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cs-CZ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925AED7-BDC7-4E15-94DF-82E2C6C8AEE9}"/>
              </a:ext>
            </a:extLst>
          </p:cNvPr>
          <p:cNvSpPr txBox="1"/>
          <p:nvPr/>
        </p:nvSpPr>
        <p:spPr>
          <a:xfrm rot="16200000">
            <a:off x="398744" y="3872119"/>
            <a:ext cx="4132188" cy="794802"/>
          </a:xfrm>
          <a:prstGeom prst="leftArrow">
            <a:avLst/>
          </a:prstGeom>
          <a:noFill/>
          <a:ln w="28575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endParaRPr lang="cs-CZ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Polymer ion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exchangers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Polymer ion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exchangers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ionex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acidic or basic functional groups on a suitable polymer support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softening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originally for steam boilers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demineralization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extraction of precious metals from very dilute solutions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accumulators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exchangers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cathexes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48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cathexes</a:t>
                </a:r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PS porous copolymer with divinylbenzene (crosslinker) + functional group (sulphonic -SO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H)</a:t>
                </a:r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A368E75A-942D-4486-9480-8231D5D1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5" y="4164844"/>
            <a:ext cx="8017569" cy="164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exchangers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annexes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48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annexes</a:t>
                </a:r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e.g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PS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porous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copolymer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divinylbenzene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crosslinker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+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functional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group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quaternary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ammonium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salt)</a:t>
                </a: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>
            <a:extLst>
              <a:ext uri="{FF2B5EF4-FFF2-40B4-BE49-F238E27FC236}">
                <a16:creationId xmlns:a16="http://schemas.microsoft.com/office/drawing/2014/main" id="{F27F62F2-8EF6-4549-89BC-E7BC61EC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48" y="4005064"/>
            <a:ext cx="6660103" cy="21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Self-healing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Robust Self-Healing Polymer :: News :: ChemistryVi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b="24721"/>
          <a:stretch/>
        </p:blipFill>
        <p:spPr bwMode="auto">
          <a:xfrm>
            <a:off x="3654940" y="3861048"/>
            <a:ext cx="4882120" cy="192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Self-healing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convert the mechanical energy into that which allows the broken chain to be linked with other chains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physically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diffusion of macromolecules to a new surface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entanglement of macromolecules into a physical network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physico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-chemical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diffusion of macromolecules to a new surface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formation of a covalent or supramolecular network</a:t>
            </a:r>
          </a:p>
          <a:p>
            <a:pPr lvl="3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reversible or irreversible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bonding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8001F3-3BD1-4850-B3FA-D70BA149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15" y="1909624"/>
            <a:ext cx="4062772" cy="22044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4837A8-9AB6-4212-9DCD-A3D7C22ED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62" y="4362319"/>
            <a:ext cx="1681619" cy="20890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2A8026-EF0E-41DD-A4D3-40E5C6275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2234283"/>
            <a:ext cx="1839726" cy="21728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22D3AF-9B9D-4BBE-BC04-238AC2FD6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505" y="4268338"/>
            <a:ext cx="1784890" cy="22770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26AA6EB-62C1-4B47-B317-1D269B3E3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015" y="2870471"/>
            <a:ext cx="1981200" cy="2571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2DF1ED4-48A3-4DA3-AAE5-003E6F030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193" y="5050205"/>
            <a:ext cx="1126232" cy="2571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8E98A5-7678-460A-A84E-E8AB323D0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16263">
            <a:off x="5129642" y="3824537"/>
            <a:ext cx="789521" cy="25717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024FAD-BB35-4807-B861-6F308FCEF51F}"/>
              </a:ext>
            </a:extLst>
          </p:cNvPr>
          <p:cNvSpPr txBox="1"/>
          <p:nvPr/>
        </p:nvSpPr>
        <p:spPr>
          <a:xfrm>
            <a:off x="6059014" y="2571024"/>
            <a:ext cx="2021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diffusion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molecules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88DBED2-98AB-4424-9274-3EEE1993DA3B}"/>
              </a:ext>
            </a:extLst>
          </p:cNvPr>
          <p:cNvSpPr txBox="1"/>
          <p:nvPr/>
        </p:nvSpPr>
        <p:spPr>
          <a:xfrm>
            <a:off x="6589193" y="4539059"/>
            <a:ext cx="111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28FA106-F0AF-43EC-9391-4A747175A51B}"/>
              </a:ext>
            </a:extLst>
          </p:cNvPr>
          <p:cNvSpPr txBox="1"/>
          <p:nvPr/>
        </p:nvSpPr>
        <p:spPr>
          <a:xfrm>
            <a:off x="3206956" y="2413777"/>
            <a:ext cx="112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bonding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46" y="1988840"/>
            <a:ext cx="7100507" cy="4431779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5663952" y="2852936"/>
            <a:ext cx="720080" cy="216024"/>
          </a:xfrm>
          <a:prstGeom prst="rightArrow">
            <a:avLst/>
          </a:prstGeom>
          <a:solidFill>
            <a:srgbClr val="66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5807968" y="5301208"/>
            <a:ext cx="720080" cy="216024"/>
          </a:xfrm>
          <a:prstGeom prst="rightArrow">
            <a:avLst/>
          </a:prstGeom>
          <a:solidFill>
            <a:srgbClr val="66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 rot="8549300">
            <a:off x="5075111" y="4182950"/>
            <a:ext cx="1778372" cy="216024"/>
          </a:xfrm>
          <a:prstGeom prst="rightArrow">
            <a:avLst/>
          </a:prstGeom>
          <a:solidFill>
            <a:srgbClr val="66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Physico-chemical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bonding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irreversible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7172" name="Picture 4" descr="Polymers | Free Full-Text | Self-Healing Mechanisms for 3D-Printed  Polymeric Structures: From Lab to Reality">
            <a:extLst>
              <a:ext uri="{FF2B5EF4-FFF2-40B4-BE49-F238E27FC236}">
                <a16:creationId xmlns:a16="http://schemas.microsoft.com/office/drawing/2014/main" id="{87F39AC9-7653-8E6C-69E8-FF89E318E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4"/>
          <a:stretch/>
        </p:blipFill>
        <p:spPr bwMode="auto">
          <a:xfrm>
            <a:off x="1425414" y="2945222"/>
            <a:ext cx="9341172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reversible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cross-linking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890910"/>
            <a:ext cx="4262184" cy="45015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712" y="2405446"/>
            <a:ext cx="3836213" cy="34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resistant to higher temperatures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 absorbent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liquid crystal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electrically conductive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photosensitive polymers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ion exchangers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self-healing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polymers in medicine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NEW-MATERIAL-aerogel-455x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38" y="2092673"/>
            <a:ext cx="5044359" cy="378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30510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Baropolymers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88304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polymers that respond to pressure by melting at normal temperatures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non-crosslinked block polymers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possibility of recycling without the need for heating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not reduce the average degree of polymerization by thermal degradation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be repeated many times (not just 2-3 times)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by the change in phase equilibrium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of block A and phase of block B can be separated at a given pressure and temperature (I have 2 phases)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reducing the pressure, the curve can be lowered and the point will reversibly reach the region of unlimited miscibility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 re-reducing the pressure back solidification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136" y="2188186"/>
            <a:ext cx="4464496" cy="416774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688288" y="5212522"/>
            <a:ext cx="1340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miscibility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904312" y="385828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823073" y="352486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184232" y="253941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unlimited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miscibility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7819697" y="4365104"/>
            <a:ext cx="3728544" cy="1948986"/>
          </a:xfrm>
          <a:custGeom>
            <a:avLst/>
            <a:gdLst>
              <a:gd name="connsiteX0" fmla="*/ 0 w 3728544"/>
              <a:gd name="connsiteY0" fmla="*/ 2232511 h 2232511"/>
              <a:gd name="connsiteX1" fmla="*/ 189186 w 3728544"/>
              <a:gd name="connsiteY1" fmla="*/ 892442 h 2232511"/>
              <a:gd name="connsiteX2" fmla="*/ 606972 w 3728544"/>
              <a:gd name="connsiteY2" fmla="*/ 230290 h 2232511"/>
              <a:gd name="connsiteX3" fmla="*/ 1221827 w 3728544"/>
              <a:gd name="connsiteY3" fmla="*/ 1690 h 2232511"/>
              <a:gd name="connsiteX4" fmla="*/ 2199289 w 3728544"/>
              <a:gd name="connsiteY4" fmla="*/ 324883 h 2232511"/>
              <a:gd name="connsiteX5" fmla="*/ 2979682 w 3728544"/>
              <a:gd name="connsiteY5" fmla="*/ 1396938 h 2232511"/>
              <a:gd name="connsiteX6" fmla="*/ 3728544 w 3728544"/>
              <a:gd name="connsiteY6" fmla="*/ 2216745 h 2232511"/>
              <a:gd name="connsiteX0" fmla="*/ 0 w 3728544"/>
              <a:gd name="connsiteY0" fmla="*/ 2232511 h 2232511"/>
              <a:gd name="connsiteX1" fmla="*/ 189186 w 3728544"/>
              <a:gd name="connsiteY1" fmla="*/ 892442 h 2232511"/>
              <a:gd name="connsiteX2" fmla="*/ 606972 w 3728544"/>
              <a:gd name="connsiteY2" fmla="*/ 230290 h 2232511"/>
              <a:gd name="connsiteX3" fmla="*/ 1221827 w 3728544"/>
              <a:gd name="connsiteY3" fmla="*/ 1690 h 2232511"/>
              <a:gd name="connsiteX4" fmla="*/ 2199289 w 3728544"/>
              <a:gd name="connsiteY4" fmla="*/ 324883 h 2232511"/>
              <a:gd name="connsiteX5" fmla="*/ 3145220 w 3728544"/>
              <a:gd name="connsiteY5" fmla="*/ 1255049 h 2232511"/>
              <a:gd name="connsiteX6" fmla="*/ 3728544 w 3728544"/>
              <a:gd name="connsiteY6" fmla="*/ 2216745 h 2232511"/>
              <a:gd name="connsiteX0" fmla="*/ 0 w 3728544"/>
              <a:gd name="connsiteY0" fmla="*/ 2232511 h 2232511"/>
              <a:gd name="connsiteX1" fmla="*/ 189186 w 3728544"/>
              <a:gd name="connsiteY1" fmla="*/ 892442 h 2232511"/>
              <a:gd name="connsiteX2" fmla="*/ 606972 w 3728544"/>
              <a:gd name="connsiteY2" fmla="*/ 230290 h 2232511"/>
              <a:gd name="connsiteX3" fmla="*/ 1221827 w 3728544"/>
              <a:gd name="connsiteY3" fmla="*/ 1690 h 2232511"/>
              <a:gd name="connsiteX4" fmla="*/ 2199289 w 3728544"/>
              <a:gd name="connsiteY4" fmla="*/ 324883 h 2232511"/>
              <a:gd name="connsiteX5" fmla="*/ 3145220 w 3728544"/>
              <a:gd name="connsiteY5" fmla="*/ 1255049 h 2232511"/>
              <a:gd name="connsiteX6" fmla="*/ 3728544 w 3728544"/>
              <a:gd name="connsiteY6" fmla="*/ 2216745 h 223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544" h="2232511">
                <a:moveTo>
                  <a:pt x="0" y="2232511"/>
                </a:moveTo>
                <a:cubicBezTo>
                  <a:pt x="44012" y="1729328"/>
                  <a:pt x="88024" y="1226145"/>
                  <a:pt x="189186" y="892442"/>
                </a:cubicBezTo>
                <a:cubicBezTo>
                  <a:pt x="290348" y="558738"/>
                  <a:pt x="434865" y="378749"/>
                  <a:pt x="606972" y="230290"/>
                </a:cubicBezTo>
                <a:cubicBezTo>
                  <a:pt x="779079" y="81831"/>
                  <a:pt x="956441" y="-14075"/>
                  <a:pt x="1221827" y="1690"/>
                </a:cubicBezTo>
                <a:cubicBezTo>
                  <a:pt x="1487213" y="17455"/>
                  <a:pt x="1878724" y="115990"/>
                  <a:pt x="2199289" y="324883"/>
                </a:cubicBezTo>
                <a:cubicBezTo>
                  <a:pt x="2519854" y="533776"/>
                  <a:pt x="2890344" y="939739"/>
                  <a:pt x="3145220" y="1255049"/>
                </a:cubicBezTo>
                <a:cubicBezTo>
                  <a:pt x="3400096" y="1570359"/>
                  <a:pt x="3599792" y="1909317"/>
                  <a:pt x="3728544" y="2216745"/>
                </a:cubicBezTo>
              </a:path>
            </a:pathLst>
          </a:cu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7393396" y="371703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cs-CZ" baseline="-25000" dirty="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9264352" y="3284984"/>
            <a:ext cx="0" cy="108012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endCxn id="12" idx="2"/>
          </p:cNvCxnSpPr>
          <p:nvPr/>
        </p:nvCxnSpPr>
        <p:spPr>
          <a:xfrm flipV="1">
            <a:off x="7741992" y="3930295"/>
            <a:ext cx="1162320" cy="27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9240687" y="3550486"/>
            <a:ext cx="99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35157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34283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539240"/>
            <a:ext cx="1923919" cy="3797474"/>
          </a:xfrm>
          <a:prstGeom prst="rect">
            <a:avLst/>
          </a:prstGeom>
        </p:spPr>
      </p:pic>
      <p:pic>
        <p:nvPicPr>
          <p:cNvPr id="8196" name="Picture 4" descr="Zdravotnická rouška ústenka třívrstvá hypoalergenní 50 ks|Azmedicashop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53928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urgical wound closure.avi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3" r="25321"/>
          <a:stretch/>
        </p:blipFill>
        <p:spPr bwMode="auto">
          <a:xfrm>
            <a:off x="4763852" y="3419614"/>
            <a:ext cx="2664296" cy="285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Biocompatible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meet the characteristics given by law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not cause side reactions in the body (e.g. allergies)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should be inert in the body environment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few residues (according to the tables)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UHMWPE, PP, PA6 (threads), PEEK, PTFE, PVDF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Biodegradable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must meet the characteristics given by law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they degrade in the body environment without side effects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degradation is known in advance, "controlled"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degradation time of the polymer in the body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applicability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time during which the material retains its mechanical property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complete resorption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time it takes for the body to break down the material so much that it is not noticeable</a:t>
            </a:r>
          </a:p>
          <a:p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diferentiation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by origin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chitosan, collagen, hyaluronic acid (mainly bacterially formed, formerly from animal bodies), alginates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now on the decline (badly modified, difficult repeatability of production)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synthetic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polycaprolactone, polylactic acid, polyglycolic acid, polylactic/polyglycolic acid copolymers (various proportions), polydioxanone, bacterial biodegradable polymers (hydroxybutyrates,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hydroxyvalerates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hydroxysuccinates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polyurethanes</a:t>
            </a: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hydroxyethyl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methacrylate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(HEMA)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gel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tolerable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eye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Otto Wichterle</a:t>
            </a:r>
          </a:p>
          <a:p>
            <a:pPr lvl="2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</a:p>
          <a:p>
            <a:pPr lvl="2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disadvantageously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patented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packaging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polymeric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carriers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prosthetics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64CDDD-E4DD-41A8-BE03-771D05233B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1323" y="1484784"/>
            <a:ext cx="1456122" cy="239708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/>
        </p:spPr>
      </p:pic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23140A02-A634-4FF8-85BF-80762CCB7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r="19785" b="32003"/>
          <a:stretch/>
        </p:blipFill>
        <p:spPr bwMode="auto">
          <a:xfrm>
            <a:off x="10605740" y="4013365"/>
            <a:ext cx="1326310" cy="2160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wichterle merkur">
            <a:extLst>
              <a:ext uri="{FF2B5EF4-FFF2-40B4-BE49-F238E27FC236}">
                <a16:creationId xmlns:a16="http://schemas.microsoft.com/office/drawing/2014/main" id="{F9DE17F6-09EF-4253-AE97-513A1691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52" y="4013365"/>
            <a:ext cx="2240664" cy="2160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AB61FB-73EC-4BEB-954C-710FFB06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07"/>
          <a:stretch/>
        </p:blipFill>
        <p:spPr>
          <a:xfrm>
            <a:off x="0" y="6458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88088" y="0"/>
            <a:ext cx="5303912" cy="764704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Merry</a:t>
            </a:r>
            <a:r>
              <a:rPr lang="cs-CZ" sz="4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cs-CZ" sz="40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Christmas</a:t>
            </a:r>
            <a:endParaRPr lang="cs-CZ" sz="4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247716"/>
            <a:ext cx="10741756" cy="346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Polymers resistant to higher temperatures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RTI - funny picture #5067 - tags: fire extinguisher on fire now what macro 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58" y="3212976"/>
            <a:ext cx="4356484" cy="325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heat-resistant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polymers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usually in fiberglass composite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polyphthalamide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(PPA)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up to 127 °C, T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up to 310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relatively inexpensive temperature-resistant variation on PA6 or PA66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aromatic polyamides (aramids)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Nomex – T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around 350 °C, use up to 220 °C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Kevlar – T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around 330 °C, use up to 200 °C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polyetherimide (PEI)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long-term stable up to 170 °C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polyimides (PI)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long-term stable up to 260 °C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22858"/>
          <a:stretch/>
        </p:blipFill>
        <p:spPr>
          <a:xfrm>
            <a:off x="6384348" y="2407408"/>
            <a:ext cx="4824536" cy="3541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9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Polyphthalamide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polyaramids</a:t>
            </a:r>
            <a:endParaRPr lang="cs-CZ" sz="4800" b="1" dirty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9" y="2423565"/>
            <a:ext cx="8507288" cy="11781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5C335CC-2D09-4FF5-98B3-968BA1DC5FB9}"/>
              </a:ext>
            </a:extLst>
          </p:cNvPr>
          <p:cNvSpPr/>
          <p:nvPr/>
        </p:nvSpPr>
        <p:spPr>
          <a:xfrm>
            <a:off x="793707" y="2080394"/>
            <a:ext cx="1409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terephthalic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acid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9F74047-4849-4FD1-9A27-053D5B2267A6}"/>
              </a:ext>
            </a:extLst>
          </p:cNvPr>
          <p:cNvSpPr/>
          <p:nvPr/>
        </p:nvSpPr>
        <p:spPr>
          <a:xfrm>
            <a:off x="2654034" y="2098091"/>
            <a:ext cx="1719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pentane-1,5-diamine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92D476-CEF8-4A9A-A29B-8976A0B8C952}"/>
              </a:ext>
            </a:extLst>
          </p:cNvPr>
          <p:cNvSpPr/>
          <p:nvPr/>
        </p:nvSpPr>
        <p:spPr>
          <a:xfrm>
            <a:off x="4800878" y="1995349"/>
            <a:ext cx="3815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building block of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polyphthalamide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+mn-cs"/>
              </a:rPr>
              <a:t> (NILON 6T)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4477029" y="2984749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42" y="3739380"/>
            <a:ext cx="5921416" cy="1445576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4469472" y="4497795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 bwMode="auto">
          <a:xfrm>
            <a:off x="2765743" y="4410378"/>
            <a:ext cx="174834" cy="174834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Plus 14"/>
          <p:cNvSpPr/>
          <p:nvPr/>
        </p:nvSpPr>
        <p:spPr bwMode="auto">
          <a:xfrm>
            <a:off x="2398344" y="2897332"/>
            <a:ext cx="174834" cy="174834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92" y="5308426"/>
            <a:ext cx="6120680" cy="1217411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4467947" y="5831584"/>
            <a:ext cx="5760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 bwMode="auto">
          <a:xfrm>
            <a:off x="2705847" y="5744167"/>
            <a:ext cx="174834" cy="174834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9557287" y="2781796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Nylon </a:t>
            </a:r>
            <a:r>
              <a:rPr lang="cs-CZ" b="1" dirty="0" err="1">
                <a:latin typeface="Calibri" panose="020F0502020204030204"/>
              </a:rPr>
              <a:t>5T</a:t>
            </a:r>
            <a:endParaRPr lang="cs-CZ" b="1" dirty="0"/>
          </a:p>
        </p:txBody>
      </p:sp>
      <p:sp>
        <p:nvSpPr>
          <p:cNvPr id="20" name="Obdélník 19"/>
          <p:cNvSpPr/>
          <p:nvPr/>
        </p:nvSpPr>
        <p:spPr>
          <a:xfrm>
            <a:off x="7703235" y="4288853"/>
            <a:ext cx="98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/>
              </a:rPr>
              <a:t>Kevlar</a:t>
            </a:r>
            <a:endParaRPr lang="cs-CZ" b="1" dirty="0"/>
          </a:p>
        </p:txBody>
      </p:sp>
      <p:sp>
        <p:nvSpPr>
          <p:cNvPr id="21" name="Obdélník 20"/>
          <p:cNvSpPr/>
          <p:nvPr/>
        </p:nvSpPr>
        <p:spPr>
          <a:xfrm>
            <a:off x="7666833" y="5710623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libri" panose="020F0502020204030204"/>
              </a:rPr>
              <a:t>Nomex</a:t>
            </a:r>
            <a:endParaRPr lang="cs-CZ" b="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94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Polyetherimide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and polyimide</a:t>
            </a:r>
            <a:endParaRPr lang="cs-CZ" sz="4800" b="1" dirty="0"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67517" y="2887869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libri" panose="020F0502020204030204"/>
              </a:rPr>
              <a:t>PEI</a:t>
            </a:r>
            <a:endParaRPr lang="cs-CZ" b="1" dirty="0">
              <a:latin typeface="Calibri" panose="020F0502020204030204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2282026"/>
            <a:ext cx="5087311" cy="16733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153" y="2417089"/>
            <a:ext cx="1081309" cy="140322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022026" y="3727277"/>
            <a:ext cx="1597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imides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in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general</a:t>
            </a:r>
            <a:endParaRPr lang="cs-CZ" sz="16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51" y="4683550"/>
            <a:ext cx="8460000" cy="139376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939818" y="4465538"/>
            <a:ext cx="2549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4,4'-diaminodiphenyletheroxydaniline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2136026" y="5960313"/>
            <a:ext cx="2156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diphenylether-4,4'-diisocyanate</a:t>
            </a:r>
            <a:endParaRPr lang="cs-CZ" sz="1200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5B7CFD4-BEC3-46E2-A489-E007CF234F39}"/>
              </a:ext>
            </a:extLst>
          </p:cNvPr>
          <p:cNvCxnSpPr/>
          <p:nvPr/>
        </p:nvCxnSpPr>
        <p:spPr>
          <a:xfrm>
            <a:off x="6415535" y="5377274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 bwMode="auto">
          <a:xfrm>
            <a:off x="4766633" y="5277876"/>
            <a:ext cx="174834" cy="174834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739402" y="4635457"/>
            <a:ext cx="1988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pyromellitic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acid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dianhydride</a:t>
            </a:r>
            <a:endParaRPr lang="cs-CZ" sz="1200" dirty="0"/>
          </a:p>
        </p:txBody>
      </p:sp>
      <p:sp>
        <p:nvSpPr>
          <p:cNvPr id="17" name="Obdélník 16"/>
          <p:cNvSpPr/>
          <p:nvPr/>
        </p:nvSpPr>
        <p:spPr>
          <a:xfrm>
            <a:off x="8273103" y="4406551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libri" panose="020F0502020204030204"/>
              </a:rPr>
              <a:t>PEI</a:t>
            </a:r>
            <a:endParaRPr lang="cs-CZ" b="1" dirty="0">
              <a:latin typeface="Calibri" panose="020F0502020204030204"/>
            </a:endParaRPr>
          </a:p>
        </p:txBody>
      </p:sp>
      <p:sp>
        <p:nvSpPr>
          <p:cNvPr id="2" name="Bublinový popisek ve tvaru obláčku 1"/>
          <p:cNvSpPr/>
          <p:nvPr/>
        </p:nvSpPr>
        <p:spPr>
          <a:xfrm>
            <a:off x="127432" y="2885279"/>
            <a:ext cx="1828143" cy="838486"/>
          </a:xfrm>
          <a:prstGeom prst="cloudCallout">
            <a:avLst>
              <a:gd name="adj1" fmla="val 53839"/>
              <a:gd name="adj2" fmla="val 59993"/>
            </a:avLst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amide of two carboxylic acids</a:t>
            </a:r>
            <a:endParaRPr lang="cs-CZ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10710</TotalTime>
  <Words>2200</Words>
  <Application>Microsoft Office PowerPoint</Application>
  <PresentationFormat>Širokoúhlá obrazovka</PresentationFormat>
  <Paragraphs>490</Paragraphs>
  <Slides>57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</vt:lpstr>
      <vt:lpstr>Calibri Light</vt:lpstr>
      <vt:lpstr>Cambria Math</vt:lpstr>
      <vt:lpstr>Insula</vt:lpstr>
      <vt:lpstr>Times New Roman</vt:lpstr>
      <vt:lpstr>Verdana</vt:lpstr>
      <vt:lpstr>Motiv Office</vt:lpstr>
      <vt:lpstr>Prezentace aplikace PowerPoint</vt:lpstr>
      <vt:lpstr>Special polymers</vt:lpstr>
      <vt:lpstr>Production of special polymers</vt:lpstr>
      <vt:lpstr>Production of special polymers</vt:lpstr>
      <vt:lpstr>Special polymers</vt:lpstr>
      <vt:lpstr>Prezentace aplikace PowerPoint</vt:lpstr>
      <vt:lpstr>Examples of heat-resistant polymers</vt:lpstr>
      <vt:lpstr>Polyphthalamide and polyaramids</vt:lpstr>
      <vt:lpstr>Polyetherimide and polyimide</vt:lpstr>
      <vt:lpstr>Preparation of polyimides</vt:lpstr>
      <vt:lpstr>Examples of heat-resistant polymers</vt:lpstr>
      <vt:lpstr>Polysulfones and polyphenylene sulfide</vt:lpstr>
      <vt:lpstr>Polyetherketone</vt:lpstr>
      <vt:lpstr>Polybenzimidazole</vt:lpstr>
      <vt:lpstr>Novoloid (Kynol)</vt:lpstr>
      <vt:lpstr>Prezentace aplikace PowerPoint</vt:lpstr>
      <vt:lpstr>Super absorbent polymers (SAP)</vt:lpstr>
      <vt:lpstr>Sorptive capacity</vt:lpstr>
      <vt:lpstr>Polyacrylic acid (PAA)</vt:lpstr>
      <vt:lpstr>A simplified scheme of the polymerization of acrylic acid</vt:lpstr>
      <vt:lpstr>Cross-linked and partially neutralized PAA</vt:lpstr>
      <vt:lpstr>PAA cross-linking</vt:lpstr>
      <vt:lpstr>Water sorption and PAA swelling</vt:lpstr>
      <vt:lpstr>Prezentace aplikace PowerPoint</vt:lpstr>
      <vt:lpstr>Liquid crystals</vt:lpstr>
      <vt:lpstr>Liquid crystals</vt:lpstr>
      <vt:lpstr>Polymer liquid crystals (LCP)</vt:lpstr>
      <vt:lpstr>Polymer liquid crystals (LCP)</vt:lpstr>
      <vt:lpstr>Polymer liquid crystals (LCP)</vt:lpstr>
      <vt:lpstr>Examples of mesogens</vt:lpstr>
      <vt:lpstr>Prezentace aplikace PowerPoint</vt:lpstr>
      <vt:lpstr>Electroconductive polymers</vt:lpstr>
      <vt:lpstr>Electroconductive polymers</vt:lpstr>
      <vt:lpstr>Electroconductive polymers</vt:lpstr>
      <vt:lpstr>Use of electroconductive polymers</vt:lpstr>
      <vt:lpstr>Redox color changes of polyaniline</vt:lpstr>
      <vt:lpstr>Prezentace aplikace PowerPoint</vt:lpstr>
      <vt:lpstr>Photosensitive polymers</vt:lpstr>
      <vt:lpstr>Photosensitive polymers</vt:lpstr>
      <vt:lpstr>Prezentace aplikace PowerPoint</vt:lpstr>
      <vt:lpstr>Polymer ion exchangers (ionex)</vt:lpstr>
      <vt:lpstr>Ion exchangers (cathexes)</vt:lpstr>
      <vt:lpstr>Ion exchangers (annexes)</vt:lpstr>
      <vt:lpstr>Prezentace aplikace PowerPoint</vt:lpstr>
      <vt:lpstr>Self-healing polymers</vt:lpstr>
      <vt:lpstr>Surface bonding methods</vt:lpstr>
      <vt:lpstr>Physical bonding of surfaces</vt:lpstr>
      <vt:lpstr>Physico-chemical bonding (irreversible)</vt:lpstr>
      <vt:lpstr>Examples of reversible cross-linking</vt:lpstr>
      <vt:lpstr>Prezentace aplikace PowerPoint</vt:lpstr>
      <vt:lpstr>Baropolymers</vt:lpstr>
      <vt:lpstr>Prezentace aplikace PowerPoint</vt:lpstr>
      <vt:lpstr>Biocompatible polymers</vt:lpstr>
      <vt:lpstr>Biodegradable polymers</vt:lpstr>
      <vt:lpstr>Example:</vt:lpstr>
      <vt:lpstr>Thank you for your attention</vt:lpstr>
      <vt:lpstr>Merry Christmas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1164</cp:revision>
  <cp:lastPrinted>2012-10-08T09:32:30Z</cp:lastPrinted>
  <dcterms:created xsi:type="dcterms:W3CDTF">2002-03-19T18:58:51Z</dcterms:created>
  <dcterms:modified xsi:type="dcterms:W3CDTF">2023-12-11T07:29:14Z</dcterms:modified>
</cp:coreProperties>
</file>