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300" r:id="rId7"/>
    <p:sldId id="314" r:id="rId8"/>
    <p:sldId id="311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2" r:id="rId20"/>
    <p:sldId id="315" r:id="rId21"/>
    <p:sldId id="316" r:id="rId22"/>
    <p:sldId id="317" r:id="rId23"/>
    <p:sldId id="318" r:id="rId24"/>
    <p:sldId id="319" r:id="rId25"/>
    <p:sldId id="320" r:id="rId26"/>
    <p:sldId id="322" r:id="rId27"/>
    <p:sldId id="323" r:id="rId28"/>
    <p:sldId id="517" r:id="rId29"/>
    <p:sldId id="324" r:id="rId30"/>
    <p:sldId id="518" r:id="rId31"/>
    <p:sldId id="525" r:id="rId32"/>
    <p:sldId id="519" r:id="rId33"/>
    <p:sldId id="520" r:id="rId34"/>
    <p:sldId id="521" r:id="rId35"/>
    <p:sldId id="522" r:id="rId36"/>
    <p:sldId id="524" r:id="rId37"/>
    <p:sldId id="527" r:id="rId38"/>
    <p:sldId id="528" r:id="rId39"/>
    <p:sldId id="529" r:id="rId40"/>
    <p:sldId id="523" r:id="rId41"/>
    <p:sldId id="531" r:id="rId42"/>
    <p:sldId id="530" r:id="rId43"/>
    <p:sldId id="533" r:id="rId44"/>
    <p:sldId id="532" r:id="rId45"/>
    <p:sldId id="534" r:id="rId46"/>
    <p:sldId id="535" r:id="rId47"/>
    <p:sldId id="536" r:id="rId48"/>
    <p:sldId id="537" r:id="rId49"/>
    <p:sldId id="539" r:id="rId50"/>
    <p:sldId id="538" r:id="rId51"/>
    <p:sldId id="541" r:id="rId52"/>
    <p:sldId id="542" r:id="rId53"/>
    <p:sldId id="543" r:id="rId54"/>
    <p:sldId id="544" r:id="rId55"/>
    <p:sldId id="545" r:id="rId56"/>
    <p:sldId id="546" r:id="rId57"/>
    <p:sldId id="547" r:id="rId58"/>
    <p:sldId id="540" r:id="rId59"/>
    <p:sldId id="526" r:id="rId6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9"/>
  </p:normalViewPr>
  <p:slideViewPr>
    <p:cSldViewPr snapToGrid="0">
      <p:cViewPr varScale="1">
        <p:scale>
          <a:sx n="103" d="100"/>
          <a:sy n="103" d="100"/>
        </p:scale>
        <p:origin x="18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248677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285039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2679824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61373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187410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428785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2547473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777299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1779982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1558504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2649573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2972984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848715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039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3939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73140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9449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0247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124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12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42695138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39899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589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340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2711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0065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97657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88057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1345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49698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615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623565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50152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1703740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1670781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229792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Historie - vznik po WWII, výrazné snížení morbidity a mortality po operacích</a:t>
            </a:r>
          </a:p>
        </p:txBody>
      </p:sp>
    </p:spTree>
    <p:extLst>
      <p:ext uri="{BB962C8B-B14F-4D97-AF65-F5344CB8AC3E}">
        <p14:creationId xmlns:p14="http://schemas.microsoft.com/office/powerpoint/2010/main" val="3331123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2" y="6087296"/>
            <a:ext cx="8161736" cy="324183"/>
          </a:xfrm>
          <a:prstGeom prst="rect">
            <a:avLst/>
          </a:prstGeom>
          <a:ln w="3175"/>
        </p:spPr>
        <p:txBody>
          <a:bodyPr lIns="35718" tIns="35718" rIns="35718" bIns="35718" anchor="b"/>
          <a:lstStyle>
            <a:lvl1pPr marL="0" indent="0" defTabSz="412750">
              <a:spcBef>
                <a:spcPts val="0"/>
              </a:spcBef>
              <a:buSzTx/>
              <a:buFontTx/>
              <a:buNone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Autor a datum</a:t>
            </a:r>
          </a:p>
        </p:txBody>
      </p:sp>
      <p:sp>
        <p:nvSpPr>
          <p:cNvPr id="93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491132" y="1303734"/>
            <a:ext cx="8162619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l" defTabSz="1219169">
              <a:lnSpc>
                <a:spcPct val="80000"/>
              </a:lnSpc>
              <a:defRPr sz="5600" b="1" spc="-11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Název prezentace</a:t>
            </a:r>
          </a:p>
        </p:txBody>
      </p:sp>
      <p:sp>
        <p:nvSpPr>
          <p:cNvPr id="9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2" y="3589734"/>
            <a:ext cx="8161736" cy="1024031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defTabSz="412750"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 defTabSz="412750"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 defTabSz="412750"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 defTabSz="412750"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 defTabSz="412750"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4466380" y="6477148"/>
            <a:ext cx="211240" cy="207938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FB3BCECA-16AC-66F0-5F1D-801DEEDE6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7">
            <a:extLst>
              <a:ext uri="{FF2B5EF4-FFF2-40B4-BE49-F238E27FC236}">
                <a16:creationId xmlns:a16="http://schemas.microsoft.com/office/drawing/2014/main" id="{D4CCAB5C-D06A-8E74-74A6-D5845503C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8">
            <a:extLst>
              <a:ext uri="{FF2B5EF4-FFF2-40B4-BE49-F238E27FC236}">
                <a16:creationId xmlns:a16="http://schemas.microsoft.com/office/drawing/2014/main" id="{B34374A4-9AC3-C74C-6209-C40CF05E5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79C5-42E8-F84E-9386-DCDE4A8D3EAC}" type="slidenum">
              <a:rPr lang="en-GB" altLang="en-CZ"/>
              <a:pPr/>
              <a:t>‹#›</a:t>
            </a:fld>
            <a:endParaRPr lang="en-GB" altLang="en-CZ"/>
          </a:p>
        </p:txBody>
      </p:sp>
    </p:spTree>
    <p:extLst>
      <p:ext uri="{BB962C8B-B14F-4D97-AF65-F5344CB8AC3E}">
        <p14:creationId xmlns:p14="http://schemas.microsoft.com/office/powerpoint/2010/main" val="103678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21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názvu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 názvu</a:t>
            </a:r>
          </a:p>
        </p:txBody>
      </p:sp>
      <p:sp>
        <p:nvSpPr>
          <p:cNvPr id="3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9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8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názvu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 názvu</a:t>
            </a:r>
          </a:p>
        </p:txBody>
      </p:sp>
      <p:sp>
        <p:nvSpPr>
          <p:cNvPr id="73" name="Text úrovně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4" name="Zástupný symbol pro text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názvu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 názvu</a:t>
            </a:r>
          </a:p>
        </p:txBody>
      </p:sp>
      <p:sp>
        <p:nvSpPr>
          <p:cNvPr id="83" name="Zástupný symbol pro obrázek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url?sa=i&amp;rct=j&amp;q=&amp;esrc=s&amp;source=images&amp;cd=&amp;cad=rja&amp;uact=8&amp;ved=2ahUKEwjp5peTr8HZAhXHLFAKHVC7BuoQjRx6BAgAEAY&amp;url=https%3A%2F%2Fwww.slideshare.net%2Fvinodravaliya%2Foxygen-therapy-by-drvinod-ravaliya&amp;psig=AOvVaw2n98w78Koksw7YBt_VPbdo&amp;ust=1519658447623454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s://www.google.cz/url?sa=i&amp;rct=j&amp;q=&amp;esrc=s&amp;source=images&amp;cd=&amp;cad=rja&amp;uact=8&amp;ved=2ahUKEwi_vPeGr8HZAhXCJ1AKHcpODo4QjRx6BAgAEAY&amp;url=https%3A%2F%2Fpblnotes.wordpress.com%2F2011%2F08%2F29%2Ftreatments-for-copd%2F&amp;psig=AOvVaw2n98w78Koksw7YBt_VPbdo&amp;ust=151965844762345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rct=j&amp;q=&amp;esrc=s&amp;source=images&amp;cd=&amp;cad=rja&amp;uact=8&amp;ved=2ahUKEwjz4pSTsMHZAhVIblAKHRbJAt8QjRx6BAgAEAY&amp;url=https%3A%2F%2Frehabmart.com.sg%2Frespiratory-cardiovascular-product%2Foxygen-equipment%2Fnasal-cannula-2m-tubing&amp;psig=AOvVaw2FnMnUFN8ARkGwm1ndNuvH&amp;ust=1519658750326341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justnebulizers.com/adult-oxygen-mask-case-of.html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www.google.cz/url?sa=i&amp;rct=j&amp;q=&amp;esrc=s&amp;source=images&amp;cd=&amp;cad=rja&amp;uact=8&amp;ved=2ahUKEwilsrber8HZAhUILVAKHdd9AuUQjRx6BAgAEAY&amp;url=https%3A%2F%2Fwww.indiamart.com%2Fproddetail%2Freservoir-bag-oxygen-mask-3520520891.html&amp;psig=AOvVaw3wRnekjpj3ovkg0j0braZG&amp;ust=1519658635554846" TargetMode="Externa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url?sa=i&amp;rct=j&amp;q=&amp;esrc=s&amp;source=images&amp;cd=&amp;cad=rja&amp;uact=8&amp;ved=2ahUKEwiIj5eOtsHZAhUIZVAKHbQPC90QjRx6BAgAEAY&amp;url=http%3A%2F%2Fwww.flexicare.com%2Fproducts%2Foxygen-aerosol-therapy%2Fpost-operative%2Ftracheostomy-mask-thermotrach-hme&amp;psig=AOvVaw0Lvriu6Vu2e0dkrliLFV56&amp;ust=1519660339190418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google.cz/url?sa=i&amp;rct=j&amp;q=&amp;esrc=s&amp;source=images&amp;cd=&amp;cad=rja&amp;uact=8&amp;ved=2ahUKEwjl6KLetcHZAhUFPVAKHfCPBswQjRx6BAgAEAY&amp;url=http%3A%2F%2Fwww.homehealthcareshop.com%2Fadult-tracheostomy-mask-with-21m-oxygen-tubing&amp;psig=AOvVaw1EuocYhyx7fR20sTLNskZB&amp;ust=151966024383684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z/url?sa=i&amp;rct=j&amp;q=&amp;esrc=s&amp;source=images&amp;cd=&amp;cad=rja&amp;uact=8&amp;ved=&amp;url=http://www.daca.it/materiale%20per%20il%20sito/assistenza%20alla%20persona%20con%20problemi%20respiratori.pdf&amp;psig=AFQjCNHsuqyjh3nt4TAQCM9CfSKm0zhnEw&amp;ust=1476470408626657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google.cz/url?sa=i&amp;rct=j&amp;q=&amp;esrc=s&amp;source=images&amp;cd=&amp;cad=rja&amp;uact=8&amp;ved=0ahUKEwil_tyFt9jPAhVC0RQKHVfBD3sQjRwIBw&amp;url=http://www.ventilab.org/tag/cpap/&amp;psig=AFQjCNHsuqyjh3nt4TAQCM9CfSKm0zhnEw&amp;ust=147647040862665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hyperlink" Target="http://eshop.maxdorf.cz/data/i/m/10315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s://www.google.cz/url?sa=i&amp;rct=j&amp;q=&amp;esrc=s&amp;source=images&amp;cd=&amp;cad=rja&amp;uact=8&amp;ved=2ahUKEwiNjcyWp8HZAhWLh7QKHXqfDsIQjRx6BAgAEAY&amp;url=http%3A%2F%2Fwww.emergency-live.com%2Fen%2Fequipment%2Fdoes-non-invasive-ventilation-have-a-role-in-chest-trauma-patients%2F&amp;psig=AOvVaw0cp6kpAoVi_VclWCjL8IP3&amp;ust=151965632402892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hyperlink" Target="https://www.google.cz/url?sa=i&amp;rct=j&amp;q=&amp;esrc=s&amp;source=images&amp;cd=&amp;cad=rja&amp;uact=8&amp;ved=2ahUKEwjr4qLDrcHZAhVCZFAKHf7nAOEQjRx6BAgAEAY&amp;url=http%3A%2F%2Ferj.ersjournals.com%2Fcontent%2F22%2F42_suppl%2F65s&amp;psig=AOvVaw1937ASrATRR5Z6O0WMRKIc&amp;ust=1519658037856133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z/url?sa=i&amp;rct=j&amp;q=&amp;esrc=s&amp;source=images&amp;cd=&amp;cad=rja&amp;uact=8&amp;ved=2ahUKEwjOyKKmrsHZAhXRhrQKHSTTCOAQjRx6BAgAEAY&amp;url=https%3A%2F%2Fwww.livescience.com%2F28738-oxygen.html&amp;psig=AOvVaw1VyAciEmjfQZ4Zp-v__sej&amp;ust=1519658223205860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hyperlink" Target="https://www.google.cz/url?sa=i&amp;rct=j&amp;q=&amp;esrc=s&amp;source=images&amp;cd=&amp;cad=rja&amp;uact=8&amp;ved=2ahUKEwjryMzAoMHZAhXPhrQKHW2rBcQQjRx6BAgAEAY&amp;url=https%3A%2F%2Fwww.slideshare.net%2FSharathKrishnaswami1%2Fmechanical-ventilation-sharath&amp;psig=AOvVaw2-FG7bEcoAwpiDqHhZSWyh&amp;ust=151965454521030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google.cz/url?sa=i&amp;rct=j&amp;q=&amp;esrc=s&amp;source=images&amp;cd=&amp;cad=rja&amp;uact=8&amp;ved=2ahUKEwiUwvKJocHZAhUMbVAKHaXNDs4QjRx6BAgAEAY&amp;url=https%3A%2F%2Fen.wikipedia.org%2Fwiki%2FIron_lung&amp;psig=AOvVaw1fKP3s_KqMAv0oDQrCQwkx&amp;ust=1519654621759847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s://www.google.cz/url?sa=i&amp;rct=j&amp;q=&amp;esrc=s&amp;source=images&amp;cd=&amp;cad=rja&amp;uact=8&amp;ved=2ahUKEwinisehocHZAhVILVAKHUDjDd4QjRx6BAgAEAY&amp;url=https%3A%2F%2Fcommons.wikimedia.org%2Fwiki%2FFile%3AIron_Lung_-_Indiana_State_Museum_-_DSC00412.JPG&amp;psig=AOvVaw1fKP3s_KqMAv0oDQrCQwkx&amp;ust=1519654621759847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s://www.google.cz/url?sa=i&amp;rct=j&amp;q=&amp;esrc=s&amp;source=images&amp;cd=&amp;cad=rja&amp;uact=8&amp;ved=2ahUKEwis66TKrsHZAhUJZ1AKHfgXBNcQjRx6BAgAEAY&amp;url=https%3A%2F%2Fwww.advancedtissue.com%2Fsuccess-stories-patients-boost-wound-healing-with-oxygen-therapy%2F&amp;psig=AOvVaw1eEP4yXeyjX2aT7y5dEthr&amp;ust=1519658327332383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hyperlink" Target="https://www.google.cz/url?sa=i&amp;rct=j&amp;q=&amp;esrc=s&amp;source=images&amp;cd=&amp;cad=rja&amp;uact=8&amp;ved=2ahUKEwiY-bDu7cHZAhWRKVAKHQLmAeQQjRx6BAgAEAY&amp;url=http%3A%2F%2Fadc.bmj.com%2Fcontent%2F80%2F5%2F475&amp;psig=AOvVaw1vV30a9tUQzUqPTp4Y1BOi&amp;ust=151967531272292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hyperlink" Target="https://www.google.cz/url?sa=i&amp;rct=j&amp;q=&amp;esrc=s&amp;source=images&amp;cd=&amp;cad=rja&amp;uact=8&amp;ved=2ahUKEwjfvIWao8HZAhWQLlAKHdELCt4QjRx6BAgAEAY&amp;url=https%3A%2F%2Fwww.slideshare.net%2Fscribeofegypt%2Fventilator-induced-lung-injury&amp;psig=AOvVaw23UZuwVL40UeAO175I0XmN&amp;ust=1519655276070485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google.cz/url?sa=i&amp;rct=j&amp;q=&amp;esrc=s&amp;source=images&amp;cd=&amp;cad=rja&amp;uact=8&amp;ved=2ahUKEwi0kt3To8HZAhVNaFAKHU0IAuQQjRx6BAgAEAY&amp;url=https%3A%2F%2Fhealthool.com%2Fsubcutaneous-emphysema%2F&amp;psig=AOvVaw3kb_9sZX0uA7MemmDmKc5q&amp;ust=1519655395710458" TargetMode="Externa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AD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MUDr. Jan Sebroň…"/>
          <p:cNvSpPr txBox="1">
            <a:spLocks noGrp="1"/>
          </p:cNvSpPr>
          <p:nvPr>
            <p:ph type="body" sz="quarter" idx="1"/>
          </p:nvPr>
        </p:nvSpPr>
        <p:spPr>
          <a:xfrm>
            <a:off x="310438" y="5626859"/>
            <a:ext cx="5315627" cy="85682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marL="157519" indent="-45505" defTabSz="630078">
              <a:defRPr sz="1176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cs-CZ" sz="1400" dirty="0"/>
              <a:t>doc. MUDr. David </a:t>
            </a:r>
            <a:r>
              <a:rPr lang="cs-CZ" sz="1400" dirty="0" err="1"/>
              <a:t>Astapenko</a:t>
            </a:r>
            <a:r>
              <a:rPr lang="cs-CZ" sz="1400" dirty="0"/>
              <a:t>, Ph.D., MBA</a:t>
            </a:r>
          </a:p>
          <a:p>
            <a:pPr marL="157519" indent="-45505" defTabSz="630078">
              <a:defRPr sz="1176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cs-CZ" sz="1400" dirty="0"/>
              <a:t>KARIM, FNHK</a:t>
            </a:r>
          </a:p>
          <a:p>
            <a:pPr marL="157519" indent="-45505" defTabSz="630078">
              <a:defRPr sz="1176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cs-CZ" sz="1400" dirty="0"/>
              <a:t>LFHK UK</a:t>
            </a:r>
            <a:endParaRPr sz="1400" dirty="0"/>
          </a:p>
        </p:txBody>
      </p:sp>
      <p:pic>
        <p:nvPicPr>
          <p:cNvPr id="105" name="Snímek obrazovky 2022-10-23 v 15.12.17.png" descr="Snímek obrazovky 2022-10-23 v 15.12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33"/>
            <a:ext cx="9144001" cy="1189102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extovéPole 8"/>
          <p:cNvSpPr txBox="1"/>
          <p:nvPr/>
        </p:nvSpPr>
        <p:spPr>
          <a:xfrm>
            <a:off x="545738" y="2528452"/>
            <a:ext cx="8052524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cs-CZ" dirty="0"/>
              <a:t>Umělá plicní ventilace a její možnosti ve zdravotnickém zařízení (HFNO, NIV, UPV)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 err="1">
                <a:cs typeface="Times New Roman" panose="02020603050405020304" pitchFamily="18" charset="0"/>
              </a:rPr>
              <a:t>Venturi</a:t>
            </a:r>
            <a:r>
              <a:rPr lang="cs-CZ" altLang="cs-CZ" sz="2800" dirty="0">
                <a:cs typeface="Times New Roman" panose="02020603050405020304" pitchFamily="18" charset="0"/>
              </a:rPr>
              <a:t> masky (CHOPN)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Výsledek obrázku pro oxygen therapy venturi mask">
            <a:hlinkClick r:id="rId4"/>
            <a:extLst>
              <a:ext uri="{FF2B5EF4-FFF2-40B4-BE49-F238E27FC236}">
                <a16:creationId xmlns:a16="http://schemas.microsoft.com/office/drawing/2014/main" id="{608DDEF4-6B4B-4915-5C86-0EFE30C60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42910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ýsledek obrázku pro oxygen therapy venturi mask">
            <a:hlinkClick r:id="rId6"/>
            <a:extLst>
              <a:ext uri="{FF2B5EF4-FFF2-40B4-BE49-F238E27FC236}">
                <a16:creationId xmlns:a16="http://schemas.microsoft.com/office/drawing/2014/main" id="{687FD4BC-7806-48D4-E848-A575FECE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346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1477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Nízko-průtokové systémy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 descr="Výsledek obrázku pro oxygen mask with reservoir bag">
            <a:hlinkClick r:id="rId4"/>
            <a:extLst>
              <a:ext uri="{FF2B5EF4-FFF2-40B4-BE49-F238E27FC236}">
                <a16:creationId xmlns:a16="http://schemas.microsoft.com/office/drawing/2014/main" id="{19EF01E5-C550-BF58-8704-5C9D7F86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5" y="1278005"/>
            <a:ext cx="3774051" cy="189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Výsledek obrázku pro oxygen mask">
            <a:hlinkClick r:id="rId6"/>
            <a:extLst>
              <a:ext uri="{FF2B5EF4-FFF2-40B4-BE49-F238E27FC236}">
                <a16:creationId xmlns:a16="http://schemas.microsoft.com/office/drawing/2014/main" id="{2169C76D-7325-4B20-86D8-609AC640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94" y="3101279"/>
            <a:ext cx="3024273" cy="276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Výsledek obrázku pro oxygen nasal prong">
            <a:hlinkClick r:id="rId8"/>
            <a:extLst>
              <a:ext uri="{FF2B5EF4-FFF2-40B4-BE49-F238E27FC236}">
                <a16:creationId xmlns:a16="http://schemas.microsoft.com/office/drawing/2014/main" id="{26401F07-BD10-9860-A04D-7DC11382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29" y="1348357"/>
            <a:ext cx="3721214" cy="252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8">
            <a:extLst>
              <a:ext uri="{FF2B5EF4-FFF2-40B4-BE49-F238E27FC236}">
                <a16:creationId xmlns:a16="http://schemas.microsoft.com/office/drawing/2014/main" id="{A0281430-99AB-80AB-BCFC-676D70BC7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954" y="5483767"/>
            <a:ext cx="49323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>
                <a:solidFill>
                  <a:srgbClr val="000000"/>
                </a:solidFill>
              </a:rPr>
              <a:t>Maska – min. průtok 5 l/min u nemocných s rizikem retence CO</a:t>
            </a:r>
            <a:r>
              <a:rPr lang="cs-CZ" altLang="cs-CZ" baseline="-25000" dirty="0">
                <a:solidFill>
                  <a:srgbClr val="000000"/>
                </a:solidFill>
              </a:rPr>
              <a:t>2</a:t>
            </a:r>
            <a:endParaRPr lang="en-GB" altLang="cs-CZ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173914"/>
            <a:ext cx="8983361" cy="79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Techniky oxygenoterapie</a:t>
            </a:r>
            <a:r>
              <a:rPr lang="en-US" altLang="cs-CZ" sz="2800" dirty="0"/>
              <a:t> </a:t>
            </a:r>
            <a:r>
              <a:rPr lang="cs-CZ" altLang="cs-CZ" sz="2800" dirty="0">
                <a:cs typeface="Times New Roman" panose="02020603050405020304" pitchFamily="18" charset="0"/>
              </a:rPr>
              <a:t>u spontánně ventilujících nemocných se zajištěním dýchacích cest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/>
            <a:r>
              <a:rPr lang="cs-CZ" altLang="cs-CZ" sz="1800" dirty="0" err="1">
                <a:cs typeface="Times New Roman" panose="02020603050405020304" pitchFamily="18" charset="0"/>
              </a:rPr>
              <a:t>Ayre</a:t>
            </a:r>
            <a:r>
              <a:rPr lang="cs-CZ" altLang="cs-CZ" sz="1800" dirty="0">
                <a:cs typeface="Times New Roman" panose="02020603050405020304" pitchFamily="18" charset="0"/>
              </a:rPr>
              <a:t> T (T-kus) se zdrojem vdechované směsi</a:t>
            </a:r>
            <a:endParaRPr lang="cs-CZ" alt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cs-CZ" altLang="cs-CZ" sz="1800" dirty="0"/>
          </a:p>
          <a:p>
            <a:pPr algn="just" eaLnBrk="1" hangingPunct="1"/>
            <a:r>
              <a:rPr lang="cs-CZ" altLang="cs-CZ" sz="1800" dirty="0">
                <a:cs typeface="Times New Roman" panose="02020603050405020304" pitchFamily="18" charset="0"/>
              </a:rPr>
              <a:t>T kus s pasivním výměníkem vlhkosti a tepla.</a:t>
            </a:r>
            <a:endParaRPr lang="cs-CZ" altLang="cs-CZ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>
                <a:cs typeface="Times New Roman" panose="02020603050405020304" pitchFamily="18" charset="0"/>
              </a:rPr>
              <a:t>Tracheální kyslíková maska se zdrojem vdechované směsi</a:t>
            </a:r>
            <a:r>
              <a:rPr lang="en-US" altLang="cs-CZ" sz="1800" dirty="0"/>
              <a:t> </a:t>
            </a:r>
          </a:p>
        </p:txBody>
      </p:sp>
      <p:pic>
        <p:nvPicPr>
          <p:cNvPr id="3" name="Picture 4" descr="Výsledek obrázku pro tracheostomy mask">
            <a:hlinkClick r:id="rId4"/>
            <a:extLst>
              <a:ext uri="{FF2B5EF4-FFF2-40B4-BE49-F238E27FC236}">
                <a16:creationId xmlns:a16="http://schemas.microsoft.com/office/drawing/2014/main" id="{9FFF19EF-C271-0ECE-3B80-EDE1BF8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3" y="3376239"/>
            <a:ext cx="3131731" cy="250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Výsledek obrázku pro tracheostomy oxygen delivery">
            <a:hlinkClick r:id="rId6"/>
            <a:extLst>
              <a:ext uri="{FF2B5EF4-FFF2-40B4-BE49-F238E27FC236}">
                <a16:creationId xmlns:a16="http://schemas.microsoft.com/office/drawing/2014/main" id="{ABF8DC30-C2EC-90F9-F2DB-0B0B61F07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414" y="3376239"/>
            <a:ext cx="4575718" cy="248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9434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CPAP – kontinuální přetlak v dýchacích cestách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/>
            <a:r>
              <a:rPr lang="cs-CZ" altLang="cs-CZ" sz="1800" dirty="0">
                <a:cs typeface="Times New Roman" panose="02020603050405020304" pitchFamily="18" charset="0"/>
              </a:rPr>
              <a:t>Klasická technika</a:t>
            </a:r>
          </a:p>
          <a:p>
            <a:pPr lvl="1" algn="just" hangingPunct="1"/>
            <a:r>
              <a:rPr lang="cs-CZ" altLang="cs-CZ" sz="1800" dirty="0" err="1">
                <a:cs typeface="Times New Roman" panose="02020603050405020304" pitchFamily="18" charset="0"/>
              </a:rPr>
              <a:t>Vysokoprůtokový</a:t>
            </a:r>
            <a:r>
              <a:rPr lang="cs-CZ" altLang="cs-CZ" sz="1800" dirty="0">
                <a:cs typeface="Times New Roman" panose="02020603050405020304" pitchFamily="18" charset="0"/>
              </a:rPr>
              <a:t> zdroj O</a:t>
            </a:r>
            <a:r>
              <a:rPr lang="cs-CZ" altLang="cs-CZ" sz="1800" baseline="-25000" dirty="0"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cs typeface="Times New Roman" panose="02020603050405020304" pitchFamily="18" charset="0"/>
              </a:rPr>
              <a:t>  (15-30 l/min)</a:t>
            </a:r>
          </a:p>
          <a:p>
            <a:pPr lvl="1" algn="just" hangingPunct="1"/>
            <a:r>
              <a:rPr lang="cs-CZ" altLang="cs-CZ" sz="1800" dirty="0" err="1">
                <a:cs typeface="Times New Roman" panose="02020603050405020304" pitchFamily="18" charset="0"/>
              </a:rPr>
              <a:t>Rezervoir</a:t>
            </a:r>
            <a:r>
              <a:rPr lang="cs-CZ" altLang="cs-CZ" sz="1800" dirty="0">
                <a:cs typeface="Times New Roman" panose="02020603050405020304" pitchFamily="18" charset="0"/>
              </a:rPr>
              <a:t> (gumový vak, objem alespoň 15 (18) l)</a:t>
            </a:r>
          </a:p>
          <a:p>
            <a:pPr algn="just" eaLnBrk="1" hangingPunct="1"/>
            <a:endParaRPr lang="cs-CZ" altLang="cs-CZ" sz="1800" dirty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1800" dirty="0" err="1">
                <a:cs typeface="Times New Roman" panose="02020603050405020304" pitchFamily="18" charset="0"/>
              </a:rPr>
              <a:t>Vysokoprůtokový</a:t>
            </a:r>
            <a:r>
              <a:rPr lang="cs-CZ" altLang="cs-CZ" sz="1800" dirty="0">
                <a:cs typeface="Times New Roman" panose="02020603050405020304" pitchFamily="18" charset="0"/>
              </a:rPr>
              <a:t> zdroj O</a:t>
            </a:r>
            <a:r>
              <a:rPr lang="cs-CZ" altLang="cs-CZ" sz="1800" baseline="-25000" dirty="0"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cs typeface="Times New Roman" panose="02020603050405020304" pitchFamily="18" charset="0"/>
              </a:rPr>
              <a:t> – on </a:t>
            </a:r>
            <a:r>
              <a:rPr lang="cs-CZ" altLang="cs-CZ" sz="1800" dirty="0" err="1">
                <a:cs typeface="Times New Roman" panose="02020603050405020304" pitchFamily="18" charset="0"/>
              </a:rPr>
              <a:t>demand</a:t>
            </a:r>
            <a:endParaRPr lang="cs-CZ" altLang="cs-CZ" sz="1800" dirty="0">
              <a:cs typeface="Times New Roman" panose="02020603050405020304" pitchFamily="18" charset="0"/>
            </a:endParaRPr>
          </a:p>
          <a:p>
            <a:pPr lvl="1" algn="just" hangingPunct="1"/>
            <a:r>
              <a:rPr lang="cs-CZ" altLang="cs-CZ" sz="1800" dirty="0">
                <a:cs typeface="Times New Roman" panose="02020603050405020304" pitchFamily="18" charset="0"/>
              </a:rPr>
              <a:t>Generátor vysokého průtoku O</a:t>
            </a:r>
            <a:r>
              <a:rPr lang="cs-CZ" altLang="cs-CZ" sz="1800" baseline="-25000" dirty="0"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cs typeface="Times New Roman" panose="02020603050405020304" pitchFamily="18" charset="0"/>
              </a:rPr>
              <a:t> bez vaku (AIRVO)</a:t>
            </a:r>
          </a:p>
          <a:p>
            <a:pPr algn="just" eaLnBrk="1" hangingPunct="1"/>
            <a:endParaRPr lang="cs-CZ" altLang="cs-CZ" sz="1800" dirty="0"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1800" dirty="0">
                <a:cs typeface="Times New Roman" panose="02020603050405020304" pitchFamily="18" charset="0"/>
              </a:rPr>
              <a:t>Ventilátory pro IP nebo domácí UPV</a:t>
            </a:r>
          </a:p>
          <a:p>
            <a:pPr lvl="1" algn="just" hangingPunct="1"/>
            <a:r>
              <a:rPr lang="cs-CZ" altLang="cs-CZ" sz="1800" dirty="0">
                <a:cs typeface="Times New Roman" panose="02020603050405020304" pitchFamily="18" charset="0"/>
              </a:rPr>
              <a:t>On </a:t>
            </a:r>
            <a:r>
              <a:rPr lang="cs-CZ" altLang="cs-CZ" sz="1800" dirty="0" err="1">
                <a:cs typeface="Times New Roman" panose="02020603050405020304" pitchFamily="18" charset="0"/>
              </a:rPr>
              <a:t>demand</a:t>
            </a:r>
            <a:r>
              <a:rPr lang="cs-CZ" altLang="cs-CZ" sz="1800" dirty="0">
                <a:cs typeface="Times New Roman" panose="02020603050405020304" pitchFamily="18" charset="0"/>
              </a:rPr>
              <a:t> režim</a:t>
            </a:r>
          </a:p>
          <a:p>
            <a:pPr lvl="1" algn="just" hangingPunct="1"/>
            <a:r>
              <a:rPr lang="cs-CZ" altLang="cs-CZ" sz="1800" dirty="0">
                <a:cs typeface="Times New Roman" panose="02020603050405020304" pitchFamily="18" charset="0"/>
              </a:rPr>
              <a:t>Obvykle automatický s minimální tlakovou podporou</a:t>
            </a:r>
          </a:p>
        </p:txBody>
      </p:sp>
    </p:spTree>
    <p:extLst>
      <p:ext uri="{BB962C8B-B14F-4D97-AF65-F5344CB8AC3E}">
        <p14:creationId xmlns:p14="http://schemas.microsoft.com/office/powerpoint/2010/main" val="9310318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CPAP systém s rezervoárem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Výsledek obrázku pro cpap reservoir">
            <a:hlinkClick r:id="rId4"/>
            <a:extLst>
              <a:ext uri="{FF2B5EF4-FFF2-40B4-BE49-F238E27FC236}">
                <a16:creationId xmlns:a16="http://schemas.microsoft.com/office/drawing/2014/main" id="{A2CA9D5D-B9D8-65AE-B4F4-F7A427C21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07" y="1530792"/>
            <a:ext cx="2819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ýsledek obrázku pro cpap reservoir">
            <a:hlinkClick r:id="rId6"/>
            <a:extLst>
              <a:ext uri="{FF2B5EF4-FFF2-40B4-BE49-F238E27FC236}">
                <a16:creationId xmlns:a16="http://schemas.microsoft.com/office/drawing/2014/main" id="{FE4615DD-9DCB-F8E3-1C8C-05E5DE8E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70" y="1891154"/>
            <a:ext cx="41814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7896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CPAP – obstrukční spánková apnoe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CPAP">
            <a:extLst>
              <a:ext uri="{FF2B5EF4-FFF2-40B4-BE49-F238E27FC236}">
                <a16:creationId xmlns:a16="http://schemas.microsoft.com/office/drawing/2014/main" id="{B440606D-754C-58AC-175D-E3AAC8660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46" y="1710179"/>
            <a:ext cx="38877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www.xflo.com.au/wp-content/uploads/2016/03/xflo5.jpg">
            <a:extLst>
              <a:ext uri="{FF2B5EF4-FFF2-40B4-BE49-F238E27FC236}">
                <a16:creationId xmlns:a16="http://schemas.microsoft.com/office/drawing/2014/main" id="{B7B57BFC-D7A6-FDFE-CE5C-CAD67B370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96" y="2286442"/>
            <a:ext cx="3810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20840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Indikace a rizika CPAP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Monotype Sorts" pitchFamily="2" charset="2"/>
              <a:buNone/>
            </a:pPr>
            <a:r>
              <a:rPr lang="cs-CZ" altLang="cs-CZ" sz="2000" dirty="0"/>
              <a:t>Intenzivní péče</a:t>
            </a:r>
          </a:p>
          <a:p>
            <a:pPr eaLnBrk="1" hangingPunct="1"/>
            <a:r>
              <a:rPr lang="cs-CZ" altLang="cs-CZ" sz="2000" dirty="0"/>
              <a:t>Plicní edém</a:t>
            </a:r>
          </a:p>
          <a:p>
            <a:pPr eaLnBrk="1" hangingPunct="1"/>
            <a:r>
              <a:rPr lang="cs-CZ" altLang="cs-CZ" sz="2000" dirty="0"/>
              <a:t>(Pooperační) podpora oxygenace u nemocných bez ventilačního selhání</a:t>
            </a:r>
          </a:p>
          <a:p>
            <a:pPr eaLnBrk="1" hangingPunct="1"/>
            <a:endParaRPr lang="cs-CZ" altLang="cs-CZ" sz="2000" dirty="0"/>
          </a:p>
          <a:p>
            <a:pPr eaLnBrk="1" hangingPunct="1">
              <a:buFont typeface="Monotype Sorts" pitchFamily="2" charset="2"/>
              <a:buNone/>
            </a:pPr>
            <a:r>
              <a:rPr lang="cs-CZ" altLang="cs-CZ" sz="2000" dirty="0"/>
              <a:t>Domácí použití</a:t>
            </a:r>
          </a:p>
          <a:p>
            <a:pPr eaLnBrk="1" hangingPunct="1"/>
            <a:r>
              <a:rPr lang="cs-CZ" altLang="cs-CZ" sz="2000" dirty="0"/>
              <a:t>Syndrom obstrukční spánkové apnoe</a:t>
            </a:r>
          </a:p>
          <a:p>
            <a:pPr eaLnBrk="1" hangingPunct="1"/>
            <a:endParaRPr lang="cs-CZ" altLang="cs-CZ" sz="2000" dirty="0"/>
          </a:p>
          <a:p>
            <a:pPr marL="0" indent="0" eaLnBrk="1" hangingPunct="1">
              <a:buNone/>
            </a:pPr>
            <a:r>
              <a:rPr lang="cs-CZ" altLang="cs-CZ" sz="2000" dirty="0"/>
              <a:t>Rizika</a:t>
            </a:r>
          </a:p>
          <a:p>
            <a:pPr eaLnBrk="1" hangingPunct="1"/>
            <a:r>
              <a:rPr lang="cs-CZ" altLang="cs-CZ" sz="2000" dirty="0"/>
              <a:t>Možné zvýšení dechové práce</a:t>
            </a:r>
          </a:p>
          <a:p>
            <a:pPr eaLnBrk="1" hangingPunct="1"/>
            <a:r>
              <a:rPr lang="cs-CZ" altLang="cs-CZ" sz="2000" dirty="0"/>
              <a:t>Zhoršení eliminace CO</a:t>
            </a:r>
            <a:r>
              <a:rPr lang="cs-CZ" altLang="cs-CZ" sz="2000" baseline="-25000" dirty="0"/>
              <a:t>2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Nedostatečné zvlhčení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743469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CPAP vs. NIV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Monotype Sorts" charset="2"/>
              <a:buNone/>
              <a:defRPr/>
            </a:pPr>
            <a:r>
              <a:rPr lang="cs-CZ" sz="2000" dirty="0"/>
              <a:t>NIV </a:t>
            </a:r>
          </a:p>
          <a:p>
            <a:pPr eaLnBrk="1" hangingPunct="1">
              <a:defRPr/>
            </a:pPr>
            <a:r>
              <a:rPr lang="cs-CZ" sz="2000" dirty="0"/>
              <a:t>Riziko </a:t>
            </a:r>
            <a:r>
              <a:rPr lang="cs-CZ" sz="2000" dirty="0" err="1"/>
              <a:t>asynchronie</a:t>
            </a:r>
            <a:endParaRPr lang="cs-CZ" sz="2000" dirty="0"/>
          </a:p>
          <a:p>
            <a:pPr eaLnBrk="1" hangingPunct="1">
              <a:defRPr/>
            </a:pPr>
            <a:r>
              <a:rPr lang="cs-CZ" sz="2000" dirty="0"/>
              <a:t>Není </a:t>
            </a:r>
            <a:r>
              <a:rPr lang="cs-CZ" sz="2000" dirty="0" err="1"/>
              <a:t>oxygenační</a:t>
            </a:r>
            <a:r>
              <a:rPr lang="cs-CZ" sz="2000" dirty="0"/>
              <a:t> podporou per se bez PEEP a FiO</a:t>
            </a:r>
            <a:r>
              <a:rPr lang="cs-CZ" sz="2000" baseline="-25000" dirty="0"/>
              <a:t>2</a:t>
            </a:r>
          </a:p>
          <a:p>
            <a:pPr eaLnBrk="1" hangingPunct="1">
              <a:defRPr/>
            </a:pPr>
            <a:r>
              <a:rPr lang="cs-CZ" sz="2000" dirty="0"/>
              <a:t>Výhodné vždy při retenci CO</a:t>
            </a:r>
            <a:r>
              <a:rPr lang="cs-CZ" sz="2000" baseline="-25000" dirty="0"/>
              <a:t>2</a:t>
            </a:r>
          </a:p>
          <a:p>
            <a:pPr eaLnBrk="1" hangingPunct="1">
              <a:defRPr/>
            </a:pPr>
            <a:r>
              <a:rPr lang="cs-CZ" sz="2000" dirty="0"/>
              <a:t>Limitní tachypnoe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pPr eaLnBrk="1" hangingPunct="1">
              <a:buFont typeface="Monotype Sorts" charset="2"/>
              <a:buNone/>
              <a:defRPr/>
            </a:pPr>
            <a:r>
              <a:rPr lang="cs-CZ" sz="2000" dirty="0"/>
              <a:t>CPAP</a:t>
            </a:r>
          </a:p>
          <a:p>
            <a:pPr eaLnBrk="1" hangingPunct="1">
              <a:defRPr/>
            </a:pPr>
            <a:r>
              <a:rPr lang="cs-CZ" sz="2000" dirty="0"/>
              <a:t>„čistá“ podpora oxygenace</a:t>
            </a:r>
          </a:p>
          <a:p>
            <a:pPr eaLnBrk="1" hangingPunct="1">
              <a:defRPr/>
            </a:pPr>
            <a:r>
              <a:rPr lang="cs-CZ" sz="2000" dirty="0"/>
              <a:t>Zabránění kolapsu DC (obstrukce)</a:t>
            </a:r>
          </a:p>
          <a:p>
            <a:pPr eaLnBrk="1" hangingPunct="1">
              <a:defRPr/>
            </a:pPr>
            <a:r>
              <a:rPr lang="cs-CZ" sz="2000" dirty="0"/>
              <a:t>Výhodné vždy při  tachypnoi</a:t>
            </a:r>
          </a:p>
          <a:p>
            <a:pPr eaLnBrk="1" hangingPunct="1">
              <a:defRPr/>
            </a:pPr>
            <a:r>
              <a:rPr lang="cs-CZ" sz="2000" dirty="0"/>
              <a:t>Nevhodné při </a:t>
            </a:r>
            <a:r>
              <a:rPr lang="cs-CZ" sz="2000" dirty="0" err="1"/>
              <a:t>hyperkapnii</a:t>
            </a:r>
            <a:endParaRPr lang="cs-CZ" sz="20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marL="0" indent="0" eaLnBrk="1" hangingPunct="1"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73872733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HFNO – </a:t>
            </a:r>
            <a:r>
              <a:rPr lang="cs-CZ" sz="2800" dirty="0" err="1">
                <a:cs typeface="Times New Roman" panose="02020603050405020304" pitchFamily="18" charset="0"/>
              </a:rPr>
              <a:t>high-flow</a:t>
            </a:r>
            <a:r>
              <a:rPr lang="cs-CZ" sz="2800" dirty="0"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cs typeface="Times New Roman" panose="02020603050405020304" pitchFamily="18" charset="0"/>
              </a:rPr>
              <a:t>nasal</a:t>
            </a:r>
            <a:r>
              <a:rPr lang="cs-CZ" sz="2800" dirty="0">
                <a:cs typeface="Times New Roman" panose="02020603050405020304" pitchFamily="18" charset="0"/>
              </a:rPr>
              <a:t> oxygen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cs-CZ" altLang="cs-CZ" sz="1800" dirty="0"/>
              <a:t>Speciální nosní katétr</a:t>
            </a:r>
          </a:p>
          <a:p>
            <a:pPr eaLnBrk="1" hangingPunct="1"/>
            <a:r>
              <a:rPr lang="cs-CZ" altLang="cs-CZ" sz="1800" dirty="0"/>
              <a:t>Zvlhčená směs O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 + vzduch</a:t>
            </a:r>
          </a:p>
          <a:p>
            <a:pPr eaLnBrk="1" hangingPunct="1"/>
            <a:r>
              <a:rPr lang="cs-CZ" altLang="cs-CZ" sz="1800" dirty="0"/>
              <a:t>Průtoky 30–60 l/min (dle výrobce až 80 l/min) u dospělých</a:t>
            </a:r>
          </a:p>
          <a:p>
            <a:pPr eaLnBrk="1" hangingPunct="1"/>
            <a:r>
              <a:rPr lang="cs-CZ" altLang="cs-CZ" sz="1800" dirty="0"/>
              <a:t>V pediatrii 2–4 l/min/kg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marL="0" indent="0" eaLnBrk="1" hangingPunct="1">
              <a:buNone/>
            </a:pPr>
            <a:endParaRPr lang="cs-CZ" altLang="cs-CZ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72DEA-D83D-BE4F-BCDA-D4375B150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6" y="2811001"/>
            <a:ext cx="541972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40696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Princip fungování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cs-CZ" altLang="cs-CZ" sz="1800" dirty="0"/>
              <a:t>Stabilní hodnota FiO</a:t>
            </a:r>
            <a:r>
              <a:rPr lang="cs-CZ" altLang="cs-CZ" sz="1800" baseline="-25000" dirty="0"/>
              <a:t>2</a:t>
            </a:r>
          </a:p>
          <a:p>
            <a:pPr eaLnBrk="1" hangingPunct="1"/>
            <a:r>
              <a:rPr lang="cs-CZ" altLang="cs-CZ" sz="1800" dirty="0"/>
              <a:t>„</a:t>
            </a:r>
            <a:r>
              <a:rPr lang="cs-CZ" altLang="cs-CZ" sz="1800" dirty="0" err="1"/>
              <a:t>wash</a:t>
            </a:r>
            <a:r>
              <a:rPr lang="cs-CZ" altLang="cs-CZ" sz="1800" dirty="0"/>
              <a:t> out“ mrtvého prostoru HDC směsí s O</a:t>
            </a:r>
            <a:r>
              <a:rPr lang="cs-CZ" altLang="cs-CZ" sz="1800" baseline="-25000" dirty="0"/>
              <a:t>2</a:t>
            </a:r>
          </a:p>
          <a:p>
            <a:pPr eaLnBrk="1" hangingPunct="1"/>
            <a:r>
              <a:rPr lang="cs-CZ" altLang="cs-CZ" sz="1800" dirty="0"/>
              <a:t>Pokles CO</a:t>
            </a:r>
            <a:r>
              <a:rPr lang="cs-CZ" altLang="cs-CZ" sz="1800" baseline="-25000" dirty="0"/>
              <a:t>2</a:t>
            </a:r>
            <a:r>
              <a:rPr lang="cs-CZ" altLang="cs-CZ" sz="1800" dirty="0"/>
              <a:t>, nižší dechová práce ke kontrole CO</a:t>
            </a:r>
            <a:r>
              <a:rPr lang="cs-CZ" altLang="cs-CZ" sz="1800" baseline="-25000" dirty="0"/>
              <a:t>2</a:t>
            </a:r>
          </a:p>
          <a:p>
            <a:pPr eaLnBrk="1" hangingPunct="1"/>
            <a:r>
              <a:rPr lang="cs-CZ" altLang="cs-CZ" sz="1800" dirty="0"/>
              <a:t>Generuje přetlak – ekvivalent CPAP/PEEP</a:t>
            </a:r>
          </a:p>
          <a:p>
            <a:pPr eaLnBrk="1" hangingPunct="1"/>
            <a:r>
              <a:rPr lang="cs-CZ" altLang="cs-CZ" sz="1800" dirty="0"/>
              <a:t>1,5 (40 l/min); 2,2 (50 l/min); 3,1 (60 l/min)</a:t>
            </a:r>
          </a:p>
          <a:p>
            <a:pPr eaLnBrk="1" hangingPunct="1"/>
            <a:r>
              <a:rPr lang="cs-CZ" altLang="cs-CZ" sz="1800" dirty="0"/>
              <a:t>Vliv otevřených úst</a:t>
            </a:r>
          </a:p>
          <a:p>
            <a:pPr eaLnBrk="1" hangingPunct="1"/>
            <a:r>
              <a:rPr lang="cs-CZ" altLang="cs-CZ" sz="1800" dirty="0"/>
              <a:t>Kvalitní zvlhčení a ohřátí – nezhoršuje </a:t>
            </a:r>
            <a:r>
              <a:rPr lang="cs-CZ" altLang="cs-CZ" sz="1800" dirty="0" err="1"/>
              <a:t>mukociliární</a:t>
            </a:r>
            <a:r>
              <a:rPr lang="cs-CZ" altLang="cs-CZ" sz="1800" dirty="0"/>
              <a:t> transport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marL="0" indent="0" eaLnBrk="1" hangingPunct="1">
              <a:buNone/>
            </a:pPr>
            <a:endParaRPr lang="cs-CZ" altLang="cs-CZ" sz="2400" dirty="0"/>
          </a:p>
        </p:txBody>
      </p:sp>
      <p:pic>
        <p:nvPicPr>
          <p:cNvPr id="4" name="zdg0091931480001.gif" descr="zdg0091931480001.gif">
            <a:extLst>
              <a:ext uri="{FF2B5EF4-FFF2-40B4-BE49-F238E27FC236}">
                <a16:creationId xmlns:a16="http://schemas.microsoft.com/office/drawing/2014/main" id="{1D51A6EA-F87A-DF59-B776-773533F5D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29" y="4125279"/>
            <a:ext cx="3728831" cy="23864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702048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09" name="Cíle přednášky"/>
          <p:cNvSpPr txBox="1"/>
          <p:nvPr/>
        </p:nvSpPr>
        <p:spPr>
          <a:xfrm>
            <a:off x="523404" y="252518"/>
            <a:ext cx="8097192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500" b="1" spc="-70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Cíle přednášky</a:t>
            </a:r>
          </a:p>
        </p:txBody>
      </p:sp>
      <p:sp>
        <p:nvSpPr>
          <p:cNvPr id="110" name="Seznámit se se zásadami péče o pacienta v časném pooperačním období…"/>
          <p:cNvSpPr txBox="1">
            <a:spLocks noGrp="1"/>
          </p:cNvSpPr>
          <p:nvPr>
            <p:ph type="body" idx="4294967295"/>
          </p:nvPr>
        </p:nvSpPr>
        <p:spPr>
          <a:xfrm>
            <a:off x="458286" y="1212087"/>
            <a:ext cx="8227428" cy="5109153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marL="190500" indent="0">
              <a:spcBef>
                <a:spcPts val="400"/>
              </a:spcBef>
              <a:buClr>
                <a:srgbClr val="A1A1A1"/>
              </a:buClr>
              <a:buNone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cs-CZ"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Zásady oxygenoterapie</a:t>
            </a:r>
            <a:br>
              <a:rPr dirty="0"/>
            </a:br>
            <a:endParaRPr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Rozdělení metod podpory dýchání </a:t>
            </a:r>
          </a:p>
          <a:p>
            <a:pPr marL="190500" indent="0">
              <a:spcBef>
                <a:spcPts val="400"/>
              </a:spcBef>
              <a:buClr>
                <a:srgbClr val="A1A1A1"/>
              </a:buClr>
              <a:buNone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cs-CZ"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Indikace</a:t>
            </a: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cs-CZ"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Typy UPV</a:t>
            </a: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cs-CZ"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Péče o pacienta s přístrojovou podporou dýchání</a:t>
            </a: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Z"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3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111" name="0.png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35" y="5805057"/>
            <a:ext cx="983411" cy="983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8"/>
            <a:ext cx="3774051" cy="43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" descr="Základy umělé plicní ventilace">
            <a:hlinkClick r:id="rId4"/>
            <a:extLst>
              <a:ext uri="{FF2B5EF4-FFF2-40B4-BE49-F238E27FC236}">
                <a16:creationId xmlns:a16="http://schemas.microsoft.com/office/drawing/2014/main" id="{BF581992-DC2F-CB01-72ED-BCB8F44F5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2612" y="1364566"/>
            <a:ext cx="2130986" cy="30682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Indikace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sz="1800" dirty="0" err="1"/>
              <a:t>Hyperkapnické</a:t>
            </a:r>
            <a:r>
              <a:rPr lang="cs-CZ" altLang="cs-CZ" sz="1800" dirty="0"/>
              <a:t> selhání</a:t>
            </a:r>
          </a:p>
          <a:p>
            <a:pPr lvl="1" hangingPunct="1">
              <a:lnSpc>
                <a:spcPct val="150000"/>
              </a:lnSpc>
            </a:pPr>
            <a:r>
              <a:rPr lang="cs-CZ" altLang="cs-CZ" sz="1800" dirty="0"/>
              <a:t>U nemocných netolerujících konvenční NIV</a:t>
            </a:r>
          </a:p>
          <a:p>
            <a:pPr lvl="1" hangingPunct="1">
              <a:lnSpc>
                <a:spcPct val="150000"/>
              </a:lnSpc>
            </a:pPr>
            <a:r>
              <a:rPr lang="cs-CZ" altLang="cs-CZ" sz="1800" dirty="0"/>
              <a:t>Lepší než prostá oxygenoterapie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800" dirty="0" err="1"/>
              <a:t>Hypoxemické</a:t>
            </a:r>
            <a:r>
              <a:rPr lang="cs-CZ" altLang="cs-CZ" sz="1800" dirty="0"/>
              <a:t> respirační selhání</a:t>
            </a:r>
          </a:p>
          <a:p>
            <a:pPr lvl="1" hangingPunct="1">
              <a:lnSpc>
                <a:spcPct val="150000"/>
              </a:lnSpc>
            </a:pPr>
            <a:r>
              <a:rPr lang="cs-CZ" altLang="cs-CZ" sz="1800" dirty="0"/>
              <a:t>Vhodné pro mírné až středné těžké </a:t>
            </a:r>
            <a:r>
              <a:rPr lang="cs-CZ" altLang="cs-CZ" sz="1800" dirty="0" err="1"/>
              <a:t>hypoxemické</a:t>
            </a:r>
            <a:r>
              <a:rPr lang="cs-CZ" altLang="cs-CZ" sz="1800" dirty="0"/>
              <a:t> selhání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800" dirty="0" err="1"/>
              <a:t>Postextubační</a:t>
            </a:r>
            <a:r>
              <a:rPr lang="cs-CZ" altLang="cs-CZ" sz="1800" dirty="0"/>
              <a:t> období</a:t>
            </a:r>
          </a:p>
          <a:p>
            <a:pPr lvl="1" hangingPunct="1">
              <a:lnSpc>
                <a:spcPct val="150000"/>
              </a:lnSpc>
            </a:pPr>
            <a:r>
              <a:rPr lang="cs-CZ" altLang="cs-CZ" sz="1800" dirty="0"/>
              <a:t>Nižší riziko </a:t>
            </a:r>
            <a:r>
              <a:rPr lang="cs-CZ" altLang="cs-CZ" sz="1800" dirty="0" err="1"/>
              <a:t>reintubace</a:t>
            </a:r>
            <a:r>
              <a:rPr lang="cs-CZ" altLang="cs-CZ" sz="1800" dirty="0"/>
              <a:t> ve </a:t>
            </a:r>
            <a:r>
              <a:rPr lang="cs-CZ" altLang="cs-CZ" sz="1800" dirty="0" err="1"/>
              <a:t>srování</a:t>
            </a:r>
            <a:r>
              <a:rPr lang="cs-CZ" altLang="cs-CZ" sz="1800" dirty="0"/>
              <a:t> s </a:t>
            </a:r>
            <a:r>
              <a:rPr lang="cs-CZ" altLang="cs-CZ" sz="1800" dirty="0" err="1"/>
              <a:t>konveční</a:t>
            </a:r>
            <a:r>
              <a:rPr lang="cs-CZ" altLang="cs-CZ" sz="1800" dirty="0"/>
              <a:t> oxygenoterapií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1800" dirty="0"/>
              <a:t>Před rizikovou intubací na ICU</a:t>
            </a:r>
          </a:p>
        </p:txBody>
      </p:sp>
    </p:spTree>
    <p:extLst>
      <p:ext uri="{BB962C8B-B14F-4D97-AF65-F5344CB8AC3E}">
        <p14:creationId xmlns:p14="http://schemas.microsoft.com/office/powerpoint/2010/main" val="28571838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34240A9-3119-C8C1-9894-AF95A317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10" y="766682"/>
            <a:ext cx="2319337" cy="510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G_0689.jpeg" descr="IMG_0689.jpeg">
            <a:extLst>
              <a:ext uri="{FF2B5EF4-FFF2-40B4-BE49-F238E27FC236}">
                <a16:creationId xmlns:a16="http://schemas.microsoft.com/office/drawing/2014/main" id="{817FC004-52C1-6878-F1C3-44A547C70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193" y="766682"/>
            <a:ext cx="4021862" cy="53624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514783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F5DAE21-8207-EDA0-AAEB-640F25A4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62" y="2352582"/>
            <a:ext cx="2707609" cy="249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C795C4-E8B1-5077-90C5-BFB5624F49B8}"/>
              </a:ext>
            </a:extLst>
          </p:cNvPr>
          <p:cNvGrpSpPr/>
          <p:nvPr/>
        </p:nvGrpSpPr>
        <p:grpSpPr>
          <a:xfrm>
            <a:off x="398593" y="1593915"/>
            <a:ext cx="5611590" cy="4194326"/>
            <a:chOff x="585024" y="697270"/>
            <a:chExt cx="4793800" cy="3595350"/>
          </a:xfrm>
        </p:grpSpPr>
        <p:pic>
          <p:nvPicPr>
            <p:cNvPr id="3" name="C50B0D06-851F-4861-B3A4-CC99BF08AE9D_1_105_c.jpeg" descr="C50B0D06-851F-4861-B3A4-CC99BF08AE9D_1_105_c.jpeg">
              <a:extLst>
                <a:ext uri="{FF2B5EF4-FFF2-40B4-BE49-F238E27FC236}">
                  <a16:creationId xmlns:a16="http://schemas.microsoft.com/office/drawing/2014/main" id="{564123FF-E251-13C5-2B41-3F9A0D92C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184249" y="98045"/>
              <a:ext cx="3595350" cy="4793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FE2BDD83-D324-B1AC-349D-4C76F2D9A127}"/>
                </a:ext>
              </a:extLst>
            </p:cNvPr>
            <p:cNvSpPr/>
            <p:nvPr/>
          </p:nvSpPr>
          <p:spPr>
            <a:xfrm>
              <a:off x="3164771" y="1722268"/>
              <a:ext cx="856814" cy="237610"/>
            </a:xfrm>
            <a:prstGeom prst="rect">
              <a:avLst/>
            </a:prstGeom>
            <a:solidFill>
              <a:srgbClr val="000000"/>
            </a:solidFill>
            <a:ln w="12700">
              <a:miter lim="400000"/>
            </a:ln>
            <a:effectLst>
              <a:outerShdw blurRad="76200" dir="18900000" rotWithShape="0">
                <a:srgbClr val="000000">
                  <a:alpha val="80000"/>
                </a:srgbClr>
              </a:outerShdw>
            </a:effectLst>
          </p:spPr>
          <p:txBody>
            <a:bodyPr lIns="50800" tIns="50800" rIns="50800" bIns="50800" anchor="ctr"/>
            <a:lstStyle/>
            <a:p>
              <a:pPr>
                <a:defRPr sz="2400">
                  <a:effectLst>
                    <a:outerShdw blurRad="25400" dist="23998" dir="2700000" rotWithShape="0">
                      <a:srgbClr val="000000">
                        <a:alpha val="31034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6" name="Pooperační péče - komunikace (“Hand-off”)">
            <a:extLst>
              <a:ext uri="{FF2B5EF4-FFF2-40B4-BE49-F238E27FC236}">
                <a16:creationId xmlns:a16="http://schemas.microsoft.com/office/drawing/2014/main" id="{569AA178-EAF7-48CC-F879-BD80EBFE59BA}"/>
              </a:ext>
            </a:extLst>
          </p:cNvPr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Správná velikost nosní kanyly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4197672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88.jpeg" descr="IMG_0688.jpeg">
            <a:extLst>
              <a:ext uri="{FF2B5EF4-FFF2-40B4-BE49-F238E27FC236}">
                <a16:creationId xmlns:a16="http://schemas.microsoft.com/office/drawing/2014/main" id="{1DC0D750-2EE4-B434-35BA-D6CC10D1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81"/>
            <a:ext cx="5148775" cy="686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0685.jpeg" descr="IMG_0685.jpeg">
            <a:extLst>
              <a:ext uri="{FF2B5EF4-FFF2-40B4-BE49-F238E27FC236}">
                <a16:creationId xmlns:a16="http://schemas.microsoft.com/office/drawing/2014/main" id="{9497F19C-2F9D-4200-B4F2-A378EA25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7" t="15144" r="24031" b="15144"/>
          <a:stretch>
            <a:fillRect/>
          </a:stretch>
        </p:blipFill>
        <p:spPr>
          <a:xfrm>
            <a:off x="3995225" y="-1481"/>
            <a:ext cx="5148775" cy="686503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>
            <a:extLst>
              <a:ext uri="{FF2B5EF4-FFF2-40B4-BE49-F238E27FC236}">
                <a16:creationId xmlns:a16="http://schemas.microsoft.com/office/drawing/2014/main" id="{FD195FDD-4202-BC4B-5BDE-7C2A8CDBAE9E}"/>
              </a:ext>
            </a:extLst>
          </p:cNvPr>
          <p:cNvSpPr/>
          <p:nvPr/>
        </p:nvSpPr>
        <p:spPr>
          <a:xfrm rot="5400000">
            <a:off x="713935" y="3281289"/>
            <a:ext cx="6858000" cy="29542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02527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Neinvazivní ventilace – NIV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cs-CZ" altLang="cs-CZ" sz="2000" dirty="0"/>
              <a:t>UPV </a:t>
            </a:r>
            <a:r>
              <a:rPr lang="cs-CZ" altLang="cs-CZ" sz="2000" dirty="0">
                <a:cs typeface="Times New Roman" panose="02020603050405020304" pitchFamily="18" charset="0"/>
              </a:rPr>
              <a:t>bez zajištění dýchacích cest tracheální intubací nebo tracheostomickou kanylou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režim tlakové podpory s využitím hodnot inspiračních tlaků do 15-20 cm H</a:t>
            </a:r>
            <a:r>
              <a:rPr lang="cs-CZ" altLang="cs-CZ" sz="2000" baseline="-30000" dirty="0"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cs typeface="Times New Roman" panose="02020603050405020304" pitchFamily="18" charset="0"/>
              </a:rPr>
              <a:t>O cm a  PEEP do 10 cm H</a:t>
            </a:r>
            <a:r>
              <a:rPr lang="cs-CZ" altLang="cs-CZ" sz="2000" baseline="-30000" dirty="0"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cs typeface="Times New Roman" panose="02020603050405020304" pitchFamily="18" charset="0"/>
              </a:rPr>
              <a:t>O cm</a:t>
            </a:r>
            <a:r>
              <a:rPr lang="en-US" altLang="cs-CZ" sz="2000" dirty="0"/>
              <a:t> </a:t>
            </a:r>
            <a:r>
              <a:rPr lang="cs-CZ" altLang="cs-CZ" sz="2000" dirty="0"/>
              <a:t>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>
                <a:cs typeface="Times New Roman" panose="02020603050405020304" pitchFamily="18" charset="0"/>
              </a:rPr>
              <a:t>nižší výskyt infekčních komplikací umělé plicní ventilace a komplikací vzniklých z  invazivního zajištění dýchacích cest</a:t>
            </a:r>
            <a:r>
              <a:rPr lang="en-US" altLang="cs-CZ" sz="2000" dirty="0"/>
              <a:t> </a:t>
            </a:r>
          </a:p>
          <a:p>
            <a:pPr eaLnBrk="1" hangingPunct="1">
              <a:lnSpc>
                <a:spcPct val="150000"/>
              </a:lnSpc>
            </a:pPr>
            <a:endParaRPr lang="cs-CZ" altLang="cs-CZ" sz="1800" dirty="0"/>
          </a:p>
        </p:txBody>
      </p:sp>
      <p:pic>
        <p:nvPicPr>
          <p:cNvPr id="3" name="Picture 2" descr="Výsledek obrázku pro noninvasive ventilation">
            <a:hlinkClick r:id="rId4"/>
            <a:extLst>
              <a:ext uri="{FF2B5EF4-FFF2-40B4-BE49-F238E27FC236}">
                <a16:creationId xmlns:a16="http://schemas.microsoft.com/office/drawing/2014/main" id="{A5F89FAE-982C-B881-64E2-0E9F668D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43" y="4100237"/>
            <a:ext cx="4552755" cy="210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0206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Indikace NIV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akutní exacerbace s CHOPN s </a:t>
            </a:r>
            <a:r>
              <a:rPr lang="cs-CZ" altLang="cs-CZ" sz="2000" dirty="0" err="1">
                <a:cs typeface="Times New Roman" panose="02020603050405020304" pitchFamily="18" charset="0"/>
              </a:rPr>
              <a:t>hyperkapnií</a:t>
            </a:r>
            <a:r>
              <a:rPr lang="cs-CZ" altLang="cs-CZ" sz="2000" dirty="0">
                <a:cs typeface="Times New Roman" panose="02020603050405020304" pitchFamily="18" charset="0"/>
              </a:rPr>
              <a:t> a/nebo </a:t>
            </a:r>
            <a:r>
              <a:rPr lang="cs-CZ" altLang="cs-CZ" sz="2000" dirty="0" err="1">
                <a:cs typeface="Times New Roman" panose="02020603050405020304" pitchFamily="18" charset="0"/>
              </a:rPr>
              <a:t>hypoxémií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150000"/>
              </a:lnSpc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kritické </a:t>
            </a:r>
            <a:r>
              <a:rPr lang="cs-CZ" altLang="cs-CZ" sz="2000" dirty="0" err="1">
                <a:cs typeface="Times New Roman" panose="02020603050405020304" pitchFamily="18" charset="0"/>
              </a:rPr>
              <a:t>asthma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plicní edém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akutní plicní selhání v časné fázi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časná </a:t>
            </a:r>
            <a:r>
              <a:rPr lang="cs-CZ" altLang="cs-CZ" sz="2000" dirty="0" err="1">
                <a:cs typeface="Times New Roman" panose="02020603050405020304" pitchFamily="18" charset="0"/>
              </a:rPr>
              <a:t>poextubační</a:t>
            </a:r>
            <a:r>
              <a:rPr lang="cs-CZ" altLang="cs-CZ" sz="2000" dirty="0">
                <a:cs typeface="Times New Roman" panose="02020603050405020304" pitchFamily="18" charset="0"/>
              </a:rPr>
              <a:t> fáze u nemocných po invazivní UPV s rizikem hypoventilace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kontuze plic a sériové zlomeniny žeber především při izolovaném traumatu hrudníku</a:t>
            </a:r>
            <a:r>
              <a:rPr lang="en-US" altLang="cs-CZ" sz="2000" dirty="0"/>
              <a:t> </a:t>
            </a:r>
          </a:p>
          <a:p>
            <a:pPr eaLnBrk="1" hangingPunct="1">
              <a:lnSpc>
                <a:spcPct val="15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81842811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Rizika a komplikace NIV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aspirace žaludečního obsahu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kožní exkoriace způsobené maskou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exacerbace ICHS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retence sputa v dýchacích cestách</a:t>
            </a: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selhání metody (10–60 %)</a:t>
            </a:r>
          </a:p>
          <a:p>
            <a:pPr marL="0" indent="0" algn="just" eaLnBrk="1" hangingPunct="1">
              <a:lnSpc>
                <a:spcPct val="200000"/>
              </a:lnSpc>
              <a:buNone/>
            </a:pP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>
              <a:lnSpc>
                <a:spcPct val="200000"/>
              </a:lnSpc>
            </a:pPr>
            <a:endParaRPr lang="cs-CZ" altLang="cs-CZ" sz="2000" dirty="0"/>
          </a:p>
        </p:txBody>
      </p:sp>
      <p:pic>
        <p:nvPicPr>
          <p:cNvPr id="3" name="Picture 2" descr="Výsledek obrázku pro noninvasive ventilation">
            <a:hlinkClick r:id="rId4"/>
            <a:extLst>
              <a:ext uri="{FF2B5EF4-FFF2-40B4-BE49-F238E27FC236}">
                <a16:creationId xmlns:a16="http://schemas.microsoft.com/office/drawing/2014/main" id="{F0821506-0FD9-ABD7-0095-CA4EBD99B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04" y="3184101"/>
            <a:ext cx="4174710" cy="313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2819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1D6C0B3-F6E1-DA47-EF5B-9614246B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0713"/>
            <a:ext cx="8342313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3433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>
            <a:extLst>
              <a:ext uri="{FF2B5EF4-FFF2-40B4-BE49-F238E27FC236}">
                <a16:creationId xmlns:a16="http://schemas.microsoft.com/office/drawing/2014/main" id="{2A79204E-9E14-E753-05E6-2D3B6D767CD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622300"/>
            <a:ext cx="8375650" cy="5849938"/>
          </a:xfrm>
        </p:spPr>
      </p:pic>
      <p:pic>
        <p:nvPicPr>
          <p:cNvPr id="70659" name="Picture 6">
            <a:extLst>
              <a:ext uri="{FF2B5EF4-FFF2-40B4-BE49-F238E27FC236}">
                <a16:creationId xmlns:a16="http://schemas.microsoft.com/office/drawing/2014/main" id="{27B642B2-09E1-42B4-61BD-228F0CE1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6524625"/>
            <a:ext cx="21717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315CD39F-A7BE-658E-9950-F81C8949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20713"/>
            <a:ext cx="7953375" cy="59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3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17" name="Pooperační péče - dospávací pokoj (PACU)"/>
          <p:cNvSpPr txBox="1"/>
          <p:nvPr/>
        </p:nvSpPr>
        <p:spPr>
          <a:xfrm>
            <a:off x="523404" y="333959"/>
            <a:ext cx="809719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dirty="0"/>
              <a:t>Zásady oxygenoterapie</a:t>
            </a:r>
            <a:endParaRPr dirty="0"/>
          </a:p>
        </p:txBody>
      </p:sp>
      <p:pic>
        <p:nvPicPr>
          <p:cNvPr id="2" name="Picture 7" descr="Výsledek obrázku pro oxygen">
            <a:hlinkClick r:id="rId2"/>
            <a:extLst>
              <a:ext uri="{FF2B5EF4-FFF2-40B4-BE49-F238E27FC236}">
                <a16:creationId xmlns:a16="http://schemas.microsoft.com/office/drawing/2014/main" id="{7E7ED609-CC37-5EF7-EE2D-91D46C74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1685925"/>
            <a:ext cx="52292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1668CC47-8B1D-E17F-3E6C-6871E4E2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52" y="3744399"/>
            <a:ext cx="3810000" cy="2657475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47FE98F-646C-B4D3-AD10-2055E906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6198" y="569920"/>
            <a:ext cx="1995487" cy="55546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ooperační péče - komunikace (“Hand-off”)">
            <a:extLst>
              <a:ext uri="{FF2B5EF4-FFF2-40B4-BE49-F238E27FC236}">
                <a16:creationId xmlns:a16="http://schemas.microsoft.com/office/drawing/2014/main" id="{31DD097A-E3A0-ACA8-C63D-1B645AB1A68E}"/>
              </a:ext>
            </a:extLst>
          </p:cNvPr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Helma – limity</a:t>
            </a:r>
            <a:endParaRPr lang="cs-CZ" sz="2800" dirty="0"/>
          </a:p>
        </p:txBody>
      </p:sp>
      <p:sp>
        <p:nvSpPr>
          <p:cNvPr id="7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68F9D666-4AD8-3F00-FE99-3A01E0335F55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Menší snížení práce dýchacích svalů</a:t>
            </a:r>
          </a:p>
          <a:p>
            <a:pPr lvl="1" algn="just" hangingPunct="1"/>
            <a:r>
              <a:rPr lang="cs-CZ" altLang="cs-CZ" sz="2000" dirty="0">
                <a:cs typeface="Times New Roman" panose="02020603050405020304" pitchFamily="18" charset="0"/>
              </a:rPr>
              <a:t>Zpoždění</a:t>
            </a:r>
          </a:p>
          <a:p>
            <a:pPr lvl="1" algn="just" hangingPunct="1"/>
            <a:r>
              <a:rPr lang="cs-CZ" altLang="cs-CZ" sz="2000" dirty="0">
                <a:cs typeface="Times New Roman" panose="02020603050405020304" pitchFamily="18" charset="0"/>
              </a:rPr>
              <a:t>Opožděné tlakování</a:t>
            </a:r>
          </a:p>
          <a:p>
            <a:pPr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Hluk, nízká nebo vysoká vlhkost</a:t>
            </a:r>
          </a:p>
          <a:p>
            <a:pPr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Riziko zpětného vdechování  CO</a:t>
            </a:r>
            <a:r>
              <a:rPr lang="cs-CZ" altLang="cs-CZ" sz="2000" baseline="-25000" dirty="0">
                <a:cs typeface="Times New Roman" panose="02020603050405020304" pitchFamily="18" charset="0"/>
              </a:rPr>
              <a:t>2</a:t>
            </a:r>
          </a:p>
          <a:p>
            <a:pPr algn="just" eaLnBrk="1" hangingPunct="1"/>
            <a:r>
              <a:rPr lang="cs-CZ" altLang="cs-CZ" sz="2000" dirty="0">
                <a:cs typeface="Times New Roman" panose="02020603050405020304" pitchFamily="18" charset="0"/>
              </a:rPr>
              <a:t>Vyšší riziko </a:t>
            </a:r>
            <a:r>
              <a:rPr lang="cs-CZ" altLang="cs-CZ" sz="2000" dirty="0" err="1">
                <a:cs typeface="Times New Roman" panose="02020603050405020304" pitchFamily="18" charset="0"/>
              </a:rPr>
              <a:t>asynchronie</a:t>
            </a:r>
            <a:endParaRPr lang="cs-CZ" altLang="cs-CZ" sz="2000" dirty="0">
              <a:cs typeface="Times New Roman" panose="02020603050405020304" pitchFamily="18" charset="0"/>
            </a:endParaRPr>
          </a:p>
          <a:p>
            <a:pPr algn="just" eaLnBrk="1" hangingPunct="1"/>
            <a:endParaRPr lang="cs-CZ" altLang="cs-CZ" sz="2000" dirty="0">
              <a:cs typeface="Times New Roman" panose="02020603050405020304" pitchFamily="18" charset="0"/>
            </a:endParaRPr>
          </a:p>
          <a:p>
            <a:pPr marL="0" indent="0" algn="just" eaLnBrk="1" hangingPunct="1">
              <a:buNone/>
            </a:pPr>
            <a:endParaRPr lang="cs-CZ" altLang="cs-CZ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eaLnBrk="1" hangingPunct="1"/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6489151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5B08384-A648-B767-2262-4DF76111EFC7}"/>
              </a:ext>
            </a:extLst>
          </p:cNvPr>
          <p:cNvGrpSpPr/>
          <p:nvPr/>
        </p:nvGrpSpPr>
        <p:grpSpPr>
          <a:xfrm>
            <a:off x="20" y="10"/>
            <a:ext cx="9143980" cy="6857990"/>
            <a:chOff x="20" y="10"/>
            <a:chExt cx="9143980" cy="68579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12DAE0-D8D5-B3E7-0B04-6F716A7B9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20" y="10"/>
              <a:ext cx="9143980" cy="6857990"/>
            </a:xfrm>
            <a:prstGeom prst="rect">
              <a:avLst/>
            </a:prstGeom>
            <a:noFill/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8809C7-084B-668B-D652-B79EAE6A2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397517" flipV="1">
              <a:off x="4330581" y="2957660"/>
              <a:ext cx="817389" cy="404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38339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Příprava pacienta k NIV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cs-CZ" altLang="cs-CZ" sz="2000" dirty="0"/>
              <a:t>Vysvětlení techniky</a:t>
            </a:r>
          </a:p>
          <a:p>
            <a:pPr eaLnBrk="1" hangingPunct="1"/>
            <a:r>
              <a:rPr lang="cs-CZ" altLang="cs-CZ" sz="2000" dirty="0"/>
              <a:t>Motivace</a:t>
            </a:r>
          </a:p>
          <a:p>
            <a:pPr eaLnBrk="1" hangingPunct="1"/>
            <a:r>
              <a:rPr lang="cs-CZ" altLang="cs-CZ" sz="2000" dirty="0"/>
              <a:t>Zvážení </a:t>
            </a:r>
            <a:r>
              <a:rPr lang="cs-CZ" altLang="cs-CZ" sz="2000" dirty="0" err="1"/>
              <a:t>sedace</a:t>
            </a:r>
            <a:r>
              <a:rPr lang="cs-CZ" altLang="cs-CZ" sz="2000" dirty="0"/>
              <a:t>/</a:t>
            </a:r>
            <a:r>
              <a:rPr lang="cs-CZ" altLang="cs-CZ" sz="2000" dirty="0" err="1"/>
              <a:t>anxiolýzy</a:t>
            </a:r>
            <a:endParaRPr lang="cs-CZ" altLang="cs-CZ" sz="2000" dirty="0"/>
          </a:p>
          <a:p>
            <a:pPr lvl="1" eaLnBrk="1" hangingPunct="1"/>
            <a:r>
              <a:rPr lang="cs-CZ" altLang="cs-CZ" sz="2000" dirty="0" err="1"/>
              <a:t>Cave</a:t>
            </a:r>
            <a:r>
              <a:rPr lang="cs-CZ" altLang="cs-CZ" sz="2000" dirty="0"/>
              <a:t>: nemocní s </a:t>
            </a:r>
            <a:r>
              <a:rPr lang="cs-CZ" altLang="cs-CZ" sz="2000" dirty="0" err="1"/>
              <a:t>hyperkapnií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Volba masky – dát možnost nemocnému zvolit</a:t>
            </a:r>
          </a:p>
          <a:p>
            <a:pPr eaLnBrk="1" hangingPunct="1"/>
            <a:r>
              <a:rPr lang="cs-CZ" altLang="cs-CZ" sz="2000" dirty="0"/>
              <a:t>Aktivní účast nemocného při zahájení </a:t>
            </a:r>
          </a:p>
          <a:p>
            <a:pPr eaLnBrk="1" hangingPunct="1"/>
            <a:r>
              <a:rPr lang="cs-CZ" altLang="cs-CZ" sz="2000" dirty="0"/>
              <a:t>Domluvení komunikace</a:t>
            </a:r>
          </a:p>
          <a:p>
            <a:pPr eaLnBrk="1" hangingPunct="1"/>
            <a:r>
              <a:rPr lang="cs-CZ" altLang="cs-CZ" sz="2000" dirty="0"/>
              <a:t>Přestávky – strava, jídlo</a:t>
            </a:r>
          </a:p>
          <a:p>
            <a:pPr eaLnBrk="1" hangingPunct="1"/>
            <a:r>
              <a:rPr lang="cs-CZ" altLang="cs-CZ" sz="2000" dirty="0"/>
              <a:t>Spánek</a:t>
            </a:r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73422781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Způsob nastavení NIV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/>
            <a:r>
              <a:rPr lang="cs-CZ" altLang="cs-CZ" sz="2400" dirty="0"/>
              <a:t>PEEP 2 cm 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O, podpora 2 cm 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</a:t>
            </a:r>
          </a:p>
          <a:p>
            <a:pPr eaLnBrk="1" hangingPunct="1"/>
            <a:r>
              <a:rPr lang="cs-CZ" altLang="cs-CZ" sz="2400" dirty="0"/>
              <a:t>Postupná titrace dle cílů a etiologie</a:t>
            </a:r>
          </a:p>
          <a:p>
            <a:pPr eaLnBrk="1" hangingPunct="1"/>
            <a:r>
              <a:rPr lang="cs-CZ" altLang="cs-CZ" sz="2400" dirty="0"/>
              <a:t>Nadměrné hodnoty ztěžují cyklování !</a:t>
            </a:r>
          </a:p>
          <a:p>
            <a:pPr eaLnBrk="1" hangingPunct="1"/>
            <a:r>
              <a:rPr lang="cs-CZ" altLang="cs-CZ" sz="2400" dirty="0"/>
              <a:t>Při netěsnosti, interferenci (cyklování) úprava kritérií cyklování („</a:t>
            </a:r>
            <a:r>
              <a:rPr lang="cs-CZ" altLang="cs-CZ" sz="2400" dirty="0" err="1"/>
              <a:t>exp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trigger</a:t>
            </a:r>
            <a:r>
              <a:rPr lang="cs-CZ" altLang="cs-CZ" sz="2400" dirty="0"/>
              <a:t>“) nebo cyklování časem</a:t>
            </a:r>
          </a:p>
          <a:p>
            <a:pPr eaLnBrk="1" hangingPunct="1"/>
            <a:r>
              <a:rPr lang="cs-CZ" altLang="cs-CZ" sz="2400" dirty="0"/>
              <a:t>Limitní inspirační tlaky 15-20 cm 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O, nad 10 cm H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O tolerance klesá</a:t>
            </a:r>
          </a:p>
          <a:p>
            <a:pPr eaLnBrk="1" hangingPunct="1"/>
            <a:r>
              <a:rPr lang="cs-CZ" altLang="cs-CZ" sz="2400" dirty="0"/>
              <a:t>Ventilační režim</a:t>
            </a:r>
          </a:p>
          <a:p>
            <a:pPr lvl="1" hangingPunct="1">
              <a:lnSpc>
                <a:spcPct val="90000"/>
              </a:lnSpc>
            </a:pPr>
            <a:r>
              <a:rPr lang="cs-CZ" altLang="cs-CZ" sz="2000" dirty="0"/>
              <a:t>1. Volba - PSV + CPAP    </a:t>
            </a:r>
          </a:p>
          <a:p>
            <a:pPr lvl="1" hangingPunct="1">
              <a:lnSpc>
                <a:spcPct val="90000"/>
              </a:lnSpc>
            </a:pPr>
            <a:r>
              <a:rPr lang="cs-CZ" altLang="cs-CZ" sz="2000" dirty="0"/>
              <a:t>2. Volba – BIPAP (A/C  PCV)  (cyklování)</a:t>
            </a:r>
          </a:p>
          <a:p>
            <a:pPr eaLnBrk="1"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4675259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691.jpeg" descr="IMG_0691.jpeg">
            <a:extLst>
              <a:ext uri="{FF2B5EF4-FFF2-40B4-BE49-F238E27FC236}">
                <a16:creationId xmlns:a16="http://schemas.microsoft.com/office/drawing/2014/main" id="{2E3E0B89-00F2-6171-9DA6-811994BD3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678400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0693.jpeg" descr="IMG_0693.jpeg">
            <a:extLst>
              <a:ext uri="{FF2B5EF4-FFF2-40B4-BE49-F238E27FC236}">
                <a16:creationId xmlns:a16="http://schemas.microsoft.com/office/drawing/2014/main" id="{8D3000E2-902A-731D-DFB4-6558C9997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43068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Umělá plicní ventilace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cs-CZ" sz="2400" dirty="0">
                <a:latin typeface="+mj-lt"/>
              </a:rPr>
              <a:t>UPV představuje způsob </a:t>
            </a:r>
            <a:r>
              <a:rPr lang="cs-CZ" sz="2400" dirty="0">
                <a:latin typeface="+mj-lt"/>
                <a:cs typeface="Times New Roman" pitchFamily="18" charset="0"/>
              </a:rPr>
              <a:t>dýchání, při němž mechanický </a:t>
            </a:r>
            <a:r>
              <a:rPr lang="cs-CZ" sz="2400" b="1" dirty="0">
                <a:latin typeface="+mj-lt"/>
                <a:cs typeface="Times New Roman" pitchFamily="18" charset="0"/>
              </a:rPr>
              <a:t>přístroj plně nebo částečně generuje inspirační průtok </a:t>
            </a:r>
            <a:r>
              <a:rPr lang="cs-CZ" sz="2400" dirty="0">
                <a:latin typeface="+mj-lt"/>
                <a:cs typeface="Times New Roman" pitchFamily="18" charset="0"/>
              </a:rPr>
              <a:t>plynů respiračním systémem </a:t>
            </a:r>
          </a:p>
          <a:p>
            <a:pPr hangingPunct="1">
              <a:lnSpc>
                <a:spcPct val="150000"/>
              </a:lnSpc>
            </a:pPr>
            <a:r>
              <a:rPr lang="cs-CZ" altLang="cs-CZ" sz="2400" dirty="0"/>
              <a:t>při potřebě podpořit nebo do určité míry nahradit funkce některých komponent respiračního systému </a:t>
            </a:r>
          </a:p>
          <a:p>
            <a:pPr lvl="1" hangingPunct="1">
              <a:lnSpc>
                <a:spcPct val="150000"/>
              </a:lnSpc>
            </a:pPr>
            <a:r>
              <a:rPr lang="cs-CZ" altLang="cs-CZ" sz="2400" dirty="0"/>
              <a:t>plic, hrudní stěny, dýchacího svalstva, dechového centra,  funkčně spojených s výměnou plynů v plicích</a:t>
            </a:r>
          </a:p>
          <a:p>
            <a:pPr hangingPunct="1">
              <a:lnSpc>
                <a:spcPct val="150000"/>
              </a:lnSpc>
            </a:pPr>
            <a:r>
              <a:rPr lang="cs-CZ" sz="2600" dirty="0">
                <a:latin typeface="+mj-lt"/>
                <a:cs typeface="Times New Roman" pitchFamily="18" charset="0"/>
              </a:rPr>
              <a:t>postup orgánové podpory s potenciálními riziky a komplikacemi</a:t>
            </a:r>
          </a:p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39311729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Formy umělé plicní ventilace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Ventilac</a:t>
            </a:r>
            <a:r>
              <a:rPr lang="cs-CZ" sz="2400" dirty="0">
                <a:latin typeface="+mj-lt"/>
              </a:rPr>
              <a:t>e</a:t>
            </a:r>
            <a:r>
              <a:rPr lang="cs-CZ" sz="2400" dirty="0">
                <a:latin typeface="+mj-lt"/>
                <a:cs typeface="Times New Roman" pitchFamily="18" charset="0"/>
              </a:rPr>
              <a:t> přetlakem (konvenční UPV) </a:t>
            </a:r>
          </a:p>
          <a:p>
            <a:pPr lvl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při použití dechových frekvencí blízkých hodnotám fyziologickým), je nejrozšířenějším typem UPV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Ventilac</a:t>
            </a:r>
            <a:r>
              <a:rPr lang="cs-CZ" sz="2400" dirty="0">
                <a:latin typeface="+mj-lt"/>
              </a:rPr>
              <a:t>e</a:t>
            </a:r>
            <a:r>
              <a:rPr lang="cs-CZ" sz="2400" dirty="0">
                <a:latin typeface="+mj-lt"/>
                <a:cs typeface="Times New Roman" pitchFamily="18" charset="0"/>
              </a:rPr>
              <a:t> negativním tlakem </a:t>
            </a:r>
          </a:p>
          <a:p>
            <a:pPr lvl="2"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příkladem jsou tzv. železné plíce  vyvíjející  podtlak na hrudní a břišní stěnu 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Tryskov</a:t>
            </a:r>
            <a:r>
              <a:rPr lang="cs-CZ" sz="2400" dirty="0">
                <a:latin typeface="+mj-lt"/>
              </a:rPr>
              <a:t>á</a:t>
            </a:r>
            <a:r>
              <a:rPr lang="cs-CZ" sz="2400" dirty="0">
                <a:latin typeface="+mj-lt"/>
                <a:cs typeface="Times New Roman" pitchFamily="18" charset="0"/>
              </a:rPr>
              <a:t> ventilac</a:t>
            </a:r>
            <a:r>
              <a:rPr lang="cs-CZ" sz="2400" dirty="0">
                <a:latin typeface="+mj-lt"/>
              </a:rPr>
              <a:t>e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Oscilační ventilac</a:t>
            </a:r>
            <a:r>
              <a:rPr lang="cs-CZ" sz="2400" dirty="0">
                <a:latin typeface="+mj-lt"/>
              </a:rPr>
              <a:t>e</a:t>
            </a:r>
          </a:p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  <p:pic>
        <p:nvPicPr>
          <p:cNvPr id="3" name="Picture 2" descr="Výsledek obrázku pro mechanical ventilation joke">
            <a:hlinkClick r:id="rId4"/>
            <a:extLst>
              <a:ext uri="{FF2B5EF4-FFF2-40B4-BE49-F238E27FC236}">
                <a16:creationId xmlns:a16="http://schemas.microsoft.com/office/drawing/2014/main" id="{0AE089FE-AFFB-ABDC-B745-37DB5BA24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63" y="3661959"/>
            <a:ext cx="4113714" cy="309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43649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Princip ventilace pozitivním přetlakem (PPV)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Velikost tlaku nutného k zajištění dostatečného inspiračního průtoku  plynu (tj. dosažení požadovaného dechového objemu za dobu inspiria) je dána:</a:t>
            </a:r>
          </a:p>
          <a:p>
            <a:pPr lvl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1. Složkou nutnou k </a:t>
            </a:r>
            <a:r>
              <a:rPr lang="cs-CZ" sz="2400" b="1" dirty="0">
                <a:latin typeface="+mj-lt"/>
                <a:cs typeface="Times New Roman" pitchFamily="18" charset="0"/>
              </a:rPr>
              <a:t>překonání </a:t>
            </a:r>
            <a:r>
              <a:rPr lang="cs-CZ" sz="2400" b="1" dirty="0" err="1">
                <a:latin typeface="+mj-lt"/>
                <a:cs typeface="Times New Roman" pitchFamily="18" charset="0"/>
              </a:rPr>
              <a:t>rezistance</a:t>
            </a:r>
            <a:r>
              <a:rPr lang="cs-CZ" sz="2400" b="1" dirty="0">
                <a:latin typeface="+mj-lt"/>
                <a:cs typeface="Times New Roman" pitchFamily="18" charset="0"/>
              </a:rPr>
              <a:t> </a:t>
            </a:r>
            <a:r>
              <a:rPr lang="cs-CZ" sz="2400" dirty="0">
                <a:latin typeface="+mj-lt"/>
                <a:cs typeface="Times New Roman" pitchFamily="18" charset="0"/>
              </a:rPr>
              <a:t>inspirační části okruhu, rourky a dýchacích cest</a:t>
            </a:r>
          </a:p>
          <a:p>
            <a:pPr lvl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2. Složkou nutnou k </a:t>
            </a:r>
            <a:r>
              <a:rPr lang="cs-CZ" sz="2400" b="1" dirty="0">
                <a:latin typeface="+mj-lt"/>
                <a:cs typeface="Times New Roman" pitchFamily="18" charset="0"/>
              </a:rPr>
              <a:t>udržení rozepnutí plic a hrudní stěny </a:t>
            </a:r>
            <a:r>
              <a:rPr lang="cs-CZ" sz="2400" dirty="0">
                <a:latin typeface="+mj-lt"/>
                <a:cs typeface="Times New Roman" pitchFamily="18" charset="0"/>
              </a:rPr>
              <a:t>- tj. </a:t>
            </a:r>
            <a:r>
              <a:rPr lang="cs-CZ" sz="2400" b="1" dirty="0" err="1">
                <a:latin typeface="+mj-lt"/>
                <a:cs typeface="Times New Roman" pitchFamily="18" charset="0"/>
              </a:rPr>
              <a:t>elastance</a:t>
            </a:r>
            <a:r>
              <a:rPr lang="cs-CZ" sz="2400" dirty="0">
                <a:latin typeface="+mj-lt"/>
                <a:cs typeface="Times New Roman" pitchFamily="18" charset="0"/>
              </a:rPr>
              <a:t> hrudníku a plic</a:t>
            </a:r>
          </a:p>
          <a:p>
            <a:pPr lvl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3. Složkou nutnou k </a:t>
            </a:r>
            <a:r>
              <a:rPr lang="cs-CZ" sz="2400" b="1" dirty="0">
                <a:latin typeface="+mj-lt"/>
                <a:cs typeface="Times New Roman" pitchFamily="18" charset="0"/>
              </a:rPr>
              <a:t>překonání </a:t>
            </a:r>
            <a:r>
              <a:rPr lang="cs-CZ" sz="2400" b="1" dirty="0" err="1">
                <a:latin typeface="+mj-lt"/>
                <a:cs typeface="Times New Roman" pitchFamily="18" charset="0"/>
              </a:rPr>
              <a:t>endexspiračního</a:t>
            </a:r>
            <a:r>
              <a:rPr lang="cs-CZ" sz="2400" b="1" dirty="0">
                <a:latin typeface="+mj-lt"/>
                <a:cs typeface="Times New Roman" pitchFamily="18" charset="0"/>
              </a:rPr>
              <a:t> alveolárního tlaku </a:t>
            </a:r>
          </a:p>
          <a:p>
            <a:pPr marL="457200" lvl="1" indent="0" hangingPunct="1"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	</a:t>
            </a:r>
            <a:r>
              <a:rPr lang="cs-CZ" sz="2400" dirty="0" err="1">
                <a:latin typeface="+mj-lt"/>
                <a:cs typeface="Times New Roman" pitchFamily="18" charset="0"/>
              </a:rPr>
              <a:t>Papl</a:t>
            </a:r>
            <a:r>
              <a:rPr lang="cs-CZ" sz="2400" dirty="0">
                <a:latin typeface="+mj-lt"/>
                <a:cs typeface="Times New Roman" pitchFamily="18" charset="0"/>
              </a:rPr>
              <a:t> = Pres + Pel + </a:t>
            </a:r>
            <a:r>
              <a:rPr lang="cs-CZ" sz="2400" dirty="0" err="1">
                <a:latin typeface="+mj-lt"/>
                <a:cs typeface="Times New Roman" pitchFamily="18" charset="0"/>
              </a:rPr>
              <a:t>Palveex</a:t>
            </a:r>
            <a:endParaRPr lang="cs-CZ" sz="2400" dirty="0">
              <a:latin typeface="+mj-lt"/>
              <a:cs typeface="Times New Roman" pitchFamily="18" charset="0"/>
            </a:endParaRPr>
          </a:p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9374058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Ventilace negativním přetlakem (NPV)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08E89E1-8DF1-6FBC-7499-4C729EC1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05000"/>
            <a:ext cx="3810000" cy="38449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303D84-829A-BAC7-03B9-73F5AB63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905000"/>
            <a:ext cx="3810000" cy="38449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172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2" name="Slouží k postupnému a klidnému zotavení pacienta z anestézie v kontrolovaném prostředí…"/>
          <p:cNvSpPr txBox="1">
            <a:spLocks noGrp="1"/>
          </p:cNvSpPr>
          <p:nvPr>
            <p:ph type="body" idx="4294967295"/>
          </p:nvPr>
        </p:nvSpPr>
        <p:spPr>
          <a:xfrm>
            <a:off x="458286" y="1212087"/>
            <a:ext cx="8227428" cy="5109153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Zvýšení vdechované koncentrace kyslíku</a:t>
            </a:r>
            <a:br>
              <a:rPr dirty="0"/>
            </a:br>
            <a:endParaRPr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Odstranění arteriální </a:t>
            </a:r>
            <a:r>
              <a:rPr lang="cs-CZ" dirty="0" err="1"/>
              <a:t>hypoxémie</a:t>
            </a:r>
            <a:br>
              <a:rPr dirty="0"/>
            </a:br>
            <a:endParaRPr dirty="0"/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altLang="cs-CZ" dirty="0"/>
              <a:t>E</a:t>
            </a:r>
            <a:r>
              <a:rPr lang="cs-CZ" altLang="cs-CZ" dirty="0">
                <a:cs typeface="Times New Roman" panose="02020603050405020304" pitchFamily="18" charset="0"/>
              </a:rPr>
              <a:t>fektivní  tehdy, je-li příčinou arteriální </a:t>
            </a:r>
            <a:r>
              <a:rPr lang="cs-CZ" altLang="cs-CZ" dirty="0" err="1">
                <a:cs typeface="Times New Roman" panose="02020603050405020304" pitchFamily="18" charset="0"/>
              </a:rPr>
              <a:t>hypoxémie</a:t>
            </a:r>
            <a:r>
              <a:rPr lang="cs-CZ" altLang="cs-CZ" dirty="0">
                <a:cs typeface="Times New Roman" panose="02020603050405020304" pitchFamily="18" charset="0"/>
              </a:rPr>
              <a:t> alveolární hypoventilace (při snížené alveolární ventilaci nebo při zvýšeném nepoměru ventilace/</a:t>
            </a:r>
            <a:r>
              <a:rPr lang="cs-CZ" altLang="cs-CZ" dirty="0" err="1">
                <a:cs typeface="Times New Roman" panose="02020603050405020304" pitchFamily="18" charset="0"/>
              </a:rPr>
              <a:t>perfuze</a:t>
            </a:r>
            <a:r>
              <a:rPr lang="cs-CZ" altLang="cs-CZ" dirty="0">
                <a:cs typeface="Times New Roman" panose="02020603050405020304" pitchFamily="18" charset="0"/>
              </a:rPr>
              <a:t>)</a:t>
            </a:r>
            <a:endParaRPr lang="en-US" altLang="cs-CZ" dirty="0">
              <a:cs typeface="Times New Roman" panose="02020603050405020304" pitchFamily="18" charset="0"/>
            </a:endParaRP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buChar char="•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altLang="cs-CZ" dirty="0">
              <a:cs typeface="Times New Roman" panose="02020603050405020304" pitchFamily="18" charset="0"/>
            </a:endParaRPr>
          </a:p>
          <a:p>
            <a:pPr marL="381000" indent="-190500">
              <a:spcBef>
                <a:spcPts val="400"/>
              </a:spcBef>
              <a:buClr>
                <a:srgbClr val="A1A1A1"/>
              </a:buClr>
              <a:buFontTx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cs-CZ" dirty="0"/>
              <a:t>Typ respiračního selhání, CAVE chronické </a:t>
            </a:r>
            <a:r>
              <a:rPr lang="cs-CZ" dirty="0" err="1"/>
              <a:t>hyperkapnické</a:t>
            </a:r>
            <a:r>
              <a:rPr lang="cs-CZ" dirty="0"/>
              <a:t>! (CHOPN)</a:t>
            </a:r>
            <a:endParaRPr dirty="0"/>
          </a:p>
        </p:txBody>
      </p:sp>
      <p:pic>
        <p:nvPicPr>
          <p:cNvPr id="123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ooperační péče - dospávací pokoj (PACU)">
            <a:extLst>
              <a:ext uri="{FF2B5EF4-FFF2-40B4-BE49-F238E27FC236}">
                <a16:creationId xmlns:a16="http://schemas.microsoft.com/office/drawing/2014/main" id="{57D3C186-12F3-7E5E-92F6-164CF860C4B7}"/>
              </a:ext>
            </a:extLst>
          </p:cNvPr>
          <p:cNvSpPr txBox="1"/>
          <p:nvPr/>
        </p:nvSpPr>
        <p:spPr>
          <a:xfrm>
            <a:off x="523404" y="333959"/>
            <a:ext cx="809719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dirty="0"/>
              <a:t>Zásady oxygenoterapie</a:t>
            </a:r>
            <a:endParaRPr dirty="0"/>
          </a:p>
        </p:txBody>
      </p:sp>
      <p:pic>
        <p:nvPicPr>
          <p:cNvPr id="5" name="Picture 4" descr="A red and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848E5E62-0293-32A2-7541-A4041EBFA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0"/>
            <a:ext cx="3987800" cy="939800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F9BEC2A2-B697-9E6D-661F-B03AE94D6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04" y="3766663"/>
            <a:ext cx="4750143" cy="123981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562A-48C3-E18E-D7EB-8DEF93EC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91E53-180A-C6FC-5EA4-CFF373FD984D}"/>
              </a:ext>
            </a:extLst>
          </p:cNvPr>
          <p:cNvSpPr>
            <a:spLocks noGrp="1"/>
          </p:cNvSpPr>
          <p:nvPr>
            <p:ph type="pic" sz="half" idx="2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B4C63-EA8D-9532-B2EB-8810E0C5858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Výsledek obrázku pro hayek oscillator">
            <a:hlinkClick r:id="rId2"/>
            <a:extLst>
              <a:ext uri="{FF2B5EF4-FFF2-40B4-BE49-F238E27FC236}">
                <a16:creationId xmlns:a16="http://schemas.microsoft.com/office/drawing/2014/main" id="{5695400C-EA29-CB35-330C-CD48E68A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9725"/>
            <a:ext cx="26670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ouvisející obrázek">
            <a:hlinkClick r:id="rId4"/>
            <a:extLst>
              <a:ext uri="{FF2B5EF4-FFF2-40B4-BE49-F238E27FC236}">
                <a16:creationId xmlns:a16="http://schemas.microsoft.com/office/drawing/2014/main" id="{994B7FE9-A198-4285-D18B-97A4B4915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hayekmedical.com/wp-content/uploads/2014/02/BCV-Brochure-stage3.jpg">
            <a:extLst>
              <a:ext uri="{FF2B5EF4-FFF2-40B4-BE49-F238E27FC236}">
                <a16:creationId xmlns:a16="http://schemas.microsoft.com/office/drawing/2014/main" id="{7DE766B8-5BA2-BD20-A53C-86E4A512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565400"/>
            <a:ext cx="48895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06003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tube in his mouth&#10;&#10;Description automatically generated">
            <a:extLst>
              <a:ext uri="{FF2B5EF4-FFF2-40B4-BE49-F238E27FC236}">
                <a16:creationId xmlns:a16="http://schemas.microsoft.com/office/drawing/2014/main" id="{606B8E00-20C4-ACFD-61E4-7DF1A3983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28055"/>
            <a:ext cx="8963025" cy="5601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108369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4E4B6B7-BBA5-AFD4-562A-CFDE6E39E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r="7363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75471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9BDAF00-1EBD-D052-E801-BA5909021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6" r="2814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30288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Péče o ventilované nemocné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625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Vlastní UPV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cs-CZ" dirty="0"/>
              <a:t>Režimy, interakce, plicní mechanika, monitorování, optimalizace nastavení, VILI,…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Řešení fyziologických důsledků PPV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cs-CZ" dirty="0"/>
              <a:t>Oběhové změny, retence tekutin, vliv na IAP, ..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Péče spojená s interface pacient/ventilátor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cs-CZ" dirty="0"/>
              <a:t>Volba a péče o zajištění DC, inhalační terapie..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Zajištění tolerance interface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cs-CZ" dirty="0"/>
              <a:t>Problematika </a:t>
            </a:r>
            <a:r>
              <a:rPr lang="cs-CZ" dirty="0" err="1"/>
              <a:t>sedace</a:t>
            </a:r>
            <a:r>
              <a:rPr lang="cs-CZ" dirty="0"/>
              <a:t> a jejích </a:t>
            </a:r>
            <a:r>
              <a:rPr lang="cs-CZ" dirty="0" err="1"/>
              <a:t>potenc</a:t>
            </a:r>
            <a:r>
              <a:rPr lang="cs-CZ" dirty="0"/>
              <a:t>. komplikací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Komplexní péče o imobilizovaného nemocného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cs-CZ" dirty="0"/>
              <a:t>Výživa, prevence komplikací (TEN, ..)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Rehabilitace u ventilovaných nemocných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Detekce a terapie infekčních i neinfekčních komplikací UPV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cs-CZ" dirty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dirty="0"/>
              <a:t>Diagnostika a terapie příčiny stavu</a:t>
            </a:r>
          </a:p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936849078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Vtah oxygenace a ventilace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</a:rPr>
              <a:t>UPV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  <a:r>
              <a:rPr lang="cs-CZ" sz="2400" dirty="0">
                <a:latin typeface="+mj-lt"/>
              </a:rPr>
              <a:t>koriguje </a:t>
            </a:r>
            <a:r>
              <a:rPr lang="cs-CZ" sz="2400" dirty="0" err="1">
                <a:latin typeface="+mj-lt"/>
                <a:cs typeface="Times New Roman" pitchFamily="18" charset="0"/>
              </a:rPr>
              <a:t>hypoxémii</a:t>
            </a:r>
            <a:r>
              <a:rPr lang="cs-CZ" sz="2400" dirty="0">
                <a:latin typeface="+mj-lt"/>
                <a:cs typeface="Times New Roman" pitchFamily="18" charset="0"/>
              </a:rPr>
              <a:t> způsobenou alveolární hypoventilací</a:t>
            </a:r>
            <a:r>
              <a:rPr lang="en-US" sz="2400" dirty="0">
                <a:latin typeface="+mj-lt"/>
              </a:rPr>
              <a:t> </a:t>
            </a:r>
          </a:p>
          <a:p>
            <a:pPr marL="0" indent="0" eaLnBrk="1" hangingPunct="1"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2400" dirty="0">
              <a:latin typeface="+mj-lt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Je-li příčinou </a:t>
            </a:r>
            <a:r>
              <a:rPr lang="cs-CZ" sz="2400" dirty="0" err="1">
                <a:latin typeface="+mj-lt"/>
                <a:cs typeface="Times New Roman" pitchFamily="18" charset="0"/>
              </a:rPr>
              <a:t>hypoxémie</a:t>
            </a:r>
            <a:r>
              <a:rPr lang="cs-CZ" sz="2400" dirty="0">
                <a:latin typeface="+mj-lt"/>
                <a:cs typeface="Times New Roman" pitchFamily="18" charset="0"/>
              </a:rPr>
              <a:t> existence plicního zkratu nebo závažného stupně nerovnováhy mezi ventilací a </a:t>
            </a:r>
            <a:r>
              <a:rPr lang="cs-CZ" sz="2400" dirty="0" err="1">
                <a:latin typeface="+mj-lt"/>
                <a:cs typeface="Times New Roman" pitchFamily="18" charset="0"/>
              </a:rPr>
              <a:t>perfuzí</a:t>
            </a:r>
            <a:r>
              <a:rPr lang="cs-CZ" sz="2400" dirty="0">
                <a:latin typeface="+mj-lt"/>
                <a:cs typeface="Times New Roman" pitchFamily="18" charset="0"/>
              </a:rPr>
              <a:t>, nemusí vést zahájení ventilace pozitivním přetlakem k odstranění </a:t>
            </a:r>
            <a:r>
              <a:rPr lang="cs-CZ" sz="2400" dirty="0" err="1">
                <a:latin typeface="+mj-lt"/>
                <a:cs typeface="Times New Roman" pitchFamily="18" charset="0"/>
              </a:rPr>
              <a:t>hypoxemie</a:t>
            </a:r>
            <a:r>
              <a:rPr lang="cs-CZ" sz="2400" dirty="0">
                <a:latin typeface="+mj-lt"/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+mj-lt"/>
              <a:cs typeface="Times New Roman" pitchFamily="18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Odstranění </a:t>
            </a:r>
            <a:r>
              <a:rPr lang="cs-CZ" sz="2400" dirty="0" err="1">
                <a:latin typeface="+mj-lt"/>
                <a:cs typeface="Times New Roman" pitchFamily="18" charset="0"/>
              </a:rPr>
              <a:t>hypoxemie</a:t>
            </a:r>
            <a:r>
              <a:rPr lang="cs-CZ" sz="2400" dirty="0">
                <a:latin typeface="+mj-lt"/>
                <a:cs typeface="Times New Roman" pitchFamily="18" charset="0"/>
              </a:rPr>
              <a:t> je dosaženo použitím kyslíkové terapie </a:t>
            </a:r>
            <a:r>
              <a:rPr lang="cs-CZ" sz="2400" dirty="0">
                <a:latin typeface="+mj-lt"/>
              </a:rPr>
              <a:t>a/</a:t>
            </a:r>
            <a:r>
              <a:rPr lang="cs-CZ" sz="2400" dirty="0">
                <a:latin typeface="+mj-lt"/>
                <a:cs typeface="Times New Roman" pitchFamily="18" charset="0"/>
              </a:rPr>
              <a:t>nebo zařazením distenzních ventilačních režimů (např. CPAP - </a:t>
            </a:r>
            <a:r>
              <a:rPr lang="cs-CZ" sz="2400" dirty="0" err="1">
                <a:latin typeface="+mj-lt"/>
                <a:cs typeface="Times New Roman" pitchFamily="18" charset="0"/>
              </a:rPr>
              <a:t>continuous</a:t>
            </a:r>
            <a:r>
              <a:rPr lang="cs-CZ" sz="2400" dirty="0">
                <a:latin typeface="+mj-lt"/>
                <a:cs typeface="Times New Roman" pitchFamily="18" charset="0"/>
              </a:rPr>
              <a:t> positive </a:t>
            </a:r>
            <a:r>
              <a:rPr lang="cs-CZ" sz="2400" dirty="0" err="1">
                <a:latin typeface="+mj-lt"/>
                <a:cs typeface="Times New Roman" pitchFamily="18" charset="0"/>
              </a:rPr>
              <a:t>airway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  <a:r>
              <a:rPr lang="cs-CZ" sz="2400" dirty="0" err="1">
                <a:latin typeface="+mj-lt"/>
                <a:cs typeface="Times New Roman" pitchFamily="18" charset="0"/>
              </a:rPr>
              <a:t>pressure</a:t>
            </a:r>
            <a:r>
              <a:rPr lang="cs-CZ" sz="2400" dirty="0">
                <a:latin typeface="+mj-lt"/>
                <a:cs typeface="Times New Roman" pitchFamily="18" charset="0"/>
              </a:rPr>
              <a:t>, PEEP - positive end</a:t>
            </a:r>
            <a:r>
              <a:rPr lang="cs-CZ" sz="2400" dirty="0">
                <a:latin typeface="+mj-lt"/>
              </a:rPr>
              <a:t>-</a:t>
            </a:r>
            <a:r>
              <a:rPr lang="cs-CZ" sz="2400" dirty="0" err="1">
                <a:latin typeface="+mj-lt"/>
                <a:cs typeface="Times New Roman" pitchFamily="18" charset="0"/>
              </a:rPr>
              <a:t>expiratory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  <a:r>
              <a:rPr lang="cs-CZ" sz="2400" dirty="0" err="1">
                <a:latin typeface="+mj-lt"/>
                <a:cs typeface="Times New Roman" pitchFamily="18" charset="0"/>
              </a:rPr>
              <a:t>pressure</a:t>
            </a:r>
            <a:r>
              <a:rPr lang="cs-CZ" sz="2400" dirty="0">
                <a:latin typeface="+mj-lt"/>
              </a:rPr>
              <a:t>)</a:t>
            </a:r>
          </a:p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01610617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Hlavní determinanty oxygenace při UPV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Inspirační frakce kyslíku ve vdechované směsi - FiO</a:t>
            </a:r>
            <a:r>
              <a:rPr lang="cs-CZ" sz="2400" baseline="-25000" dirty="0">
                <a:latin typeface="+mj-lt"/>
                <a:cs typeface="Times New Roman" pitchFamily="18" charset="0"/>
              </a:rPr>
              <a:t>2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+mj-lt"/>
              <a:cs typeface="Times New Roman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Hodnota středního tlaku v dýchacích cestách </a:t>
            </a:r>
          </a:p>
          <a:p>
            <a:pPr marL="741363" lvl="1" indent="-284163" eaLnBrk="1" hangingPunct="1">
              <a:buFont typeface="Times New Roman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dána dosaženými hodnotami inspiračních tlaků </a:t>
            </a:r>
          </a:p>
          <a:p>
            <a:pPr marL="741363" lvl="1" indent="-284163" eaLnBrk="1" hangingPunct="1">
              <a:buFont typeface="Times New Roman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poměrem trvání </a:t>
            </a:r>
            <a:r>
              <a:rPr lang="cs-CZ" sz="2400" dirty="0" err="1">
                <a:latin typeface="+mj-lt"/>
                <a:cs typeface="Times New Roman" pitchFamily="18" charset="0"/>
              </a:rPr>
              <a:t>inspíria</a:t>
            </a:r>
            <a:r>
              <a:rPr lang="cs-CZ" sz="2400" dirty="0">
                <a:latin typeface="+mj-lt"/>
                <a:cs typeface="Times New Roman" pitchFamily="18" charset="0"/>
              </a:rPr>
              <a:t> a </a:t>
            </a:r>
            <a:r>
              <a:rPr lang="cs-CZ" sz="2400" dirty="0" err="1">
                <a:latin typeface="+mj-lt"/>
                <a:cs typeface="Times New Roman" pitchFamily="18" charset="0"/>
              </a:rPr>
              <a:t>exspíria</a:t>
            </a:r>
            <a:r>
              <a:rPr lang="cs-CZ" sz="2400" dirty="0">
                <a:latin typeface="+mj-lt"/>
                <a:cs typeface="Times New Roman" pitchFamily="18" charset="0"/>
              </a:rPr>
              <a:t> </a:t>
            </a:r>
          </a:p>
          <a:p>
            <a:pPr marL="741363" lvl="1" indent="-284163" eaLnBrk="1" hangingPunct="1">
              <a:buFont typeface="Times New Roman" pitchFamily="18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použitou hodnotou PEEP</a:t>
            </a:r>
            <a:endParaRPr lang="cs-CZ" sz="2400" dirty="0">
              <a:latin typeface="+mj-lt"/>
            </a:endParaRPr>
          </a:p>
          <a:p>
            <a:pPr hangingPunct="1">
              <a:lnSpc>
                <a:spcPct val="150000"/>
              </a:lnSpc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142880763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Klinické cíle UPV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cs typeface="Times New Roman" panose="02020603050405020304" pitchFamily="18" charset="0"/>
              </a:rPr>
              <a:t>Dosažení vzhledem k aktuálnímu stavu nemocného akceptovatelných (nikoliv nutně normálních)  parametrů oxygenace, ventilace, snížení netolerovatelné dechové práce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cs typeface="Times New Roman" panose="02020603050405020304" pitchFamily="18" charset="0"/>
              </a:rPr>
              <a:t>Omezení nežádoucích účinků UPV – mimoplicních i plicních</a:t>
            </a:r>
            <a:r>
              <a:rPr lang="en-US" altLang="cs-CZ" sz="2400" dirty="0"/>
              <a:t> </a:t>
            </a:r>
          </a:p>
          <a:p>
            <a:pPr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27335061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Indikace UPV – klinická kritéria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indent="-341313" algn="just" eaLnBrk="1" hangingPunct="1"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Plicní mechanika: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Dechová frekvence -  nad 35 /min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Vitální kapacita  - méně než 15 ml/kg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Maximální inspirační podtlak, který je nemocný schopen vyvinout - méně než 25 cm H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indent="-341313" algn="just" eaLnBrk="1" hangingPunct="1"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Oxygenace: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PaO</a:t>
            </a:r>
            <a:r>
              <a:rPr lang="cs-CZ" altLang="cs-CZ" sz="1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méně než 70 torrů (SpO</a:t>
            </a:r>
            <a:r>
              <a:rPr lang="cs-CZ" altLang="cs-CZ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méně než 93 %) při FiO</a:t>
            </a:r>
            <a:r>
              <a:rPr lang="cs-CZ" altLang="cs-CZ" sz="1800" baseline="-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 maskou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Alveolo-arteriální diference O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AaDO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více než 350 při inspirační frakci kyslíku - FiO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1,0  nebo velikost    plicního zkratu Q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/Q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více než 20 % (</a:t>
            </a:r>
            <a:r>
              <a:rPr lang="cs-CZ" altLang="cs-CZ" sz="1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Horowitzův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index PaO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/FiO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méně než 200) u nemocných bez chronického plicního onemocnění</a:t>
            </a:r>
          </a:p>
          <a:p>
            <a:pPr indent="-341313" algn="just" eaLnBrk="1" hangingPunct="1"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Ventilace: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Apnoe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PaCO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více než 55 </a:t>
            </a:r>
            <a:r>
              <a:rPr lang="cs-CZ" altLang="cs-CZ" sz="1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mmHg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kromě pacientů s chronickou </a:t>
            </a:r>
            <a:r>
              <a:rPr lang="cs-CZ" altLang="cs-CZ" sz="1800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hyperkapnii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1363" lvl="1" indent="-284163" algn="just" eaLnBrk="1" hangingPunct="1">
              <a:lnSpc>
                <a:spcPct val="90000"/>
              </a:lnSpc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Poměr mrtvého prostoru a dechového objemu V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/V</a:t>
            </a:r>
            <a:r>
              <a:rPr lang="cs-CZ" altLang="cs-CZ" sz="1800" baseline="-30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altLang="cs-CZ" sz="1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více než 0,60</a:t>
            </a:r>
          </a:p>
          <a:p>
            <a:pPr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cs-CZ" sz="24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42948942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Ventilační režimy UPV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Jako ventilační režim označujeme konkrétní způsob realizace ventilace pozitivním přetlakem přístrojem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+mj-lt"/>
              <a:cs typeface="Times New Roman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Je definován algoritmem řízení činnosti přístroje na základě zpracování informací o tlaku a/nebo průtoku plynů  okruhem ventilátoru</a:t>
            </a:r>
          </a:p>
          <a:p>
            <a:pPr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cs-CZ" sz="36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6310427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210848"/>
            <a:ext cx="898336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dirty="0"/>
              <a:t>Indikace oxygenoterapie </a:t>
            </a:r>
          </a:p>
          <a:p>
            <a:r>
              <a:rPr lang="cs-CZ" sz="2000" dirty="0"/>
              <a:t>(u pacientů bez chronického respiračního selhání)</a:t>
            </a:r>
            <a:endParaRPr sz="20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/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SpO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méně než 93 %, PaO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méně než 70 </a:t>
            </a:r>
            <a:r>
              <a:rPr lang="cs-CZ" altLang="cs-CZ" sz="2000" dirty="0" err="1">
                <a:latin typeface="Helvetica Neue"/>
                <a:ea typeface="Helvetica Neue"/>
                <a:cs typeface="Times New Roman" panose="02020603050405020304" pitchFamily="18" charset="0"/>
              </a:rPr>
              <a:t>mmHg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(méně než 9 </a:t>
            </a:r>
            <a:r>
              <a:rPr lang="cs-CZ" altLang="cs-CZ" sz="2000" dirty="0" err="1">
                <a:latin typeface="Helvetica Neue"/>
                <a:ea typeface="Helvetica Neue"/>
                <a:cs typeface="Times New Roman" panose="02020603050405020304" pitchFamily="18" charset="0"/>
              </a:rPr>
              <a:t>kPa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)</a:t>
            </a:r>
          </a:p>
          <a:p>
            <a:pPr algn="just" eaLnBrk="1" hangingPunct="1"/>
            <a:endParaRPr lang="cs-CZ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rutinně po a v průběhu výkonů v celkové nebo regionální anestézii s použitím </a:t>
            </a:r>
            <a:r>
              <a:rPr lang="cs-CZ" altLang="cs-CZ" sz="2000" dirty="0" err="1">
                <a:latin typeface="Helvetica Neue"/>
                <a:ea typeface="Helvetica Neue"/>
                <a:cs typeface="Times New Roman" panose="02020603050405020304" pitchFamily="18" charset="0"/>
              </a:rPr>
              <a:t>sedace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, poúrazové stavy </a:t>
            </a:r>
          </a:p>
          <a:p>
            <a:pPr algn="just" eaLnBrk="1" hangingPunct="1"/>
            <a:endParaRPr lang="cs-CZ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šok jakékoli etiologie</a:t>
            </a:r>
          </a:p>
          <a:p>
            <a:pPr algn="just" eaLnBrk="1" hangingPunct="1"/>
            <a:endParaRPr lang="cs-CZ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zástava dechu a oběhu</a:t>
            </a:r>
          </a:p>
          <a:p>
            <a:pPr eaLnBrk="1" hangingPunct="1"/>
            <a:endParaRPr lang="cs-CZ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intoxikace oxidem uhelnatým a kyanidy</a:t>
            </a:r>
            <a:r>
              <a:rPr lang="en-US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cluster headache</a:t>
            </a:r>
            <a:br>
              <a:rPr lang="cs-CZ" sz="2000" dirty="0">
                <a:latin typeface="Helvetica Neue"/>
                <a:ea typeface="Helvetica Neue"/>
                <a:cs typeface="Helvetica Neue"/>
                <a:sym typeface="Helvetica Neue"/>
              </a:rPr>
            </a:br>
            <a:endParaRPr lang="cs-CZ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5" descr="Výsledek obrázku pro oxygen therapy">
            <a:hlinkClick r:id="rId4"/>
            <a:extLst>
              <a:ext uri="{FF2B5EF4-FFF2-40B4-BE49-F238E27FC236}">
                <a16:creationId xmlns:a16="http://schemas.microsoft.com/office/drawing/2014/main" id="{E095E99D-10CD-81E7-A866-C765AE1FA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17" y="4780543"/>
            <a:ext cx="2911403" cy="197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F1D7414-76F9-6BD2-7A9A-C3007E830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1" b="-1"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01943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46269"/>
            <a:ext cx="8983361" cy="447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sz="2800" dirty="0">
                <a:cs typeface="Times New Roman" panose="02020603050405020304" pitchFamily="18" charset="0"/>
              </a:rPr>
              <a:t>Typy dechů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344487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u="sng" dirty="0">
                <a:latin typeface="+mj-lt"/>
                <a:cs typeface="Times New Roman" pitchFamily="18" charset="0"/>
              </a:rPr>
              <a:t>Zástupové dechy</a:t>
            </a:r>
          </a:p>
          <a:p>
            <a:pPr marL="741363" lvl="1" indent="-2841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Řízený zástupový (mandatorní) dech</a:t>
            </a:r>
          </a:p>
          <a:p>
            <a:pPr marL="741363" lvl="1" indent="-2841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Asistovaný zástupový (mandatorní) dech</a:t>
            </a:r>
          </a:p>
          <a:p>
            <a:pPr marL="741363" lvl="1" indent="-2841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Intermitentní zástupové dechy</a:t>
            </a:r>
          </a:p>
          <a:p>
            <a:pPr marL="457200" lvl="1" indent="0" eaLnBrk="1" hangingPunct="1"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cs-CZ" sz="2400" dirty="0">
              <a:latin typeface="+mj-lt"/>
              <a:cs typeface="Times New Roman" pitchFamily="18" charset="0"/>
            </a:endParaRPr>
          </a:p>
          <a:p>
            <a:pPr marL="344487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u="sng" dirty="0">
                <a:latin typeface="+mj-lt"/>
                <a:cs typeface="Times New Roman" pitchFamily="18" charset="0"/>
              </a:rPr>
              <a:t>Spontánní dechy</a:t>
            </a:r>
          </a:p>
          <a:p>
            <a:pPr marL="741363" lvl="1" indent="-2841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Spontánní podporovaný dech</a:t>
            </a:r>
          </a:p>
          <a:p>
            <a:pPr marL="741363" lvl="1" indent="-284163" eaLnBrk="1" hangingPunct="1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Spontánní nepodporovaný dech</a:t>
            </a:r>
          </a:p>
          <a:p>
            <a:pPr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cs-CZ" sz="36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285307468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21647"/>
            <a:ext cx="8983361" cy="49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3200" dirty="0"/>
              <a:t>Ventilační režimy dle použitých typů dechů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Řízené -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mandatory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ventilation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(CMV)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Assist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mandatory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ventilation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(A/CMV)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IMV –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intermitentnt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mandatory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ventilation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SIMV –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synchronized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IMV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PSV –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support 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BIPAP –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bifázická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přetlaková ventilace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CPAP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positive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airway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pressure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cs-CZ" sz="36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374637691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297025"/>
            <a:ext cx="8983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3600" dirty="0">
                <a:cs typeface="Times New Roman" panose="02020603050405020304" pitchFamily="18" charset="0"/>
              </a:rPr>
              <a:t>Pozitivní end-exspirační přetlak</a:t>
            </a:r>
            <a:r>
              <a:rPr lang="en-US" altLang="cs-CZ" sz="3600" dirty="0"/>
              <a:t> </a:t>
            </a:r>
            <a:r>
              <a:rPr lang="cs-CZ" altLang="cs-CZ" sz="3600" dirty="0"/>
              <a:t>(PEEP)</a:t>
            </a:r>
            <a:endParaRPr lang="cs-CZ" sz="24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b="1" dirty="0">
                <a:latin typeface="+mj-lt"/>
                <a:cs typeface="Times New Roman" pitchFamily="18" charset="0"/>
              </a:rPr>
              <a:t>Ovlivnění velikosti funkční residuální kapacity </a:t>
            </a:r>
            <a:r>
              <a:rPr lang="cs-CZ" sz="2400" dirty="0">
                <a:latin typeface="+mj-lt"/>
                <a:cs typeface="Times New Roman" pitchFamily="18" charset="0"/>
              </a:rPr>
              <a:t>-  FRC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Ovlivnění oxygenace, plicní poddajností a plicního poškození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b="1" dirty="0">
                <a:latin typeface="+mj-lt"/>
                <a:cs typeface="Times New Roman" pitchFamily="18" charset="0"/>
              </a:rPr>
              <a:t>Ovlivnění homogenity distribuce ventilace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k homogenizaci distribuce plicní ventilace a ke zlepšení oxygenace těchto nemocných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 </a:t>
            </a:r>
            <a:r>
              <a:rPr lang="cs-CZ" sz="2400" b="1" dirty="0">
                <a:latin typeface="+mj-lt"/>
                <a:cs typeface="Times New Roman" pitchFamily="18" charset="0"/>
              </a:rPr>
              <a:t>Snížení dechové práce</a:t>
            </a:r>
            <a:r>
              <a:rPr lang="cs-CZ" sz="2400" dirty="0">
                <a:latin typeface="+mj-lt"/>
                <a:cs typeface="Times New Roman" pitchFamily="18" charset="0"/>
              </a:rPr>
              <a:t> u nemocných s limitací průtoku (kolapsem) dýchacích cest v průběhu dechového cyklu </a:t>
            </a:r>
            <a:r>
              <a:rPr lang="cs-CZ" sz="2400" b="1" dirty="0">
                <a:latin typeface="+mj-lt"/>
                <a:cs typeface="Times New Roman" pitchFamily="18" charset="0"/>
              </a:rPr>
              <a:t>(CHOPN)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+mj-lt"/>
                <a:cs typeface="Times New Roman" pitchFamily="18" charset="0"/>
              </a:rPr>
              <a:t>U nemocných s exspiračním kolapsem dýchacích cest</a:t>
            </a:r>
          </a:p>
          <a:p>
            <a:pPr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cs-CZ" sz="36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cs-CZ" sz="4000" dirty="0"/>
          </a:p>
        </p:txBody>
      </p:sp>
    </p:spTree>
    <p:extLst>
      <p:ext uri="{BB962C8B-B14F-4D97-AF65-F5344CB8AC3E}">
        <p14:creationId xmlns:p14="http://schemas.microsoft.com/office/powerpoint/2010/main" val="199830669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297025"/>
            <a:ext cx="8983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3600" dirty="0">
                <a:cs typeface="Times New Roman" panose="02020603050405020304" pitchFamily="18" charset="0"/>
              </a:rPr>
              <a:t>Komplikace UPV</a:t>
            </a:r>
            <a:endParaRPr lang="cs-CZ" sz="24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85000"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dirty="0" err="1">
                <a:latin typeface="+mj-lt"/>
                <a:cs typeface="Times New Roman" pitchFamily="18" charset="0"/>
              </a:rPr>
              <a:t>Komplikace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vzniklé</a:t>
            </a:r>
            <a:r>
              <a:rPr lang="en-GB" sz="2800" dirty="0">
                <a:latin typeface="+mj-lt"/>
                <a:cs typeface="Times New Roman" pitchFamily="18" charset="0"/>
              </a:rPr>
              <a:t> ze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zajištění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dýchacích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cest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dirty="0" err="1">
                <a:latin typeface="+mj-lt"/>
                <a:cs typeface="Times New Roman" pitchFamily="18" charset="0"/>
              </a:rPr>
              <a:t>Komplikace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vzniklé</a:t>
            </a:r>
            <a:r>
              <a:rPr lang="en-GB" sz="2800" dirty="0">
                <a:latin typeface="+mj-lt"/>
                <a:cs typeface="Times New Roman" pitchFamily="18" charset="0"/>
              </a:rPr>
              <a:t> z </a:t>
            </a:r>
            <a:r>
              <a:rPr lang="en-GB" sz="2800" dirty="0" err="1">
                <a:latin typeface="+mj-lt"/>
                <a:cs typeface="Times New Roman" pitchFamily="18" charset="0"/>
              </a:rPr>
              <a:t>nedostatečného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nebo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nadměrného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zvlhčení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nebo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ohřátí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vdechované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směsi</a:t>
            </a:r>
            <a:endParaRPr lang="en-GB" sz="2800" i="1" u="sng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dirty="0" err="1">
                <a:latin typeface="+mj-lt"/>
                <a:cs typeface="Times New Roman" pitchFamily="18" charset="0"/>
              </a:rPr>
              <a:t>Nežádoucí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účinky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protrahované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expozice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respiračního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traktu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vysokým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koncentracím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kyslíku</a:t>
            </a:r>
            <a:endParaRPr lang="en-GB" sz="2800" i="1" u="sng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i="1" u="sng" dirty="0" err="1">
                <a:latin typeface="+mj-lt"/>
                <a:cs typeface="Times New Roman" pitchFamily="18" charset="0"/>
              </a:rPr>
              <a:t>Infekční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komplikace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dirty="0" err="1">
                <a:latin typeface="+mj-lt"/>
                <a:cs typeface="Times New Roman" pitchFamily="18" charset="0"/>
              </a:rPr>
              <a:t>Vlastní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i="1" dirty="0" err="1">
                <a:latin typeface="+mj-lt"/>
                <a:cs typeface="Times New Roman" pitchFamily="18" charset="0"/>
              </a:rPr>
              <a:t>plicní</a:t>
            </a:r>
            <a:r>
              <a:rPr lang="en-GB" sz="2800" i="1" dirty="0">
                <a:latin typeface="+mj-lt"/>
                <a:cs typeface="Times New Roman" pitchFamily="18" charset="0"/>
              </a:rPr>
              <a:t> </a:t>
            </a:r>
            <a:r>
              <a:rPr lang="en-GB" sz="2800" i="1" dirty="0" err="1">
                <a:latin typeface="+mj-lt"/>
                <a:cs typeface="Times New Roman" pitchFamily="18" charset="0"/>
              </a:rPr>
              <a:t>nežádoucí</a:t>
            </a:r>
            <a:r>
              <a:rPr lang="en-GB" sz="2800" i="1" dirty="0">
                <a:latin typeface="+mj-lt"/>
                <a:cs typeface="Times New Roman" pitchFamily="18" charset="0"/>
              </a:rPr>
              <a:t> </a:t>
            </a:r>
            <a:r>
              <a:rPr lang="en-GB" sz="2800" i="1" dirty="0" err="1">
                <a:latin typeface="+mj-lt"/>
                <a:cs typeface="Times New Roman" pitchFamily="18" charset="0"/>
              </a:rPr>
              <a:t>účinky</a:t>
            </a:r>
            <a:r>
              <a:rPr lang="en-GB" sz="2800" dirty="0">
                <a:latin typeface="+mj-lt"/>
                <a:cs typeface="Times New Roman" pitchFamily="18" charset="0"/>
              </a:rPr>
              <a:t>  v </a:t>
            </a:r>
            <a:r>
              <a:rPr lang="en-GB" sz="2800" dirty="0" err="1">
                <a:latin typeface="+mj-lt"/>
                <a:cs typeface="Times New Roman" pitchFamily="18" charset="0"/>
              </a:rPr>
              <a:t>důsledku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ventilace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pozitivním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přetlakem</a:t>
            </a:r>
            <a:endParaRPr lang="en-GB" sz="2800" dirty="0">
              <a:latin typeface="+mj-lt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i="1" u="sng" dirty="0" err="1">
                <a:latin typeface="+mj-lt"/>
                <a:cs typeface="Times New Roman" pitchFamily="18" charset="0"/>
              </a:rPr>
              <a:t>Mimoplicní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nežádoucí</a:t>
            </a:r>
            <a:r>
              <a:rPr lang="en-GB" sz="2800" i="1" u="sng" dirty="0">
                <a:latin typeface="+mj-lt"/>
                <a:cs typeface="Times New Roman" pitchFamily="18" charset="0"/>
              </a:rPr>
              <a:t> </a:t>
            </a:r>
            <a:r>
              <a:rPr lang="en-GB" sz="2800" i="1" u="sng" dirty="0" err="1">
                <a:latin typeface="+mj-lt"/>
                <a:cs typeface="Times New Roman" pitchFamily="18" charset="0"/>
              </a:rPr>
              <a:t>účinky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ventilace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pozitivním</a:t>
            </a:r>
            <a:r>
              <a:rPr lang="en-GB" sz="2800" dirty="0">
                <a:latin typeface="+mj-lt"/>
                <a:cs typeface="Times New Roman" pitchFamily="18" charset="0"/>
              </a:rPr>
              <a:t> </a:t>
            </a:r>
            <a:r>
              <a:rPr lang="en-GB" sz="2800" dirty="0" err="1">
                <a:latin typeface="+mj-lt"/>
                <a:cs typeface="Times New Roman" pitchFamily="18" charset="0"/>
              </a:rPr>
              <a:t>přetlakem</a:t>
            </a:r>
            <a:endParaRPr lang="en-GB" sz="28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6085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297025"/>
            <a:ext cx="8983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3600" dirty="0">
                <a:cs typeface="Times New Roman" panose="02020603050405020304" pitchFamily="18" charset="0"/>
              </a:rPr>
              <a:t>Mimoplicní komplikace UPV</a:t>
            </a:r>
            <a:endParaRPr lang="cs-CZ" sz="24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4999979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Kardiovaskulární důsledky ventilace pozitivním přetlakem 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Ovlivnění renálních funkcí a metabolismu vody a iontů ventilací pozitivním přetlakem </a:t>
            </a: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Ovlivnění funkce gastrointenstinálního systému ventilací pozitivním přetlakem</a:t>
            </a:r>
            <a:r>
              <a:rPr lang="en-GB" sz="2400" dirty="0">
                <a:cs typeface="Times New Roman" pitchFamily="18" charset="0"/>
              </a:rPr>
              <a:t> </a:t>
            </a:r>
          </a:p>
        </p:txBody>
      </p:sp>
      <p:pic>
        <p:nvPicPr>
          <p:cNvPr id="3" name="Picture 5" descr="Výsledek obrázku pro mechanical ventilation, heart">
            <a:hlinkClick r:id="rId4"/>
            <a:extLst>
              <a:ext uri="{FF2B5EF4-FFF2-40B4-BE49-F238E27FC236}">
                <a16:creationId xmlns:a16="http://schemas.microsoft.com/office/drawing/2014/main" id="{B76DB36E-4EB3-625E-3536-70F585FA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65" y="1461613"/>
            <a:ext cx="33115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5033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297025"/>
            <a:ext cx="8983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3600" dirty="0">
                <a:cs typeface="Times New Roman" panose="02020603050405020304" pitchFamily="18" charset="0"/>
              </a:rPr>
              <a:t>Plicní komplikace UPV (VILI, VALI)</a:t>
            </a:r>
            <a:endParaRPr lang="cs-CZ" sz="24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7855720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5-10 min</a:t>
            </a:r>
          </a:p>
          <a:p>
            <a:pPr marL="741363" lvl="1" indent="-284163" eaLnBrk="1" hangingPunct="1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disrupce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alveolárního epitelu a endotelu, zvýšení permeability       </a:t>
            </a:r>
          </a:p>
          <a:p>
            <a:pPr marL="457200" lvl="1" indent="0" eaLnBrk="1" hangingPunct="1"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0492" indent="-284163" hangingPunct="1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Desítky minut</a:t>
            </a:r>
          </a:p>
          <a:p>
            <a:pPr marL="741363" lvl="1" indent="-284163"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plicní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edem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hemorhagie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363" lvl="1" indent="-284163" eaLnBrk="1" hangingPunct="1"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koncept únavy, tkáň je schopná odolat pouze určitému počtu cyklů, při vyšší intenzitě zátěže počet cyklů klesá</a:t>
            </a:r>
          </a:p>
          <a:p>
            <a:pPr marL="457200" lvl="1" indent="0" eaLnBrk="1" hangingPunct="1"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Dny až týdny</a:t>
            </a:r>
          </a:p>
          <a:p>
            <a:pPr marL="741363" lvl="1" indent="-284163" eaLnBrk="1" hangingPunct="1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konsolidace, dysplazie,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pneumatokély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Výsledek obrázku pro ventilator induced lung injury">
            <a:hlinkClick r:id="rId4"/>
            <a:extLst>
              <a:ext uri="{FF2B5EF4-FFF2-40B4-BE49-F238E27FC236}">
                <a16:creationId xmlns:a16="http://schemas.microsoft.com/office/drawing/2014/main" id="{14E97BFF-31E5-1877-50A4-72A75786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367" y="4439306"/>
            <a:ext cx="2999764" cy="231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8640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297025"/>
            <a:ext cx="8983361" cy="545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3600" dirty="0">
                <a:cs typeface="Times New Roman" panose="02020603050405020304" pitchFamily="18" charset="0"/>
              </a:rPr>
              <a:t>Morfologický obraz</a:t>
            </a:r>
            <a:endParaRPr lang="cs-CZ" sz="24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7855720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Barotrauma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volumotrauma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atelektrauma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biotrauma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přítomnost plynu mimo alveolární prostor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pneuomohorax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pneumomediastinum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plicní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intersiticální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emfyzém, podkožní emfyzém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vzduchová embolie </a:t>
            </a:r>
          </a:p>
          <a:p>
            <a:pPr marL="457200" lvl="1" indent="0" eaLnBrk="1" hangingPunct="1">
              <a:lnSpc>
                <a:spcPct val="90000"/>
              </a:lnSpc>
              <a:spcBef>
                <a:spcPts val="4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Plicní edém</a:t>
            </a:r>
          </a:p>
          <a:p>
            <a:pPr marL="0" indent="0" hangingPunct="1">
              <a:lnSpc>
                <a:spcPct val="90000"/>
              </a:lnSpc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cs-CZ" sz="2400" dirty="0">
              <a:latin typeface="Times New Roman" pitchFamily="18" charset="0"/>
              <a:cs typeface="Times New Roman" pitchFamily="18" charset="0"/>
            </a:endParaRPr>
          </a:p>
          <a:p>
            <a:pPr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Alveolární destrukce 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pseudocysta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pseudoemfyzém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pneumatokély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(v konsolidovaných oblastech plíce)</a:t>
            </a:r>
          </a:p>
          <a:p>
            <a:pPr marL="741363" lvl="1" indent="-284163" eaLnBrk="1" hangingPunct="1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s fibrózou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bronchodysplázie</a:t>
            </a:r>
            <a:endParaRPr lang="cs-CZ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1152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ýsledek obrázku pro subcutaneous emphysema">
            <a:hlinkClick r:id="rId2"/>
            <a:extLst>
              <a:ext uri="{FF2B5EF4-FFF2-40B4-BE49-F238E27FC236}">
                <a16:creationId xmlns:a16="http://schemas.microsoft.com/office/drawing/2014/main" id="{14BA3B45-9197-A397-14B7-97D3AABAD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5387" b="2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6671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ying on a hospital bed&#10;&#10;Description automatically generated">
            <a:extLst>
              <a:ext uri="{FF2B5EF4-FFF2-40B4-BE49-F238E27FC236}">
                <a16:creationId xmlns:a16="http://schemas.microsoft.com/office/drawing/2014/main" id="{13A2A402-0978-1D5E-7F95-77ADAFA10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278109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33958"/>
            <a:ext cx="898336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dirty="0"/>
              <a:t>Rizika oxygenoterapie </a:t>
            </a:r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kyslíková toxicita 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resorpční </a:t>
            </a:r>
            <a:r>
              <a:rPr lang="cs-CZ" altLang="cs-CZ" sz="2000" dirty="0" err="1">
                <a:latin typeface="Helvetica Neue"/>
                <a:ea typeface="Helvetica Neue"/>
                <a:cs typeface="Times New Roman" panose="02020603050405020304" pitchFamily="18" charset="0"/>
              </a:rPr>
              <a:t>atelektázy</a:t>
            </a:r>
            <a:endParaRPr lang="cs-CZ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plicní edém – ARDS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kyslíková toxicita je funkcí koncentrace a délky aplikace, vzhledem k vysokému výskytu resorpčních </a:t>
            </a:r>
            <a:r>
              <a:rPr lang="cs-CZ" altLang="cs-CZ" sz="2000" dirty="0" err="1">
                <a:latin typeface="Helvetica Neue"/>
                <a:ea typeface="Helvetica Neue"/>
                <a:cs typeface="Times New Roman" panose="02020603050405020304" pitchFamily="18" charset="0"/>
              </a:rPr>
              <a:t>atelektáz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je vhodné kombinovat oxygenoterapii s dechovými cvičením nebo intermitentní neinvazivní ventilací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u novorozenců fibróza oční čočky</a:t>
            </a:r>
          </a:p>
          <a:p>
            <a:pPr lvl="1" algn="just" eaLnBrk="1" hangingPunct="1">
              <a:lnSpc>
                <a:spcPct val="90000"/>
              </a:lnSpc>
            </a:pPr>
            <a:endParaRPr lang="cs-CZ" altLang="cs-CZ" sz="2000" dirty="0">
              <a:latin typeface="Helvetica Neue"/>
              <a:ea typeface="Helvetica Neue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u pacientů s chronickým globálním respiračním selháním retence CO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 (cíl SpO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cca 88 – 92 %)</a:t>
            </a:r>
            <a:endParaRPr lang="cs-CZ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0268727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33958"/>
            <a:ext cx="898336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dirty="0"/>
              <a:t>Cíle oxygenoterapie </a:t>
            </a:r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>
              <a:lnSpc>
                <a:spcPct val="200000"/>
              </a:lnSpc>
            </a:pPr>
            <a:r>
              <a:rPr lang="cs-CZ" sz="2800" dirty="0"/>
              <a:t>Obecná populace SpO</a:t>
            </a:r>
            <a:r>
              <a:rPr lang="cs-CZ" sz="2800" baseline="-25000" dirty="0"/>
              <a:t>2</a:t>
            </a:r>
            <a:r>
              <a:rPr lang="cs-CZ" sz="2800" dirty="0"/>
              <a:t> 92 – 96 %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Pacienti s CHOPN SpO</a:t>
            </a:r>
            <a:r>
              <a:rPr lang="cs-CZ" sz="2800" baseline="-25000" dirty="0"/>
              <a:t>2 </a:t>
            </a:r>
            <a:r>
              <a:rPr lang="cs-CZ" sz="2800" dirty="0"/>
              <a:t>88 – 92 %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Pacienti s CMP SpO</a:t>
            </a:r>
            <a:r>
              <a:rPr lang="cs-CZ" sz="2800" baseline="-25000" dirty="0"/>
              <a:t>2 </a:t>
            </a:r>
            <a:r>
              <a:rPr lang="cs-CZ" sz="2800" dirty="0"/>
              <a:t>&gt; 94 %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Pacienti s AKS SpO</a:t>
            </a:r>
            <a:r>
              <a:rPr lang="cs-CZ" sz="2800" baseline="-25000" dirty="0"/>
              <a:t>2 </a:t>
            </a:r>
            <a:r>
              <a:rPr lang="cs-CZ" sz="2800" dirty="0"/>
              <a:t>&gt; 90 %</a:t>
            </a:r>
          </a:p>
          <a:p>
            <a:pPr>
              <a:lnSpc>
                <a:spcPct val="200000"/>
              </a:lnSpc>
            </a:pPr>
            <a:r>
              <a:rPr lang="cs-CZ" sz="2800" dirty="0"/>
              <a:t>Pacienti po KPR SpO</a:t>
            </a:r>
            <a:r>
              <a:rPr lang="cs-CZ" sz="2800" baseline="-25000" dirty="0"/>
              <a:t>2 </a:t>
            </a:r>
            <a:r>
              <a:rPr lang="cs-CZ" sz="2800" dirty="0"/>
              <a:t>94 – 98 %</a:t>
            </a:r>
          </a:p>
        </p:txBody>
      </p:sp>
    </p:spTree>
    <p:extLst>
      <p:ext uri="{BB962C8B-B14F-4D97-AF65-F5344CB8AC3E}">
        <p14:creationId xmlns:p14="http://schemas.microsoft.com/office/powerpoint/2010/main" val="313576129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333958"/>
            <a:ext cx="898336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dirty="0"/>
              <a:t>Rozdělení metod podpory dýchání</a:t>
            </a:r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Neinvazivní</a:t>
            </a:r>
          </a:p>
          <a:p>
            <a:pPr lvl="1" algn="just" hangingPunct="1">
              <a:lnSpc>
                <a:spcPct val="150000"/>
              </a:lnSpc>
            </a:pPr>
            <a:r>
              <a:rPr lang="cs-CZ" sz="2000" dirty="0">
                <a:latin typeface="Helvetica Neue"/>
                <a:ea typeface="Helvetica Neue"/>
                <a:cs typeface="Times New Roman" panose="02020603050405020304" pitchFamily="18" charset="0"/>
                <a:sym typeface="Helvetica Neue"/>
              </a:rPr>
              <a:t>nízko-průtoková oxygenoterapie</a:t>
            </a:r>
          </a:p>
          <a:p>
            <a:pPr lvl="1" algn="just" hangingPunct="1">
              <a:lnSpc>
                <a:spcPct val="150000"/>
              </a:lnSpc>
            </a:pPr>
            <a:r>
              <a:rPr lang="cs-CZ" sz="2000" dirty="0">
                <a:latin typeface="Helvetica Neue"/>
                <a:ea typeface="Helvetica Neue"/>
                <a:cs typeface="Times New Roman" panose="02020603050405020304" pitchFamily="18" charset="0"/>
                <a:sym typeface="Helvetica Neue"/>
              </a:rPr>
              <a:t>vysoce-průtoková oxygenoterapie </a:t>
            </a:r>
          </a:p>
          <a:p>
            <a:pPr lvl="1" algn="just" hangingPunct="1">
              <a:lnSpc>
                <a:spcPct val="150000"/>
              </a:lnSpc>
            </a:pPr>
            <a:r>
              <a:rPr lang="cs-CZ" sz="2000" dirty="0">
                <a:latin typeface="Helvetica Neue"/>
                <a:ea typeface="Helvetica Neue"/>
                <a:cs typeface="Helvetica Neue"/>
                <a:sym typeface="Helvetica Neue"/>
              </a:rPr>
              <a:t>CPAP</a:t>
            </a:r>
          </a:p>
          <a:p>
            <a:pPr lvl="1" algn="just" hangingPunct="1">
              <a:lnSpc>
                <a:spcPct val="150000"/>
              </a:lnSpc>
            </a:pPr>
            <a:r>
              <a:rPr lang="cs-CZ" sz="2000" dirty="0">
                <a:latin typeface="Helvetica Neue"/>
                <a:ea typeface="Helvetica Neue"/>
                <a:cs typeface="Helvetica Neue"/>
                <a:sym typeface="Helvetica Neue"/>
              </a:rPr>
              <a:t>neinvazivní umělá plicní ventilace (NIV)</a:t>
            </a:r>
          </a:p>
          <a:p>
            <a:pPr algn="just" hangingPunct="1">
              <a:lnSpc>
                <a:spcPct val="150000"/>
              </a:lnSpc>
            </a:pPr>
            <a:r>
              <a:rPr lang="cs-CZ" sz="2000" dirty="0">
                <a:latin typeface="Helvetica Neue"/>
                <a:ea typeface="Helvetica Neue"/>
                <a:cs typeface="Helvetica Neue"/>
                <a:sym typeface="Helvetica Neue"/>
              </a:rPr>
              <a:t>Invazivní umělá plicní ventilace (UPV)</a:t>
            </a:r>
          </a:p>
          <a:p>
            <a:pPr algn="just" hangingPunct="1">
              <a:lnSpc>
                <a:spcPct val="150000"/>
              </a:lnSpc>
            </a:pPr>
            <a:r>
              <a:rPr lang="cs-CZ" sz="2000" dirty="0">
                <a:latin typeface="Helvetica Neue"/>
                <a:ea typeface="Helvetica Neue"/>
                <a:cs typeface="Helvetica Neue"/>
                <a:sym typeface="Helvetica Neue"/>
              </a:rPr>
              <a:t>Mimotělní membránová oxygenace (ECMO)</a:t>
            </a:r>
          </a:p>
        </p:txBody>
      </p:sp>
    </p:spTree>
    <p:extLst>
      <p:ext uri="{BB962C8B-B14F-4D97-AF65-F5344CB8AC3E}">
        <p14:creationId xmlns:p14="http://schemas.microsoft.com/office/powerpoint/2010/main" val="934357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Čára"/>
          <p:cNvSpPr/>
          <p:nvPr/>
        </p:nvSpPr>
        <p:spPr>
          <a:xfrm>
            <a:off x="360403" y="994116"/>
            <a:ext cx="8423195" cy="1"/>
          </a:xfrm>
          <a:prstGeom prst="line">
            <a:avLst/>
          </a:prstGeom>
          <a:ln w="25400">
            <a:solidFill>
              <a:srgbClr val="941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1733930">
              <a:defRPr sz="16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Pooperační péče - komunikace (“Hand-off”)"/>
          <p:cNvSpPr txBox="1"/>
          <p:nvPr/>
        </p:nvSpPr>
        <p:spPr>
          <a:xfrm>
            <a:off x="271849" y="173914"/>
            <a:ext cx="8983361" cy="79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1733930">
              <a:lnSpc>
                <a:spcPct val="80000"/>
              </a:lnSpc>
              <a:defRPr sz="3000" b="1" spc="-59">
                <a:solidFill>
                  <a:srgbClr val="0054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cs-CZ" altLang="cs-CZ" sz="2800" dirty="0">
                <a:cs typeface="Times New Roman" panose="02020603050405020304" pitchFamily="18" charset="0"/>
              </a:rPr>
              <a:t>Techniky oxygenoterapie</a:t>
            </a:r>
            <a:r>
              <a:rPr lang="en-US" altLang="cs-CZ" sz="2800" dirty="0"/>
              <a:t> </a:t>
            </a:r>
            <a:r>
              <a:rPr lang="cs-CZ" altLang="cs-CZ" sz="2800" dirty="0">
                <a:cs typeface="Times New Roman" panose="02020603050405020304" pitchFamily="18" charset="0"/>
              </a:rPr>
              <a:t>u spontánně ventilujících nemocných bez zajištění dýchacích cest</a:t>
            </a:r>
            <a:endParaRPr lang="cs-CZ" sz="2800" dirty="0"/>
          </a:p>
        </p:txBody>
      </p:sp>
      <p:pic>
        <p:nvPicPr>
          <p:cNvPr id="131" name="Snímek obrazovky 2022-11-19 v 19.14.07.png" descr="Snímek obrazovky 2022-11-19 v 19.14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9" y="6315617"/>
            <a:ext cx="3774051" cy="4396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ouží k postupnému a klidnému zotavení pacienta z anestézie v kontrolovaném prostředí…">
            <a:extLst>
              <a:ext uri="{FF2B5EF4-FFF2-40B4-BE49-F238E27FC236}">
                <a16:creationId xmlns:a16="http://schemas.microsoft.com/office/drawing/2014/main" id="{80F3416B-42A2-AA9A-1C52-FCD2DE8D643F}"/>
              </a:ext>
            </a:extLst>
          </p:cNvPr>
          <p:cNvSpPr txBox="1">
            <a:spLocks/>
          </p:cNvSpPr>
          <p:nvPr/>
        </p:nvSpPr>
        <p:spPr>
          <a:xfrm>
            <a:off x="458286" y="1212087"/>
            <a:ext cx="8227428" cy="510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cs-CZ" altLang="cs-CZ" sz="2000" b="1" dirty="0">
                <a:latin typeface="Helvetica Neue"/>
                <a:ea typeface="Helvetica Neue"/>
                <a:cs typeface="Times New Roman" panose="02020603050405020304" pitchFamily="18" charset="0"/>
              </a:rPr>
              <a:t>Techniky zajišťující konstantní inspirační frakci 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– vysoko-průtokové systémy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 err="1">
                <a:latin typeface="Helvetica Neue"/>
                <a:ea typeface="Helvetica Neue"/>
                <a:cs typeface="Times New Roman" panose="02020603050405020304" pitchFamily="18" charset="0"/>
              </a:rPr>
              <a:t>Venturiho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masky umožňují nastavit inspirační frakce 0,24, 0,28, 0,31, 0,35 a 0,4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000" b="1" dirty="0">
                <a:latin typeface="Helvetica Neue"/>
                <a:ea typeface="Helvetica Neue"/>
                <a:cs typeface="Times New Roman" panose="02020603050405020304" pitchFamily="18" charset="0"/>
              </a:rPr>
              <a:t>Techniky nezajišťující konstantní inspirační frakci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– nízko-průtokové systémy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Kyslíkové brýle, nosní katétr - zvýšení průtoku 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o 1 l/min zvyšuje inspirační frakci 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o 0,04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Otevřená maska – FiO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do 0,35 – 0,65 </a:t>
            </a:r>
          </a:p>
          <a:p>
            <a:pPr eaLnBrk="1" hangingPunct="1">
              <a:lnSpc>
                <a:spcPct val="150000"/>
              </a:lnSpc>
            </a:pP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Maska s rezervoárem – FiO</a:t>
            </a:r>
            <a:r>
              <a:rPr lang="cs-CZ" altLang="cs-CZ" sz="2000" baseline="-25000" dirty="0">
                <a:latin typeface="Helvetica Neue"/>
                <a:ea typeface="Helvetica Neue"/>
                <a:cs typeface="Times New Roman" panose="02020603050405020304" pitchFamily="18" charset="0"/>
              </a:rPr>
              <a:t>2</a:t>
            </a:r>
            <a:r>
              <a:rPr lang="cs-CZ" altLang="cs-CZ" sz="2000" dirty="0">
                <a:latin typeface="Helvetica Neue"/>
                <a:ea typeface="Helvetica Neue"/>
                <a:cs typeface="Times New Roman" panose="02020603050405020304" pitchFamily="18" charset="0"/>
              </a:rPr>
              <a:t> 0,6 – 0,8</a:t>
            </a:r>
          </a:p>
        </p:txBody>
      </p:sp>
    </p:spTree>
    <p:extLst>
      <p:ext uri="{BB962C8B-B14F-4D97-AF65-F5344CB8AC3E}">
        <p14:creationId xmlns:p14="http://schemas.microsoft.com/office/powerpoint/2010/main" val="36808502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iv systému Office">
  <a:themeElements>
    <a:clrScheme name="Motiv systém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iv systém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iv systém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Motiv systém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Motiv systém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iv systém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2120</Words>
  <Application>Microsoft Macintosh PowerPoint</Application>
  <PresentationFormat>On-screen Show (4:3)</PresentationFormat>
  <Paragraphs>338</Paragraphs>
  <Slides>59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Courier New</vt:lpstr>
      <vt:lpstr>Helvetica Neue</vt:lpstr>
      <vt:lpstr>Monotype Sorts</vt:lpstr>
      <vt:lpstr>Times New Roman</vt:lpstr>
      <vt:lpstr>Motiv systému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Astapenko, David</cp:lastModifiedBy>
  <cp:revision>6</cp:revision>
  <dcterms:modified xsi:type="dcterms:W3CDTF">2024-05-15T07:39:35Z</dcterms:modified>
</cp:coreProperties>
</file>