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91"/>
  </p:notesMasterIdLst>
  <p:sldIdLst>
    <p:sldId id="256" r:id="rId2"/>
    <p:sldId id="257" r:id="rId3"/>
    <p:sldId id="258" r:id="rId4"/>
    <p:sldId id="259" r:id="rId5"/>
    <p:sldId id="372" r:id="rId6"/>
    <p:sldId id="3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9" r:id="rId46"/>
    <p:sldId id="300" r:id="rId47"/>
    <p:sldId id="301" r:id="rId48"/>
    <p:sldId id="354" r:id="rId49"/>
    <p:sldId id="358" r:id="rId50"/>
    <p:sldId id="304" r:id="rId51"/>
    <p:sldId id="312" r:id="rId52"/>
    <p:sldId id="355" r:id="rId53"/>
    <p:sldId id="356" r:id="rId54"/>
    <p:sldId id="317" r:id="rId55"/>
    <p:sldId id="359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57" r:id="rId68"/>
    <p:sldId id="306" r:id="rId69"/>
    <p:sldId id="308" r:id="rId70"/>
    <p:sldId id="307" r:id="rId71"/>
    <p:sldId id="309" r:id="rId72"/>
    <p:sldId id="327" r:id="rId73"/>
    <p:sldId id="310" r:id="rId74"/>
    <p:sldId id="311" r:id="rId75"/>
    <p:sldId id="328" r:id="rId76"/>
    <p:sldId id="305" r:id="rId77"/>
    <p:sldId id="326" r:id="rId78"/>
    <p:sldId id="315" r:id="rId79"/>
    <p:sldId id="316" r:id="rId80"/>
    <p:sldId id="318" r:id="rId81"/>
    <p:sldId id="319" r:id="rId82"/>
    <p:sldId id="320" r:id="rId83"/>
    <p:sldId id="321" r:id="rId84"/>
    <p:sldId id="349" r:id="rId85"/>
    <p:sldId id="322" r:id="rId86"/>
    <p:sldId id="323" r:id="rId87"/>
    <p:sldId id="352" r:id="rId88"/>
    <p:sldId id="353" r:id="rId89"/>
    <p:sldId id="371" r:id="rId9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7011" autoAdjust="0"/>
  </p:normalViewPr>
  <p:slideViewPr>
    <p:cSldViewPr>
      <p:cViewPr varScale="1">
        <p:scale>
          <a:sx n="49" d="100"/>
          <a:sy n="49" d="100"/>
        </p:scale>
        <p:origin x="243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422788B-D6DA-4C1C-9143-BA7401C839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F1D3B-735F-4D76-A3ED-F285CE770369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DFB9F-8CCF-4A1F-9F2D-17CF79B71718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8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DD1AD1-4518-4779-A3F5-9B34AD149BBD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D8768-5042-4889-93CB-239E9C14C02E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z="1000" u="sng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9C180-1F6F-4241-8CCE-964E710CCD24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u="sng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A4390-F9FB-464B-84F4-878F794BF06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0773D-2060-49E7-AEE5-ABC455EB825B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10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CBD5F-9638-4D0D-A1BA-7276298E536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87532-A675-4218-87B7-DDC9EDEE3658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z="10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F2CA3-4DC3-40F8-9343-62C76866599C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8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2A249-E05E-4088-880C-9823FE009FD4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8E60E-FB6F-47B6-A3FA-3D6906E4B2F3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693B2-DC81-4639-B97D-732BEBDE9375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8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C8B7A-BF75-4C46-8590-E9BCF1507A72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8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5F6AE4-5CA4-4508-87C5-7D3CC07578D3}" type="slidenum">
              <a:rPr lang="cs-CZ" sz="1200"/>
              <a:pPr algn="r"/>
              <a:t>45</a:t>
            </a:fld>
            <a:endParaRPr lang="cs-CZ" sz="1200"/>
          </a:p>
        </p:txBody>
      </p:sp>
      <p:sp>
        <p:nvSpPr>
          <p:cNvPr id="12185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60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121861" name="Zástupný symbol pro číslo snímku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6EE47D1E-90FB-4B80-BE46-6A7D4A575A95}" type="slidenum">
              <a:rPr lang="ar-SA" sz="1200"/>
              <a:pPr rtl="1"/>
              <a:t>45</a:t>
            </a:fld>
            <a:endParaRPr lang="cs-CZ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11E80C-444E-4761-8BE9-2C57E3A244B4}" type="slidenum">
              <a:rPr lang="cs-CZ" sz="1200"/>
              <a:pPr algn="r"/>
              <a:t>46</a:t>
            </a:fld>
            <a:endParaRPr lang="cs-CZ" sz="1200"/>
          </a:p>
        </p:txBody>
      </p:sp>
      <p:sp>
        <p:nvSpPr>
          <p:cNvPr id="12288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  <p:sp>
        <p:nvSpPr>
          <p:cNvPr id="122885" name="Zástupný symbol pro číslo snímku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15902636-F15E-4FF8-A124-A9E708A9CE36}" type="slidenum">
              <a:rPr lang="ar-SA" sz="1200"/>
              <a:pPr rtl="1"/>
              <a:t>46</a:t>
            </a:fld>
            <a:endParaRPr lang="cs-CZ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5A7AE-15EC-420E-941B-122A9AF365A3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9206D-A2BB-4030-9B53-93DCEA3014DC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z="1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8DB52-E981-48F6-849A-C38911E6B9EF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A8F28-E52A-47FF-9817-DC2E4D7876B6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b="1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9276F-F46B-4946-BC64-7958EC80F00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D442E-D36A-487E-856D-CA0E0BE651A5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84EF7-8E9E-4B29-A0C4-D35725A4940F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3E75DD-9793-442B-A5E1-CFF55D736AA2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1C3D99-19FE-4FF3-B2B6-9A4A361C1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A5E9E-5B7E-439C-B1A4-2039F5B510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8150-1A32-4F79-A76D-36E9A551FD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DC3D-6AF1-4D7B-80CF-383A410008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562C86-EE40-44C3-BC42-5E490C3B4A15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87592F-8BAB-4D6C-B0F0-FFA6B7477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E345E-140F-4013-A8DE-875B509A11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045F1-B3DB-4BA9-98B5-618B84067E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E5391-765B-440C-9FB9-E782424EDA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bdélní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A861BB-96BB-4B35-864E-9908EE2F24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EF46D7-549F-4F05-883B-5D24A7F19008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3DBB6F-C428-4E19-BB27-6B5A5EAB8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Vývojový diagram: postup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F751E-8B6A-48E2-9CCA-1A00C98181A5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F4B831-3184-40C2-980C-0813A06C4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29D657A1-0F43-4A02-8C00-77C372F662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9" r:id="rId2"/>
    <p:sldLayoutId id="2147483745" r:id="rId3"/>
    <p:sldLayoutId id="2147483740" r:id="rId4"/>
    <p:sldLayoutId id="2147483746" r:id="rId5"/>
    <p:sldLayoutId id="2147483741" r:id="rId6"/>
    <p:sldLayoutId id="2147483747" r:id="rId7"/>
    <p:sldLayoutId id="2147483748" r:id="rId8"/>
    <p:sldLayoutId id="2147483749" r:id="rId9"/>
    <p:sldLayoutId id="2147483742" r:id="rId10"/>
    <p:sldLayoutId id="2147483743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96975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>
                <a:solidFill>
                  <a:schemeClr val="tx2">
                    <a:satMod val="130000"/>
                  </a:schemeClr>
                </a:solidFill>
              </a:rPr>
              <a:t>Endokrinologie v gynekologii, menstruační cyklus a jeho poruchy, dysfunkční krvácení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3571875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Petr Křepelka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Časná folikulární fáze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/>
              <a:t>Nejnižší hormonální aktivita ovarií (nízká hladina E2 a P)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/>
              <a:t>Zvýšení frekvence pulzů GnRH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/>
              <a:t>Zvýšení FSH o 30% … recruitment folikulů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/>
              <a:t>Sekrece inhibinu B …suprese FSH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/>
              <a:t>Zvýšení frekvence pulzů LH (1/90 min)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/>
              <a:t>Spánkové zpomalení, nebo vymizení pulzů LH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Ovaria a endometrium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Ovaria – klidový stav, regrese žlutého tělíska z předchozího cyklu, folikuly 3-8 mm</a:t>
            </a:r>
          </a:p>
          <a:p>
            <a:pPr eaLnBrk="1" hangingPunct="1"/>
            <a:r>
              <a:rPr lang="cs-CZ"/>
              <a:t>Endometrium je nezřetelné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0" y="0"/>
            <a:ext cx="6578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Střední folikulární fáze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/>
              <a:t>Zvýšení sekrece FSH stimuluje folikulogenezu a produkci E2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Vývoj antrálních folikulů, hypertrofie granulosy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FSH zvyšuje aromatázovou aktivitu a sekrece inhibinu 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Zvýšení sekrece E2 … negativní zpětná vazba, suprese FSH, LH koncentrace a amplitudu pulzů LH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Frekvence pulzů GnRH se mírně zvyšuje</a:t>
            </a:r>
          </a:p>
          <a:p>
            <a:pPr eaLnBrk="1" hangingPunct="1">
              <a:lnSpc>
                <a:spcPct val="90000"/>
              </a:lnSpc>
            </a:pPr>
            <a:r>
              <a:rPr lang="cs-CZ" sz="2800"/>
              <a:t>Frekvence pulzů LH 1/1 hod.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Ovaria a endometrium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Ovaria – 7 dnů po začátku menses – několik antrálních folikulů 9 – 10 mm</a:t>
            </a:r>
          </a:p>
          <a:p>
            <a:pPr eaLnBrk="1" hangingPunct="1"/>
            <a:r>
              <a:rPr lang="cs-CZ"/>
              <a:t>Endometrium proliferuje, obraz „triple stripe“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Pozdní folikulární fáze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Plazmatická koncentrace E2 a inhibinu A se zvyšuje působením dominantního foliikulu</a:t>
            </a:r>
          </a:p>
          <a:p>
            <a:pPr eaLnBrk="1" hangingPunct="1"/>
            <a:r>
              <a:rPr lang="cs-CZ"/>
              <a:t>Hladiny FSH a LH se snižují působením negativní zpětné vazby E2</a:t>
            </a:r>
          </a:p>
          <a:p>
            <a:pPr eaLnBrk="1" hangingPunct="1"/>
            <a:r>
              <a:rPr lang="cs-CZ"/>
              <a:t>Dominantní folikul indukuje receptory pro LH, zvyšuje se produkce IGF-I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Ovaria a endometrium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Ovaria – dominantní folikul se zvětšuje o 2 mm denně do velikosti 20 – 26 mm</a:t>
            </a:r>
          </a:p>
          <a:p>
            <a:pPr eaLnBrk="1" hangingPunct="1"/>
            <a:r>
              <a:rPr lang="cs-CZ"/>
              <a:t>Endometrium se ztlušťuje</a:t>
            </a:r>
          </a:p>
          <a:p>
            <a:pPr eaLnBrk="1" hangingPunct="1"/>
            <a:r>
              <a:rPr lang="cs-CZ"/>
              <a:t>Cervikální hlen zvyšuje objem a tažnost dosahuje maxima- obsahuje protein MUC5B nutný pro transport spermií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Ovulace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Maximální konentrace E2 je dosaženo 1 den před ovulací</a:t>
            </a:r>
          </a:p>
          <a:p>
            <a:pPr eaLnBrk="1" hangingPunct="1"/>
            <a:r>
              <a:rPr lang="cs-CZ"/>
              <a:t>Peak LH – změna negativní zpětné vazby v pozitivní … desetinásobné zvýšení koncentrace LH</a:t>
            </a:r>
          </a:p>
          <a:p>
            <a:pPr eaLnBrk="1" hangingPunct="1"/>
            <a:r>
              <a:rPr lang="cs-CZ"/>
              <a:t>Frekvence pulzů LH 1/hod., amplituda se zvyšuje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Menstruační cyklus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Koordinovaná stimulace a inhibice na ose H-H-O</a:t>
            </a:r>
          </a:p>
          <a:p>
            <a:pPr eaLnBrk="1" hangingPunct="1"/>
            <a:r>
              <a:rPr lang="cs-CZ"/>
              <a:t>Hormonální – endokrinní –parakrinní vlivy</a:t>
            </a:r>
          </a:p>
          <a:p>
            <a:pPr eaLnBrk="1" hangingPunct="1"/>
            <a:r>
              <a:rPr lang="cs-CZ"/>
              <a:t>Výsledkem je maturace 1 oocytu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Ovaria a endometrium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/>
              <a:t>Ovaria - oocyt dominantního folikulu (ukončené první meiotické dělení)</a:t>
            </a:r>
          </a:p>
          <a:p>
            <a:pPr eaLnBrk="1" hangingPunct="1"/>
            <a:r>
              <a:rPr lang="cs-CZ" sz="2800"/>
              <a:t>Lokální sekrece aktivátoru plazmonogenu</a:t>
            </a:r>
          </a:p>
          <a:p>
            <a:pPr eaLnBrk="1" hangingPunct="1"/>
            <a:r>
              <a:rPr lang="cs-CZ" sz="2800"/>
              <a:t>Ovulace … 36 hodin po vrcholu LH</a:t>
            </a:r>
          </a:p>
          <a:p>
            <a:pPr eaLnBrk="1" hangingPunct="1"/>
            <a:r>
              <a:rPr lang="cs-CZ" sz="2800"/>
              <a:t>Těsně před ovulací … luteinizace granulózových buněk</a:t>
            </a:r>
          </a:p>
          <a:p>
            <a:pPr eaLnBrk="1" hangingPunct="1"/>
            <a:r>
              <a:rPr lang="cs-CZ" sz="2800"/>
              <a:t>Progesteron zpomaluje pulzatilitu LH</a:t>
            </a:r>
          </a:p>
          <a:p>
            <a:pPr eaLnBrk="1" hangingPunct="1"/>
            <a:r>
              <a:rPr lang="cs-CZ" sz="2800"/>
              <a:t>Endometrium – inhibice mitotického dělení, formování žlázek, uniformní struktura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Střední a pozdní luteální fáze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/>
              <a:t>Sekrece progesteronu se postupně zvyšuje</a:t>
            </a:r>
          </a:p>
          <a:p>
            <a:pPr eaLnBrk="1" hangingPunct="1"/>
            <a:r>
              <a:rPr lang="cs-CZ" sz="2800"/>
              <a:t>Zpomalení pulzatility LH ¼ hodiny</a:t>
            </a:r>
          </a:p>
          <a:p>
            <a:pPr eaLnBrk="1" hangingPunct="1"/>
            <a:r>
              <a:rPr lang="cs-CZ" sz="2800"/>
              <a:t>Pulzatilita sekrece progesteronu</a:t>
            </a:r>
          </a:p>
          <a:p>
            <a:pPr eaLnBrk="1" hangingPunct="1"/>
            <a:r>
              <a:rPr lang="cs-CZ" sz="2800"/>
              <a:t>Inhibin A … vrchol ve střední luteální fázi</a:t>
            </a:r>
          </a:p>
          <a:p>
            <a:pPr eaLnBrk="1" hangingPunct="1"/>
            <a:r>
              <a:rPr lang="cs-CZ" sz="2800"/>
              <a:t>Inhibin B … nízká hladina</a:t>
            </a:r>
          </a:p>
          <a:p>
            <a:pPr eaLnBrk="1" hangingPunct="1"/>
            <a:r>
              <a:rPr lang="cs-CZ" sz="2800"/>
              <a:t>Leptin … nejvyšší v luteální fázi</a:t>
            </a:r>
          </a:p>
          <a:p>
            <a:pPr eaLnBrk="1" hangingPunct="1"/>
            <a:r>
              <a:rPr lang="cs-CZ" sz="2800"/>
              <a:t>Postupné snižování hladiny LH … postupný pokles progesteronu a E2 (nedojde-li k fertilizaci)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34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Střední a pozdní luteální fáze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Endometrium – pokles progesteronu a E2 … snížení perfuse endometria, ischemie a odloučení 14 dnů po vrcholu LH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>
                <a:solidFill>
                  <a:schemeClr val="tx2">
                    <a:satMod val="130000"/>
                  </a:schemeClr>
                </a:solidFill>
              </a:rPr>
              <a:t>Možnosti vyšetření menstruačního cyklu ultrazvukem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Ovariální objem  =  délka (cm)  x  šířka  x  hloubka  x  0.523</a:t>
            </a:r>
          </a:p>
          <a:p>
            <a:pPr eaLnBrk="1" hangingPunct="1"/>
            <a:r>
              <a:rPr lang="cs-CZ"/>
              <a:t>Průměr</a:t>
            </a:r>
          </a:p>
          <a:p>
            <a:pPr lvl="1" eaLnBrk="1" hangingPunct="1"/>
            <a:r>
              <a:rPr lang="cs-CZ"/>
              <a:t>Premenopauza 4.9 ± 0.03 cm3</a:t>
            </a:r>
          </a:p>
          <a:p>
            <a:pPr lvl="1" eaLnBrk="1" hangingPunct="1"/>
            <a:r>
              <a:rPr lang="cs-CZ"/>
              <a:t>Postmenopauza 2.2 ± 0.01 cm3</a:t>
            </a:r>
          </a:p>
          <a:p>
            <a:pPr eaLnBrk="1" hangingPunct="1"/>
            <a:r>
              <a:rPr lang="cs-CZ"/>
              <a:t>Horní hranice objemu (2SD)</a:t>
            </a:r>
          </a:p>
          <a:p>
            <a:pPr lvl="1" eaLnBrk="1" hangingPunct="1"/>
            <a:r>
              <a:rPr lang="cs-CZ"/>
              <a:t>Premenopauza 20 cm3</a:t>
            </a:r>
          </a:p>
          <a:p>
            <a:pPr lvl="1" eaLnBrk="1" hangingPunct="1"/>
            <a:r>
              <a:rPr lang="cs-CZ"/>
              <a:t>Postmenopauza 10 cm3</a:t>
            </a: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Folikulární fáze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5 – 7.den …folikuly 2-6 mm</a:t>
            </a:r>
          </a:p>
          <a:p>
            <a:pPr eaLnBrk="1" hangingPunct="1"/>
            <a:r>
              <a:rPr lang="cs-CZ"/>
              <a:t>8.den … DF=10 mm … růst 2 mm/den</a:t>
            </a:r>
          </a:p>
          <a:p>
            <a:pPr eaLnBrk="1" hangingPunct="1"/>
            <a:r>
              <a:rPr lang="cs-CZ"/>
              <a:t>Preovulační velikost … 16-30 mm</a:t>
            </a:r>
          </a:p>
          <a:p>
            <a:pPr eaLnBrk="1" hangingPunct="1"/>
            <a:r>
              <a:rPr lang="cs-CZ"/>
              <a:t>Korelace mezi velikostí DF a hladinou E2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Ovulace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Vrchol LH – separace granulozových a thekálních buněk</a:t>
            </a:r>
          </a:p>
          <a:p>
            <a:pPr eaLnBrk="1" hangingPunct="1"/>
            <a:r>
              <a:rPr lang="cs-CZ"/>
              <a:t>Detekce cumulus oophorus (24 hodin před ovulací)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Vývoj corpus luteum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Ruptura folikulu 24-36 hodin po vrcholu LH – „vyprázdnění folikulu“ 1-45 minut</a:t>
            </a:r>
          </a:p>
          <a:p>
            <a:pPr eaLnBrk="1" hangingPunct="1"/>
            <a:r>
              <a:rPr lang="cs-CZ"/>
              <a:t>CL 1 hodinu po ovulaci</a:t>
            </a:r>
          </a:p>
          <a:p>
            <a:pPr eaLnBrk="1" hangingPunct="1"/>
            <a:r>
              <a:rPr lang="cs-CZ"/>
              <a:t>Velikost CL variabilní</a:t>
            </a:r>
          </a:p>
          <a:p>
            <a:pPr eaLnBrk="1" hangingPunct="1"/>
            <a:r>
              <a:rPr lang="cs-CZ"/>
              <a:t>Zvýšení objemu tekutiny v Douglasově prostoru 15-25 ml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82025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Endometrium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Folikulární fáze … 8-12 mm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78105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88201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643938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Endometrium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Luteální fáze … 10-14 mm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8643937" cy="66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Dopplerovské studie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/>
              <a:t>Folikulární fáze</a:t>
            </a:r>
          </a:p>
          <a:p>
            <a:pPr lvl="1" eaLnBrk="1" hangingPunct="1"/>
            <a:r>
              <a:rPr lang="cs-CZ" sz="2400"/>
              <a:t>vysoká rezistence v a.uterina</a:t>
            </a:r>
          </a:p>
          <a:p>
            <a:pPr lvl="1" eaLnBrk="1" hangingPunct="1"/>
            <a:r>
              <a:rPr lang="cs-CZ" sz="2400"/>
              <a:t>Snižuje se v preovulačním období (nadir 2 dny před ovulací)</a:t>
            </a:r>
          </a:p>
          <a:p>
            <a:pPr lvl="1" eaLnBrk="1" hangingPunct="1"/>
            <a:r>
              <a:rPr lang="cs-CZ" sz="2400"/>
              <a:t>A.ovarica … snížování rezistence v ovariu s DF (nadir při ovulaci)</a:t>
            </a:r>
          </a:p>
          <a:p>
            <a:pPr eaLnBrk="1" hangingPunct="1"/>
            <a:r>
              <a:rPr lang="cs-CZ" sz="2800"/>
              <a:t>Luteální fáze</a:t>
            </a:r>
          </a:p>
          <a:p>
            <a:pPr lvl="1" eaLnBrk="1" hangingPunct="1"/>
            <a:r>
              <a:rPr lang="cs-CZ" sz="2400"/>
              <a:t>Korelace mezi hladinou progesteronu a rychlostí toku v systole</a:t>
            </a:r>
          </a:p>
          <a:p>
            <a:pPr lvl="1" eaLnBrk="1" hangingPunct="1"/>
            <a:r>
              <a:rPr lang="cs-CZ" sz="2400"/>
              <a:t>Luteální insuficience – vyšší rezistence toku krve</a:t>
            </a: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Detekce ovulace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Abnormality cyklu </a:t>
            </a:r>
          </a:p>
          <a:p>
            <a:pPr lvl="1" eaLnBrk="1" hangingPunct="1"/>
            <a:r>
              <a:rPr lang="cs-CZ"/>
              <a:t>Oligomenorrhoea</a:t>
            </a:r>
          </a:p>
          <a:p>
            <a:pPr lvl="1" eaLnBrk="1" hangingPunct="1"/>
            <a:r>
              <a:rPr lang="cs-CZ"/>
              <a:t>Hypermenorrhoea, menorrhagie</a:t>
            </a:r>
          </a:p>
          <a:p>
            <a:pPr lvl="1" eaLnBrk="1" hangingPunct="1"/>
            <a:r>
              <a:rPr lang="cs-CZ"/>
              <a:t>Poruchy plodnosti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Menstruační kalendář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Pravidelný cyklus 25-35 dnů … obvykle ovulační</a:t>
            </a:r>
          </a:p>
          <a:p>
            <a:pPr eaLnBrk="1" hangingPunct="1"/>
            <a:r>
              <a:rPr lang="cs-CZ"/>
              <a:t>Symptomy ovulace – změny cervikálního hlenu, ovulační bolest, napětí prsů, retence vody, změny chuti a nálad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Bazální teplota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Termogenní účinek progesteronu</a:t>
            </a:r>
          </a:p>
          <a:p>
            <a:pPr eaLnBrk="1" hangingPunct="1"/>
            <a:r>
              <a:rPr lang="cs-CZ"/>
              <a:t>Retrospektivní informace</a:t>
            </a:r>
          </a:p>
          <a:p>
            <a:pPr eaLnBrk="1" hangingPunct="1"/>
            <a:r>
              <a:rPr lang="cs-CZ"/>
              <a:t>+0,5 </a:t>
            </a:r>
            <a:r>
              <a:rPr lang="en-US">
                <a:cs typeface="Arial" charset="0"/>
              </a:rPr>
              <a:t>°</a:t>
            </a:r>
            <a:r>
              <a:rPr lang="cs-CZ">
                <a:cs typeface="Arial" charset="0"/>
              </a:rPr>
              <a:t>C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Koncentrace progesteronu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18 – 24.den cyklu</a:t>
            </a:r>
          </a:p>
          <a:p>
            <a:pPr eaLnBrk="1" hangingPunct="1"/>
            <a:r>
              <a:rPr lang="cs-CZ"/>
              <a:t>6-25 ng/ml … norma</a:t>
            </a:r>
          </a:p>
          <a:p>
            <a:pPr eaLnBrk="1" hangingPunct="1"/>
            <a:r>
              <a:rPr lang="en-US">
                <a:cs typeface="Arial" charset="0"/>
              </a:rPr>
              <a:t>&gt;</a:t>
            </a:r>
            <a:r>
              <a:rPr lang="cs-CZ">
                <a:cs typeface="Arial" charset="0"/>
              </a:rPr>
              <a:t>2 ng/ml nevylučuje ovulaci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Koncepční optimum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Optimum koncepce 1-2 dny před ovulací</a:t>
            </a:r>
          </a:p>
          <a:p>
            <a:pPr eaLnBrk="1" hangingPunct="1"/>
            <a:r>
              <a:rPr lang="cs-CZ"/>
              <a:t>Pravděpodobnost koncepce bez kontroly ovulace = 50%/3 měs., 75%/6 měs., 90%(12 měs.</a:t>
            </a:r>
          </a:p>
          <a:p>
            <a:pPr eaLnBrk="1" hangingPunct="1"/>
            <a:r>
              <a:rPr lang="cs-CZ"/>
              <a:t>Pravděpodobnost při kontrole ovulace76%/1 měs., 100%/7 měs.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0"/>
            <a:ext cx="57023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>
                <a:solidFill>
                  <a:schemeClr val="tx2">
                    <a:satMod val="130000"/>
                  </a:schemeClr>
                </a:solidFill>
              </a:rPr>
              <a:t>Metody stanovení koncepčního optima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/>
              <a:t>Změny cervikálního hlenu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LH (moč, sérum) … vrchol v moči je za 12 hod. po sérovém vrcholu LH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Vrchol LH 36 hodin před ovulací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Testování LH v moči 2 dny před očekávanou ovulací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Elektronické monitorování LH a E2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UZ – GF 16-30 mm+proliferační endometrium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Ovariální rezerva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/>
              <a:t>FSH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FSH+CCCT (clomiphene citrate challenge test)…CC 100 mg denně od 5.dne cyklu 5 dnůp, vyšetření FSH 3. a 10. den a E2 3.den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AFC … anthral folicle count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AMH … antimulleriánský hormon, </a:t>
            </a:r>
            <a:r>
              <a:rPr lang="en-US">
                <a:cs typeface="Arial" charset="0"/>
              </a:rPr>
              <a:t>&gt;</a:t>
            </a:r>
            <a:r>
              <a:rPr lang="cs-CZ">
                <a:cs typeface="Arial" charset="0"/>
              </a:rPr>
              <a:t>0,5 ng/ml=dobrá ovariální rezerva, </a:t>
            </a:r>
            <a:r>
              <a:rPr lang="en-US">
                <a:cs typeface="Arial" charset="0"/>
              </a:rPr>
              <a:t>&lt;</a:t>
            </a:r>
            <a:r>
              <a:rPr lang="cs-CZ">
                <a:cs typeface="Arial" charset="0"/>
              </a:rPr>
              <a:t>0,15 ng/ml=ovariální selhání</a:t>
            </a:r>
            <a:endParaRPr lang="en-US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/>
          </a:p>
          <a:p>
            <a:pPr eaLnBrk="1" hangingPunct="1">
              <a:lnSpc>
                <a:spcPct val="90000"/>
              </a:lnSpc>
            </a:pPr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227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Poruchy menstruačního cyklu</a:t>
            </a: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C15E0E0-CFAA-450A-A86C-B0732799AFB1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2">
                    <a:satMod val="130000"/>
                  </a:schemeClr>
                </a:solidFill>
              </a:rPr>
              <a:t>Normální menstruační cyklus – </a:t>
            </a:r>
            <a:r>
              <a:rPr lang="cs-CZ" sz="4000" dirty="0" err="1">
                <a:solidFill>
                  <a:schemeClr val="tx2">
                    <a:satMod val="130000"/>
                  </a:schemeClr>
                </a:solidFill>
              </a:rPr>
              <a:t>eumenorrhoe</a:t>
            </a:r>
            <a:r>
              <a:rPr lang="cs-CZ" sz="4000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5222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357188" y="2971800"/>
            <a:ext cx="8786812" cy="2743200"/>
          </a:xfrm>
        </p:spPr>
        <p:txBody>
          <a:bodyPr/>
          <a:lstStyle/>
          <a:p>
            <a:pPr eaLnBrk="1" hangingPunct="1"/>
            <a:r>
              <a:rPr lang="cs-CZ"/>
              <a:t>Délka cyklu – 29,5 dne – 22– 35 dnů</a:t>
            </a:r>
          </a:p>
          <a:p>
            <a:pPr eaLnBrk="1" hangingPunct="1"/>
            <a:r>
              <a:rPr lang="cs-CZ"/>
              <a:t>Délka krvácení – 5 dnů – 2-8 dnů</a:t>
            </a:r>
          </a:p>
          <a:p>
            <a:pPr eaLnBrk="1" hangingPunct="1"/>
            <a:r>
              <a:rPr lang="cs-CZ"/>
              <a:t>Krevní ztráta – 35 ml – 20-75 ml  (1 ml/kg)</a:t>
            </a:r>
          </a:p>
          <a:p>
            <a:pPr eaLnBrk="1" hangingPunct="1"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  <a:latin typeface="Arial" charset="0"/>
              </a:rPr>
              <a:t>Nomenklatura abnormálního děložního krvácení (FIGO)</a:t>
            </a:r>
          </a:p>
        </p:txBody>
      </p:sp>
      <p:graphicFrame>
        <p:nvGraphicFramePr>
          <p:cNvPr id="81968" name="Group 48"/>
          <p:cNvGraphicFramePr>
            <a:graphicFrameLocks noGrp="1"/>
          </p:cNvGraphicFramePr>
          <p:nvPr>
            <p:ph sz="quarter" idx="4294967295"/>
          </p:nvPr>
        </p:nvGraphicFramePr>
        <p:xfrm>
          <a:off x="0" y="1674813"/>
          <a:ext cx="8572558" cy="4325940"/>
        </p:xfrm>
        <a:graphic>
          <a:graphicData uri="http://schemas.openxmlformats.org/drawingml/2006/table">
            <a:tbl>
              <a:tblPr/>
              <a:tblGrid>
                <a:gridCol w="2142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4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Abnormální děložní krvácení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Charakteristika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Normální 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Abnormální typ 1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Abnormální typ 2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Pravidelnost 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Pravidelné  </a:t>
                      </a:r>
                      <a:r>
                        <a:rPr kumimoji="0" lang="cs-CZ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±2-20d</a:t>
                      </a:r>
                      <a:endParaRPr kumimoji="0" lang="cs-CZ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Nepravidelné, variabilita         </a:t>
                      </a:r>
                      <a:r>
                        <a:rPr kumimoji="0" 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 20d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Chybí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Frekvence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Norma  </a:t>
                      </a:r>
                      <a:r>
                        <a:rPr kumimoji="0" 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24-38d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Vysoká &lt; 24d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Nízká </a:t>
                      </a:r>
                      <a:r>
                        <a:rPr kumimoji="0" 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&gt;38d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Trvání 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Norma  </a:t>
                      </a:r>
                      <a:r>
                        <a:rPr kumimoji="0" 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4,5-8d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Prolongované &gt; 8d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Krátké </a:t>
                      </a:r>
                      <a:r>
                        <a:rPr kumimoji="0" lang="cs-CZ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&lt;4,5d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Objem 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Normální 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Nadměrný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Slabý</a:t>
                      </a:r>
                    </a:p>
                  </a:txBody>
                  <a:tcPr marL="90593" marR="9059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286" name="TextovéPole 5"/>
          <p:cNvSpPr txBox="1">
            <a:spLocks noChangeArrowheads="1"/>
          </p:cNvSpPr>
          <p:nvPr/>
        </p:nvSpPr>
        <p:spPr bwMode="auto">
          <a:xfrm>
            <a:off x="500063" y="6429375"/>
            <a:ext cx="5108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http://www.medscape.com/viewarticle/753127_5</a:t>
            </a: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C193430-C9F8-497E-9FA3-5ADE23C3C8A1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3970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200">
                <a:solidFill>
                  <a:schemeClr val="tx2">
                    <a:satMod val="130000"/>
                  </a:schemeClr>
                </a:solidFill>
              </a:rPr>
              <a:t>Klasifikace příčin děložního krvácení</a:t>
            </a:r>
          </a:p>
        </p:txBody>
      </p:sp>
      <p:graphicFrame>
        <p:nvGraphicFramePr>
          <p:cNvPr id="84001" name="Group 33"/>
          <p:cNvGraphicFramePr>
            <a:graphicFrameLocks noGrp="1"/>
          </p:cNvGraphicFramePr>
          <p:nvPr>
            <p:ph sz="quarter" idx="4294967295"/>
          </p:nvPr>
        </p:nvGraphicFramePr>
        <p:xfrm>
          <a:off x="0" y="2786063"/>
          <a:ext cx="9143999" cy="3143270"/>
        </p:xfrm>
        <a:graphic>
          <a:graphicData uri="http://schemas.openxmlformats.org/drawingml/2006/table">
            <a:tbl>
              <a:tblPr/>
              <a:tblGrid>
                <a:gridCol w="304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Polyp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©koagulopatie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Adenomyosa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Ovulační dysfunkce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Leiomyoma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Submukózní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Endometriální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Ostatní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Iatrogenní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Malignita&amp;</a:t>
                      </a:r>
                      <a:r>
                        <a:rPr kumimoji="0" lang="cs-CZ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hyperplázie</a:t>
                      </a: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Neklasifikovatelné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2281148" y="1714488"/>
            <a:ext cx="51251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cs-CZ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cs typeface="Arial" charset="0"/>
              </a:rPr>
              <a:t>PALM - COEIN</a:t>
            </a:r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BBCA991-B6E8-4475-8941-79D53C0F40A4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6018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Klasifikace myomů</a:t>
            </a:r>
          </a:p>
        </p:txBody>
      </p:sp>
      <p:graphicFrame>
        <p:nvGraphicFramePr>
          <p:cNvPr id="86055" name="Group 39"/>
          <p:cNvGraphicFramePr>
            <a:graphicFrameLocks noGrp="1"/>
          </p:cNvGraphicFramePr>
          <p:nvPr>
            <p:ph sz="quarter" idx="4294967295"/>
          </p:nvPr>
        </p:nvGraphicFramePr>
        <p:xfrm>
          <a:off x="0" y="2000250"/>
          <a:ext cx="9144000" cy="3566160"/>
        </p:xfrm>
        <a:graphic>
          <a:graphicData uri="http://schemas.openxmlformats.org/drawingml/2006/table">
            <a:tbl>
              <a:tblPr/>
              <a:tblGrid>
                <a:gridCol w="213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4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Submukózní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Peduknkulující intrakavitární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&gt;50% intrakavitárně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≤50% intrakavitárně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Ostatní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Kontakt s endometriem, 0% </a:t>
                      </a:r>
                      <a:r>
                        <a:rPr kumimoji="0" 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intrakavitárně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Intramurální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Subserózní ≥50% intramurálně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Subserózní &lt;50% intramurálně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Subserózní pedunkulující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Ostatní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>
                <a:solidFill>
                  <a:schemeClr val="tx2">
                    <a:satMod val="130000"/>
                  </a:schemeClr>
                </a:solidFill>
              </a:rPr>
              <a:t>Abnormální děložní krvácení – typ 1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Polymenorrhoea </a:t>
            </a:r>
          </a:p>
          <a:p>
            <a:pPr eaLnBrk="1" hangingPunct="1"/>
            <a:r>
              <a:rPr lang="cs-CZ"/>
              <a:t>Menorrhagie – hypermenorrhoea</a:t>
            </a:r>
          </a:p>
          <a:p>
            <a:pPr eaLnBrk="1" hangingPunct="1"/>
            <a:r>
              <a:rPr lang="cs-CZ"/>
              <a:t>Metrorrhagie</a:t>
            </a:r>
          </a:p>
          <a:p>
            <a:pPr eaLnBrk="1" hangingPunct="1"/>
            <a:endParaRPr lang="cs-CZ"/>
          </a:p>
          <a:p>
            <a:pPr eaLnBrk="1" hangingPunct="1"/>
            <a:endParaRPr lang="cs-CZ"/>
          </a:p>
          <a:p>
            <a:pPr eaLnBrk="1" hangingPunct="1"/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Etiologie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Organické příčiny – hypoplasie dělohy, adenomyosa, endometrální polyp, děložní myom</a:t>
            </a:r>
          </a:p>
          <a:p>
            <a:pPr eaLnBrk="1" hangingPunct="1"/>
            <a:r>
              <a:rPr lang="cs-CZ"/>
              <a:t>Extragenitální onemocnění – hemorrhagické diatézy, hypertenze, choroby ledvin, avitaminózy</a:t>
            </a:r>
          </a:p>
          <a:p>
            <a:pPr eaLnBrk="1" hangingPunct="1"/>
            <a:r>
              <a:rPr lang="cs-CZ"/>
              <a:t>Dysfunkční krvácení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5301208"/>
            <a:ext cx="37079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Ovarian cycle</a:t>
            </a:r>
          </a:p>
          <a:p>
            <a:endParaRPr lang="en-US" sz="1000" dirty="0"/>
          </a:p>
          <a:p>
            <a:r>
              <a:rPr lang="en-US" sz="1000" dirty="0"/>
              <a:t>FOLLICLE DEVELOPMENT AND THE MENSTRUAL CYCLE</a:t>
            </a:r>
          </a:p>
          <a:p>
            <a:r>
              <a:rPr lang="en-US" sz="1000" dirty="0" err="1"/>
              <a:t>Kierszenbaum</a:t>
            </a:r>
            <a:r>
              <a:rPr lang="en-US" sz="1000" dirty="0"/>
              <a:t>, Abraham L., M.D., Ph.D., Histology and Cell Biology: An Introduction to Pathology, 22, 633-658</a:t>
            </a:r>
          </a:p>
          <a:p>
            <a:endParaRPr lang="en-US" sz="1000" dirty="0"/>
          </a:p>
          <a:p>
            <a:r>
              <a:rPr lang="en-US" sz="1000" dirty="0"/>
              <a:t>Copyright ©  2012   Copyright © 2012, 2007, 2002 by Saunders, an imprint of Mosby, Inc.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3" y="-8764"/>
            <a:ext cx="4978896" cy="67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FE035A-418E-404F-8983-998C9A63FA18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0063"/>
            <a:ext cx="77724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>
                <a:solidFill>
                  <a:schemeClr val="tx2">
                    <a:satMod val="130000"/>
                  </a:schemeClr>
                </a:solidFill>
              </a:rPr>
              <a:t>Polymenorrhoea</a:t>
            </a:r>
            <a:endParaRPr lang="cs-CZ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837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905000"/>
            <a:ext cx="8143875" cy="2286000"/>
          </a:xfrm>
        </p:spPr>
        <p:txBody>
          <a:bodyPr/>
          <a:lstStyle/>
          <a:p>
            <a:pPr eaLnBrk="1" hangingPunct="1"/>
            <a:r>
              <a:rPr lang="cs-CZ">
                <a:cs typeface="Times New Roman" pitchFamily="18" charset="0"/>
              </a:rPr>
              <a:t>≤23</a:t>
            </a:r>
            <a:r>
              <a:rPr lang="cs-CZ"/>
              <a:t> dnů, obvykle zkrácená folikulární fáze</a:t>
            </a:r>
          </a:p>
        </p:txBody>
      </p:sp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000375"/>
            <a:ext cx="78867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2F3E4-8984-4CC0-94D3-C23AA9B2A9BE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err="1">
                <a:solidFill>
                  <a:schemeClr val="tx2">
                    <a:satMod val="130000"/>
                  </a:schemeClr>
                </a:solidFill>
              </a:rPr>
              <a:t>Hypermenorrhoea</a:t>
            </a:r>
            <a:r>
              <a:rPr lang="cs-CZ" sz="3600" dirty="0">
                <a:solidFill>
                  <a:schemeClr val="tx2">
                    <a:satMod val="130000"/>
                  </a:schemeClr>
                </a:solidFill>
              </a:rPr>
              <a:t> - menorrhagie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371600"/>
            <a:ext cx="7772400" cy="4114800"/>
          </a:xfrm>
        </p:spPr>
        <p:txBody>
          <a:bodyPr/>
          <a:lstStyle/>
          <a:p>
            <a:pPr eaLnBrk="1" hangingPunct="1"/>
            <a:r>
              <a:rPr lang="cs-CZ" dirty="0" err="1"/>
              <a:t>Hypermenorrhoe</a:t>
            </a:r>
            <a:r>
              <a:rPr lang="cs-CZ" dirty="0"/>
              <a:t> – intenzivní krvácení </a:t>
            </a:r>
            <a:r>
              <a:rPr lang="cs-CZ" dirty="0">
                <a:cs typeface="Times New Roman" pitchFamily="18" charset="0"/>
              </a:rPr>
              <a:t>&lt;</a:t>
            </a:r>
            <a:r>
              <a:rPr lang="cs-CZ" dirty="0"/>
              <a:t> 8 dnů – krevní ztráta </a:t>
            </a:r>
            <a:r>
              <a:rPr lang="cs-CZ" dirty="0">
                <a:cs typeface="Times New Roman" pitchFamily="18" charset="0"/>
              </a:rPr>
              <a:t>&gt;</a:t>
            </a:r>
            <a:r>
              <a:rPr lang="cs-CZ" dirty="0"/>
              <a:t> 1 ml/1 kg – anemie</a:t>
            </a:r>
          </a:p>
          <a:p>
            <a:pPr eaLnBrk="1" hangingPunct="1"/>
            <a:endParaRPr lang="cs-CZ" dirty="0"/>
          </a:p>
          <a:p>
            <a:pPr eaLnBrk="1" hangingPunct="1">
              <a:buFont typeface="Wingdings" pitchFamily="2" charset="2"/>
              <a:buNone/>
            </a:pPr>
            <a:endParaRPr lang="cs-CZ" dirty="0"/>
          </a:p>
          <a:p>
            <a:pPr eaLnBrk="1" hangingPunct="1">
              <a:buFont typeface="Wingdings" pitchFamily="2" charset="2"/>
              <a:buNone/>
            </a:pPr>
            <a:r>
              <a:rPr lang="cs-CZ" dirty="0"/>
              <a:t>Menorrhagie – krvácení trvající </a:t>
            </a:r>
            <a:r>
              <a:rPr lang="cs-CZ" dirty="0">
                <a:cs typeface="Times New Roman" pitchFamily="18" charset="0"/>
              </a:rPr>
              <a:t>&gt;</a:t>
            </a:r>
            <a:r>
              <a:rPr lang="cs-CZ" dirty="0"/>
              <a:t> 8 dnů</a:t>
            </a:r>
          </a:p>
          <a:p>
            <a:pPr eaLnBrk="1" hangingPunct="1">
              <a:buFont typeface="Wingdings" pitchFamily="2" charset="2"/>
              <a:buNone/>
            </a:pPr>
            <a:endParaRPr lang="cs-CZ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619625"/>
            <a:ext cx="5029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710" y="2409824"/>
            <a:ext cx="4495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52863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800">
                <a:cs typeface="Arial" charset="0"/>
              </a:rPr>
              <a:t>.</a:t>
            </a:r>
          </a:p>
          <a:p>
            <a:pPr rtl="1"/>
            <a:endParaRPr lang="en-US" sz="800">
              <a:cs typeface="Arial" charset="0"/>
            </a:endParaRPr>
          </a:p>
          <a:p>
            <a:pPr rtl="1"/>
            <a:r>
              <a:rPr lang="en-US" sz="800">
                <a:cs typeface="Arial" charset="0"/>
              </a:rPr>
              <a:t>FIGO classification system (PALM-COEIN) for causes of abnormal uterine bleeding in nongravid women of reproductive age</a:t>
            </a:r>
          </a:p>
          <a:p>
            <a:pPr rtl="1"/>
            <a:r>
              <a:rPr lang="en-US" sz="800">
                <a:cs typeface="Arial" charset="0"/>
              </a:rPr>
              <a:t>Munro, Malcolm G., International Journal of Gynecology &amp; Obstetrics, Volume 113, Issue 1, 3-13</a:t>
            </a:r>
          </a:p>
          <a:p>
            <a:pPr algn="r" rtl="1"/>
            <a:endParaRPr lang="en-US" sz="800">
              <a:cs typeface="Arial" charset="0"/>
            </a:endParaRPr>
          </a:p>
          <a:p>
            <a:pPr rtl="1"/>
            <a:r>
              <a:rPr lang="en-US" sz="800">
                <a:cs typeface="Arial" charset="0"/>
              </a:rPr>
              <a:t>Copyright ©  2011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7000"/>
            <a:ext cx="8607425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EFD03F-9BE6-46C8-B684-3805816FC079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56435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800">
                <a:cs typeface="Arial" charset="0"/>
              </a:rPr>
              <a:t>FIGO classification system (PALM-COEIN) for causes of abnormal uterine bleeding in nongravid women of reproductive age</a:t>
            </a:r>
          </a:p>
          <a:p>
            <a:pPr rtl="1"/>
            <a:r>
              <a:rPr lang="en-US" sz="800">
                <a:cs typeface="Arial" charset="0"/>
              </a:rPr>
              <a:t>Munro, Malcolm G., International Journal of Gynecology &amp; Obstetrics, Volume 113, Issue 1, 3-13</a:t>
            </a:r>
          </a:p>
          <a:p>
            <a:pPr rtl="1"/>
            <a:endParaRPr lang="en-US" sz="800">
              <a:cs typeface="Arial" charset="0"/>
            </a:endParaRPr>
          </a:p>
          <a:p>
            <a:pPr rtl="1"/>
            <a:r>
              <a:rPr lang="en-US" sz="800">
                <a:cs typeface="Arial" charset="0"/>
              </a:rPr>
              <a:t>Copyright ©  2011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9863"/>
            <a:ext cx="8358188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2252BCD-7BCF-46A1-8F82-D1991F82B291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7D18D29-42E9-48A2-97E0-4927FAF769BA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Dysfunkční krvácení</a:t>
            </a:r>
          </a:p>
        </p:txBody>
      </p:sp>
      <p:sp>
        <p:nvSpPr>
          <p:cNvPr id="6246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/>
              <a:t>Krvácení z hyperproliferačního endometria – obvykle po epizodě několikatýdnní anovulační oligomenorrhoey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Prepuberta – juvenilní metrorrhagie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Premenopausa 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Nadměrná expozice estrogeny – hyperproliferace endometria</a:t>
            </a:r>
          </a:p>
          <a:p>
            <a:pPr eaLnBrk="1" hangingPunct="1">
              <a:lnSpc>
                <a:spcPct val="90000"/>
              </a:lnSpc>
            </a:pPr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DD14ED-5DE0-462D-8B47-60D1327CD31E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0063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2">
                    <a:satMod val="130000"/>
                  </a:schemeClr>
                </a:solidFill>
              </a:rPr>
              <a:t>Terapie</a:t>
            </a:r>
            <a:br>
              <a:rPr lang="cs-CZ" sz="4000" dirty="0">
                <a:solidFill>
                  <a:schemeClr val="tx2">
                    <a:satMod val="130000"/>
                  </a:schemeClr>
                </a:solidFill>
              </a:rPr>
            </a:br>
            <a:endParaRPr lang="cs-CZ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357313"/>
            <a:ext cx="7772400" cy="2286000"/>
          </a:xfrm>
        </p:spPr>
        <p:txBody>
          <a:bodyPr rtlCol="0"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/>
              <a:t>Polymenorrhoe</a:t>
            </a:r>
            <a:r>
              <a:rPr lang="cs-CZ" dirty="0"/>
              <a:t> – cyklus </a:t>
            </a:r>
            <a:r>
              <a:rPr lang="cs-CZ" dirty="0">
                <a:cs typeface="Times New Roman" pitchFamily="18" charset="0"/>
              </a:rPr>
              <a:t>≤23</a:t>
            </a:r>
            <a:r>
              <a:rPr lang="cs-CZ" dirty="0"/>
              <a:t> dnů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err="1"/>
              <a:t>Gestageny</a:t>
            </a:r>
            <a:r>
              <a:rPr lang="cs-CZ" dirty="0"/>
              <a:t> ve druhé polovině cyklu – </a:t>
            </a:r>
            <a:r>
              <a:rPr lang="cs-CZ" dirty="0" err="1"/>
              <a:t>normoestrinní</a:t>
            </a:r>
            <a:r>
              <a:rPr lang="cs-CZ" dirty="0"/>
              <a:t> poruchy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/>
              <a:t>Substituce estrogeny+progestiny – </a:t>
            </a:r>
            <a:r>
              <a:rPr lang="cs-CZ" dirty="0" err="1"/>
              <a:t>hypestrinní</a:t>
            </a:r>
            <a:r>
              <a:rPr lang="cs-CZ" dirty="0"/>
              <a:t> porucha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>
                <a:solidFill>
                  <a:schemeClr val="tx2">
                    <a:satMod val="130000"/>
                  </a:schemeClr>
                </a:solidFill>
                <a:cs typeface="Arial" charset="0"/>
              </a:rPr>
              <a:t>Terapeutické metody </a:t>
            </a:r>
            <a:br>
              <a:rPr lang="en-US" sz="4400" dirty="0">
                <a:solidFill>
                  <a:schemeClr val="tx2">
                    <a:satMod val="130000"/>
                  </a:schemeClr>
                </a:solidFill>
                <a:cs typeface="Arial" charset="0"/>
              </a:rPr>
            </a:b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451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 eaLnBrk="1" hangingPunct="1"/>
            <a:r>
              <a:rPr lang="cs-CZ"/>
              <a:t>Hormonální</a:t>
            </a:r>
          </a:p>
        </p:txBody>
      </p:sp>
      <p:sp>
        <p:nvSpPr>
          <p:cNvPr id="64516" name="Zástupný symbol pro text 6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</p:spPr>
        <p:txBody>
          <a:bodyPr/>
          <a:lstStyle/>
          <a:p>
            <a:pPr marL="63500" eaLnBrk="1" hangingPunct="1"/>
            <a:r>
              <a:rPr lang="cs-CZ"/>
              <a:t>Nehormonální</a:t>
            </a:r>
          </a:p>
        </p:txBody>
      </p:sp>
      <p:sp>
        <p:nvSpPr>
          <p:cNvPr id="64517" name="Zástupný symbol pro obsah 5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</p:spPr>
        <p:txBody>
          <a:bodyPr/>
          <a:lstStyle/>
          <a:p>
            <a:pPr marL="849313" lvl="1" indent="-341313">
              <a:lnSpc>
                <a:spcPct val="110000"/>
              </a:lnSpc>
            </a:pPr>
            <a:r>
              <a:rPr lang="cs-CZ">
                <a:cs typeface="Arial" charset="0"/>
              </a:rPr>
              <a:t>Estrogeny (E)</a:t>
            </a:r>
          </a:p>
          <a:p>
            <a:pPr marL="849313" lvl="1" indent="-341313">
              <a:lnSpc>
                <a:spcPct val="110000"/>
              </a:lnSpc>
            </a:pPr>
            <a:r>
              <a:rPr lang="cs-CZ">
                <a:cs typeface="Arial" charset="0"/>
              </a:rPr>
              <a:t>Progestiny (P)</a:t>
            </a:r>
            <a:endParaRPr lang="en-US">
              <a:cs typeface="Arial" charset="0"/>
            </a:endParaRPr>
          </a:p>
          <a:p>
            <a:pPr marL="849313" lvl="1" indent="-341313">
              <a:lnSpc>
                <a:spcPct val="110000"/>
              </a:lnSpc>
            </a:pPr>
            <a:r>
              <a:rPr lang="cs-CZ">
                <a:cs typeface="Arial" charset="0"/>
              </a:rPr>
              <a:t>E/P</a:t>
            </a:r>
            <a:endParaRPr lang="en-US">
              <a:cs typeface="Arial" charset="0"/>
            </a:endParaRPr>
          </a:p>
          <a:p>
            <a:pPr marL="849313" lvl="1" indent="-341313">
              <a:lnSpc>
                <a:spcPct val="110000"/>
              </a:lnSpc>
            </a:pPr>
            <a:r>
              <a:rPr lang="en-US">
                <a:cs typeface="Arial" charset="0"/>
              </a:rPr>
              <a:t>Danazol </a:t>
            </a:r>
          </a:p>
          <a:p>
            <a:pPr marL="849313" lvl="1" indent="-341313">
              <a:lnSpc>
                <a:spcPct val="110000"/>
              </a:lnSpc>
            </a:pPr>
            <a:r>
              <a:rPr lang="en-US">
                <a:cs typeface="Arial" charset="0"/>
              </a:rPr>
              <a:t>GnRha  </a:t>
            </a:r>
            <a:endParaRPr lang="cs-CZ">
              <a:cs typeface="Arial" charset="0"/>
            </a:endParaRPr>
          </a:p>
          <a:p>
            <a:pPr marL="849313" lvl="1" indent="-341313">
              <a:lnSpc>
                <a:spcPct val="110000"/>
              </a:lnSpc>
            </a:pPr>
            <a:r>
              <a:rPr lang="cs-CZ">
                <a:cs typeface="Arial" charset="0"/>
              </a:rPr>
              <a:t>SERM</a:t>
            </a:r>
            <a:endParaRPr lang="cs-CZ"/>
          </a:p>
        </p:txBody>
      </p:sp>
      <p:sp>
        <p:nvSpPr>
          <p:cNvPr id="6451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664075" y="969963"/>
            <a:ext cx="4022725" cy="4114800"/>
          </a:xfrm>
        </p:spPr>
        <p:txBody>
          <a:bodyPr/>
          <a:lstStyle/>
          <a:p>
            <a:pPr marL="392113" indent="-273050" eaLnBrk="1" hangingPunct="1"/>
            <a:r>
              <a:rPr lang="cs-CZ"/>
              <a:t>Nesteroidní antirevmatika</a:t>
            </a:r>
          </a:p>
          <a:p>
            <a:pPr marL="392113" indent="-273050" eaLnBrk="1" hangingPunct="1"/>
            <a:r>
              <a:rPr lang="cs-CZ"/>
              <a:t>Kyselina mefenamová</a:t>
            </a:r>
          </a:p>
          <a:p>
            <a:pPr marL="392113" indent="-273050" eaLnBrk="1" hangingPunct="1"/>
            <a:r>
              <a:rPr lang="cs-CZ"/>
              <a:t>Ethamsylát</a:t>
            </a:r>
          </a:p>
          <a:p>
            <a:pPr marL="392113" indent="-273050" eaLnBrk="1" hangingPunct="1"/>
            <a:r>
              <a:rPr lang="cs-CZ"/>
              <a:t>Antifibrinolytika</a:t>
            </a:r>
          </a:p>
          <a:p>
            <a:pPr marL="392113" indent="-273050" eaLnBrk="1" hangingPunct="1"/>
            <a:r>
              <a:rPr lang="cs-CZ"/>
              <a:t>EAC</a:t>
            </a:r>
          </a:p>
          <a:p>
            <a:pPr marL="392113" indent="-273050" eaLnBrk="1" hangingPunct="1"/>
            <a:r>
              <a:rPr lang="cs-CZ"/>
              <a:t>Kyselina tranexamová</a:t>
            </a:r>
          </a:p>
          <a:p>
            <a:pPr marL="392113" indent="-273050" eaLnBrk="1" hangingPunct="1"/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295506-972D-43CB-82E5-52A53B398CBC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pro číslo snímku 5"/>
          <p:cNvSpPr txBox="1">
            <a:spLocks noGrp="1"/>
          </p:cNvSpPr>
          <p:nvPr/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>
              <a:defRPr/>
            </a:pPr>
            <a:fld id="{7070CD25-6FBC-4D89-B42C-428A17075F3D}" type="slidenum">
              <a:rPr lang="en-US" sz="2000">
                <a:solidFill>
                  <a:srgbClr val="FFFF00"/>
                </a:solidFill>
                <a:latin typeface="+mn-lt"/>
              </a:rPr>
              <a:pPr algn="r" eaLnBrk="0" hangingPunct="0">
                <a:defRPr/>
              </a:pPr>
              <a:t>57</a:t>
            </a:fld>
            <a:endParaRPr lang="en-US" sz="200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395288" y="1268413"/>
            <a:ext cx="1655762" cy="4000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s-CZ" sz="2000">
                <a:latin typeface="+mn-lt"/>
                <a:cs typeface="Arial" charset="0"/>
              </a:rPr>
              <a:t>Kontroverze</a:t>
            </a:r>
            <a:endParaRPr lang="en-US" sz="2000">
              <a:latin typeface="+mn-lt"/>
              <a:cs typeface="Arial" charset="0"/>
            </a:endParaRP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>
                <a:solidFill>
                  <a:schemeClr val="tx2">
                    <a:satMod val="130000"/>
                  </a:schemeClr>
                </a:solidFill>
                <a:latin typeface="+mn-lt"/>
              </a:rPr>
              <a:t>Farmakoterapie abnormálního děložního krvácení</a:t>
            </a:r>
          </a:p>
        </p:txBody>
      </p:sp>
      <p:sp>
        <p:nvSpPr>
          <p:cNvPr id="65541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cs-CZ">
                <a:cs typeface="Arial" charset="0"/>
              </a:rPr>
              <a:t>Léčba musí být individualizována</a:t>
            </a:r>
            <a:endParaRPr lang="en-US"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cs-CZ">
                <a:cs typeface="Arial" charset="0"/>
              </a:rPr>
              <a:t>Je věkově specifická</a:t>
            </a:r>
            <a:endParaRPr lang="en-US"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cs-CZ">
                <a:cs typeface="Arial" charset="0"/>
              </a:rPr>
              <a:t>Výsledek léčby i vedlejší účinky jsou nepředvídatelné</a:t>
            </a:r>
            <a:endParaRPr lang="en-US"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cs-CZ">
                <a:cs typeface="Arial" charset="0"/>
              </a:rPr>
              <a:t>Vedlejší účinky časté</a:t>
            </a:r>
            <a:endParaRPr lang="en-US"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cs-CZ">
                <a:cs typeface="Arial" charset="0"/>
              </a:rPr>
              <a:t>Selhání časté</a:t>
            </a:r>
            <a:endParaRPr lang="en-US"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cs-CZ">
                <a:cs typeface="Arial" charset="0"/>
              </a:rPr>
              <a:t>Ekonomická efektivita</a:t>
            </a:r>
            <a:endParaRPr lang="en-US">
              <a:cs typeface="Arial" charset="0"/>
            </a:endParaRP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cs-CZ">
                <a:cs typeface="Arial" charset="0"/>
              </a:rPr>
              <a:t>Chirurgické řešení je časté</a:t>
            </a:r>
            <a:endParaRPr lang="en-US">
              <a:cs typeface="Arial" charset="0"/>
            </a:endParaRPr>
          </a:p>
          <a:p>
            <a:pPr eaLnBrk="1" hangingPunct="1"/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683601-C9EE-4EEB-A9E6-9131FD6F4F56}" type="datetime1">
              <a:rPr lang="cs-CZ" sz="2000" smtClean="0">
                <a:latin typeface="+mn-lt"/>
              </a:rPr>
              <a:pPr>
                <a:defRPr/>
              </a:pPr>
              <a:t>25.3.2020</a:t>
            </a:fld>
            <a:endParaRPr lang="cs-CZ" sz="2000" dirty="0">
              <a:latin typeface="+mn-lt"/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sz="200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D0F3E1-D268-4BB8-8187-001638DD5C59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6564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lIns="92075" tIns="46038" rIns="92075" bIns="46038"/>
          <a:lstStyle/>
          <a:p>
            <a:pPr eaLnBrk="1" hangingPunct="1"/>
            <a:r>
              <a:rPr lang="cs-CZ"/>
              <a:t>Estrogeny </a:t>
            </a:r>
          </a:p>
          <a:p>
            <a:pPr lvl="1" eaLnBrk="1" hangingPunct="1"/>
            <a:r>
              <a:rPr lang="cs-CZ"/>
              <a:t>CEE - </a:t>
            </a:r>
            <a:r>
              <a:rPr lang="pt-BR"/>
              <a:t>2.5 mg </a:t>
            </a:r>
            <a:r>
              <a:rPr lang="cs-CZ"/>
              <a:t>p.o. a 6 hod nebo </a:t>
            </a:r>
            <a:r>
              <a:rPr lang="pt-BR"/>
              <a:t>25 mg </a:t>
            </a:r>
            <a:r>
              <a:rPr lang="cs-CZ"/>
              <a:t>i.v. a 4 </a:t>
            </a:r>
            <a:r>
              <a:rPr lang="pt-BR"/>
              <a:t>h</a:t>
            </a:r>
            <a:r>
              <a:rPr lang="cs-CZ"/>
              <a:t>od. po 48 hod.</a:t>
            </a:r>
          </a:p>
          <a:p>
            <a:pPr lvl="2" eaLnBrk="1" hangingPunct="1"/>
            <a:r>
              <a:rPr lang="cs-CZ"/>
              <a:t>nejsou k dispozici</a:t>
            </a:r>
          </a:p>
          <a:p>
            <a:pPr eaLnBrk="1" hangingPunct="1"/>
            <a:r>
              <a:rPr lang="cs-CZ"/>
              <a:t>Progestiny</a:t>
            </a:r>
          </a:p>
          <a:p>
            <a:pPr lvl="1" eaLnBrk="1" hangingPunct="1"/>
            <a:r>
              <a:rPr lang="cs-CZ"/>
              <a:t>MPA 10 mg/den po 10-12 dnů</a:t>
            </a:r>
          </a:p>
          <a:p>
            <a:pPr lvl="1" eaLnBrk="1" hangingPunct="1"/>
            <a:r>
              <a:rPr lang="cs-CZ"/>
              <a:t>NES 10-15 mg/den 10 dnů</a:t>
            </a:r>
          </a:p>
          <a:p>
            <a:pPr lvl="1" eaLnBrk="1" hangingPunct="1"/>
            <a:r>
              <a:rPr lang="cs-CZ"/>
              <a:t>LNG-IUS</a:t>
            </a:r>
          </a:p>
        </p:txBody>
      </p:sp>
      <p:sp>
        <p:nvSpPr>
          <p:cNvPr id="66565" name="Zástupný symbol pro číslo snímku 3"/>
          <p:cNvSpPr txBox="1">
            <a:spLocks noGrp="1"/>
          </p:cNvSpPr>
          <p:nvPr/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66B1EFEC-2975-4690-A076-2C1FBBC0A4E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algn="r" eaLnBrk="0" hangingPunct="0"/>
              <a:t>58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000">
                <a:solidFill>
                  <a:schemeClr val="tx2"/>
                </a:solidFill>
                <a:latin typeface="Calibri" pitchFamily="34" charset="0"/>
              </a:rPr>
              <a:t>Farmakoterapie abnormálního děložního krvácení</a:t>
            </a:r>
          </a:p>
        </p:txBody>
      </p:sp>
    </p:spTree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1C76679-324C-44C7-824A-40175B935F07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7588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lIns="92075" tIns="46038" rIns="92075" bIns="46038"/>
          <a:lstStyle/>
          <a:p>
            <a:pPr eaLnBrk="1" hangingPunct="1"/>
            <a:r>
              <a:rPr lang="cs-CZ"/>
              <a:t>E/P</a:t>
            </a:r>
          </a:p>
          <a:p>
            <a:pPr lvl="1" eaLnBrk="1" hangingPunct="1"/>
            <a:r>
              <a:rPr lang="cs-CZ"/>
              <a:t>COC </a:t>
            </a:r>
          </a:p>
          <a:p>
            <a:pPr lvl="2" eaLnBrk="1" hangingPunct="1"/>
            <a:r>
              <a:rPr lang="cs-CZ"/>
              <a:t>Zástava akutního AUB 70-140 </a:t>
            </a:r>
            <a:r>
              <a:rPr lang="el-GR"/>
              <a:t>μ</a:t>
            </a:r>
            <a:r>
              <a:rPr lang="cs-CZ"/>
              <a:t>g/den</a:t>
            </a:r>
          </a:p>
          <a:p>
            <a:pPr lvl="2" eaLnBrk="1" hangingPunct="1"/>
            <a:r>
              <a:rPr lang="cs-CZ"/>
              <a:t>Prevence – obvyklý způsob podání, výhodné prodloužené cykly, kontinuální podávání</a:t>
            </a:r>
          </a:p>
          <a:p>
            <a:pPr lvl="1" eaLnBrk="1" hangingPunct="1"/>
            <a:r>
              <a:rPr lang="cs-CZ"/>
              <a:t>Dětská gynekologie</a:t>
            </a:r>
          </a:p>
          <a:p>
            <a:pPr lvl="2" eaLnBrk="1" hangingPunct="1"/>
            <a:r>
              <a:rPr lang="cs-CZ"/>
              <a:t>Zástava akutního AUB</a:t>
            </a:r>
          </a:p>
          <a:p>
            <a:pPr lvl="2" eaLnBrk="1" hangingPunct="1"/>
            <a:r>
              <a:rPr lang="cs-CZ"/>
              <a:t>Progesteron 10 mg/ Estradioldipropionát 2 mg i.m.</a:t>
            </a:r>
          </a:p>
          <a:p>
            <a:pPr lvl="1" eaLnBrk="1" hangingPunct="1"/>
            <a:endParaRPr lang="cs-CZ"/>
          </a:p>
        </p:txBody>
      </p:sp>
      <p:sp>
        <p:nvSpPr>
          <p:cNvPr id="67589" name="Zástupný symbol pro číslo snímku 3"/>
          <p:cNvSpPr txBox="1">
            <a:spLocks noGrp="1"/>
          </p:cNvSpPr>
          <p:nvPr/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6769ACCB-9D28-4EC4-9EDA-2F77C09703FB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algn="r" eaLnBrk="0" hangingPunct="0"/>
              <a:t>59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000">
                <a:solidFill>
                  <a:schemeClr val="tx2"/>
                </a:solidFill>
                <a:latin typeface="Calibri" pitchFamily="34" charset="0"/>
              </a:rPr>
              <a:t>Farmakoterapie abnormálního děložního krvácení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5513388"/>
            <a:ext cx="3923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Endometrial cycle</a:t>
            </a:r>
          </a:p>
          <a:p>
            <a:endParaRPr lang="en-US" sz="1000" dirty="0"/>
          </a:p>
          <a:p>
            <a:r>
              <a:rPr lang="en-US" sz="1000" dirty="0"/>
              <a:t>FOLLICLE DEVELOPMENT AND THE MENSTRUAL CYCLE</a:t>
            </a:r>
          </a:p>
          <a:p>
            <a:r>
              <a:rPr lang="en-US" sz="1000" dirty="0" err="1"/>
              <a:t>Kierszenbaum</a:t>
            </a:r>
            <a:r>
              <a:rPr lang="en-US" sz="1000" dirty="0"/>
              <a:t>, Abraham L., M.D., Ph.D., Histology and Cell Biology: An Introduction to Pathology, 22, 633-658</a:t>
            </a:r>
          </a:p>
          <a:p>
            <a:endParaRPr lang="en-US" sz="1000" dirty="0"/>
          </a:p>
          <a:p>
            <a:r>
              <a:rPr lang="en-US" sz="1000" dirty="0"/>
              <a:t>Copyright ©  2012   Copyright © 2012, 2007, 2002 by Saunders, an imprint of Mosby, Inc.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3309" y="21173"/>
            <a:ext cx="5049369" cy="683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566C8D-B67E-42C6-918F-7B39A03B68F7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8612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lIns="92075" tIns="46038" rIns="92075" bIns="46038"/>
          <a:lstStyle/>
          <a:p>
            <a:pPr eaLnBrk="1" hangingPunct="1"/>
            <a:r>
              <a:rPr lang="cs-CZ"/>
              <a:t>Danazol 200-400 mg/den</a:t>
            </a:r>
          </a:p>
          <a:p>
            <a:pPr lvl="1" eaLnBrk="1" hangingPunct="1"/>
            <a:r>
              <a:rPr lang="cs-CZ"/>
              <a:t>Není k dispozici</a:t>
            </a:r>
          </a:p>
          <a:p>
            <a:pPr eaLnBrk="1" hangingPunct="1"/>
            <a:r>
              <a:rPr lang="cs-CZ"/>
              <a:t>Superagonisté gonadoliberinu</a:t>
            </a:r>
          </a:p>
          <a:p>
            <a:pPr lvl="1" eaLnBrk="1" hangingPunct="1"/>
            <a:r>
              <a:rPr lang="cs-CZ"/>
              <a:t>goserelin </a:t>
            </a:r>
            <a:r>
              <a:rPr lang="cs-CZ" i="1"/>
              <a:t>(Zoladex Depot 3,75 mg)</a:t>
            </a:r>
          </a:p>
          <a:p>
            <a:pPr lvl="1" eaLnBrk="1" hangingPunct="1"/>
            <a:r>
              <a:rPr lang="cs-CZ"/>
              <a:t>tryptorelin </a:t>
            </a:r>
            <a:r>
              <a:rPr lang="cs-CZ" i="1"/>
              <a:t>(Decapeptyl Depot 4,12 mg, Dipherelin 4,39 mg)</a:t>
            </a:r>
          </a:p>
          <a:p>
            <a:pPr lvl="1" eaLnBrk="1" hangingPunct="1"/>
            <a:r>
              <a:rPr lang="cs-CZ"/>
              <a:t>leuprorelin </a:t>
            </a:r>
            <a:r>
              <a:rPr lang="cs-CZ" i="1"/>
              <a:t>(Lucrin Depot 3,75 mg)</a:t>
            </a:r>
            <a:endParaRPr lang="cs-CZ"/>
          </a:p>
          <a:p>
            <a:pPr eaLnBrk="1" hangingPunct="1"/>
            <a:endParaRPr lang="cs-CZ"/>
          </a:p>
        </p:txBody>
      </p:sp>
      <p:sp>
        <p:nvSpPr>
          <p:cNvPr id="68613" name="Zástupný symbol pro číslo snímku 3"/>
          <p:cNvSpPr txBox="1">
            <a:spLocks noGrp="1"/>
          </p:cNvSpPr>
          <p:nvPr/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7D1C8D5C-1132-4AA4-9F03-EBF63D31AF80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algn="r" eaLnBrk="0" hangingPunct="0"/>
              <a:t>60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000">
                <a:solidFill>
                  <a:schemeClr val="tx2"/>
                </a:solidFill>
                <a:latin typeface="Calibri" pitchFamily="34" charset="0"/>
              </a:rPr>
              <a:t>Farmakoterapie abnormálního děložního krvácení</a:t>
            </a:r>
          </a:p>
        </p:txBody>
      </p:sp>
    </p:spTree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5B4586-E9A4-4A11-8EB2-CE244BCA848F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9636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lIns="92075" tIns="46038" rIns="92075" bIns="46038"/>
          <a:lstStyle/>
          <a:p>
            <a:pPr eaLnBrk="1" hangingPunct="1"/>
            <a:r>
              <a:rPr lang="cs-CZ"/>
              <a:t>Nesteroidní antirevmatika</a:t>
            </a:r>
          </a:p>
          <a:p>
            <a:pPr lvl="1" eaLnBrk="1" hangingPunct="1"/>
            <a:r>
              <a:rPr lang="cs-CZ"/>
              <a:t>Naproxen  (</a:t>
            </a:r>
            <a:r>
              <a:rPr lang="cs-CZ" i="1"/>
              <a:t>Aleve tbl.220 mg, Apo-naproxen tbl.  250 mg, Nalgesin tbl. 270 mg</a:t>
            </a:r>
            <a:r>
              <a:rPr lang="cs-CZ"/>
              <a:t>)</a:t>
            </a:r>
          </a:p>
          <a:p>
            <a:pPr lvl="1" eaLnBrk="1" hangingPunct="1"/>
            <a:r>
              <a:rPr lang="cs-CZ"/>
              <a:t>Mefenamová kyselina (</a:t>
            </a:r>
            <a:r>
              <a:rPr lang="cs-CZ" i="1"/>
              <a:t>Nimesulid tbl. 100 mg</a:t>
            </a:r>
            <a:r>
              <a:rPr lang="cs-CZ"/>
              <a:t>)</a:t>
            </a:r>
          </a:p>
          <a:p>
            <a:pPr eaLnBrk="1" hangingPunct="1"/>
            <a:r>
              <a:rPr lang="cs-CZ"/>
              <a:t>Antifibrinolytika</a:t>
            </a:r>
          </a:p>
          <a:p>
            <a:pPr lvl="1" eaLnBrk="1" hangingPunct="1"/>
            <a:r>
              <a:rPr lang="cs-CZ"/>
              <a:t>Kyselina tranexamová (</a:t>
            </a:r>
            <a:r>
              <a:rPr lang="cs-CZ" i="1"/>
              <a:t>Exacyl perorální tbl. 500 mg , roztok k perorálnímu užití 10ml/1000 mg a intravenozní injekce 5 ml/500mg</a:t>
            </a:r>
            <a:r>
              <a:rPr lang="cs-CZ"/>
              <a:t>)</a:t>
            </a:r>
          </a:p>
        </p:txBody>
      </p:sp>
      <p:sp>
        <p:nvSpPr>
          <p:cNvPr id="69637" name="Zástupný symbol pro číslo snímku 3"/>
          <p:cNvSpPr txBox="1">
            <a:spLocks noGrp="1"/>
          </p:cNvSpPr>
          <p:nvPr/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E1C03E13-8320-4FA5-8EEB-541AA2604880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algn="r" eaLnBrk="0" hangingPunct="0"/>
              <a:t>61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4000">
                <a:solidFill>
                  <a:schemeClr val="tx2"/>
                </a:solidFill>
                <a:latin typeface="Calibri" pitchFamily="34" charset="0"/>
              </a:rPr>
              <a:t>Farmakoterapie abnormálního děložního krvácení</a:t>
            </a:r>
          </a:p>
        </p:txBody>
      </p:sp>
    </p:spTree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Efektivita farmakoterapie</a:t>
            </a:r>
          </a:p>
        </p:txBody>
      </p:sp>
      <p:sp>
        <p:nvSpPr>
          <p:cNvPr id="70659" name="Zástupný symbol pro obsah 5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 lIns="92075" tIns="46038" rIns="92075" bIns="46038"/>
          <a:lstStyle/>
          <a:p>
            <a:pPr eaLnBrk="1" hangingPunct="1"/>
            <a:r>
              <a:rPr lang="cs-CZ"/>
              <a:t>Hormonální</a:t>
            </a:r>
          </a:p>
          <a:p>
            <a:pPr lvl="1" eaLnBrk="1" hangingPunct="1"/>
            <a:r>
              <a:rPr lang="cs-CZ"/>
              <a:t>Progestiny v 21 denním cyklu 30-90%</a:t>
            </a:r>
          </a:p>
          <a:p>
            <a:pPr lvl="1" eaLnBrk="1" hangingPunct="1"/>
            <a:r>
              <a:rPr lang="cs-CZ"/>
              <a:t>Kombinovaná orální kontracepce 43%</a:t>
            </a:r>
          </a:p>
          <a:p>
            <a:pPr lvl="1" eaLnBrk="1" hangingPunct="1"/>
            <a:r>
              <a:rPr lang="cs-CZ"/>
              <a:t>Danazol 50-80%</a:t>
            </a:r>
          </a:p>
          <a:p>
            <a:pPr lvl="1" eaLnBrk="1" hangingPunct="1"/>
            <a:r>
              <a:rPr lang="cs-CZ"/>
              <a:t>LNG IUS 74-97%</a:t>
            </a:r>
          </a:p>
          <a:p>
            <a:pPr lvl="1" eaLnBrk="1" hangingPunct="1"/>
            <a:r>
              <a:rPr lang="cs-CZ"/>
              <a:t>DMPA 50-66%</a:t>
            </a:r>
          </a:p>
          <a:p>
            <a:pPr lvl="1" eaLnBrk="1" hangingPunct="1"/>
            <a:r>
              <a:rPr lang="cs-CZ"/>
              <a:t>GnRH analoga &gt;90%</a:t>
            </a:r>
          </a:p>
        </p:txBody>
      </p:sp>
      <p:sp>
        <p:nvSpPr>
          <p:cNvPr id="70660" name="Zástupný symbol pro obsah 4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pPr eaLnBrk="1" hangingPunct="1"/>
            <a:r>
              <a:rPr lang="cs-CZ"/>
              <a:t>Nehormonální</a:t>
            </a:r>
          </a:p>
          <a:p>
            <a:pPr lvl="1" eaLnBrk="1" hangingPunct="1"/>
            <a:r>
              <a:rPr lang="cs-CZ"/>
              <a:t>Nesteroidní antirevmatika 20-50% ?</a:t>
            </a:r>
          </a:p>
          <a:p>
            <a:pPr lvl="1" eaLnBrk="1" hangingPunct="1"/>
            <a:r>
              <a:rPr lang="cs-CZ"/>
              <a:t>Tranexamová kyselina 47-54%</a:t>
            </a:r>
          </a:p>
          <a:p>
            <a:pPr lvl="1" eaLnBrk="1" hangingPunct="1"/>
            <a:r>
              <a:rPr lang="cs-CZ"/>
              <a:t>Etamsylát 13%?</a:t>
            </a:r>
          </a:p>
          <a:p>
            <a:pPr eaLnBrk="1" hangingPunct="1"/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B548C3-1A19-4E13-B3C2-CA2F75545304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0663" name="Zástupný symbol pro číslo snímku 3"/>
          <p:cNvSpPr txBox="1">
            <a:spLocks noGrp="1"/>
          </p:cNvSpPr>
          <p:nvPr/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70CAFDEB-7861-45D7-9240-284BAE065CCE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algn="r" eaLnBrk="0" hangingPunct="0"/>
              <a:t>62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72FF7E-88D9-4406-95BF-681D378EF3F2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>
                <a:solidFill>
                  <a:schemeClr val="tx2">
                    <a:satMod val="130000"/>
                  </a:schemeClr>
                </a:solidFill>
              </a:rPr>
              <a:t>Chirurgická léčba dysfunkčního krvácení</a:t>
            </a:r>
          </a:p>
        </p:txBody>
      </p:sp>
      <p:sp>
        <p:nvSpPr>
          <p:cNvPr id="71685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lIns="92075" tIns="46038" rIns="92075" bIns="46038"/>
          <a:lstStyle/>
          <a:p>
            <a:pPr eaLnBrk="1" hangingPunct="1"/>
            <a:r>
              <a:rPr lang="cs-CZ"/>
              <a:t>Ablace endometria – hysteroskopické metody</a:t>
            </a:r>
          </a:p>
          <a:p>
            <a:pPr lvl="1" eaLnBrk="1" hangingPunct="1"/>
            <a:r>
              <a:rPr lang="cs-CZ"/>
              <a:t>Roller ball ablace (25-60%)</a:t>
            </a:r>
          </a:p>
          <a:p>
            <a:pPr lvl="1" eaLnBrk="1" hangingPunct="1"/>
            <a:r>
              <a:rPr lang="cs-CZ"/>
              <a:t>Transcervikální resekce endometria (26-40%)</a:t>
            </a:r>
          </a:p>
          <a:p>
            <a:pPr lvl="1" eaLnBrk="1" hangingPunct="1"/>
            <a:r>
              <a:rPr lang="cs-CZ"/>
              <a:t>Laserová ablace endometria (37%)</a:t>
            </a:r>
          </a:p>
        </p:txBody>
      </p:sp>
      <p:sp>
        <p:nvSpPr>
          <p:cNvPr id="71686" name="Zástupný symbol pro číslo snímku 4"/>
          <p:cNvSpPr txBox="1">
            <a:spLocks noGrp="1"/>
          </p:cNvSpPr>
          <p:nvPr/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78C89BA0-C58E-4CDD-846F-62CF2C349B3E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algn="r" eaLnBrk="0" hangingPunct="0"/>
              <a:t>63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FE118B-EC72-4BCF-B3E5-BFE642720B8A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>
                <a:solidFill>
                  <a:schemeClr val="tx2">
                    <a:satMod val="130000"/>
                  </a:schemeClr>
                </a:solidFill>
              </a:rPr>
              <a:t>Chirurgická léčba dysfunkčního krvácení</a:t>
            </a:r>
          </a:p>
        </p:txBody>
      </p:sp>
      <p:sp>
        <p:nvSpPr>
          <p:cNvPr id="72709" name="Zástupný symbol pro obsah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lIns="92075" tIns="46038" rIns="92075" bIns="46038"/>
          <a:lstStyle/>
          <a:p>
            <a:pPr eaLnBrk="1" hangingPunct="1"/>
            <a:r>
              <a:rPr lang="cs-CZ"/>
              <a:t>Ablace endometria – nehysteroskopické metody</a:t>
            </a:r>
          </a:p>
          <a:p>
            <a:pPr lvl="1" eaLnBrk="1" hangingPunct="1"/>
            <a:r>
              <a:rPr lang="cs-CZ" sz="2400"/>
              <a:t>RFEA – radiofrekvenční ablace endometria (41%)</a:t>
            </a:r>
          </a:p>
          <a:p>
            <a:pPr lvl="1" eaLnBrk="1" hangingPunct="1"/>
            <a:r>
              <a:rPr lang="cs-CZ" sz="2400"/>
              <a:t>TBEA – termální balonová ablace endometria (48%)</a:t>
            </a:r>
          </a:p>
          <a:p>
            <a:pPr lvl="1" eaLnBrk="1" hangingPunct="1"/>
            <a:r>
              <a:rPr lang="cs-CZ" sz="2400"/>
              <a:t>MWEA – mikrovlnná ablace endometria  (61%)</a:t>
            </a:r>
          </a:p>
        </p:txBody>
      </p:sp>
      <p:sp>
        <p:nvSpPr>
          <p:cNvPr id="72710" name="Zástupný symbol pro číslo snímku 4"/>
          <p:cNvSpPr txBox="1">
            <a:spLocks noGrp="1"/>
          </p:cNvSpPr>
          <p:nvPr/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373E5FFE-5D69-401A-AA81-8C40002C2963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algn="r" eaLnBrk="0" hangingPunct="0"/>
              <a:t>64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1503BEA-F2C5-494E-9D89-2AD1659A6186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>
                <a:solidFill>
                  <a:schemeClr val="tx2">
                    <a:satMod val="130000"/>
                  </a:schemeClr>
                </a:solidFill>
              </a:rPr>
              <a:t>Chirurgická léčba dysfunkčního krvácení</a:t>
            </a:r>
          </a:p>
        </p:txBody>
      </p:sp>
      <p:sp>
        <p:nvSpPr>
          <p:cNvPr id="7373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lIns="92075" tIns="46038" rIns="92075" bIns="46038"/>
          <a:lstStyle/>
          <a:p>
            <a:pPr eaLnBrk="1" hangingPunct="1"/>
            <a:r>
              <a:rPr lang="cs-CZ"/>
              <a:t>Vaginální hysterektomie</a:t>
            </a:r>
          </a:p>
          <a:p>
            <a:pPr eaLnBrk="1" hangingPunct="1"/>
            <a:r>
              <a:rPr lang="cs-CZ"/>
              <a:t>LAVH</a:t>
            </a:r>
          </a:p>
          <a:p>
            <a:pPr eaLnBrk="1" hangingPunct="1"/>
            <a:r>
              <a:rPr lang="cs-CZ"/>
              <a:t>Abdominální hysterektomie (minilaparotomie)</a:t>
            </a:r>
          </a:p>
        </p:txBody>
      </p:sp>
      <p:sp>
        <p:nvSpPr>
          <p:cNvPr id="73734" name="Zástupný symbol pro číslo snímku 5"/>
          <p:cNvSpPr txBox="1">
            <a:spLocks noGrp="1"/>
          </p:cNvSpPr>
          <p:nvPr/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8BC6F948-F268-4CF1-AF83-3A8D792B840B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algn="r" eaLnBrk="0" hangingPunct="0"/>
              <a:t>65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A38C62-2DDD-4638-8F77-8872455C389D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>
                <a:solidFill>
                  <a:schemeClr val="tx2">
                    <a:satMod val="130000"/>
                  </a:schemeClr>
                </a:solidFill>
              </a:rPr>
              <a:t>Chirurgická léčba dysfunkčního krvácení -kontroverze</a:t>
            </a:r>
          </a:p>
        </p:txBody>
      </p:sp>
      <p:sp>
        <p:nvSpPr>
          <p:cNvPr id="74757" name="Zástupný symbol pro obsah 2"/>
          <p:cNvSpPr>
            <a:spLocks noGrp="1"/>
          </p:cNvSpPr>
          <p:nvPr>
            <p:ph idx="4294967295"/>
          </p:nvPr>
        </p:nvSpPr>
        <p:spPr>
          <a:xfrm>
            <a:off x="1371600" y="1981200"/>
            <a:ext cx="7772400" cy="4376738"/>
          </a:xfrm>
        </p:spPr>
        <p:txBody>
          <a:bodyPr lIns="92075" tIns="46038" rIns="92075" bIns="46038"/>
          <a:lstStyle/>
          <a:p>
            <a:pPr eaLnBrk="1" hangingPunct="1"/>
            <a:r>
              <a:rPr lang="cs-CZ" sz="2400"/>
              <a:t>Kyretáž </a:t>
            </a:r>
          </a:p>
          <a:p>
            <a:pPr lvl="1" eaLnBrk="1" hangingPunct="1"/>
            <a:r>
              <a:rPr lang="cs-CZ" sz="2000"/>
              <a:t>Diagnostický výkon</a:t>
            </a:r>
          </a:p>
          <a:p>
            <a:pPr eaLnBrk="1" hangingPunct="1"/>
            <a:r>
              <a:rPr lang="cs-CZ" sz="2400"/>
              <a:t>Resekce/ablace endometria</a:t>
            </a:r>
          </a:p>
          <a:p>
            <a:pPr lvl="1" eaLnBrk="1" hangingPunct="1"/>
            <a:r>
              <a:rPr lang="cs-CZ" sz="2000"/>
              <a:t>Mnoho nákladných metod</a:t>
            </a:r>
          </a:p>
          <a:p>
            <a:pPr lvl="1" eaLnBrk="1" hangingPunct="1"/>
            <a:r>
              <a:rPr lang="cs-CZ" sz="2000"/>
              <a:t>Mnoho selhání</a:t>
            </a:r>
          </a:p>
          <a:p>
            <a:pPr eaLnBrk="1" hangingPunct="1"/>
            <a:r>
              <a:rPr lang="cs-CZ" sz="2400"/>
              <a:t>Hysterektomie</a:t>
            </a:r>
          </a:p>
          <a:p>
            <a:pPr lvl="1" eaLnBrk="1" hangingPunct="1"/>
            <a:r>
              <a:rPr lang="cs-CZ" sz="2000"/>
              <a:t>Invazivní</a:t>
            </a:r>
          </a:p>
          <a:p>
            <a:pPr lvl="1" eaLnBrk="1" hangingPunct="1"/>
            <a:r>
              <a:rPr lang="cs-CZ" sz="2000"/>
              <a:t>Rizika soivisející s operací</a:t>
            </a:r>
          </a:p>
          <a:p>
            <a:pPr lvl="1" eaLnBrk="1" hangingPunct="1"/>
            <a:r>
              <a:rPr lang="cs-CZ" sz="2000"/>
              <a:t>Ekonomické náklady</a:t>
            </a:r>
          </a:p>
          <a:p>
            <a:pPr lvl="1" eaLnBrk="1" hangingPunct="1"/>
            <a:r>
              <a:rPr lang="cs-CZ" sz="2000"/>
              <a:t>Vhodné ve věku nad 40 let</a:t>
            </a:r>
          </a:p>
          <a:p>
            <a:pPr eaLnBrk="1" hangingPunct="1"/>
            <a:endParaRPr lang="cs-CZ" sz="2400"/>
          </a:p>
        </p:txBody>
      </p:sp>
      <p:sp>
        <p:nvSpPr>
          <p:cNvPr id="74758" name="Zástupný symbol pro číslo snímku 5"/>
          <p:cNvSpPr txBox="1">
            <a:spLocks noGrp="1"/>
          </p:cNvSpPr>
          <p:nvPr/>
        </p:nvSpPr>
        <p:spPr bwMode="auto">
          <a:xfrm>
            <a:off x="8305800" y="6553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6772CC0E-9D9E-45B0-A76E-74064ACE6ADD}" type="slidenum">
              <a:rPr lang="en-US" sz="1200">
                <a:solidFill>
                  <a:srgbClr val="FFFF00"/>
                </a:solidFill>
                <a:latin typeface="Times New Roman" pitchFamily="18" charset="0"/>
              </a:rPr>
              <a:pPr algn="r" eaLnBrk="0" hangingPunct="0"/>
              <a:t>66</a:t>
            </a:fld>
            <a:endParaRPr lang="en-US" sz="12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Abnormální děložní krvácení – typ 2</a:t>
            </a:r>
          </a:p>
        </p:txBody>
      </p:sp>
      <p:sp>
        <p:nvSpPr>
          <p:cNvPr id="75779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Amenorrhoea</a:t>
            </a:r>
          </a:p>
          <a:p>
            <a:pPr eaLnBrk="1" hangingPunct="1"/>
            <a:r>
              <a:rPr lang="cs-CZ"/>
              <a:t>Oligomenorrhoea</a:t>
            </a:r>
          </a:p>
          <a:p>
            <a:pPr eaLnBrk="1" hangingPunct="1"/>
            <a:r>
              <a:rPr lang="cs-CZ"/>
              <a:t>Hypomenorrhoea</a:t>
            </a:r>
          </a:p>
          <a:p>
            <a:pPr eaLnBrk="1" hangingPunct="1">
              <a:buFont typeface="Wingdings 2" pitchFamily="18" charset="2"/>
              <a:buNone/>
            </a:pPr>
            <a:endParaRPr lang="cs-CZ"/>
          </a:p>
          <a:p>
            <a:pPr eaLnBrk="1" hangingPunct="1"/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05BF18C-DA80-4B6B-A721-4EAC40701DB5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2">
                    <a:satMod val="130000"/>
                  </a:schemeClr>
                </a:solidFill>
              </a:rPr>
              <a:t>Amenorea – absence menstruačního krvácení</a:t>
            </a:r>
          </a:p>
        </p:txBody>
      </p:sp>
      <p:sp>
        <p:nvSpPr>
          <p:cNvPr id="7680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/>
              <a:t>Primární amenorrrhoe </a:t>
            </a:r>
          </a:p>
          <a:p>
            <a:pPr lvl="1" eaLnBrk="1" hangingPunct="1"/>
            <a:r>
              <a:rPr lang="cs-CZ"/>
              <a:t> dívka nezačala menstruovat do věku 14 let + poruchy růstu či vývoje sekundárních pohlavních znaků</a:t>
            </a:r>
          </a:p>
          <a:p>
            <a:pPr lvl="1" eaLnBrk="1" hangingPunct="1"/>
            <a:r>
              <a:rPr lang="cs-CZ"/>
              <a:t>dívka nezačala menstruovat do věku 16 let</a:t>
            </a:r>
          </a:p>
          <a:p>
            <a:pPr eaLnBrk="1" hangingPunct="1"/>
            <a:r>
              <a:rPr lang="cs-CZ"/>
              <a:t>Sekundární amenorrhoe</a:t>
            </a:r>
          </a:p>
          <a:p>
            <a:pPr lvl="1" eaLnBrk="1" hangingPunct="1"/>
            <a:r>
              <a:rPr lang="cs-CZ"/>
              <a:t>absence menses </a:t>
            </a:r>
            <a:r>
              <a:rPr lang="cs-CZ">
                <a:cs typeface="Times New Roman" pitchFamily="18" charset="0"/>
              </a:rPr>
              <a:t>&gt; ekvivalent 3 cykly</a:t>
            </a:r>
          </a:p>
          <a:p>
            <a:pPr lvl="1" eaLnBrk="1" hangingPunct="1"/>
            <a:r>
              <a:rPr lang="cs-CZ">
                <a:cs typeface="Times New Roman" pitchFamily="18" charset="0"/>
              </a:rPr>
              <a:t>Absence menses 6 měsíců</a:t>
            </a:r>
          </a:p>
          <a:p>
            <a:pPr lvl="2" eaLnBrk="1" hangingPunct="1"/>
            <a:r>
              <a:rPr lang="cs-CZ"/>
              <a:t>u ženy, která již alespoň 1x menstruovala</a:t>
            </a:r>
          </a:p>
        </p:txBody>
      </p:sp>
    </p:spTree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9F352C-A1C6-4E2F-BE9C-D8AF15C12AE9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2">
                    <a:satMod val="130000"/>
                  </a:schemeClr>
                </a:solidFill>
              </a:rPr>
              <a:t>Primární amenorea	- vyšetřovací metody</a:t>
            </a:r>
          </a:p>
        </p:txBody>
      </p:sp>
      <p:sp>
        <p:nvSpPr>
          <p:cNvPr id="7782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dirty="0"/>
              <a:t>Posouzení fenotypu</a:t>
            </a:r>
          </a:p>
          <a:p>
            <a:pPr eaLnBrk="1" hangingPunct="1"/>
            <a:r>
              <a:rPr lang="cs-CZ" dirty="0"/>
              <a:t>Vzhled genitálu</a:t>
            </a:r>
          </a:p>
          <a:p>
            <a:pPr eaLnBrk="1" hangingPunct="1"/>
            <a:r>
              <a:rPr lang="cs-CZ" dirty="0"/>
              <a:t>Genetické vyšetření</a:t>
            </a:r>
          </a:p>
          <a:p>
            <a:pPr lvl="1" eaLnBrk="1" hangingPunct="1"/>
            <a:r>
              <a:rPr lang="cs-CZ" dirty="0"/>
              <a:t>Syndrom testikulární feminizace 46 XY</a:t>
            </a:r>
          </a:p>
          <a:p>
            <a:pPr lvl="1" eaLnBrk="1" hangingPunct="1"/>
            <a:r>
              <a:rPr lang="cs-CZ" dirty="0" err="1"/>
              <a:t>Turnerův</a:t>
            </a:r>
            <a:r>
              <a:rPr lang="cs-CZ" dirty="0"/>
              <a:t> syndrom 45 X0</a:t>
            </a:r>
          </a:p>
          <a:p>
            <a:pPr lvl="1" eaLnBrk="1" hangingPunct="1"/>
            <a:r>
              <a:rPr lang="cs-CZ" dirty="0"/>
              <a:t>Syndrom </a:t>
            </a:r>
            <a:r>
              <a:rPr lang="cs-CZ" dirty="0" err="1"/>
              <a:t>Rokitanský</a:t>
            </a:r>
            <a:r>
              <a:rPr lang="cs-CZ" dirty="0"/>
              <a:t>-</a:t>
            </a:r>
            <a:r>
              <a:rPr lang="cs-CZ" dirty="0" err="1"/>
              <a:t>K</a:t>
            </a:r>
            <a:r>
              <a:rPr lang="cs-CZ" dirty="0" err="1">
                <a:cs typeface="Times New Roman" pitchFamily="18" charset="0"/>
              </a:rPr>
              <a:t>ü</a:t>
            </a:r>
            <a:r>
              <a:rPr lang="cs-CZ" dirty="0" err="1"/>
              <a:t>ster</a:t>
            </a:r>
            <a:r>
              <a:rPr lang="cs-CZ" dirty="0"/>
              <a:t>-Mayer 46 XX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Fáze cyklu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První den cyklu  je první den menstruačního krvácení</a:t>
            </a:r>
          </a:p>
          <a:p>
            <a:pPr eaLnBrk="1" hangingPunct="1"/>
            <a:r>
              <a:rPr lang="cs-CZ" dirty="0"/>
              <a:t>Fáze folikulární začíná první den cyklu a končí den před vrcholem LH…14-21 dnů</a:t>
            </a:r>
          </a:p>
          <a:p>
            <a:pPr eaLnBrk="1" hangingPunct="1"/>
            <a:r>
              <a:rPr lang="cs-CZ" dirty="0" err="1"/>
              <a:t>Luteální</a:t>
            </a:r>
            <a:r>
              <a:rPr lang="cs-CZ" dirty="0"/>
              <a:t> fáze začíná v den vrcholu LH a končí se zahájením další menstruace …14 dnů</a:t>
            </a:r>
          </a:p>
          <a:p>
            <a:pPr eaLnBrk="1" hangingPunct="1"/>
            <a:r>
              <a:rPr lang="cs-CZ" dirty="0"/>
              <a:t>Trvání 28 – 35 dnů</a:t>
            </a:r>
          </a:p>
        </p:txBody>
      </p:sp>
    </p:spTree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3FEA87-706F-4A26-8BB1-C6F849B41CA7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Primární amenorea - etiologie	</a:t>
            </a:r>
          </a:p>
        </p:txBody>
      </p:sp>
      <p:sp>
        <p:nvSpPr>
          <p:cNvPr id="7885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 dirty="0"/>
              <a:t>Genetické </a:t>
            </a:r>
          </a:p>
          <a:p>
            <a:pPr eaLnBrk="1" hangingPunct="1"/>
            <a:r>
              <a:rPr lang="cs-CZ" dirty="0" err="1"/>
              <a:t>Hypotalamohypofyzární</a:t>
            </a:r>
            <a:endParaRPr lang="cs-CZ" dirty="0"/>
          </a:p>
          <a:p>
            <a:pPr eaLnBrk="1" hangingPunct="1"/>
            <a:r>
              <a:rPr lang="cs-CZ" dirty="0"/>
              <a:t>Primárně ovariální</a:t>
            </a:r>
          </a:p>
          <a:p>
            <a:pPr eaLnBrk="1" hangingPunct="1"/>
            <a:r>
              <a:rPr lang="cs-CZ" dirty="0" err="1"/>
              <a:t>Hyperandrogenní</a:t>
            </a:r>
            <a:endParaRPr lang="cs-CZ" dirty="0"/>
          </a:p>
          <a:p>
            <a:pPr eaLnBrk="1" hangingPunct="1"/>
            <a:r>
              <a:rPr lang="cs-CZ" dirty="0" err="1"/>
              <a:t>Hyperprolaktinemické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7825A9-69F8-49C1-818D-CCBB714BE992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2">
                    <a:satMod val="130000"/>
                  </a:schemeClr>
                </a:solidFill>
              </a:rPr>
              <a:t>Primární amenorea - vyšetřovací metody</a:t>
            </a:r>
          </a:p>
        </p:txBody>
      </p:sp>
      <p:sp>
        <p:nvSpPr>
          <p:cNvPr id="7987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/>
              <a:t>Normální fenotyp a vzhled genitálu</a:t>
            </a:r>
          </a:p>
          <a:p>
            <a:pPr eaLnBrk="1" hangingPunct="1"/>
            <a:r>
              <a:rPr lang="cs-CZ"/>
              <a:t>Karyotyp XX</a:t>
            </a:r>
          </a:p>
          <a:p>
            <a:pPr lvl="1" eaLnBrk="1" hangingPunct="1"/>
            <a:r>
              <a:rPr lang="cs-CZ"/>
              <a:t>Prolaktin</a:t>
            </a:r>
          </a:p>
          <a:p>
            <a:pPr lvl="1" eaLnBrk="1" hangingPunct="1"/>
            <a:r>
              <a:rPr lang="cs-CZ"/>
              <a:t>Gonadotropiny</a:t>
            </a:r>
          </a:p>
          <a:p>
            <a:pPr eaLnBrk="1" hangingPunct="1"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BE748B8-8A8D-416B-8F45-C3DDEB78CB14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Primární  amenorea</a:t>
            </a:r>
          </a:p>
        </p:txBody>
      </p:sp>
      <p:sp>
        <p:nvSpPr>
          <p:cNvPr id="8090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/>
          </a:p>
          <a:p>
            <a:pPr eaLnBrk="1" hangingPunct="1"/>
            <a:r>
              <a:rPr lang="cs-CZ"/>
              <a:t>Therapie kauzální</a:t>
            </a:r>
          </a:p>
          <a:p>
            <a:pPr eaLnBrk="1" hangingPunct="1"/>
            <a:r>
              <a:rPr lang="cs-CZ"/>
              <a:t>Substituce estrogeny u hypestrinních poruch</a:t>
            </a:r>
          </a:p>
          <a:p>
            <a:pPr eaLnBrk="1" hangingPunct="1"/>
            <a:endParaRPr lang="cs-CZ"/>
          </a:p>
          <a:p>
            <a:pPr eaLnBrk="1" hangingPunct="1"/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E21BA03-C146-4191-A41B-77939B5D00B9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Sekundární  amenorea</a:t>
            </a:r>
          </a:p>
        </p:txBody>
      </p:sp>
      <p:sp>
        <p:nvSpPr>
          <p:cNvPr id="8192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/>
              <a:t>Absence menstruace </a:t>
            </a:r>
            <a:r>
              <a:rPr lang="cs-CZ">
                <a:cs typeface="Times New Roman" pitchFamily="18" charset="0"/>
              </a:rPr>
              <a:t>&gt;</a:t>
            </a:r>
            <a:r>
              <a:rPr lang="cs-CZ"/>
              <a:t> 90 dnů u ženy, která již alespoň 1x menstruovala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Progesteronový test – aplikace progesteronu – krvácení ze spádu – amenorrhoea I.stupně – euestrogenní, absence krvácení – amenorrhoea II.stupně – hypestrinní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Hladina prolaktinu - hyperprolaktinemie</a:t>
            </a:r>
          </a:p>
        </p:txBody>
      </p:sp>
    </p:spTree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81705C-E8D9-4F6E-8E4D-28EA01F7E6A4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Sekundární  amenorea</a:t>
            </a:r>
          </a:p>
        </p:txBody>
      </p:sp>
      <p:sp>
        <p:nvSpPr>
          <p:cNvPr id="8294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905000"/>
            <a:ext cx="9001125" cy="4114800"/>
          </a:xfrm>
        </p:spPr>
        <p:txBody>
          <a:bodyPr/>
          <a:lstStyle/>
          <a:p>
            <a:pPr eaLnBrk="1" hangingPunct="1"/>
            <a:r>
              <a:rPr lang="cs-CZ"/>
              <a:t>Nejčastěji – porucha hypotalamické regulace, psychogenní příčiny, úbytek tělesné hmotnosti </a:t>
            </a:r>
            <a:r>
              <a:rPr lang="cs-CZ">
                <a:cs typeface="Times New Roman" pitchFamily="18" charset="0"/>
              </a:rPr>
              <a:t>&gt;</a:t>
            </a:r>
            <a:r>
              <a:rPr lang="cs-CZ"/>
              <a:t> 15%, redukce tělesného tuku </a:t>
            </a:r>
            <a:r>
              <a:rPr lang="cs-CZ">
                <a:cs typeface="Times New Roman" pitchFamily="18" charset="0"/>
              </a:rPr>
              <a:t>&gt;</a:t>
            </a:r>
            <a:r>
              <a:rPr lang="cs-CZ"/>
              <a:t> 30%, nadměrná zátěž – sportovkyně</a:t>
            </a:r>
          </a:p>
          <a:p>
            <a:pPr eaLnBrk="1" hangingPunct="1"/>
            <a:r>
              <a:rPr lang="cs-CZ"/>
              <a:t>Anorexia neurosa</a:t>
            </a:r>
          </a:p>
        </p:txBody>
      </p:sp>
    </p:spTree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3026DC-07E2-4B79-BA0F-744E64A84B32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Sekundární  amenorea</a:t>
            </a:r>
          </a:p>
        </p:txBody>
      </p:sp>
      <p:sp>
        <p:nvSpPr>
          <p:cNvPr id="8397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/>
          </a:p>
          <a:p>
            <a:pPr eaLnBrk="1" hangingPunct="1"/>
            <a:r>
              <a:rPr lang="cs-CZ"/>
              <a:t>Léčba – normoprolaktinemická, euestrogenní amenorrhoea – substituce gestageny, event. indukce ovulace</a:t>
            </a:r>
          </a:p>
        </p:txBody>
      </p:sp>
    </p:spTree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DDDC42-4AC4-493C-A9FB-1E024C17E6E7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77724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err="1">
                <a:solidFill>
                  <a:schemeClr val="tx2">
                    <a:satMod val="130000"/>
                  </a:schemeClr>
                </a:solidFill>
              </a:rPr>
              <a:t>Oligomenorea</a:t>
            </a:r>
            <a:endParaRPr lang="cs-CZ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499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905000"/>
            <a:ext cx="8501063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/>
              <a:t>Cyklus </a:t>
            </a:r>
            <a:r>
              <a:rPr lang="cs-CZ">
                <a:cs typeface="Times New Roman" pitchFamily="18" charset="0"/>
              </a:rPr>
              <a:t>&gt;</a:t>
            </a:r>
            <a:r>
              <a:rPr lang="cs-CZ"/>
              <a:t> 35 dnů, luteální insuficience, anovulační cyklus</a:t>
            </a: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928938"/>
            <a:ext cx="885825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2">
                    <a:satMod val="130000"/>
                  </a:schemeClr>
                </a:solidFill>
              </a:rPr>
              <a:t>Terapie</a:t>
            </a:r>
          </a:p>
        </p:txBody>
      </p:sp>
      <p:sp>
        <p:nvSpPr>
          <p:cNvPr id="86019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/>
              <a:t>Bez therapie u normoestrinních poruch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Substituce gestageny ve druhé polovině cyklu 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Substituce estrogeny+progestiny u hypestrinních poruch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Indukce ovulace u anovulačních cyklů a snaze o graviditu, luteální insuficience, anovulační cyklus, léčba v rámci neplodnosti (indukce ovulace)</a:t>
            </a:r>
          </a:p>
          <a:p>
            <a:pPr eaLnBrk="1" hangingPunct="1">
              <a:buFont typeface="Arial" charset="0"/>
              <a:buChar char="•"/>
            </a:pP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82CE69-5C58-4562-AF73-D0AE3F5D76AA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8F95BC-E074-469F-B59D-5F3671D238DE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>
                <a:solidFill>
                  <a:schemeClr val="tx2">
                    <a:satMod val="130000"/>
                  </a:schemeClr>
                </a:solidFill>
              </a:rPr>
              <a:t>Hypomenorea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70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/>
              <a:t>Slabé krvácení při menses </a:t>
            </a:r>
            <a:r>
              <a:rPr lang="cs-CZ">
                <a:cs typeface="Times New Roman" pitchFamily="18" charset="0"/>
              </a:rPr>
              <a:t>&lt;</a:t>
            </a:r>
            <a:r>
              <a:rPr lang="cs-CZ"/>
              <a:t> 2 dny</a:t>
            </a:r>
          </a:p>
          <a:p>
            <a:pPr eaLnBrk="1" hangingPunct="1"/>
            <a:r>
              <a:rPr lang="cs-CZ"/>
              <a:t>Při ovulačním cyklu a normálním nálezu na endometriu není třeba léčit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645638-709C-4DA5-B6A7-C7C615EF588C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>
                <a:solidFill>
                  <a:schemeClr val="tx2">
                    <a:satMod val="130000"/>
                  </a:schemeClr>
                </a:solidFill>
              </a:rPr>
              <a:t>Hypomenorea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806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929688" cy="4525963"/>
          </a:xfrm>
        </p:spPr>
        <p:txBody>
          <a:bodyPr/>
          <a:lstStyle/>
          <a:p>
            <a:pPr eaLnBrk="1" hangingPunct="1"/>
            <a:r>
              <a:rPr lang="cs-CZ"/>
              <a:t>Posttraumatická – Aschermannův syndrom</a:t>
            </a:r>
          </a:p>
          <a:p>
            <a:pPr eaLnBrk="1" hangingPunct="1"/>
            <a:r>
              <a:rPr lang="cs-CZ"/>
              <a:t>Terapie</a:t>
            </a:r>
          </a:p>
          <a:p>
            <a:pPr lvl="1" eaLnBrk="1" hangingPunct="1"/>
            <a:r>
              <a:rPr lang="cs-CZ"/>
              <a:t>Hysteroskopie – lyse adhesí – IUD - estrogeny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Variabilita cyklu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7 let po menarche</a:t>
            </a:r>
          </a:p>
          <a:p>
            <a:pPr eaLnBrk="1" hangingPunct="1"/>
            <a:r>
              <a:rPr lang="cs-CZ"/>
              <a:t>10 let před menopauzou</a:t>
            </a:r>
          </a:p>
          <a:p>
            <a:pPr eaLnBrk="1" hangingPunct="1"/>
            <a:r>
              <a:rPr lang="cs-CZ"/>
              <a:t>Mezi 25 – 30 rokem nejdelší cykly … postupně se zkracuje (folikulární fáze)</a:t>
            </a:r>
          </a:p>
        </p:txBody>
      </p:sp>
    </p:spTree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E1BF9E-6256-4DB0-8195-062CF717FB2C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Dysmenorea</a:t>
            </a:r>
          </a:p>
        </p:txBody>
      </p:sp>
      <p:sp>
        <p:nvSpPr>
          <p:cNvPr id="8909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905000"/>
            <a:ext cx="8929688" cy="4114800"/>
          </a:xfrm>
        </p:spPr>
        <p:txBody>
          <a:bodyPr/>
          <a:lstStyle/>
          <a:p>
            <a:pPr eaLnBrk="1" hangingPunct="1"/>
            <a:r>
              <a:rPr lang="cs-CZ"/>
              <a:t>Somatické obtíže, provázející menstruaci - bolesti v podbřišku, zvracení, bolesti hlavy, polakisurie, průjem </a:t>
            </a:r>
          </a:p>
          <a:p>
            <a:pPr eaLnBrk="1" hangingPunct="1"/>
            <a:r>
              <a:rPr lang="cs-CZ"/>
              <a:t>Nejčastější příznak – bolesti v podbřišku</a:t>
            </a:r>
          </a:p>
        </p:txBody>
      </p:sp>
    </p:spTree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AC4F48-3D77-43EF-B318-136F7B7E5358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Dysmenorea - primární</a:t>
            </a:r>
          </a:p>
        </p:txBody>
      </p:sp>
      <p:sp>
        <p:nvSpPr>
          <p:cNvPr id="430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857250" y="1857375"/>
            <a:ext cx="8286750" cy="2238375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Bolest při menstruaci bez zjistitelné organické příčiny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Začíná obvykle v adolescenci při nástupu ovulačních cyklů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Začíná první den menses, mizí během 2-3 dnů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FB62AF-91B0-429D-96EA-E3C2A28788AE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Dysmenorea - primární</a:t>
            </a:r>
          </a:p>
        </p:txBody>
      </p:sp>
      <p:sp>
        <p:nvSpPr>
          <p:cNvPr id="9114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858250" cy="4525963"/>
          </a:xfrm>
        </p:spPr>
        <p:txBody>
          <a:bodyPr/>
          <a:lstStyle/>
          <a:p>
            <a:pPr eaLnBrk="1" hangingPunct="1"/>
            <a:r>
              <a:rPr lang="cs-CZ"/>
              <a:t>Zvýšená tvorba prostaglandinu PgF</a:t>
            </a:r>
            <a:r>
              <a:rPr lang="cs-CZ" baseline="-25000"/>
              <a:t>2</a:t>
            </a:r>
            <a:r>
              <a:rPr lang="cs-CZ">
                <a:cs typeface="Tahoma" pitchFamily="34" charset="0"/>
              </a:rPr>
              <a:t>α</a:t>
            </a:r>
            <a:r>
              <a:rPr lang="cs-CZ"/>
              <a:t>, neurohypofyzálního arginin vasopresinu</a:t>
            </a:r>
          </a:p>
          <a:p>
            <a:pPr eaLnBrk="1" hangingPunct="1"/>
            <a:r>
              <a:rPr lang="cs-CZ"/>
              <a:t>Zvýšená kontraktilita myometria</a:t>
            </a:r>
          </a:p>
          <a:p>
            <a:pPr eaLnBrk="1" hangingPunct="1"/>
            <a:r>
              <a:rPr lang="cs-CZ"/>
              <a:t>Výhradně ovulační cykly</a:t>
            </a:r>
          </a:p>
          <a:p>
            <a:pPr eaLnBrk="1" hangingPunct="1"/>
            <a:r>
              <a:rPr lang="cs-CZ"/>
              <a:t>Mladé adolescentní dívky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817873-71A7-4AEF-BA30-F1F9199887F6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Dysmenorea - sekundární</a:t>
            </a:r>
          </a:p>
        </p:txBody>
      </p:sp>
      <p:sp>
        <p:nvSpPr>
          <p:cNvPr id="9216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78681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/>
              <a:t>Algomenorrhoea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Bolest při menstruaci způsobena organickou příčinou – endometritis, endometrióza, adenomyóza, stenóza děložního hrdla, děložní myom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Vyskytuje se kdykoliv během života ženy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Odlišný charakter bolestí</a:t>
            </a:r>
          </a:p>
        </p:txBody>
      </p:sp>
    </p:spTree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E3DC96C-95BE-4646-8BAF-0925DDF33913}" type="datetime1">
              <a:rPr lang="cs-CZ" sz="1050" smtClean="0">
                <a:latin typeface="+mn-lt"/>
              </a:rPr>
              <a:pPr>
                <a:defRPr/>
              </a:pPr>
              <a:t>25.3.2020</a:t>
            </a:fld>
            <a:endParaRPr lang="cs-CZ" sz="1050">
              <a:latin typeface="+mn-lt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sz="1050">
              <a:latin typeface="+mn-lt"/>
            </a:endParaRPr>
          </a:p>
        </p:txBody>
      </p:sp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2">
                    <a:satMod val="130000"/>
                  </a:schemeClr>
                </a:solidFill>
                <a:latin typeface="+mn-lt"/>
              </a:rPr>
              <a:t>Terapie</a:t>
            </a:r>
          </a:p>
        </p:txBody>
      </p:sp>
      <p:sp>
        <p:nvSpPr>
          <p:cNvPr id="9318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/>
              <a:t>Odlišit sekundární dysmenorheu – kauzální léčba</a:t>
            </a:r>
          </a:p>
          <a:p>
            <a:pPr eaLnBrk="1" hangingPunct="1"/>
            <a:r>
              <a:rPr lang="cs-CZ"/>
              <a:t>Hormonální antikoncepce kombinovaná – 90% úspěšnost</a:t>
            </a:r>
          </a:p>
          <a:p>
            <a:pPr eaLnBrk="1" hangingPunct="1"/>
            <a:r>
              <a:rPr lang="cs-CZ"/>
              <a:t>Depotní gestagenní antikoncepce</a:t>
            </a:r>
          </a:p>
          <a:p>
            <a:pPr eaLnBrk="1" hangingPunct="1"/>
            <a:r>
              <a:rPr lang="cs-CZ"/>
              <a:t>Inhibitory syntézy prostaglandinů – inhibitory cyklooxygenázy, nutno podávat 2-3 dny před zčátkem menses a pokračovat do 1.dne </a:t>
            </a:r>
          </a:p>
        </p:txBody>
      </p:sp>
    </p:spTree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6B7DE7-9A48-4D0F-AB6C-5AE30A193EE2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Premenstruační syndrom</a:t>
            </a:r>
          </a:p>
        </p:txBody>
      </p:sp>
      <p:sp>
        <p:nvSpPr>
          <p:cNvPr id="9421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7448550" cy="4114800"/>
          </a:xfrm>
        </p:spPr>
        <p:txBody>
          <a:bodyPr/>
          <a:lstStyle/>
          <a:p>
            <a:pPr eaLnBrk="1" hangingPunct="1"/>
            <a:r>
              <a:rPr lang="cs-CZ" sz="2800"/>
              <a:t>Přítomnost somatických nebo psychických poruch výhradně v luteální fázi cyklu</a:t>
            </a:r>
          </a:p>
          <a:p>
            <a:pPr eaLnBrk="1" hangingPunct="1"/>
            <a:r>
              <a:rPr lang="cs-CZ" sz="2800"/>
              <a:t>Příčina neznámá</a:t>
            </a:r>
          </a:p>
          <a:p>
            <a:pPr eaLnBrk="1" hangingPunct="1">
              <a:buFont typeface="Wingdings" pitchFamily="2" charset="2"/>
              <a:buNone/>
            </a:pPr>
            <a:endParaRPr lang="cs-CZ" sz="2800"/>
          </a:p>
        </p:txBody>
      </p:sp>
    </p:spTree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CBA802-98AC-4746-B41E-DE33CD8B74CA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tx2">
                    <a:satMod val="130000"/>
                  </a:schemeClr>
                </a:solidFill>
              </a:rPr>
              <a:t>Premenstruační syndrom</a:t>
            </a:r>
          </a:p>
        </p:txBody>
      </p:sp>
      <p:sp>
        <p:nvSpPr>
          <p:cNvPr id="9523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cs-CZ"/>
              <a:t>Afektivní labilita, podrážděnost, úzkost, tenze, dysforie, snížený zájem o obvyklé aktivity, únavnost, ztráta koncentrace, hypersomnie</a:t>
            </a:r>
          </a:p>
          <a:p>
            <a:pPr eaLnBrk="1" hangingPunct="1"/>
            <a:r>
              <a:rPr lang="cs-CZ"/>
              <a:t>Somatické symptomy – bolesti hlavy, pocení, nausea, návaly horka, bolesti břicha, zácpa, bolesti prsů, acne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AC3F14-6764-4752-B914-FD99F3C7F7DA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19200"/>
            <a:ext cx="77724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2">
                    <a:satMod val="130000"/>
                  </a:schemeClr>
                </a:solidFill>
              </a:rPr>
              <a:t>Terapie- nefarmakologické metody </a:t>
            </a:r>
          </a:p>
        </p:txBody>
      </p:sp>
      <p:sp>
        <p:nvSpPr>
          <p:cNvPr id="788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3286125"/>
            <a:ext cx="7772400" cy="1714500"/>
          </a:xfrm>
        </p:spPr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Dietní opatření – omezit kofein, alkohol, sůl, glycidy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 Aerobní cvičení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 Konzultace psychologa</a:t>
            </a:r>
          </a:p>
        </p:txBody>
      </p:sp>
    </p:spTree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64BCCA-07A2-471B-A5A4-96F6296E06C8}" type="datetime1">
              <a:rPr lang="cs-CZ" smtClean="0"/>
              <a:pPr>
                <a:defRPr/>
              </a:pPr>
              <a:t>25.3.2020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77724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2">
                    <a:satMod val="130000"/>
                  </a:schemeClr>
                </a:solidFill>
              </a:rPr>
              <a:t>Farmakoterapie</a:t>
            </a:r>
          </a:p>
        </p:txBody>
      </p:sp>
      <p:sp>
        <p:nvSpPr>
          <p:cNvPr id="9728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0" y="2286000"/>
            <a:ext cx="7572375" cy="3341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/>
              <a:t>Dle převládajícího symptomu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Mastodynie – agonisté D-2 receptorů, tokoferol, extrakt z Agnus castus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Retence vody – spironolakton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Bolesti-inhibitory syntézy prostaglandinů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Dysforie-antidepresiva, fluoxetin</a:t>
            </a:r>
          </a:p>
        </p:txBody>
      </p:sp>
    </p:spTree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38" y="46434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>
                <a:solidFill>
                  <a:schemeClr val="tx2">
                    <a:satMod val="130000"/>
                  </a:schemeClr>
                </a:solidFill>
              </a:rPr>
              <a:t>petr.krepelka</a:t>
            </a:r>
            <a:r>
              <a:rPr lang="cs-CZ" dirty="0">
                <a:solidFill>
                  <a:schemeClr val="tx2">
                    <a:satMod val="130000"/>
                  </a:schemeClr>
                </a:solidFill>
              </a:rPr>
              <a:t>@</a:t>
            </a:r>
            <a:r>
              <a:rPr lang="cs-CZ" dirty="0" err="1">
                <a:solidFill>
                  <a:schemeClr val="tx2">
                    <a:satMod val="130000"/>
                  </a:schemeClr>
                </a:solidFill>
              </a:rPr>
              <a:t>upmd.eu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0"/>
            <a:ext cx="6921500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825</TotalTime>
  <Words>2419</Words>
  <Application>Microsoft Office PowerPoint</Application>
  <PresentationFormat>Předvádění na obrazovce (4:3)</PresentationFormat>
  <Paragraphs>501</Paragraphs>
  <Slides>89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HeadingPairs>
  <TitlesOfParts>
    <vt:vector size="99" baseType="lpstr">
      <vt:lpstr>Arial</vt:lpstr>
      <vt:lpstr>Calibri</vt:lpstr>
      <vt:lpstr>Corbel</vt:lpstr>
      <vt:lpstr>Gill Sans MT</vt:lpstr>
      <vt:lpstr>Tahoma</vt:lpstr>
      <vt:lpstr>Times New Roman</vt:lpstr>
      <vt:lpstr>Verdana</vt:lpstr>
      <vt:lpstr>Wingdings</vt:lpstr>
      <vt:lpstr>Wingdings 2</vt:lpstr>
      <vt:lpstr>Slunovrat</vt:lpstr>
      <vt:lpstr>Endokrinologie v gynekologii, menstruační cyklus a jeho poruchy, dysfunkční krvácení</vt:lpstr>
      <vt:lpstr>Menstruační cyklus</vt:lpstr>
      <vt:lpstr>Prezentace aplikace PowerPoint</vt:lpstr>
      <vt:lpstr>Prezentace aplikace PowerPoint</vt:lpstr>
      <vt:lpstr>Prezentace aplikace PowerPoint</vt:lpstr>
      <vt:lpstr>Prezentace aplikace PowerPoint</vt:lpstr>
      <vt:lpstr>Fáze cyklu</vt:lpstr>
      <vt:lpstr>Variabilita cyklu</vt:lpstr>
      <vt:lpstr>Prezentace aplikace PowerPoint</vt:lpstr>
      <vt:lpstr>Časná folikulární fáze</vt:lpstr>
      <vt:lpstr>Ovaria a endometrium</vt:lpstr>
      <vt:lpstr>Prezentace aplikace PowerPoint</vt:lpstr>
      <vt:lpstr>Střední folikulární fáze</vt:lpstr>
      <vt:lpstr>Ovaria a endometrium</vt:lpstr>
      <vt:lpstr>Pozdní folikulární fáze</vt:lpstr>
      <vt:lpstr>Ovaria a endometrium</vt:lpstr>
      <vt:lpstr>Prezentace aplikace PowerPoint</vt:lpstr>
      <vt:lpstr>Prezentace aplikace PowerPoint</vt:lpstr>
      <vt:lpstr>Ovulace</vt:lpstr>
      <vt:lpstr>Ovaria a endometrium</vt:lpstr>
      <vt:lpstr>Střední a pozdní luteální fáze</vt:lpstr>
      <vt:lpstr>Prezentace aplikace PowerPoint</vt:lpstr>
      <vt:lpstr>Střední a pozdní luteální fáze</vt:lpstr>
      <vt:lpstr>Možnosti vyšetření menstruačního cyklu ultrazvukem</vt:lpstr>
      <vt:lpstr>Folikulární fáze</vt:lpstr>
      <vt:lpstr>Ovulace</vt:lpstr>
      <vt:lpstr>Vývoj corpus luteum</vt:lpstr>
      <vt:lpstr>Prezentace aplikace PowerPoint</vt:lpstr>
      <vt:lpstr>Endometrium</vt:lpstr>
      <vt:lpstr>Prezentace aplikace PowerPoint</vt:lpstr>
      <vt:lpstr>Prezentace aplikace PowerPoint</vt:lpstr>
      <vt:lpstr>Endometrium</vt:lpstr>
      <vt:lpstr>Prezentace aplikace PowerPoint</vt:lpstr>
      <vt:lpstr>Dopplerovské studie</vt:lpstr>
      <vt:lpstr>Detekce ovulace</vt:lpstr>
      <vt:lpstr>Menstruační kalendář</vt:lpstr>
      <vt:lpstr>Bazální teplota</vt:lpstr>
      <vt:lpstr>Koncentrace progesteronu</vt:lpstr>
      <vt:lpstr>Koncepční optimum</vt:lpstr>
      <vt:lpstr>Metody stanovení koncepčního optima</vt:lpstr>
      <vt:lpstr>Ovariální rezerva</vt:lpstr>
      <vt:lpstr>Prezentace aplikace PowerPoint</vt:lpstr>
      <vt:lpstr>Poruchy menstruačního cyklu</vt:lpstr>
      <vt:lpstr>Normální menstruační cyklus – eumenorrhoe </vt:lpstr>
      <vt:lpstr>Nomenklatura abnormálního děložního krvácení (FIGO)</vt:lpstr>
      <vt:lpstr>Klasifikace příčin děložního krvácení</vt:lpstr>
      <vt:lpstr>Klasifikace myomů</vt:lpstr>
      <vt:lpstr>Abnormální děložní krvácení – typ 1</vt:lpstr>
      <vt:lpstr>Etiologie</vt:lpstr>
      <vt:lpstr>Polymenorrhoea</vt:lpstr>
      <vt:lpstr>Hypermenorrhoea - menorrhagie</vt:lpstr>
      <vt:lpstr>Prezentace aplikace PowerPoint</vt:lpstr>
      <vt:lpstr>Prezentace aplikace PowerPoint</vt:lpstr>
      <vt:lpstr>Dysfunkční krvácení</vt:lpstr>
      <vt:lpstr>Terapie </vt:lpstr>
      <vt:lpstr>Terapeutické metody  </vt:lpstr>
      <vt:lpstr>Farmakoterapie abnormálního děložního krvácení</vt:lpstr>
      <vt:lpstr>Prezentace aplikace PowerPoint</vt:lpstr>
      <vt:lpstr>Prezentace aplikace PowerPoint</vt:lpstr>
      <vt:lpstr>Prezentace aplikace PowerPoint</vt:lpstr>
      <vt:lpstr>Prezentace aplikace PowerPoint</vt:lpstr>
      <vt:lpstr>Efektivita farmakoterapie</vt:lpstr>
      <vt:lpstr>Chirurgická léčba dysfunkčního krvácení</vt:lpstr>
      <vt:lpstr>Chirurgická léčba dysfunkčního krvácení</vt:lpstr>
      <vt:lpstr>Chirurgická léčba dysfunkčního krvácení</vt:lpstr>
      <vt:lpstr>Chirurgická léčba dysfunkčního krvácení -kontroverze</vt:lpstr>
      <vt:lpstr>Abnormální děložní krvácení – typ 2</vt:lpstr>
      <vt:lpstr>Amenorea – absence menstruačního krvácení</vt:lpstr>
      <vt:lpstr>Primární amenorea - vyšetřovací metody</vt:lpstr>
      <vt:lpstr>Primární amenorea - etiologie </vt:lpstr>
      <vt:lpstr>Primární amenorea - vyšetřovací metody</vt:lpstr>
      <vt:lpstr>Primární  amenorea</vt:lpstr>
      <vt:lpstr>Sekundární  amenorea</vt:lpstr>
      <vt:lpstr>Sekundární  amenorea</vt:lpstr>
      <vt:lpstr>Sekundární  amenorea</vt:lpstr>
      <vt:lpstr>Oligomenorea</vt:lpstr>
      <vt:lpstr>Terapie</vt:lpstr>
      <vt:lpstr>Hypomenorea</vt:lpstr>
      <vt:lpstr>Hypomenorea</vt:lpstr>
      <vt:lpstr>Dysmenorea</vt:lpstr>
      <vt:lpstr>Dysmenorea - primární</vt:lpstr>
      <vt:lpstr>Dysmenorea - primární</vt:lpstr>
      <vt:lpstr>Dysmenorea - sekundární</vt:lpstr>
      <vt:lpstr>Terapie</vt:lpstr>
      <vt:lpstr>Premenstruační syndrom</vt:lpstr>
      <vt:lpstr>Premenstruační syndrom</vt:lpstr>
      <vt:lpstr>Terapie- nefarmakologické metody </vt:lpstr>
      <vt:lpstr>Farmakoterapie</vt:lpstr>
      <vt:lpstr>petr.krepelka@upmd.eu</vt:lpstr>
    </vt:vector>
  </TitlesOfParts>
  <Company>UPMD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Fyziologie menstruačního cyklu</dc:title>
  <dc:creator>Petr Krepelka</dc:creator>
  <cp:lastModifiedBy>Petr Křepelka</cp:lastModifiedBy>
  <cp:revision>12</cp:revision>
  <dcterms:created xsi:type="dcterms:W3CDTF">2013-09-11T05:16:20Z</dcterms:created>
  <dcterms:modified xsi:type="dcterms:W3CDTF">2020-03-25T11:17:08Z</dcterms:modified>
</cp:coreProperties>
</file>