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7" r:id="rId10"/>
    <p:sldId id="269" r:id="rId11"/>
    <p:sldId id="270" r:id="rId12"/>
    <p:sldId id="272" r:id="rId13"/>
    <p:sldId id="273" r:id="rId14"/>
    <p:sldId id="277" r:id="rId15"/>
    <p:sldId id="278" r:id="rId16"/>
    <p:sldId id="279" r:id="rId17"/>
    <p:sldId id="282" r:id="rId18"/>
    <p:sldId id="283" r:id="rId19"/>
    <p:sldId id="285" r:id="rId20"/>
    <p:sldId id="286" r:id="rId21"/>
    <p:sldId id="287" r:id="rId22"/>
    <p:sldId id="289" r:id="rId23"/>
    <p:sldId id="290" r:id="rId24"/>
    <p:sldId id="292" r:id="rId25"/>
    <p:sldId id="293" r:id="rId26"/>
    <p:sldId id="294" r:id="rId27"/>
    <p:sldId id="295" r:id="rId28"/>
    <p:sldId id="297" r:id="rId29"/>
    <p:sldId id="298" r:id="rId30"/>
    <p:sldId id="300" r:id="rId31"/>
    <p:sldId id="301" r:id="rId32"/>
    <p:sldId id="302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2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51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808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CAFF4-5630-42B9-ADF5-0BA6276B66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757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800600" y="1905000"/>
            <a:ext cx="3810000" cy="4114800"/>
          </a:xfrm>
        </p:spPr>
        <p:txBody>
          <a:bodyPr>
            <a:normAutofit/>
          </a:bodyPr>
          <a:lstStyle/>
          <a:p>
            <a:pPr lvl="0"/>
            <a:endParaRPr lang="cs-CZ" noProof="0" smtClean="0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D921C-4E3D-4AC6-B8AE-773FF91BC9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98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284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242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51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6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78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90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9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80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99FA-7270-458B-8C40-96E59B6E7422}" type="datetimeFigureOut">
              <a:rPr lang="cs-CZ" smtClean="0"/>
              <a:t>8. 2. 2019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80403-2A6A-4739-A664-99C79E584D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030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Poruchy menstruačního cyklu</a:t>
            </a:r>
            <a:br>
              <a:rPr lang="cs-CZ" dirty="0"/>
            </a:b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2448272"/>
          </a:xfrm>
        </p:spPr>
        <p:txBody>
          <a:bodyPr>
            <a:normAutofit fontScale="55000" lnSpcReduction="20000"/>
          </a:bodyPr>
          <a:lstStyle/>
          <a:p>
            <a:r>
              <a:rPr lang="cs-CZ" sz="3600" dirty="0" smtClean="0"/>
              <a:t>Normální cyklus</a:t>
            </a:r>
          </a:p>
          <a:p>
            <a:r>
              <a:rPr lang="cs-CZ" sz="3600" dirty="0" smtClean="0"/>
              <a:t>Poruchy délky cyklu</a:t>
            </a:r>
          </a:p>
          <a:p>
            <a:r>
              <a:rPr lang="cs-CZ" sz="3600" dirty="0" err="1" smtClean="0"/>
              <a:t>Amenorhoe</a:t>
            </a:r>
            <a:endParaRPr lang="cs-CZ" sz="3600" dirty="0" smtClean="0"/>
          </a:p>
          <a:p>
            <a:r>
              <a:rPr lang="cs-CZ" sz="3600" dirty="0" smtClean="0"/>
              <a:t>Poruchy intenzity a délky krvácení</a:t>
            </a:r>
          </a:p>
          <a:p>
            <a:r>
              <a:rPr lang="cs-CZ" sz="3600" dirty="0" smtClean="0"/>
              <a:t>Dysfunkční krvácení</a:t>
            </a:r>
          </a:p>
          <a:p>
            <a:r>
              <a:rPr lang="cs-CZ" sz="3600" dirty="0" err="1" smtClean="0"/>
              <a:t>Dysmenorhoe</a:t>
            </a:r>
            <a:endParaRPr lang="cs-CZ" sz="3600" dirty="0" smtClean="0"/>
          </a:p>
          <a:p>
            <a:r>
              <a:rPr lang="cs-CZ" sz="3600" dirty="0" smtClean="0"/>
              <a:t>Premenstruační syndrom</a:t>
            </a:r>
          </a:p>
          <a:p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95936" y="4590420"/>
            <a:ext cx="143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Petr Křepelka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30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Primární </a:t>
            </a:r>
            <a:r>
              <a:rPr lang="cs-CZ" dirty="0" err="1" smtClean="0"/>
              <a:t>amenorrhoe</a:t>
            </a:r>
            <a:r>
              <a:rPr lang="cs-CZ" dirty="0" smtClean="0"/>
              <a:t>	- vyšetřovací metody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Normální fenotyp a vzhled genitálu</a:t>
            </a:r>
          </a:p>
          <a:p>
            <a:pPr eaLnBrk="1" hangingPunct="1"/>
            <a:r>
              <a:rPr lang="cs-CZ" dirty="0" smtClean="0"/>
              <a:t>Karyotyp XX</a:t>
            </a:r>
          </a:p>
          <a:p>
            <a:pPr lvl="1" eaLnBrk="1" hangingPunct="1"/>
            <a:r>
              <a:rPr lang="cs-CZ" dirty="0" smtClean="0"/>
              <a:t>Prolaktin</a:t>
            </a:r>
          </a:p>
          <a:p>
            <a:pPr lvl="1" eaLnBrk="1" hangingPunct="1"/>
            <a:r>
              <a:rPr lang="cs-CZ" dirty="0" smtClean="0"/>
              <a:t>Gonadotropiny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2856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Sekundární  </a:t>
            </a:r>
            <a:r>
              <a:rPr lang="cs-CZ" dirty="0" err="1" smtClean="0"/>
              <a:t>amenorrhoe</a:t>
            </a:r>
            <a:endParaRPr lang="cs-CZ" dirty="0" smtClean="0"/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Absence menstruace </a:t>
            </a:r>
            <a:r>
              <a:rPr lang="cs-CZ" smtClean="0">
                <a:cs typeface="Times New Roman" charset="0"/>
              </a:rPr>
              <a:t>&gt;</a:t>
            </a:r>
            <a:r>
              <a:rPr lang="cs-CZ" smtClean="0"/>
              <a:t> 90 dnů u ženy, která již alespoň 1x menstruovala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Progesteronový test – aplikace progesteronu – krvácení ze spádu – amenorrhoea I.stupně – euestrogenní, absence krvácení – amenorrhoea II.stupně – hypestrinní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Hladina prolaktinu - hyperprolaktinemie</a:t>
            </a:r>
          </a:p>
        </p:txBody>
      </p:sp>
    </p:spTree>
    <p:extLst>
      <p:ext uri="{BB962C8B-B14F-4D97-AF65-F5344CB8AC3E}">
        <p14:creationId xmlns:p14="http://schemas.microsoft.com/office/powerpoint/2010/main" val="205565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Sekundární  </a:t>
            </a:r>
            <a:r>
              <a:rPr lang="cs-CZ" dirty="0" err="1" smtClean="0"/>
              <a:t>amenorrhoe</a:t>
            </a:r>
            <a:endParaRPr lang="cs-CZ" dirty="0" smtClean="0"/>
          </a:p>
        </p:txBody>
      </p:sp>
      <p:sp>
        <p:nvSpPr>
          <p:cNvPr id="23555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905000"/>
            <a:ext cx="8039100" cy="4114800"/>
          </a:xfrm>
        </p:spPr>
        <p:txBody>
          <a:bodyPr/>
          <a:lstStyle/>
          <a:p>
            <a:pPr eaLnBrk="1" hangingPunct="1"/>
            <a:r>
              <a:rPr lang="cs-CZ" smtClean="0"/>
              <a:t>Nejčastěji – porucha hypotalamické regulace, psychogenní příčiny, úbytek tělesné hmotnosti </a:t>
            </a:r>
            <a:r>
              <a:rPr lang="cs-CZ" smtClean="0">
                <a:cs typeface="Times New Roman" charset="0"/>
              </a:rPr>
              <a:t>&gt;</a:t>
            </a:r>
            <a:r>
              <a:rPr lang="cs-CZ" smtClean="0"/>
              <a:t> 15%, redukce tělesného tuku </a:t>
            </a:r>
            <a:r>
              <a:rPr lang="cs-CZ" smtClean="0">
                <a:cs typeface="Times New Roman" charset="0"/>
              </a:rPr>
              <a:t>&gt;</a:t>
            </a:r>
            <a:r>
              <a:rPr lang="cs-CZ" smtClean="0"/>
              <a:t> 30%, nadměrná zátěž – sportovkyně</a:t>
            </a:r>
          </a:p>
          <a:p>
            <a:pPr eaLnBrk="1" hangingPunct="1"/>
            <a:r>
              <a:rPr lang="cs-CZ" smtClean="0"/>
              <a:t>Anorexia neurosa</a:t>
            </a:r>
          </a:p>
        </p:txBody>
      </p:sp>
    </p:spTree>
    <p:extLst>
      <p:ext uri="{BB962C8B-B14F-4D97-AF65-F5344CB8AC3E}">
        <p14:creationId xmlns:p14="http://schemas.microsoft.com/office/powerpoint/2010/main" val="24780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Sekundární  </a:t>
            </a:r>
            <a:r>
              <a:rPr lang="cs-CZ" dirty="0" err="1" smtClean="0"/>
              <a:t>amenorrhoe</a:t>
            </a:r>
            <a:endParaRPr lang="cs-CZ" dirty="0" smtClean="0"/>
          </a:p>
        </p:txBody>
      </p:sp>
      <p:sp>
        <p:nvSpPr>
          <p:cNvPr id="245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/>
            <a:r>
              <a:rPr lang="cs-CZ" dirty="0" smtClean="0"/>
              <a:t>Léčba – </a:t>
            </a:r>
            <a:r>
              <a:rPr lang="cs-CZ" dirty="0" err="1" smtClean="0"/>
              <a:t>normoprolaktinemická</a:t>
            </a:r>
            <a:r>
              <a:rPr lang="cs-CZ" dirty="0" smtClean="0"/>
              <a:t>, </a:t>
            </a:r>
            <a:r>
              <a:rPr lang="cs-CZ" dirty="0" err="1" smtClean="0"/>
              <a:t>euestrogenní</a:t>
            </a:r>
            <a:r>
              <a:rPr lang="cs-CZ" dirty="0" smtClean="0"/>
              <a:t> </a:t>
            </a:r>
            <a:r>
              <a:rPr lang="cs-CZ" dirty="0" err="1" smtClean="0"/>
              <a:t>amenorrhoea</a:t>
            </a:r>
            <a:r>
              <a:rPr lang="cs-CZ" dirty="0" smtClean="0"/>
              <a:t> – substituce </a:t>
            </a:r>
            <a:r>
              <a:rPr lang="cs-CZ" dirty="0" err="1" smtClean="0"/>
              <a:t>gestageny</a:t>
            </a:r>
            <a:r>
              <a:rPr lang="cs-CZ" dirty="0" smtClean="0"/>
              <a:t>, event. indukce ovulace</a:t>
            </a:r>
          </a:p>
        </p:txBody>
      </p:sp>
    </p:spTree>
    <p:extLst>
      <p:ext uri="{BB962C8B-B14F-4D97-AF65-F5344CB8AC3E}">
        <p14:creationId xmlns:p14="http://schemas.microsoft.com/office/powerpoint/2010/main" val="401795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Poruchy intenzity a délky menstruace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/>
            <a:r>
              <a:rPr lang="cs-CZ" dirty="0" err="1" smtClean="0"/>
              <a:t>Hypermenorrhoe</a:t>
            </a:r>
            <a:r>
              <a:rPr lang="cs-CZ" dirty="0" smtClean="0"/>
              <a:t> – intenzivní krvácení </a:t>
            </a:r>
            <a:r>
              <a:rPr lang="cs-CZ" dirty="0" smtClean="0">
                <a:cs typeface="Times New Roman" charset="0"/>
              </a:rPr>
              <a:t>&lt;</a:t>
            </a:r>
            <a:r>
              <a:rPr lang="cs-CZ" dirty="0" smtClean="0"/>
              <a:t> 8 dnů – krevní ztráta </a:t>
            </a:r>
            <a:r>
              <a:rPr lang="cs-CZ" dirty="0" smtClean="0">
                <a:cs typeface="Times New Roman" charset="0"/>
              </a:rPr>
              <a:t>&gt;</a:t>
            </a:r>
            <a:r>
              <a:rPr lang="cs-CZ" dirty="0" smtClean="0"/>
              <a:t> 1 ml/1 kg – anemie</a:t>
            </a:r>
          </a:p>
          <a:p>
            <a:pPr eaLnBrk="1" hangingPunct="1"/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Menorrhagie – krvácení trvající </a:t>
            </a:r>
            <a:r>
              <a:rPr lang="cs-CZ" dirty="0" smtClean="0">
                <a:cs typeface="Times New Roman" charset="0"/>
              </a:rPr>
              <a:t>&gt;</a:t>
            </a:r>
            <a:r>
              <a:rPr lang="cs-CZ" dirty="0" smtClean="0"/>
              <a:t> 8 dnů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4214813"/>
            <a:ext cx="5029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2500313"/>
            <a:ext cx="449580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623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Poruchy intenzity a délky menstruace</a:t>
            </a:r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Organické příčiny – hypoplasie dělohy, adenomyosa, endometrální polyp, děložní myom</a:t>
            </a:r>
          </a:p>
          <a:p>
            <a:pPr eaLnBrk="1" hangingPunct="1"/>
            <a:r>
              <a:rPr lang="cs-CZ" smtClean="0"/>
              <a:t>Extragenitální onemocnění – hemorrhagické diatézy, hypertenze, choroby ledvin, avitaminózy</a:t>
            </a:r>
          </a:p>
        </p:txBody>
      </p:sp>
    </p:spTree>
    <p:extLst>
      <p:ext uri="{BB962C8B-B14F-4D97-AF65-F5344CB8AC3E}">
        <p14:creationId xmlns:p14="http://schemas.microsoft.com/office/powerpoint/2010/main" val="400368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0952" y="20588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Diagnostika nadměrného krvácení při menses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1560" y="1556792"/>
            <a:ext cx="7772400" cy="4191000"/>
          </a:xfrm>
        </p:spPr>
        <p:txBody>
          <a:bodyPr/>
          <a:lstStyle/>
          <a:p>
            <a:pPr eaLnBrk="1" hangingPunct="1"/>
            <a:r>
              <a:rPr lang="cs-CZ" dirty="0" smtClean="0"/>
              <a:t>Vyloučit organickou příčinu – </a:t>
            </a:r>
          </a:p>
          <a:p>
            <a:pPr lvl="1"/>
            <a:r>
              <a:rPr lang="cs-CZ" dirty="0" smtClean="0"/>
              <a:t>    ultrasonografie</a:t>
            </a:r>
          </a:p>
          <a:p>
            <a:pPr lvl="1"/>
            <a:r>
              <a:rPr lang="cs-CZ" dirty="0" smtClean="0"/>
              <a:t>    </a:t>
            </a:r>
            <a:r>
              <a:rPr lang="cs-CZ" dirty="0" err="1" smtClean="0"/>
              <a:t>hysteroskopie</a:t>
            </a:r>
            <a:r>
              <a:rPr lang="cs-CZ" dirty="0" smtClean="0"/>
              <a:t>  </a:t>
            </a:r>
          </a:p>
          <a:p>
            <a:pPr lvl="1"/>
            <a:r>
              <a:rPr lang="cs-CZ" dirty="0" smtClean="0"/>
              <a:t>    kyretáž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                       Léčba - kauzální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998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Hypomenorrhoe</a:t>
            </a:r>
            <a:endParaRPr lang="cs-CZ" dirty="0" smtClean="0"/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Slabé krvácení při menses </a:t>
            </a:r>
            <a:r>
              <a:rPr lang="cs-CZ" smtClean="0">
                <a:cs typeface="Times New Roman" charset="0"/>
              </a:rPr>
              <a:t>&lt;</a:t>
            </a:r>
            <a:r>
              <a:rPr lang="cs-CZ" smtClean="0"/>
              <a:t> 2 dny</a:t>
            </a:r>
          </a:p>
          <a:p>
            <a:pPr eaLnBrk="1" hangingPunct="1"/>
            <a:r>
              <a:rPr lang="cs-CZ" smtClean="0"/>
              <a:t>Při ovulačním cyklu a normálním nálezu na endometriu není třeba léčit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5549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Hypomenorrhoe</a:t>
            </a:r>
            <a:endParaRPr lang="cs-CZ" dirty="0" smtClean="0"/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Posttraumatická – </a:t>
            </a:r>
            <a:r>
              <a:rPr lang="cs-CZ" dirty="0" err="1" smtClean="0"/>
              <a:t>Aschermannův</a:t>
            </a:r>
            <a:r>
              <a:rPr lang="cs-CZ" dirty="0" smtClean="0"/>
              <a:t> syndrom</a:t>
            </a:r>
          </a:p>
        </p:txBody>
      </p:sp>
    </p:spTree>
    <p:extLst>
      <p:ext uri="{BB962C8B-B14F-4D97-AF65-F5344CB8AC3E}">
        <p14:creationId xmlns:p14="http://schemas.microsoft.com/office/powerpoint/2010/main" val="1860982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Dysfunkční krvácení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Krvácení z hyperproliferačního endometria – obvykle po epizodě několikatýdnní anovulační oligomenorrhoey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Prepuberta – juvenilní metrorrhagie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Premenopausa 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Nadměrná expozice estrogeny – hyperproliferace endometria</a:t>
            </a:r>
          </a:p>
          <a:p>
            <a:pPr eaLnBrk="1" hangingPunct="1">
              <a:lnSpc>
                <a:spcPct val="90000"/>
              </a:lnSpc>
            </a:pPr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74827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Normální menstruační cyklus - </a:t>
            </a:r>
            <a:r>
              <a:rPr lang="cs-CZ" dirty="0" err="1" smtClean="0"/>
              <a:t>eumenorrhoe</a:t>
            </a:r>
            <a:endParaRPr lang="cs-CZ" dirty="0" smtClean="0"/>
          </a:p>
        </p:txBody>
      </p:sp>
      <p:sp>
        <p:nvSpPr>
          <p:cNvPr id="92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2971800"/>
            <a:ext cx="7772400" cy="2743200"/>
          </a:xfrm>
        </p:spPr>
        <p:txBody>
          <a:bodyPr/>
          <a:lstStyle/>
          <a:p>
            <a:pPr eaLnBrk="1" hangingPunct="1"/>
            <a:r>
              <a:rPr lang="cs-CZ" dirty="0" smtClean="0"/>
              <a:t>Délka cyklu – 29,5 dne – 22– 35 dnů</a:t>
            </a:r>
          </a:p>
          <a:p>
            <a:pPr eaLnBrk="1" hangingPunct="1"/>
            <a:r>
              <a:rPr lang="cs-CZ" dirty="0" smtClean="0"/>
              <a:t>Délka krvácení – 5 dnů – 2-8 dnů</a:t>
            </a:r>
          </a:p>
          <a:p>
            <a:pPr eaLnBrk="1" hangingPunct="1"/>
            <a:r>
              <a:rPr lang="cs-CZ" dirty="0" smtClean="0"/>
              <a:t>Krevní ztráta – 35 ml – 20-75 ml  (1 ml/kg)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1143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Dysfunkční krvácení - léčba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Aplikace estrogenů s gestageny</a:t>
            </a:r>
          </a:p>
          <a:p>
            <a:pPr eaLnBrk="1" hangingPunct="1"/>
            <a:r>
              <a:rPr lang="cs-CZ" smtClean="0"/>
              <a:t>Norethisteron</a:t>
            </a:r>
          </a:p>
          <a:p>
            <a:pPr eaLnBrk="1" hangingPunct="1"/>
            <a:r>
              <a:rPr lang="cs-CZ" smtClean="0"/>
              <a:t>Kyretáž</a:t>
            </a:r>
          </a:p>
        </p:txBody>
      </p:sp>
    </p:spTree>
    <p:extLst>
      <p:ext uri="{BB962C8B-B14F-4D97-AF65-F5344CB8AC3E}">
        <p14:creationId xmlns:p14="http://schemas.microsoft.com/office/powerpoint/2010/main" val="144611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Dysmenorhoe</a:t>
            </a:r>
            <a:endParaRPr lang="cs-CZ" dirty="0" smtClean="0"/>
          </a:p>
        </p:txBody>
      </p:sp>
      <p:sp>
        <p:nvSpPr>
          <p:cNvPr id="450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7772400" cy="4114800"/>
          </a:xfrm>
        </p:spPr>
        <p:txBody>
          <a:bodyPr/>
          <a:lstStyle/>
          <a:p>
            <a:pPr eaLnBrk="1" hangingPunct="1"/>
            <a:r>
              <a:rPr lang="cs-CZ" dirty="0" smtClean="0"/>
              <a:t>Somatické obtíže, provázející menstruaci - bolesti v podbřišku, zvracení, bolesti hlavy, </a:t>
            </a:r>
            <a:r>
              <a:rPr lang="cs-CZ" dirty="0" err="1" smtClean="0"/>
              <a:t>polakisurie</a:t>
            </a:r>
            <a:r>
              <a:rPr lang="cs-CZ" dirty="0" smtClean="0"/>
              <a:t>, průjem </a:t>
            </a:r>
          </a:p>
          <a:p>
            <a:pPr eaLnBrk="1" hangingPunct="1"/>
            <a:r>
              <a:rPr lang="cs-CZ" dirty="0" smtClean="0"/>
              <a:t>Nejčastější příznak – bolesti v podbřišku</a:t>
            </a:r>
          </a:p>
        </p:txBody>
      </p:sp>
    </p:spTree>
    <p:extLst>
      <p:ext uri="{BB962C8B-B14F-4D97-AF65-F5344CB8AC3E}">
        <p14:creationId xmlns:p14="http://schemas.microsoft.com/office/powerpoint/2010/main" val="320642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Dysmenorhoe</a:t>
            </a:r>
            <a:r>
              <a:rPr lang="cs-CZ" dirty="0" smtClean="0"/>
              <a:t> - primární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4953000"/>
          </a:xfrm>
        </p:spPr>
        <p:txBody>
          <a:bodyPr/>
          <a:lstStyle/>
          <a:p>
            <a:pPr eaLnBrk="1" hangingPunct="1"/>
            <a:r>
              <a:rPr lang="cs-CZ" smtClean="0"/>
              <a:t>Bolest při menstruaci bez zjistitelné organické příčiny</a:t>
            </a:r>
          </a:p>
          <a:p>
            <a:pPr eaLnBrk="1" hangingPunct="1"/>
            <a:r>
              <a:rPr lang="cs-CZ" smtClean="0"/>
              <a:t>Začíná obvykle v adolescenci při nástupu ovulačních cyklů</a:t>
            </a:r>
          </a:p>
          <a:p>
            <a:pPr eaLnBrk="1" hangingPunct="1"/>
            <a:r>
              <a:rPr lang="cs-CZ" smtClean="0"/>
              <a:t>Začíná první den menses, mizí během 2-3 dnů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2874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Dysmenorhoe</a:t>
            </a:r>
            <a:r>
              <a:rPr lang="cs-CZ" dirty="0" smtClean="0"/>
              <a:t> - primární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Zvýšená tvorba prostaglandinu PgF</a:t>
            </a:r>
            <a:r>
              <a:rPr lang="cs-CZ" baseline="-25000" dirty="0" smtClean="0"/>
              <a:t>2</a:t>
            </a:r>
            <a:r>
              <a:rPr lang="cs-CZ" dirty="0" smtClean="0">
                <a:cs typeface="Tahoma" pitchFamily="34" charset="0"/>
              </a:rPr>
              <a:t>α</a:t>
            </a:r>
            <a:r>
              <a:rPr lang="cs-CZ" dirty="0" smtClean="0"/>
              <a:t>, </a:t>
            </a:r>
            <a:r>
              <a:rPr lang="cs-CZ" dirty="0" err="1" smtClean="0"/>
              <a:t>neurohypofyzálního</a:t>
            </a:r>
            <a:r>
              <a:rPr lang="cs-CZ" dirty="0" smtClean="0"/>
              <a:t> arginin vasopresinu</a:t>
            </a:r>
          </a:p>
          <a:p>
            <a:pPr eaLnBrk="1" hangingPunct="1"/>
            <a:r>
              <a:rPr lang="cs-CZ" dirty="0" smtClean="0"/>
              <a:t>Zvýšená kontraktilita </a:t>
            </a:r>
            <a:r>
              <a:rPr lang="cs-CZ" dirty="0" err="1" smtClean="0"/>
              <a:t>myometria</a:t>
            </a:r>
            <a:endParaRPr lang="cs-CZ" dirty="0" smtClean="0"/>
          </a:p>
          <a:p>
            <a:pPr eaLnBrk="1" hangingPunct="1"/>
            <a:r>
              <a:rPr lang="cs-CZ" dirty="0" smtClean="0"/>
              <a:t>Výhradně ovulační cykly</a:t>
            </a:r>
          </a:p>
          <a:p>
            <a:pPr eaLnBrk="1" hangingPunct="1"/>
            <a:r>
              <a:rPr lang="cs-CZ" dirty="0" smtClean="0"/>
              <a:t>Mladé adolescentní dívky</a:t>
            </a:r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693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Dysmenorhoe</a:t>
            </a:r>
            <a:r>
              <a:rPr lang="cs-CZ" dirty="0" smtClean="0"/>
              <a:t> - sekundární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Algomenorrhoea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Bolest při menstruaci způsobena organickou příčinou – endometritis, endometrióza, adenomyóza, stenóza děložního hrdla, děložní myom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Vyskytuje se kdykoliv během života ženy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Odlišný charakter bolestí</a:t>
            </a:r>
          </a:p>
        </p:txBody>
      </p:sp>
    </p:spTree>
    <p:extLst>
      <p:ext uri="{BB962C8B-B14F-4D97-AF65-F5344CB8AC3E}">
        <p14:creationId xmlns:p14="http://schemas.microsoft.com/office/powerpoint/2010/main" val="147706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Terapie </a:t>
            </a:r>
            <a:r>
              <a:rPr lang="cs-CZ" dirty="0" err="1" smtClean="0"/>
              <a:t>dysmenorhoe</a:t>
            </a:r>
            <a:endParaRPr lang="cs-CZ" dirty="0" smtClean="0"/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Odlišit sekundární </a:t>
            </a:r>
            <a:r>
              <a:rPr lang="cs-CZ" sz="2800" dirty="0" err="1" smtClean="0"/>
              <a:t>dysmenorheu</a:t>
            </a:r>
            <a:r>
              <a:rPr lang="cs-CZ" sz="2800" dirty="0" smtClean="0"/>
              <a:t> – kauzální léčba</a:t>
            </a:r>
          </a:p>
          <a:p>
            <a:pPr eaLnBrk="1" hangingPunct="1"/>
            <a:r>
              <a:rPr lang="cs-CZ" sz="2800" dirty="0" smtClean="0"/>
              <a:t>Hormonální antikoncepce kombinovaná – 90% úspěšnost</a:t>
            </a:r>
          </a:p>
          <a:p>
            <a:pPr eaLnBrk="1" hangingPunct="1"/>
            <a:r>
              <a:rPr lang="cs-CZ" sz="2800" dirty="0" smtClean="0"/>
              <a:t>Depotní </a:t>
            </a:r>
            <a:r>
              <a:rPr lang="cs-CZ" sz="2800" dirty="0" err="1" smtClean="0"/>
              <a:t>gestagenní</a:t>
            </a:r>
            <a:r>
              <a:rPr lang="cs-CZ" sz="2800" dirty="0" smtClean="0"/>
              <a:t> antikoncepce</a:t>
            </a:r>
          </a:p>
          <a:p>
            <a:pPr eaLnBrk="1" hangingPunct="1"/>
            <a:r>
              <a:rPr lang="cs-CZ" sz="2800" dirty="0" smtClean="0"/>
              <a:t>Inhibitory syntézy prostaglandinů – inhibitory </a:t>
            </a:r>
            <a:r>
              <a:rPr lang="cs-CZ" sz="2800" dirty="0" err="1" smtClean="0"/>
              <a:t>cyklooxygenázy</a:t>
            </a:r>
            <a:r>
              <a:rPr lang="cs-CZ" sz="2800" dirty="0" smtClean="0"/>
              <a:t>, nutno podávat 2-3 dny před </a:t>
            </a:r>
            <a:r>
              <a:rPr lang="cs-CZ" sz="2800" dirty="0" err="1" smtClean="0"/>
              <a:t>zčátkem</a:t>
            </a:r>
            <a:r>
              <a:rPr lang="cs-CZ" sz="2800" dirty="0" smtClean="0"/>
              <a:t> menses a pokračovat do 1.dne </a:t>
            </a:r>
          </a:p>
        </p:txBody>
      </p:sp>
    </p:spTree>
    <p:extLst>
      <p:ext uri="{BB962C8B-B14F-4D97-AF65-F5344CB8AC3E}">
        <p14:creationId xmlns:p14="http://schemas.microsoft.com/office/powerpoint/2010/main" val="101097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Premenstruační syndrom</a:t>
            </a:r>
          </a:p>
        </p:txBody>
      </p:sp>
      <p:sp>
        <p:nvSpPr>
          <p:cNvPr id="634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448550" cy="4114800"/>
          </a:xfrm>
        </p:spPr>
        <p:txBody>
          <a:bodyPr/>
          <a:lstStyle/>
          <a:p>
            <a:pPr eaLnBrk="1" hangingPunct="1"/>
            <a:r>
              <a:rPr lang="cs-CZ" sz="2800" dirty="0" smtClean="0"/>
              <a:t>Přítomnost somatických nebo psychických poruch výhradně v </a:t>
            </a:r>
            <a:r>
              <a:rPr lang="cs-CZ" sz="2800" dirty="0" err="1" smtClean="0"/>
              <a:t>luteální</a:t>
            </a:r>
            <a:r>
              <a:rPr lang="cs-CZ" sz="2800" dirty="0" smtClean="0"/>
              <a:t> fázi cyklu</a:t>
            </a:r>
          </a:p>
          <a:p>
            <a:pPr eaLnBrk="1" hangingPunct="1"/>
            <a:r>
              <a:rPr lang="cs-CZ" sz="2800" dirty="0" smtClean="0"/>
              <a:t>Příčina neznámá</a:t>
            </a:r>
          </a:p>
          <a:p>
            <a:pPr eaLnBrk="1" hangingPunct="1">
              <a:buFont typeface="Wingdings" pitchFamily="2" charset="2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37603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Premenstruační syndrom</a:t>
            </a:r>
          </a:p>
        </p:txBody>
      </p:sp>
      <p:sp>
        <p:nvSpPr>
          <p:cNvPr id="573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Afektivní labilita, podrážděnost, úzkost, tenze, dysforie, snížený zájem o obvyklé aktivity, únavnost, ztráta koncentrace, hypersomnie</a:t>
            </a:r>
          </a:p>
          <a:p>
            <a:pPr eaLnBrk="1" hangingPunct="1"/>
            <a:r>
              <a:rPr lang="cs-CZ" dirty="0" smtClean="0"/>
              <a:t>Somatické symptomy – bolesti hlavy, pocení, </a:t>
            </a:r>
            <a:r>
              <a:rPr lang="cs-CZ" dirty="0" err="1" smtClean="0"/>
              <a:t>nausea</a:t>
            </a:r>
            <a:r>
              <a:rPr lang="cs-CZ" dirty="0" smtClean="0"/>
              <a:t>, návaly horka, bolesti břicha, zácpa, bolesti prsů, </a:t>
            </a:r>
            <a:r>
              <a:rPr lang="cs-CZ" dirty="0" err="1" smtClean="0"/>
              <a:t>acne</a:t>
            </a: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3632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Léčba premenstruačního syndromu - nefarmakologické metody </a:t>
            </a:r>
          </a:p>
        </p:txBody>
      </p:sp>
      <p:sp>
        <p:nvSpPr>
          <p:cNvPr id="583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2743200"/>
            <a:ext cx="7772400" cy="4114800"/>
          </a:xfrm>
        </p:spPr>
        <p:txBody>
          <a:bodyPr/>
          <a:lstStyle/>
          <a:p>
            <a:pPr eaLnBrk="1" hangingPunct="1"/>
            <a:r>
              <a:rPr lang="cs-CZ" dirty="0" smtClean="0"/>
              <a:t>Dietní opatření – omezit kofein, alkohol, sůl, glycidy</a:t>
            </a:r>
          </a:p>
          <a:p>
            <a:pPr eaLnBrk="1" hangingPunct="1"/>
            <a:r>
              <a:rPr lang="cs-CZ" dirty="0" smtClean="0"/>
              <a:t> Aerobní cvičení</a:t>
            </a:r>
          </a:p>
          <a:p>
            <a:pPr eaLnBrk="1" hangingPunct="1"/>
            <a:r>
              <a:rPr lang="cs-CZ" dirty="0" smtClean="0"/>
              <a:t> Konzultace psychologa</a:t>
            </a:r>
          </a:p>
        </p:txBody>
      </p:sp>
    </p:spTree>
    <p:extLst>
      <p:ext uri="{BB962C8B-B14F-4D97-AF65-F5344CB8AC3E}">
        <p14:creationId xmlns:p14="http://schemas.microsoft.com/office/powerpoint/2010/main" val="153724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Léčba premenstruačního syndromu - farmakoterapie</a:t>
            </a:r>
          </a:p>
        </p:txBody>
      </p:sp>
      <p:sp>
        <p:nvSpPr>
          <p:cNvPr id="604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16224"/>
            <a:ext cx="8229600" cy="33409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Dle převládajícího symptomu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Mastodynie – agonisté D-2 receptorů, tokoferol, extrakt z Agnus </a:t>
            </a:r>
            <a:r>
              <a:rPr lang="cs-CZ" dirty="0" err="1" smtClean="0"/>
              <a:t>castus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Retence vody – </a:t>
            </a:r>
            <a:r>
              <a:rPr lang="cs-CZ" dirty="0" err="1" smtClean="0"/>
              <a:t>spironolakton</a:t>
            </a: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Bolesti-inhibitory syntézy prostaglandinů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Dysforie-antidepresiva, fluoxetin</a:t>
            </a:r>
          </a:p>
        </p:txBody>
      </p:sp>
    </p:spTree>
    <p:extLst>
      <p:ext uri="{BB962C8B-B14F-4D97-AF65-F5344CB8AC3E}">
        <p14:creationId xmlns:p14="http://schemas.microsoft.com/office/powerpoint/2010/main" val="123969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Krvácení z průniku a ze spádu</a:t>
            </a:r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Krvácení z průniku – slabé krvácení při setrvalé hladině estrogenů – endometrium doroste určité výšky , kdy se projeví relativní nedostatek estrogenů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Krvácení ze spádu – krvácení při poklesu hladiny estrogenů/progesteronu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Endometrium se odlučuje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Menstruace</a:t>
            </a:r>
          </a:p>
        </p:txBody>
      </p:sp>
    </p:spTree>
    <p:extLst>
      <p:ext uri="{BB962C8B-B14F-4D97-AF65-F5344CB8AC3E}">
        <p14:creationId xmlns:p14="http://schemas.microsoft.com/office/powerpoint/2010/main" val="2962602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752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632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5157192"/>
            <a:ext cx="8229600" cy="1143000"/>
          </a:xfrm>
        </p:spPr>
        <p:txBody>
          <a:bodyPr>
            <a:normAutofit fontScale="90000"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cs-CZ" dirty="0" smtClean="0">
                <a:latin typeface="Desyrel" pitchFamily="2" charset="0"/>
              </a:rPr>
              <a:t>Děkuji za pozornost</a:t>
            </a:r>
            <a:br>
              <a:rPr lang="cs-CZ" dirty="0" smtClean="0">
                <a:latin typeface="Desyrel" pitchFamily="2" charset="0"/>
              </a:rPr>
            </a:br>
            <a:r>
              <a:rPr lang="cs-CZ" dirty="0" smtClean="0">
                <a:effectLst/>
                <a:latin typeface="Desyrel"/>
                <a:ea typeface="Calibri"/>
                <a:cs typeface="Times New Roman"/>
              </a:rPr>
              <a:t>Petr Křepelka</a:t>
            </a:r>
            <a:r>
              <a:rPr lang="cs-CZ" sz="1800" dirty="0">
                <a:ea typeface="Calibri"/>
                <a:cs typeface="Times New Roman"/>
              </a:rPr>
              <a:t/>
            </a:r>
            <a:br>
              <a:rPr lang="cs-CZ" sz="1800" dirty="0">
                <a:ea typeface="Calibri"/>
                <a:cs typeface="Times New Roman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562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Poruchy menstruačního cyklu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dirty="0" smtClean="0"/>
              <a:t>Poruchy délky menstruačního cyklu</a:t>
            </a:r>
          </a:p>
          <a:p>
            <a:pPr eaLnBrk="1" hangingPunct="1"/>
            <a:r>
              <a:rPr lang="cs-CZ" dirty="0" smtClean="0"/>
              <a:t>Amenorea</a:t>
            </a:r>
          </a:p>
          <a:p>
            <a:pPr lvl="1"/>
            <a:r>
              <a:rPr lang="cs-CZ" dirty="0" smtClean="0"/>
              <a:t>Primární</a:t>
            </a:r>
          </a:p>
          <a:p>
            <a:pPr lvl="1"/>
            <a:r>
              <a:rPr lang="cs-CZ" dirty="0" smtClean="0"/>
              <a:t>Sekundární</a:t>
            </a:r>
          </a:p>
          <a:p>
            <a:pPr eaLnBrk="1" hangingPunct="1"/>
            <a:r>
              <a:rPr lang="cs-CZ" dirty="0" smtClean="0"/>
              <a:t>Poruchy intenzity a délky menstruace</a:t>
            </a:r>
          </a:p>
          <a:p>
            <a:pPr lvl="1"/>
            <a:r>
              <a:rPr lang="cs-CZ" dirty="0" err="1" smtClean="0"/>
              <a:t>Hypermenorea</a:t>
            </a:r>
            <a:endParaRPr lang="cs-CZ" dirty="0" smtClean="0"/>
          </a:p>
          <a:p>
            <a:pPr lvl="1"/>
            <a:r>
              <a:rPr lang="cs-CZ" dirty="0" smtClean="0"/>
              <a:t>Menoragie</a:t>
            </a:r>
          </a:p>
          <a:p>
            <a:pPr lvl="1"/>
            <a:r>
              <a:rPr lang="cs-CZ" dirty="0" err="1" smtClean="0"/>
              <a:t>Hypomenorea</a:t>
            </a:r>
            <a:endParaRPr lang="cs-CZ" dirty="0" smtClean="0"/>
          </a:p>
          <a:p>
            <a:pPr eaLnBrk="1" hangingPunct="1"/>
            <a:r>
              <a:rPr lang="cs-CZ" dirty="0" smtClean="0"/>
              <a:t>Nepravidelné děložní krvácení=metroragie</a:t>
            </a:r>
          </a:p>
          <a:p>
            <a:pPr eaLnBrk="1" hangingPunct="1"/>
            <a:r>
              <a:rPr lang="cs-CZ" dirty="0" smtClean="0"/>
              <a:t>Premenstruační syndrom</a:t>
            </a:r>
          </a:p>
          <a:p>
            <a:pPr eaLnBrk="1" hangingPunct="1"/>
            <a:r>
              <a:rPr lang="cs-CZ" dirty="0" err="1" smtClean="0"/>
              <a:t>Dysmenorrhoe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791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0063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Poruchy délky cyklu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81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2286000"/>
          </a:xfrm>
        </p:spPr>
        <p:txBody>
          <a:bodyPr/>
          <a:lstStyle/>
          <a:p>
            <a:pPr eaLnBrk="1" hangingPunct="1"/>
            <a:r>
              <a:rPr lang="cs-CZ" dirty="0" err="1" smtClean="0"/>
              <a:t>Polymenorrhoe</a:t>
            </a:r>
            <a:r>
              <a:rPr lang="cs-CZ" dirty="0" smtClean="0"/>
              <a:t> – cyklus </a:t>
            </a:r>
            <a:r>
              <a:rPr lang="cs-CZ" dirty="0" smtClean="0">
                <a:cs typeface="Times New Roman" charset="0"/>
              </a:rPr>
              <a:t>&lt;</a:t>
            </a:r>
            <a:r>
              <a:rPr lang="cs-CZ" dirty="0" smtClean="0"/>
              <a:t> 21 dnů, obvykle zkrácená folikulární fáze, léčba při </a:t>
            </a:r>
            <a:r>
              <a:rPr lang="cs-CZ" dirty="0" err="1" smtClean="0"/>
              <a:t>luteální</a:t>
            </a:r>
            <a:r>
              <a:rPr lang="cs-CZ" dirty="0" smtClean="0"/>
              <a:t> insuficienci (</a:t>
            </a:r>
            <a:r>
              <a:rPr lang="cs-CZ" dirty="0" err="1" smtClean="0"/>
              <a:t>gestageny,event.indukce</a:t>
            </a:r>
            <a:r>
              <a:rPr lang="cs-CZ" dirty="0" smtClean="0"/>
              <a:t> ovulace)</a:t>
            </a:r>
          </a:p>
          <a:p>
            <a:pPr eaLnBrk="1" hangingPunct="1">
              <a:buFont typeface="Wingdings" pitchFamily="2" charset="2"/>
              <a:buNone/>
            </a:pPr>
            <a:endParaRPr lang="cs-CZ" dirty="0" smtClean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4191000"/>
            <a:ext cx="78867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6880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Poruchy délky cyklu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 err="1" smtClean="0"/>
              <a:t>Oligomenorrhoe</a:t>
            </a:r>
            <a:r>
              <a:rPr lang="cs-CZ" dirty="0" smtClean="0"/>
              <a:t> – cyklus </a:t>
            </a:r>
            <a:r>
              <a:rPr lang="cs-CZ" dirty="0" smtClean="0">
                <a:cs typeface="Times New Roman" charset="0"/>
              </a:rPr>
              <a:t>&gt;</a:t>
            </a:r>
            <a:r>
              <a:rPr lang="cs-CZ" dirty="0" smtClean="0"/>
              <a:t> 35 dnů, </a:t>
            </a:r>
            <a:r>
              <a:rPr lang="cs-CZ" dirty="0" err="1" smtClean="0"/>
              <a:t>luteální</a:t>
            </a:r>
            <a:r>
              <a:rPr lang="cs-CZ" dirty="0" smtClean="0"/>
              <a:t> insuficience, anovulační cyklus, léčba v rámci neplodnosti (indukce ovulace)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038600"/>
            <a:ext cx="7772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8386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Amenorrhoe</a:t>
            </a:r>
            <a:r>
              <a:rPr lang="cs-CZ" dirty="0" smtClean="0"/>
              <a:t> – absence menstruačního krvácení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Primární </a:t>
            </a:r>
            <a:r>
              <a:rPr lang="cs-CZ" dirty="0" err="1" smtClean="0"/>
              <a:t>amenorrrhoe</a:t>
            </a:r>
            <a:r>
              <a:rPr lang="cs-CZ" dirty="0" smtClean="0"/>
              <a:t> </a:t>
            </a:r>
          </a:p>
          <a:p>
            <a:pPr lvl="1" eaLnBrk="1" hangingPunct="1"/>
            <a:r>
              <a:rPr lang="cs-CZ" dirty="0" smtClean="0"/>
              <a:t> dívka nezačala menstruovat do věku 14 let + poruchy růstu či vývoje sekundárních pohlavních znaků</a:t>
            </a:r>
          </a:p>
          <a:p>
            <a:pPr lvl="1" eaLnBrk="1" hangingPunct="1"/>
            <a:r>
              <a:rPr lang="cs-CZ" dirty="0" smtClean="0"/>
              <a:t>dívka nezačala menstruovat do věku 16 let</a:t>
            </a:r>
          </a:p>
          <a:p>
            <a:pPr eaLnBrk="1" hangingPunct="1"/>
            <a:r>
              <a:rPr lang="cs-CZ" dirty="0" smtClean="0"/>
              <a:t>Sekundární </a:t>
            </a:r>
            <a:r>
              <a:rPr lang="cs-CZ" dirty="0" err="1" smtClean="0"/>
              <a:t>amenorrhoe</a:t>
            </a:r>
            <a:endParaRPr lang="cs-CZ" dirty="0" smtClean="0"/>
          </a:p>
          <a:p>
            <a:pPr lvl="1" eaLnBrk="1" hangingPunct="1"/>
            <a:r>
              <a:rPr lang="cs-CZ" dirty="0" smtClean="0"/>
              <a:t>absence menses </a:t>
            </a:r>
            <a:r>
              <a:rPr lang="cs-CZ" dirty="0" smtClean="0">
                <a:cs typeface="Times New Roman" charset="0"/>
              </a:rPr>
              <a:t>&gt; ekvivalent 3 cykly</a:t>
            </a:r>
          </a:p>
          <a:p>
            <a:pPr lvl="1" eaLnBrk="1" hangingPunct="1"/>
            <a:r>
              <a:rPr lang="cs-CZ" dirty="0" smtClean="0">
                <a:cs typeface="Times New Roman" charset="0"/>
              </a:rPr>
              <a:t>Absence menses 6 měsíců</a:t>
            </a:r>
          </a:p>
          <a:p>
            <a:pPr lvl="2" eaLnBrk="1" hangingPunct="1"/>
            <a:r>
              <a:rPr lang="cs-CZ" dirty="0" smtClean="0"/>
              <a:t>u ženy, která již alespoň 1x menstruovala</a:t>
            </a:r>
          </a:p>
        </p:txBody>
      </p:sp>
    </p:spTree>
    <p:extLst>
      <p:ext uri="{BB962C8B-B14F-4D97-AF65-F5344CB8AC3E}">
        <p14:creationId xmlns:p14="http://schemas.microsoft.com/office/powerpoint/2010/main" val="264595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Primární </a:t>
            </a:r>
            <a:r>
              <a:rPr lang="cs-CZ" dirty="0" err="1" smtClean="0"/>
              <a:t>amenorrhoe</a:t>
            </a:r>
            <a:r>
              <a:rPr lang="cs-CZ" dirty="0" smtClean="0"/>
              <a:t>	</a:t>
            </a: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Příčiny </a:t>
            </a:r>
          </a:p>
          <a:p>
            <a:pPr lvl="1"/>
            <a:r>
              <a:rPr lang="cs-CZ" dirty="0" smtClean="0"/>
              <a:t>Genetické </a:t>
            </a:r>
          </a:p>
          <a:p>
            <a:pPr lvl="1"/>
            <a:r>
              <a:rPr lang="cs-CZ" dirty="0" err="1" smtClean="0"/>
              <a:t>Hypotalamohypofyzární</a:t>
            </a:r>
            <a:endParaRPr lang="cs-CZ" dirty="0" smtClean="0"/>
          </a:p>
          <a:p>
            <a:pPr lvl="1"/>
            <a:r>
              <a:rPr lang="cs-CZ" dirty="0" smtClean="0"/>
              <a:t>Primárně ovariální</a:t>
            </a:r>
          </a:p>
          <a:p>
            <a:pPr lvl="1"/>
            <a:r>
              <a:rPr lang="cs-CZ" dirty="0" err="1" smtClean="0"/>
              <a:t>Hyperandrogenní</a:t>
            </a:r>
            <a:endParaRPr lang="cs-CZ" dirty="0" smtClean="0"/>
          </a:p>
          <a:p>
            <a:pPr lvl="1"/>
            <a:r>
              <a:rPr lang="cs-CZ" dirty="0" err="1" smtClean="0"/>
              <a:t>Hyperprolaktinemické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0190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Primární </a:t>
            </a:r>
            <a:r>
              <a:rPr lang="cs-CZ" dirty="0" err="1" smtClean="0"/>
              <a:t>amenorrhoe</a:t>
            </a:r>
            <a:r>
              <a:rPr lang="cs-CZ" dirty="0" smtClean="0"/>
              <a:t>	- vyšetřovací metody</a:t>
            </a:r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Posouzení fenotypu</a:t>
            </a:r>
          </a:p>
          <a:p>
            <a:pPr eaLnBrk="1" hangingPunct="1"/>
            <a:r>
              <a:rPr lang="cs-CZ" smtClean="0"/>
              <a:t>Vzhled genitálu</a:t>
            </a:r>
          </a:p>
          <a:p>
            <a:pPr eaLnBrk="1" hangingPunct="1"/>
            <a:r>
              <a:rPr lang="cs-CZ" smtClean="0"/>
              <a:t>Genetické vyšetření</a:t>
            </a:r>
          </a:p>
          <a:p>
            <a:pPr lvl="1" eaLnBrk="1" hangingPunct="1"/>
            <a:r>
              <a:rPr lang="cs-CZ" smtClean="0"/>
              <a:t>Syndrom testikulární feminizace 46 XY</a:t>
            </a:r>
          </a:p>
          <a:p>
            <a:pPr lvl="1" eaLnBrk="1" hangingPunct="1"/>
            <a:r>
              <a:rPr lang="cs-CZ" smtClean="0"/>
              <a:t>Turnerův syndrom 45 XO</a:t>
            </a:r>
          </a:p>
          <a:p>
            <a:pPr lvl="1" eaLnBrk="1" hangingPunct="1"/>
            <a:r>
              <a:rPr lang="cs-CZ" smtClean="0"/>
              <a:t>Syndrom Rokitanský-K</a:t>
            </a:r>
            <a:r>
              <a:rPr lang="cs-CZ" smtClean="0">
                <a:cs typeface="Times New Roman" charset="0"/>
              </a:rPr>
              <a:t>ü</a:t>
            </a:r>
            <a:r>
              <a:rPr lang="cs-CZ" smtClean="0"/>
              <a:t>ster-Mayer 46 XX</a:t>
            </a:r>
          </a:p>
        </p:txBody>
      </p:sp>
    </p:spTree>
    <p:extLst>
      <p:ext uri="{BB962C8B-B14F-4D97-AF65-F5344CB8AC3E}">
        <p14:creationId xmlns:p14="http://schemas.microsoft.com/office/powerpoint/2010/main" val="2617463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740</Words>
  <Application>Microsoft Office PowerPoint</Application>
  <PresentationFormat>Předvádění na obrazovce (4:3)</PresentationFormat>
  <Paragraphs>142</Paragraphs>
  <Slides>32</Slides>
  <Notes>0</Notes>
  <HiddenSlides>5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Motiv systému Office</vt:lpstr>
      <vt:lpstr>Poruchy menstruačního cyklu </vt:lpstr>
      <vt:lpstr>Normální menstruační cyklus - eumenorrhoe</vt:lpstr>
      <vt:lpstr>Krvácení z průniku a ze spádu</vt:lpstr>
      <vt:lpstr>Poruchy menstruačního cyklu</vt:lpstr>
      <vt:lpstr>Poruchy délky cyklu </vt:lpstr>
      <vt:lpstr>Poruchy délky cyklu </vt:lpstr>
      <vt:lpstr>Amenorrhoe – absence menstruačního krvácení</vt:lpstr>
      <vt:lpstr>Primární amenorrhoe </vt:lpstr>
      <vt:lpstr>Primární amenorrhoe - vyšetřovací metody</vt:lpstr>
      <vt:lpstr>Primární amenorrhoe - vyšetřovací metody</vt:lpstr>
      <vt:lpstr>Sekundární  amenorrhoe</vt:lpstr>
      <vt:lpstr>Sekundární  amenorrhoe</vt:lpstr>
      <vt:lpstr>Sekundární  amenorrhoe</vt:lpstr>
      <vt:lpstr>Poruchy intenzity a délky menstruace</vt:lpstr>
      <vt:lpstr>Poruchy intenzity a délky menstruace</vt:lpstr>
      <vt:lpstr>Diagnostika nadměrného krvácení při menses</vt:lpstr>
      <vt:lpstr>Hypomenorrhoe</vt:lpstr>
      <vt:lpstr>Hypomenorrhoe</vt:lpstr>
      <vt:lpstr>Dysfunkční krvácení</vt:lpstr>
      <vt:lpstr>Dysfunkční krvácení - léčba</vt:lpstr>
      <vt:lpstr>Dysmenorhoe</vt:lpstr>
      <vt:lpstr>Dysmenorhoe - primární</vt:lpstr>
      <vt:lpstr>Dysmenorhoe - primární</vt:lpstr>
      <vt:lpstr>Dysmenorhoe - sekundární</vt:lpstr>
      <vt:lpstr>Terapie dysmenorhoe</vt:lpstr>
      <vt:lpstr>Premenstruační syndrom</vt:lpstr>
      <vt:lpstr>Premenstruační syndrom</vt:lpstr>
      <vt:lpstr>Léčba premenstruačního syndromu - nefarmakologické metody </vt:lpstr>
      <vt:lpstr>Léčba premenstruačního syndromu - farmakoterapie</vt:lpstr>
      <vt:lpstr>Úkoly</vt:lpstr>
      <vt:lpstr>Otázky</vt:lpstr>
      <vt:lpstr>Děkuji za pozornost Petr Křepelka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menstruačního cyklu </dc:title>
  <dc:creator>UPMD</dc:creator>
  <cp:lastModifiedBy>petr</cp:lastModifiedBy>
  <cp:revision>6</cp:revision>
  <dcterms:created xsi:type="dcterms:W3CDTF">2011-11-27T16:17:13Z</dcterms:created>
  <dcterms:modified xsi:type="dcterms:W3CDTF">2019-02-08T08:12:18Z</dcterms:modified>
</cp:coreProperties>
</file>