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57" r:id="rId29"/>
    <p:sldId id="258" r:id="rId30"/>
    <p:sldId id="259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A05A-3D0D-4BF4-B480-5581222668E5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2045-3BA0-4F31-A25C-3315C5DE87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7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E240-AB97-43B2-AD48-74E8978D25C3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75D9-91CF-4E1C-9034-69724E2C93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21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8EFE-9359-471D-B31B-8294B91B2750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5462-11FF-4219-BC5D-1747F6E87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8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58839E-06B7-42F2-BD13-3CBBE7B120A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16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1695-0EF9-42BF-A4EC-BBF0975984C4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9AE8-849E-40E2-B5CA-8EB3DC6EB0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8854-F7A9-44B2-9444-48B53EBEBA76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F6E8-17F4-42C8-B26F-BAA910128C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14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3E61-FAEE-4ABF-866C-8770990A196D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1FE8-ADAA-450D-90DD-B4E337819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7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4161-2AC1-46A4-9D15-7986158D4876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FE4B-45A7-4BAE-B456-E2150702AB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41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CED2-AA95-4C7F-991D-3D62DB366E66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0B55-E6B3-408F-BD65-3E1DC23D5E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75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E89E-1BCE-4DAF-B64A-93FADEF4CD11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170D-C726-427E-8052-2D93DF54E6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66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2EB6-60A7-46D1-AD28-1723A5BEA279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ADC3-CB10-4F2F-805A-6816DD618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8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F6E2-0782-4A87-93AF-E927D284F41B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4747-F38B-435F-85BC-F5509804D5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24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13FD75-3E54-4D94-9601-4534E9451465}" type="datetimeFigureOut">
              <a:rPr lang="cs-CZ"/>
              <a:pPr>
                <a:defRPr/>
              </a:pPr>
              <a:t>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F6609-D689-46F7-90F2-28FD0D2166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r>
              <a:rPr lang="cs-CZ" dirty="0" smtClean="0"/>
              <a:t>Náhlé příhody břišní gynekologického původu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348880"/>
            <a:ext cx="6400800" cy="2232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Obsah</a:t>
            </a:r>
          </a:p>
        </p:txBody>
      </p:sp>
      <p:sp>
        <p:nvSpPr>
          <p:cNvPr id="2052" name="TextovéPole 4"/>
          <p:cNvSpPr txBox="1">
            <a:spLocks noChangeArrowheads="1"/>
          </p:cNvSpPr>
          <p:nvPr/>
        </p:nvSpPr>
        <p:spPr bwMode="auto">
          <a:xfrm>
            <a:off x="3635375" y="4868863"/>
            <a:ext cx="1433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/>
              <a:t>Petr Křepelka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Těžká viscerální bolest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  O</a:t>
            </a:r>
            <a:r>
              <a:rPr lang="cs-CZ">
                <a:cs typeface="Times New Roman" charset="0"/>
              </a:rPr>
              <a:t>bt</a:t>
            </a:r>
            <a:r>
              <a:rPr lang="cs-CZ">
                <a:latin typeface="Clarendon AT"/>
                <a:cs typeface="Times New Roman" charset="0"/>
              </a:rPr>
              <a:t>í</a:t>
            </a:r>
            <a:r>
              <a:rPr lang="cs-CZ"/>
              <a:t>ž</a:t>
            </a:r>
            <a:r>
              <a:rPr lang="cs-CZ">
                <a:cs typeface="Times New Roman" charset="0"/>
              </a:rPr>
              <a:t>n</a:t>
            </a:r>
            <a:r>
              <a:rPr lang="cs-CZ"/>
              <a:t>ě</a:t>
            </a:r>
            <a:r>
              <a:rPr lang="cs-CZ">
                <a:cs typeface="Times New Roman" charset="0"/>
              </a:rPr>
              <a:t> lokalizovateln</a:t>
            </a:r>
            <a:r>
              <a:rPr lang="cs-CZ">
                <a:latin typeface="Clarendon AT"/>
                <a:cs typeface="Times New Roman" charset="0"/>
              </a:rPr>
              <a:t>á</a:t>
            </a:r>
            <a:r>
              <a:rPr lang="cs-CZ">
                <a:cs typeface="Times New Roman" charset="0"/>
              </a:rPr>
              <a:t>, </a:t>
            </a:r>
            <a:r>
              <a:rPr lang="cs-CZ"/>
              <a:t>n</a:t>
            </a:r>
            <a:r>
              <a:rPr lang="cs-CZ">
                <a:cs typeface="Times New Roman" charset="0"/>
              </a:rPr>
              <a:t>onperitone</a:t>
            </a:r>
            <a:r>
              <a:rPr lang="cs-CZ">
                <a:latin typeface="Clarendon AT"/>
                <a:cs typeface="Times New Roman" charset="0"/>
              </a:rPr>
              <a:t>á</a:t>
            </a:r>
            <a:r>
              <a:rPr lang="cs-CZ">
                <a:cs typeface="Times New Roman" charset="0"/>
              </a:rPr>
              <a:t>ln</a:t>
            </a:r>
            <a:r>
              <a:rPr lang="cs-CZ">
                <a:latin typeface="Clarendon AT"/>
                <a:cs typeface="Times New Roman" charset="0"/>
              </a:rPr>
              <a:t>í</a:t>
            </a:r>
            <a:r>
              <a:rPr lang="cs-CZ">
                <a:cs typeface="Times New Roman" charset="0"/>
              </a:rPr>
              <a:t> bolest, zvracen</a:t>
            </a:r>
            <a:r>
              <a:rPr lang="cs-CZ">
                <a:latin typeface="Clarendon AT"/>
                <a:cs typeface="Times New Roman" charset="0"/>
              </a:rPr>
              <a:t>í</a:t>
            </a:r>
            <a:r>
              <a:rPr lang="cs-CZ">
                <a:cs typeface="Times New Roman" charset="0"/>
              </a:rPr>
              <a:t>, bledost, neklid</a:t>
            </a:r>
            <a:r>
              <a:rPr lang="cs-CZ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/>
              <a:t>Torse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s-CZ"/>
              <a:t> Adnex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s-CZ"/>
              <a:t> Tumoru adnex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s-CZ"/>
              <a:t> Pedunkuluj</a:t>
            </a:r>
            <a:r>
              <a:rPr lang="cs-CZ">
                <a:latin typeface="Clarendon AT"/>
              </a:rPr>
              <a:t>í</a:t>
            </a:r>
            <a:r>
              <a:rPr lang="cs-CZ"/>
              <a:t>c</a:t>
            </a:r>
            <a:r>
              <a:rPr lang="cs-CZ">
                <a:latin typeface="Clarendon AT"/>
              </a:rPr>
              <a:t>í</a:t>
            </a:r>
            <a:r>
              <a:rPr lang="cs-CZ"/>
              <a:t>ho leiomyomu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cs-CZ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438400" y="5334000"/>
            <a:ext cx="1828800" cy="685800"/>
          </a:xfrm>
          <a:prstGeom prst="rightArrow">
            <a:avLst>
              <a:gd name="adj1" fmla="val 50000"/>
              <a:gd name="adj2" fmla="val 66667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876800" y="5181600"/>
            <a:ext cx="2655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400">
                <a:latin typeface="Clarendon AT" pitchFamily="2" charset="0"/>
              </a:rPr>
              <a:t>Ischemie</a:t>
            </a:r>
          </a:p>
        </p:txBody>
      </p:sp>
    </p:spTree>
    <p:extLst>
      <p:ext uri="{BB962C8B-B14F-4D97-AF65-F5344CB8AC3E}">
        <p14:creationId xmlns:p14="http://schemas.microsoft.com/office/powerpoint/2010/main" val="13125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Progredující viscerální bolest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1524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/>
              <a:t>Hluboký pánevní zánět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/>
              <a:t>Ektopická gravidita 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219200" y="4800600"/>
            <a:ext cx="1828800" cy="685800"/>
          </a:xfrm>
          <a:prstGeom prst="rightArrow">
            <a:avLst>
              <a:gd name="adj1" fmla="val 50000"/>
              <a:gd name="adj2" fmla="val 66667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05200" y="4876800"/>
            <a:ext cx="454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>
                <a:latin typeface="Clarendon AT" pitchFamily="2" charset="0"/>
              </a:rPr>
              <a:t>Distenze vejcovodu</a:t>
            </a:r>
          </a:p>
        </p:txBody>
      </p:sp>
    </p:spTree>
    <p:extLst>
      <p:ext uri="{BB962C8B-B14F-4D97-AF65-F5344CB8AC3E}">
        <p14:creationId xmlns:p14="http://schemas.microsoft.com/office/powerpoint/2010/main" val="417799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Náhlá somatická bolest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251301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3600"/>
              <a:t>Krvácení do dutiny břišní</a:t>
            </a:r>
          </a:p>
          <a:p>
            <a:pPr lvl="1">
              <a:buFontTx/>
              <a:buChar char="•"/>
            </a:pPr>
            <a:r>
              <a:rPr lang="cs-CZ"/>
              <a:t>Ruptura ektopické gravidity</a:t>
            </a:r>
          </a:p>
          <a:p>
            <a:pPr lvl="1">
              <a:buFontTx/>
              <a:buChar char="•"/>
            </a:pPr>
            <a:r>
              <a:rPr lang="cs-CZ"/>
              <a:t>Ruptura folikulární či korpusluteální cysty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3600"/>
              <a:t>Hluboký pánevní zánět - peritonitis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953000" y="4267200"/>
            <a:ext cx="35861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>
                <a:latin typeface="Clarendon AT" pitchFamily="2" charset="0"/>
              </a:rPr>
              <a:t>Iritace peritonea</a:t>
            </a:r>
          </a:p>
          <a:p>
            <a:pPr lvl="1">
              <a:buFont typeface="Wingdings" pitchFamily="2" charset="2"/>
              <a:buChar char="ü"/>
            </a:pPr>
            <a:r>
              <a:rPr lang="cs-CZ" sz="3200">
                <a:latin typeface="Clarendon AT" pitchFamily="2" charset="0"/>
              </a:rPr>
              <a:t>Krvácení</a:t>
            </a:r>
          </a:p>
          <a:p>
            <a:pPr lvl="1">
              <a:buFont typeface="Wingdings" pitchFamily="2" charset="2"/>
              <a:buChar char="ü"/>
            </a:pPr>
            <a:r>
              <a:rPr lang="cs-CZ" sz="3200">
                <a:latin typeface="Clarendon AT" pitchFamily="2" charset="0"/>
              </a:rPr>
              <a:t>Zánět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438400" y="4495800"/>
            <a:ext cx="1828800" cy="685800"/>
          </a:xfrm>
          <a:prstGeom prst="rightArrow">
            <a:avLst>
              <a:gd name="adj1" fmla="val 50000"/>
              <a:gd name="adj2" fmla="val 66667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7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467600" cy="5580063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55576" y="507402"/>
            <a:ext cx="2715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chemeClr val="tx2"/>
                </a:solidFill>
                <a:latin typeface="Brush 455 AT" pitchFamily="2" charset="0"/>
              </a:rPr>
              <a:t>Ektopická gravidita</a:t>
            </a:r>
          </a:p>
        </p:txBody>
      </p:sp>
    </p:spTree>
    <p:extLst>
      <p:ext uri="{BB962C8B-B14F-4D97-AF65-F5344CB8AC3E}">
        <p14:creationId xmlns:p14="http://schemas.microsoft.com/office/powerpoint/2010/main" val="12201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rp_lu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3276600" cy="2982913"/>
          </a:xfrm>
          <a:prstGeom prst="rect">
            <a:avLst/>
          </a:prstGeom>
          <a:noFill/>
        </p:spPr>
      </p:pic>
      <p:pic>
        <p:nvPicPr>
          <p:cNvPr id="20483" name="Picture 3" descr="corp_lut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86100"/>
            <a:ext cx="3189288" cy="2654300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79775" y="457200"/>
            <a:ext cx="5864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>
                <a:latin typeface="Brush 455 AT" pitchFamily="2" charset="0"/>
              </a:rPr>
              <a:t>Corpus luteum haemorrhagicum</a:t>
            </a:r>
          </a:p>
        </p:txBody>
      </p:sp>
    </p:spTree>
    <p:extLst>
      <p:ext uri="{BB962C8B-B14F-4D97-AF65-F5344CB8AC3E}">
        <p14:creationId xmlns:p14="http://schemas.microsoft.com/office/powerpoint/2010/main" val="1092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VARI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6525"/>
            <a:ext cx="7162800" cy="5729288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552" y="404664"/>
            <a:ext cx="56032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chemeClr val="tx2"/>
                </a:solidFill>
                <a:latin typeface="+mj-lt"/>
              </a:rPr>
              <a:t>Corpus luteum </a:t>
            </a:r>
            <a:r>
              <a:rPr lang="cs-CZ" sz="3200" dirty="0" err="1">
                <a:solidFill>
                  <a:schemeClr val="tx2"/>
                </a:solidFill>
                <a:latin typeface="+mj-lt"/>
              </a:rPr>
              <a:t>haemorrhagicum</a:t>
            </a:r>
            <a:endParaRPr lang="cs-CZ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4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bsces_son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733800" cy="2689225"/>
          </a:xfrm>
          <a:prstGeom prst="rect">
            <a:avLst/>
          </a:prstGeom>
          <a:noFill/>
        </p:spPr>
      </p:pic>
      <p:pic>
        <p:nvPicPr>
          <p:cNvPr id="22531" name="Picture 3" descr="absces_so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667000"/>
            <a:ext cx="4389438" cy="3074988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394789" y="606014"/>
            <a:ext cx="3642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 err="1">
                <a:latin typeface="+mj-lt"/>
              </a:rPr>
              <a:t>Tuboovariální</a:t>
            </a:r>
            <a:r>
              <a:rPr lang="cs-CZ" sz="3200" dirty="0">
                <a:latin typeface="+mj-lt"/>
              </a:rPr>
              <a:t> absces</a:t>
            </a:r>
          </a:p>
        </p:txBody>
      </p:sp>
    </p:spTree>
    <p:extLst>
      <p:ext uri="{BB962C8B-B14F-4D97-AF65-F5344CB8AC3E}">
        <p14:creationId xmlns:p14="http://schemas.microsoft.com/office/powerpoint/2010/main" val="315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kutní záně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6525"/>
            <a:ext cx="7086600" cy="5668963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552" y="363967"/>
            <a:ext cx="443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chemeClr val="tx2"/>
                </a:solidFill>
                <a:latin typeface="+mj-lt"/>
              </a:rPr>
              <a:t>Hluboký pánevní zánět</a:t>
            </a:r>
          </a:p>
        </p:txBody>
      </p:sp>
    </p:spTree>
    <p:extLst>
      <p:ext uri="{BB962C8B-B14F-4D97-AF65-F5344CB8AC3E}">
        <p14:creationId xmlns:p14="http://schemas.microsoft.com/office/powerpoint/2010/main" val="28830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6525"/>
            <a:ext cx="7162800" cy="5729288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43608" y="194922"/>
            <a:ext cx="6530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chemeClr val="tx2"/>
                </a:solidFill>
                <a:latin typeface="+mj-lt"/>
              </a:rPr>
              <a:t>Hluboký pánevní </a:t>
            </a:r>
            <a:r>
              <a:rPr lang="cs-CZ" sz="3200" dirty="0" smtClean="0">
                <a:solidFill>
                  <a:schemeClr val="tx2"/>
                </a:solidFill>
                <a:latin typeface="+mj-lt"/>
              </a:rPr>
              <a:t>zánět - </a:t>
            </a:r>
            <a:r>
              <a:rPr lang="cs-CZ" sz="3200" dirty="0" err="1" smtClean="0">
                <a:solidFill>
                  <a:schemeClr val="tx2"/>
                </a:solidFill>
                <a:latin typeface="+mj-lt"/>
              </a:rPr>
              <a:t>sactosalpingy</a:t>
            </a:r>
            <a:endParaRPr lang="cs-CZ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6525"/>
            <a:ext cx="7239000" cy="579120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2725" y="150813"/>
            <a:ext cx="48209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 err="1">
                <a:solidFill>
                  <a:schemeClr val="tx2"/>
                </a:solidFill>
                <a:latin typeface="+mj-lt"/>
              </a:rPr>
              <a:t>Fitz</a:t>
            </a:r>
            <a:r>
              <a:rPr lang="cs-CZ" sz="3200" dirty="0">
                <a:solidFill>
                  <a:schemeClr val="tx2"/>
                </a:solidFill>
                <a:latin typeface="+mj-lt"/>
              </a:rPr>
              <a:t>-</a:t>
            </a:r>
            <a:r>
              <a:rPr lang="cs-CZ" sz="3200" dirty="0" err="1">
                <a:solidFill>
                  <a:schemeClr val="tx2"/>
                </a:solidFill>
                <a:latin typeface="+mj-lt"/>
              </a:rPr>
              <a:t>Hugh</a:t>
            </a:r>
            <a:r>
              <a:rPr lang="cs-CZ" sz="3200" dirty="0">
                <a:solidFill>
                  <a:schemeClr val="tx2"/>
                </a:solidFill>
                <a:latin typeface="+mj-lt"/>
              </a:rPr>
              <a:t>-</a:t>
            </a:r>
            <a:r>
              <a:rPr lang="cs-CZ" sz="3200" dirty="0" err="1">
                <a:solidFill>
                  <a:schemeClr val="tx2"/>
                </a:solidFill>
                <a:latin typeface="+mj-lt"/>
              </a:rPr>
              <a:t>Curtisův</a:t>
            </a:r>
            <a:r>
              <a:rPr lang="cs-CZ" sz="3200" dirty="0">
                <a:solidFill>
                  <a:schemeClr val="tx2"/>
                </a:solidFill>
                <a:latin typeface="+mj-lt"/>
              </a:rPr>
              <a:t> syndrom</a:t>
            </a:r>
          </a:p>
        </p:txBody>
      </p:sp>
    </p:spTree>
    <p:extLst>
      <p:ext uri="{BB962C8B-B14F-4D97-AF65-F5344CB8AC3E}">
        <p14:creationId xmlns:p14="http://schemas.microsoft.com/office/powerpoint/2010/main" val="3004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Vnitřní rodidla a bolest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3733800"/>
            <a:ext cx="3886200" cy="16764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/>
              <a:t>Děložní hrdlo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Děložní tělo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Adnexa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95400" y="2362200"/>
            <a:ext cx="6573838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>
                <a:latin typeface="Clarendon AT" pitchFamily="2" charset="0"/>
              </a:rPr>
              <a:t> Sympaticus – Th 10 – L1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136650" y="3922713"/>
            <a:ext cx="3492500" cy="1522412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/>
              <a:t>Distální ileum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Colon sigmoideum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Rectum </a:t>
            </a:r>
          </a:p>
        </p:txBody>
      </p:sp>
    </p:spTree>
    <p:extLst>
      <p:ext uri="{BB962C8B-B14F-4D97-AF65-F5344CB8AC3E}">
        <p14:creationId xmlns:p14="http://schemas.microsoft.com/office/powerpoint/2010/main" val="9105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6525"/>
            <a:ext cx="6858000" cy="54864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14600" y="4648200"/>
            <a:ext cx="48209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 err="1">
                <a:latin typeface="+mj-lt"/>
              </a:rPr>
              <a:t>Fitz-Hugh-Curtisův</a:t>
            </a:r>
            <a:r>
              <a:rPr lang="cs-CZ" sz="3200" dirty="0">
                <a:latin typeface="+mj-lt"/>
              </a:rPr>
              <a:t> syndrom</a:t>
            </a:r>
          </a:p>
        </p:txBody>
      </p:sp>
    </p:spTree>
    <p:extLst>
      <p:ext uri="{BB962C8B-B14F-4D97-AF65-F5344CB8AC3E}">
        <p14:creationId xmlns:p14="http://schemas.microsoft.com/office/powerpoint/2010/main" val="13198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6525"/>
            <a:ext cx="7239000" cy="57912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67941" y="362634"/>
            <a:ext cx="2406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chemeClr val="tx2"/>
                </a:solidFill>
                <a:latin typeface="+mj-lt"/>
                <a:cs typeface="Times New Roman" charset="0"/>
              </a:rPr>
              <a:t>Torse </a:t>
            </a:r>
            <a:r>
              <a:rPr lang="cs-CZ" sz="3600" dirty="0" smtClean="0">
                <a:solidFill>
                  <a:schemeClr val="tx2"/>
                </a:solidFill>
                <a:latin typeface="+mj-lt"/>
                <a:cs typeface="Times New Roman" charset="0"/>
              </a:rPr>
              <a:t>adnex</a:t>
            </a:r>
            <a:endParaRPr lang="cs-CZ" sz="3600" dirty="0">
              <a:solidFill>
                <a:schemeClr val="tx2"/>
              </a:solidFill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Diferenciální diagnostika pánevní bolesti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2438400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cs-CZ" sz="2800" dirty="0">
                <a:latin typeface="Brush 455 AT" pitchFamily="2" charset="0"/>
                <a:cs typeface="Times New Roman" charset="0"/>
              </a:rPr>
              <a:t>1.</a:t>
            </a:r>
            <a:r>
              <a:rPr lang="cs-CZ" sz="2400" dirty="0">
                <a:latin typeface="+mn-lt"/>
                <a:cs typeface="Times New Roman" charset="0"/>
              </a:rPr>
              <a:t> </a:t>
            </a:r>
            <a:r>
              <a:rPr lang="cs-CZ" sz="2400" dirty="0" smtClean="0">
                <a:latin typeface="+mn-lt"/>
                <a:cs typeface="Times New Roman" charset="0"/>
              </a:rPr>
              <a:t>S jakým </a:t>
            </a:r>
            <a:r>
              <a:rPr lang="cs-CZ" sz="2400" dirty="0">
                <a:latin typeface="+mn-lt"/>
                <a:cs typeface="Times New Roman" charset="0"/>
              </a:rPr>
              <a:t>typem bolesti jsme konfrontováni ? </a:t>
            </a:r>
          </a:p>
          <a:p>
            <a:pPr algn="ctr">
              <a:tabLst>
                <a:tab pos="457200" algn="l"/>
              </a:tabLst>
            </a:pPr>
            <a:endParaRPr lang="cs-CZ" sz="2800" dirty="0">
              <a:latin typeface="+mn-lt"/>
              <a:cs typeface="Times New Roman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cs-CZ" sz="2800" dirty="0">
                <a:latin typeface="+mn-lt"/>
                <a:cs typeface="Times New Roman" charset="0"/>
              </a:rPr>
              <a:t>2.</a:t>
            </a:r>
            <a:r>
              <a:rPr lang="cs-CZ" sz="1600" dirty="0">
                <a:latin typeface="+mn-lt"/>
                <a:cs typeface="Times New Roman" charset="0"/>
              </a:rPr>
              <a:t>  </a:t>
            </a:r>
            <a:r>
              <a:rPr lang="cs-CZ" sz="2800" dirty="0">
                <a:latin typeface="+mn-lt"/>
                <a:cs typeface="Times New Roman" charset="0"/>
              </a:rPr>
              <a:t>Je pacientka gravidní ?</a:t>
            </a:r>
          </a:p>
          <a:p>
            <a:pPr algn="ctr" eaLnBrk="0" hangingPunct="0">
              <a:tabLst>
                <a:tab pos="457200" algn="l"/>
              </a:tabLst>
            </a:pPr>
            <a:endParaRPr lang="cs-CZ" sz="2800" dirty="0">
              <a:latin typeface="+mn-lt"/>
              <a:cs typeface="Times New Roman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cs-CZ" sz="2800" dirty="0">
                <a:latin typeface="+mn-lt"/>
                <a:cs typeface="Times New Roman" charset="0"/>
              </a:rPr>
              <a:t>3.</a:t>
            </a:r>
            <a:r>
              <a:rPr lang="cs-CZ" sz="1600" dirty="0">
                <a:latin typeface="+mn-lt"/>
                <a:cs typeface="Times New Roman" charset="0"/>
              </a:rPr>
              <a:t>  </a:t>
            </a:r>
            <a:r>
              <a:rPr lang="cs-CZ" sz="2800" dirty="0">
                <a:latin typeface="+mn-lt"/>
                <a:cs typeface="Times New Roman" charset="0"/>
              </a:rPr>
              <a:t>Jaká </a:t>
            </a:r>
            <a:r>
              <a:rPr lang="cs-CZ" sz="2800" dirty="0" err="1">
                <a:latin typeface="+mn-lt"/>
                <a:cs typeface="Times New Roman" charset="0"/>
              </a:rPr>
              <a:t>negynekologická</a:t>
            </a:r>
            <a:r>
              <a:rPr lang="cs-CZ" sz="2800" dirty="0">
                <a:latin typeface="+mn-lt"/>
                <a:cs typeface="Times New Roman" charset="0"/>
              </a:rPr>
              <a:t> p</a:t>
            </a:r>
            <a:r>
              <a:rPr lang="cs-CZ" sz="2800" dirty="0">
                <a:latin typeface="+mn-lt"/>
              </a:rPr>
              <a:t>ř</a:t>
            </a:r>
            <a:r>
              <a:rPr lang="cs-CZ" sz="2800" dirty="0">
                <a:latin typeface="+mn-lt"/>
                <a:cs typeface="Times New Roman" charset="0"/>
              </a:rPr>
              <a:t>í</a:t>
            </a:r>
            <a:r>
              <a:rPr lang="cs-CZ" sz="2800" dirty="0">
                <a:latin typeface="+mn-lt"/>
              </a:rPr>
              <a:t>č</a:t>
            </a:r>
            <a:r>
              <a:rPr lang="cs-CZ" sz="2800" dirty="0">
                <a:latin typeface="+mn-lt"/>
                <a:cs typeface="Times New Roman" charset="0"/>
              </a:rPr>
              <a:t>ina bolesti p</a:t>
            </a:r>
            <a:r>
              <a:rPr lang="cs-CZ" sz="2800" dirty="0">
                <a:latin typeface="+mn-lt"/>
              </a:rPr>
              <a:t>ř</a:t>
            </a:r>
            <a:r>
              <a:rPr lang="cs-CZ" sz="2800" dirty="0">
                <a:latin typeface="+mn-lt"/>
                <a:cs typeface="Times New Roman" charset="0"/>
              </a:rPr>
              <a:t>ichází</a:t>
            </a:r>
            <a:r>
              <a:rPr lang="cs-CZ" sz="2800" dirty="0">
                <a:latin typeface="+mn-lt"/>
              </a:rPr>
              <a:t> v</a:t>
            </a:r>
            <a:r>
              <a:rPr lang="cs-CZ" sz="2800" dirty="0">
                <a:latin typeface="+mn-lt"/>
                <a:cs typeface="Times New Roman" charset="0"/>
              </a:rPr>
              <a:t> úvahu ?</a:t>
            </a:r>
            <a:endParaRPr lang="cs-CZ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6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3124200"/>
          </a:xfrm>
          <a:ln w="38100" cmpd="dbl">
            <a:solidFill>
              <a:schemeClr val="tx2"/>
            </a:solidFill>
          </a:ln>
        </p:spPr>
        <p:txBody>
          <a:bodyPr/>
          <a:lstStyle/>
          <a:p>
            <a:r>
              <a:rPr lang="cs-CZ">
                <a:cs typeface="Times New Roman" charset="0"/>
              </a:rPr>
              <a:t>U ka</a:t>
            </a:r>
            <a:r>
              <a:rPr lang="cs-CZ"/>
              <a:t>ž</a:t>
            </a:r>
            <a:r>
              <a:rPr lang="cs-CZ">
                <a:cs typeface="Times New Roman" charset="0"/>
              </a:rPr>
              <a:t>dé </a:t>
            </a:r>
            <a:r>
              <a:rPr lang="cs-CZ"/>
              <a:t>ž</a:t>
            </a:r>
            <a:r>
              <a:rPr lang="cs-CZ">
                <a:cs typeface="Times New Roman" charset="0"/>
              </a:rPr>
              <a:t>eny ve fertilním v</a:t>
            </a:r>
            <a:r>
              <a:rPr lang="cs-CZ"/>
              <a:t>ě</a:t>
            </a:r>
            <a:r>
              <a:rPr lang="cs-CZ">
                <a:cs typeface="Times New Roman" charset="0"/>
              </a:rPr>
              <a:t>ku  s náhle vzniklými bolestmi v podb</a:t>
            </a:r>
            <a:r>
              <a:rPr lang="cs-CZ"/>
              <a:t>ř</a:t>
            </a:r>
            <a:r>
              <a:rPr lang="cs-CZ">
                <a:cs typeface="Times New Roman" charset="0"/>
              </a:rPr>
              <a:t>išku je t</a:t>
            </a:r>
            <a:r>
              <a:rPr lang="cs-CZ"/>
              <a:t>ř</a:t>
            </a:r>
            <a:r>
              <a:rPr lang="cs-CZ">
                <a:cs typeface="Times New Roman" charset="0"/>
              </a:rPr>
              <a:t>eba vylou</a:t>
            </a:r>
            <a:r>
              <a:rPr lang="cs-CZ"/>
              <a:t>č</a:t>
            </a:r>
            <a:r>
              <a:rPr lang="cs-CZ">
                <a:cs typeface="Times New Roman" charset="0"/>
              </a:rPr>
              <a:t>it t</a:t>
            </a:r>
            <a:r>
              <a:rPr lang="cs-CZ"/>
              <a:t>ě</a:t>
            </a:r>
            <a:r>
              <a:rPr lang="cs-CZ">
                <a:cs typeface="Times New Roman" charset="0"/>
              </a:rPr>
              <a:t>hotenství. </a:t>
            </a:r>
          </a:p>
        </p:txBody>
      </p:sp>
    </p:spTree>
    <p:extLst>
      <p:ext uri="{BB962C8B-B14F-4D97-AF65-F5344CB8AC3E}">
        <p14:creationId xmlns:p14="http://schemas.microsoft.com/office/powerpoint/2010/main" val="16589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tx2"/>
                </a:solidFill>
                <a:latin typeface="+mj-lt"/>
                <a:cs typeface="Times New Roman" charset="0"/>
              </a:rPr>
              <a:t>Minimální diagnostické kritérium</a:t>
            </a:r>
            <a:endParaRPr lang="cs-CZ" sz="2400">
              <a:solidFill>
                <a:schemeClr val="tx2"/>
              </a:solidFill>
              <a:latin typeface="+mj-lt"/>
              <a:cs typeface="Times New Roman" charset="0"/>
            </a:endParaRPr>
          </a:p>
          <a:p>
            <a:pPr algn="ctr" eaLnBrk="0" hangingPunct="0"/>
            <a:r>
              <a:rPr lang="cs-CZ" sz="2400" i="1">
                <a:latin typeface="+mj-lt"/>
                <a:cs typeface="Times New Roman" charset="0"/>
              </a:rPr>
              <a:t>Náhle vzniklá bolest v podb</a:t>
            </a:r>
            <a:r>
              <a:rPr lang="cs-CZ" sz="2400" i="1">
                <a:latin typeface="+mj-lt"/>
              </a:rPr>
              <a:t>ř</a:t>
            </a:r>
            <a:r>
              <a:rPr lang="cs-CZ" sz="2400" i="1">
                <a:latin typeface="+mj-lt"/>
                <a:cs typeface="Times New Roman" charset="0"/>
              </a:rPr>
              <a:t>išku u pacientky </a:t>
            </a:r>
            <a:r>
              <a:rPr lang="cs-CZ" sz="2400" i="1">
                <a:latin typeface="+mj-lt"/>
              </a:rPr>
              <a:t>ž</a:t>
            </a:r>
            <a:r>
              <a:rPr lang="cs-CZ" sz="2400" i="1">
                <a:latin typeface="+mj-lt"/>
                <a:cs typeface="Times New Roman" charset="0"/>
              </a:rPr>
              <a:t>enského pohlaví</a:t>
            </a:r>
            <a:endParaRPr lang="cs-CZ" sz="2400">
              <a:latin typeface="+mj-lt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2209800"/>
            <a:ext cx="8686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tx2"/>
                </a:solidFill>
                <a:latin typeface="+mn-lt"/>
                <a:cs typeface="Times New Roman" charset="0"/>
              </a:rPr>
              <a:t>Anamnéza</a:t>
            </a:r>
            <a:endParaRPr lang="cs-CZ" sz="2400">
              <a:solidFill>
                <a:schemeClr val="tx2"/>
              </a:solidFill>
              <a:latin typeface="+mn-lt"/>
              <a:cs typeface="Times New Roman" charset="0"/>
            </a:endParaRPr>
          </a:p>
          <a:p>
            <a:pPr algn="ctr" eaLnBrk="0" hangingPunct="0"/>
            <a:r>
              <a:rPr lang="cs-CZ" sz="2400">
                <a:latin typeface="+mn-lt"/>
                <a:cs typeface="Times New Roman" charset="0"/>
              </a:rPr>
              <a:t>Nyn</a:t>
            </a:r>
            <a:r>
              <a:rPr lang="cs-CZ" sz="2400">
                <a:latin typeface="+mn-lt"/>
              </a:rPr>
              <a:t>ě</a:t>
            </a:r>
            <a:r>
              <a:rPr lang="cs-CZ" sz="2400">
                <a:latin typeface="+mn-lt"/>
                <a:cs typeface="Times New Roman" charset="0"/>
              </a:rPr>
              <a:t>jší onemocn</a:t>
            </a:r>
            <a:r>
              <a:rPr lang="cs-CZ" sz="2400">
                <a:latin typeface="+mn-lt"/>
              </a:rPr>
              <a:t>ě</a:t>
            </a:r>
            <a:r>
              <a:rPr lang="cs-CZ" sz="2400">
                <a:latin typeface="+mn-lt"/>
                <a:cs typeface="Times New Roman" charset="0"/>
              </a:rPr>
              <a:t>ní – charakter, povaha, trvání obtí</a:t>
            </a:r>
            <a:r>
              <a:rPr lang="cs-CZ" sz="2400">
                <a:latin typeface="+mn-lt"/>
              </a:rPr>
              <a:t>ž</a:t>
            </a:r>
            <a:r>
              <a:rPr lang="cs-CZ" sz="2400">
                <a:latin typeface="+mn-lt"/>
                <a:cs typeface="Times New Roman" charset="0"/>
              </a:rPr>
              <a:t>í</a:t>
            </a:r>
          </a:p>
          <a:p>
            <a:pPr algn="ctr" eaLnBrk="0" hangingPunct="0"/>
            <a:r>
              <a:rPr lang="cs-CZ" sz="2400">
                <a:latin typeface="+mn-lt"/>
                <a:cs typeface="Times New Roman" charset="0"/>
              </a:rPr>
              <a:t>Osobní anamnéza – všechny relevantní údaje</a:t>
            </a:r>
            <a:endParaRPr lang="cs-CZ" sz="2400">
              <a:latin typeface="+mn-lt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8600" y="4038600"/>
            <a:ext cx="86868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chemeClr val="tx2"/>
                </a:solidFill>
                <a:latin typeface="+mn-lt"/>
                <a:cs typeface="Times New Roman" charset="0"/>
              </a:rPr>
              <a:t>Gynekologická anamnéza</a:t>
            </a:r>
            <a:endParaRPr lang="cs-CZ" sz="240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cs-CZ" sz="2400">
                <a:latin typeface="+mn-lt"/>
                <a:cs typeface="Times New Roman" charset="0"/>
              </a:rPr>
              <a:t> Menarche – menstrua</a:t>
            </a:r>
            <a:r>
              <a:rPr lang="cs-CZ" sz="2400">
                <a:latin typeface="+mn-lt"/>
              </a:rPr>
              <a:t>č</a:t>
            </a:r>
            <a:r>
              <a:rPr lang="cs-CZ" sz="2400">
                <a:latin typeface="+mn-lt"/>
                <a:cs typeface="Times New Roman" charset="0"/>
              </a:rPr>
              <a:t>ní cyklus – nepravidelnosti</a:t>
            </a:r>
            <a:r>
              <a:rPr lang="cs-CZ" sz="2400">
                <a:latin typeface="+mn-lt"/>
              </a:rPr>
              <a:t> - </a:t>
            </a:r>
            <a:r>
              <a:rPr lang="cs-CZ" sz="2400">
                <a:latin typeface="+mn-lt"/>
                <a:cs typeface="Times New Roman" charset="0"/>
              </a:rPr>
              <a:t>datum poslední menstruace – gravidity – lé</a:t>
            </a:r>
            <a:r>
              <a:rPr lang="cs-CZ" sz="2400">
                <a:latin typeface="+mn-lt"/>
              </a:rPr>
              <a:t>č</a:t>
            </a:r>
            <a:r>
              <a:rPr lang="cs-CZ" sz="2400">
                <a:latin typeface="+mn-lt"/>
                <a:cs typeface="Times New Roman" charset="0"/>
              </a:rPr>
              <a:t>ená neplodnost </a:t>
            </a:r>
            <a:r>
              <a:rPr lang="cs-CZ" sz="2400">
                <a:latin typeface="+mn-lt"/>
              </a:rPr>
              <a:t>- </a:t>
            </a:r>
            <a:r>
              <a:rPr lang="cs-CZ" sz="2400">
                <a:latin typeface="+mn-lt"/>
                <a:cs typeface="Times New Roman" charset="0"/>
              </a:rPr>
              <a:t>gynekologické operace - kontracepce</a:t>
            </a:r>
            <a:endParaRPr lang="cs-CZ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0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0" y="1066800"/>
            <a:ext cx="2819400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+mn-lt"/>
                <a:cs typeface="Times New Roman" charset="0"/>
              </a:rPr>
              <a:t>Celkový stav</a:t>
            </a:r>
            <a:endParaRPr lang="cs-CZ" sz="2000">
              <a:solidFill>
                <a:schemeClr val="tx2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cs-CZ" sz="2000">
                <a:latin typeface="+mn-lt"/>
                <a:cs typeface="Times New Roman" charset="0"/>
              </a:rPr>
              <a:t> TK,P,T </a:t>
            </a:r>
            <a:endParaRPr lang="cs-CZ" sz="20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cs-CZ" sz="2000">
                <a:latin typeface="+mn-lt"/>
              </a:rPr>
              <a:t>Z</a:t>
            </a:r>
            <a:r>
              <a:rPr lang="cs-CZ" sz="2000">
                <a:latin typeface="+mn-lt"/>
                <a:cs typeface="Times New Roman" charset="0"/>
              </a:rPr>
              <a:t>námky šoku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66800" y="5029200"/>
            <a:ext cx="7162800" cy="1019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>
                <a:solidFill>
                  <a:schemeClr val="tx2"/>
                </a:solidFill>
                <a:latin typeface="+mn-lt"/>
                <a:cs typeface="Times New Roman" charset="0"/>
              </a:rPr>
              <a:t>Vyšet</a:t>
            </a:r>
            <a:r>
              <a:rPr lang="cs-CZ" sz="2000">
                <a:solidFill>
                  <a:schemeClr val="tx2"/>
                </a:solidFill>
                <a:latin typeface="+mn-lt"/>
              </a:rPr>
              <a:t>ř</a:t>
            </a:r>
            <a:r>
              <a:rPr lang="cs-CZ" sz="2000">
                <a:solidFill>
                  <a:schemeClr val="tx2"/>
                </a:solidFill>
                <a:latin typeface="+mn-lt"/>
                <a:cs typeface="Times New Roman" charset="0"/>
              </a:rPr>
              <a:t>ení per rektum</a:t>
            </a:r>
            <a:r>
              <a:rPr lang="cs-CZ" sz="2000">
                <a:latin typeface="+mn-lt"/>
                <a:cs typeface="Times New Roman" charset="0"/>
              </a:rPr>
              <a:t> </a:t>
            </a:r>
            <a:endParaRPr lang="cs-CZ" sz="2000">
              <a:latin typeface="+mn-lt"/>
            </a:endParaRPr>
          </a:p>
          <a:p>
            <a:pPr algn="ctr"/>
            <a:r>
              <a:rPr lang="cs-CZ" sz="2000">
                <a:latin typeface="+mn-lt"/>
                <a:cs typeface="Times New Roman" charset="0"/>
              </a:rPr>
              <a:t> </a:t>
            </a:r>
            <a:r>
              <a:rPr lang="cs-CZ" sz="2000">
                <a:latin typeface="+mn-lt"/>
              </a:rPr>
              <a:t>B</a:t>
            </a:r>
            <a:r>
              <a:rPr lang="cs-CZ" sz="2000">
                <a:latin typeface="+mn-lt"/>
                <a:cs typeface="Times New Roman" charset="0"/>
              </a:rPr>
              <a:t>olestivost pohyb</a:t>
            </a:r>
            <a:r>
              <a:rPr lang="cs-CZ" sz="2000">
                <a:latin typeface="+mn-lt"/>
              </a:rPr>
              <a:t>ů</a:t>
            </a:r>
            <a:r>
              <a:rPr lang="cs-CZ" sz="2000">
                <a:latin typeface="+mn-lt"/>
                <a:cs typeface="Times New Roman" charset="0"/>
              </a:rPr>
              <a:t> d</a:t>
            </a:r>
            <a:r>
              <a:rPr lang="cs-CZ" sz="2000">
                <a:latin typeface="+mn-lt"/>
              </a:rPr>
              <a:t>ě</a:t>
            </a:r>
            <a:r>
              <a:rPr lang="cs-CZ" sz="2000">
                <a:latin typeface="+mn-lt"/>
                <a:cs typeface="Times New Roman" charset="0"/>
              </a:rPr>
              <a:t>lo</a:t>
            </a:r>
            <a:r>
              <a:rPr lang="cs-CZ" sz="2000">
                <a:latin typeface="+mn-lt"/>
              </a:rPr>
              <a:t>ž</a:t>
            </a:r>
            <a:r>
              <a:rPr lang="cs-CZ" sz="2000">
                <a:latin typeface="+mn-lt"/>
                <a:cs typeface="Times New Roman" charset="0"/>
              </a:rPr>
              <a:t>ním hrdlem</a:t>
            </a:r>
            <a:endParaRPr lang="cs-CZ" sz="2000">
              <a:latin typeface="+mn-lt"/>
            </a:endParaRPr>
          </a:p>
          <a:p>
            <a:pPr algn="ctr"/>
            <a:r>
              <a:rPr lang="cs-CZ" sz="2000">
                <a:latin typeface="+mn-lt"/>
              </a:rPr>
              <a:t>B</a:t>
            </a:r>
            <a:r>
              <a:rPr lang="cs-CZ" sz="2000">
                <a:latin typeface="+mn-lt"/>
                <a:cs typeface="Times New Roman" charset="0"/>
              </a:rPr>
              <a:t>olestivost Douglasova prostoru</a:t>
            </a:r>
            <a:endParaRPr lang="cs-CZ" sz="2000">
              <a:latin typeface="+mn-lt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33600" y="3733800"/>
            <a:ext cx="4338624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tx2"/>
                </a:solidFill>
                <a:latin typeface="+mn-lt"/>
                <a:cs typeface="Times New Roman" charset="0"/>
              </a:rPr>
              <a:t>Vyšet</a:t>
            </a:r>
            <a:r>
              <a:rPr lang="cs-CZ" sz="2000">
                <a:solidFill>
                  <a:schemeClr val="tx2"/>
                </a:solidFill>
                <a:latin typeface="+mn-lt"/>
              </a:rPr>
              <a:t>ř</a:t>
            </a:r>
            <a:r>
              <a:rPr lang="cs-CZ" sz="2000">
                <a:solidFill>
                  <a:schemeClr val="tx2"/>
                </a:solidFill>
                <a:latin typeface="+mn-lt"/>
                <a:cs typeface="Times New Roman" charset="0"/>
              </a:rPr>
              <a:t>ení </a:t>
            </a:r>
            <a:r>
              <a:rPr lang="cs-CZ" sz="2000">
                <a:solidFill>
                  <a:schemeClr val="tx2"/>
                </a:solidFill>
                <a:latin typeface="+mn-lt"/>
              </a:rPr>
              <a:t>vaginální</a:t>
            </a:r>
          </a:p>
          <a:p>
            <a:pPr algn="ctr"/>
            <a:r>
              <a:rPr lang="cs-CZ" sz="2000">
                <a:latin typeface="+mn-lt"/>
                <a:cs typeface="Times New Roman" charset="0"/>
              </a:rPr>
              <a:t> </a:t>
            </a:r>
            <a:r>
              <a:rPr lang="cs-CZ" sz="2000">
                <a:latin typeface="+mn-lt"/>
              </a:rPr>
              <a:t>B</a:t>
            </a:r>
            <a:r>
              <a:rPr lang="cs-CZ" sz="2000">
                <a:latin typeface="+mn-lt"/>
                <a:cs typeface="Times New Roman" charset="0"/>
              </a:rPr>
              <a:t>olestivost pohyb</a:t>
            </a:r>
            <a:r>
              <a:rPr lang="cs-CZ" sz="2000">
                <a:latin typeface="+mn-lt"/>
              </a:rPr>
              <a:t>ů</a:t>
            </a:r>
            <a:r>
              <a:rPr lang="cs-CZ" sz="2000">
                <a:latin typeface="+mn-lt"/>
                <a:cs typeface="Times New Roman" charset="0"/>
              </a:rPr>
              <a:t> d</a:t>
            </a:r>
            <a:r>
              <a:rPr lang="cs-CZ" sz="2000">
                <a:latin typeface="+mn-lt"/>
              </a:rPr>
              <a:t>ě</a:t>
            </a:r>
            <a:r>
              <a:rPr lang="cs-CZ" sz="2000">
                <a:latin typeface="+mn-lt"/>
                <a:cs typeface="Times New Roman" charset="0"/>
              </a:rPr>
              <a:t>lo</a:t>
            </a:r>
            <a:r>
              <a:rPr lang="cs-CZ" sz="2000">
                <a:latin typeface="+mn-lt"/>
              </a:rPr>
              <a:t>ž</a:t>
            </a:r>
            <a:r>
              <a:rPr lang="cs-CZ" sz="2000">
                <a:latin typeface="+mn-lt"/>
                <a:cs typeface="Times New Roman" charset="0"/>
              </a:rPr>
              <a:t>ním hrdlem</a:t>
            </a:r>
            <a:endParaRPr lang="cs-CZ" sz="2000">
              <a:latin typeface="+mn-lt"/>
            </a:endParaRPr>
          </a:p>
          <a:p>
            <a:pPr algn="ctr"/>
            <a:r>
              <a:rPr lang="cs-CZ" sz="2000">
                <a:latin typeface="+mn-lt"/>
                <a:cs typeface="Times New Roman" charset="0"/>
              </a:rPr>
              <a:t> </a:t>
            </a:r>
            <a:r>
              <a:rPr lang="cs-CZ" sz="2000">
                <a:latin typeface="+mn-lt"/>
              </a:rPr>
              <a:t>B</a:t>
            </a:r>
            <a:r>
              <a:rPr lang="cs-CZ" sz="2000">
                <a:latin typeface="+mn-lt"/>
                <a:cs typeface="Times New Roman" charset="0"/>
              </a:rPr>
              <a:t>olestivost Douglasova prostoru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971800" y="2743200"/>
            <a:ext cx="2607829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tx2"/>
                </a:solidFill>
                <a:latin typeface="+mn-lt"/>
                <a:cs typeface="Times New Roman" charset="0"/>
              </a:rPr>
              <a:t>Vyšet</a:t>
            </a:r>
            <a:r>
              <a:rPr lang="cs-CZ" sz="2000">
                <a:solidFill>
                  <a:schemeClr val="tx2"/>
                </a:solidFill>
                <a:latin typeface="+mn-lt"/>
              </a:rPr>
              <a:t>ř</a:t>
            </a:r>
            <a:r>
              <a:rPr lang="cs-CZ" sz="2000">
                <a:solidFill>
                  <a:schemeClr val="tx2"/>
                </a:solidFill>
                <a:latin typeface="+mn-lt"/>
                <a:cs typeface="Times New Roman" charset="0"/>
              </a:rPr>
              <a:t>ení </a:t>
            </a:r>
            <a:r>
              <a:rPr lang="cs-CZ" sz="2000">
                <a:solidFill>
                  <a:schemeClr val="tx2"/>
                </a:solidFill>
                <a:latin typeface="+mn-lt"/>
              </a:rPr>
              <a:t>břicha</a:t>
            </a:r>
            <a:r>
              <a:rPr lang="cs-CZ" sz="2000">
                <a:latin typeface="+mn-lt"/>
                <a:cs typeface="Times New Roman" charset="0"/>
              </a:rPr>
              <a:t> </a:t>
            </a:r>
            <a:endParaRPr lang="cs-CZ" sz="2000">
              <a:latin typeface="+mn-lt"/>
            </a:endParaRPr>
          </a:p>
          <a:p>
            <a:pPr algn="ctr"/>
            <a:r>
              <a:rPr lang="cs-CZ" sz="2000">
                <a:latin typeface="+mn-lt"/>
                <a:cs typeface="Times New Roman" charset="0"/>
              </a:rPr>
              <a:t> </a:t>
            </a:r>
            <a:r>
              <a:rPr lang="cs-CZ" sz="2000">
                <a:latin typeface="+mn-lt"/>
              </a:rPr>
              <a:t>Peritoneální příznaky</a:t>
            </a:r>
            <a:endParaRPr lang="cs-CZ" sz="2000">
              <a:latin typeface="+mn-lt"/>
              <a:cs typeface="Times New Roman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24000" y="228600"/>
            <a:ext cx="6172200" cy="5921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tx2"/>
                </a:solidFill>
                <a:latin typeface="+mn-lt"/>
                <a:cs typeface="Times New Roman" charset="0"/>
              </a:rPr>
              <a:t>Klinické vy</a:t>
            </a:r>
            <a:r>
              <a:rPr lang="cs-CZ" sz="3200" b="1">
                <a:solidFill>
                  <a:schemeClr val="tx2"/>
                </a:solidFill>
                <a:latin typeface="+mn-lt"/>
              </a:rPr>
              <a:t>š</a:t>
            </a:r>
            <a:r>
              <a:rPr lang="cs-CZ" sz="3200" b="1">
                <a:solidFill>
                  <a:schemeClr val="tx2"/>
                </a:solidFill>
                <a:latin typeface="+mn-lt"/>
                <a:cs typeface="Times New Roman" charset="0"/>
              </a:rPr>
              <a:t>et</a:t>
            </a:r>
            <a:r>
              <a:rPr lang="cs-CZ" sz="3200" b="1">
                <a:solidFill>
                  <a:schemeClr val="tx2"/>
                </a:solidFill>
                <a:latin typeface="+mn-lt"/>
              </a:rPr>
              <a:t>ř</a:t>
            </a:r>
            <a:r>
              <a:rPr lang="cs-CZ" sz="3200" b="1">
                <a:solidFill>
                  <a:schemeClr val="tx2"/>
                </a:solidFill>
                <a:latin typeface="+mn-lt"/>
                <a:cs typeface="Times New Roman" charset="0"/>
              </a:rPr>
              <a:t>ení</a:t>
            </a:r>
          </a:p>
        </p:txBody>
      </p:sp>
    </p:spTree>
    <p:extLst>
      <p:ext uri="{BB962C8B-B14F-4D97-AF65-F5344CB8AC3E}">
        <p14:creationId xmlns:p14="http://schemas.microsoft.com/office/powerpoint/2010/main" val="13185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14400" y="381000"/>
            <a:ext cx="75438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tx2"/>
                </a:solidFill>
                <a:latin typeface="+mn-lt"/>
                <a:cs typeface="Times New Roman" charset="0"/>
              </a:rPr>
              <a:t>T</a:t>
            </a:r>
            <a:r>
              <a:rPr lang="cs-CZ" sz="2400" b="1">
                <a:solidFill>
                  <a:schemeClr val="tx2"/>
                </a:solidFill>
                <a:latin typeface="+mn-lt"/>
              </a:rPr>
              <a:t>ě</a:t>
            </a:r>
            <a:r>
              <a:rPr lang="cs-CZ" sz="2400" b="1">
                <a:solidFill>
                  <a:schemeClr val="tx2"/>
                </a:solidFill>
                <a:latin typeface="+mn-lt"/>
                <a:cs typeface="Times New Roman" charset="0"/>
              </a:rPr>
              <a:t>hotenský test</a:t>
            </a:r>
            <a:endParaRPr lang="cs-CZ" sz="2400">
              <a:solidFill>
                <a:schemeClr val="tx2"/>
              </a:solidFill>
              <a:latin typeface="+mn-lt"/>
              <a:cs typeface="Times New Roman" charset="0"/>
            </a:endParaRPr>
          </a:p>
          <a:p>
            <a:pPr algn="ctr" eaLnBrk="0" hangingPunct="0"/>
            <a:r>
              <a:rPr lang="cs-CZ" sz="2400">
                <a:latin typeface="+mn-lt"/>
                <a:cs typeface="Times New Roman" charset="0"/>
              </a:rPr>
              <a:t>Rychlá diagnostika – HCG v mo</a:t>
            </a:r>
            <a:r>
              <a:rPr lang="cs-CZ" sz="2400">
                <a:latin typeface="+mn-lt"/>
              </a:rPr>
              <a:t>č</a:t>
            </a:r>
            <a:r>
              <a:rPr lang="cs-CZ" sz="2400">
                <a:latin typeface="+mn-lt"/>
                <a:cs typeface="Times New Roman" charset="0"/>
              </a:rPr>
              <a:t>i</a:t>
            </a:r>
            <a:endParaRPr lang="cs-CZ" sz="4400">
              <a:latin typeface="+mn-lt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latin typeface="Clarendon AT" pitchFamily="2" charset="0"/>
                <a:cs typeface="Times New Roman" charset="0"/>
              </a:rPr>
              <a:t> </a:t>
            </a:r>
          </a:p>
          <a:p>
            <a:pPr eaLnBrk="0" hangingPunct="0"/>
            <a:r>
              <a:rPr lang="cs-CZ" sz="1700">
                <a:latin typeface="Clarendon AT" pitchFamily="2" charset="0"/>
              </a:rPr>
              <a:t/>
            </a:r>
            <a:br>
              <a:rPr lang="cs-CZ" sz="1700">
                <a:latin typeface="Clarendon AT" pitchFamily="2" charset="0"/>
              </a:rPr>
            </a:br>
            <a:endParaRPr lang="cs-CZ" sz="3600">
              <a:latin typeface="Clarendon AT" pitchFamily="2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7002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latin typeface="Clarendon AT" pitchFamily="2" charset="0"/>
                <a:cs typeface="Times New Roman" charset="0"/>
              </a:rPr>
              <a:t> </a:t>
            </a:r>
          </a:p>
          <a:p>
            <a:pPr eaLnBrk="0" hangingPunct="0"/>
            <a:endParaRPr lang="cs-CZ" sz="3600">
              <a:latin typeface="Clarendon AT" pitchFamily="2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14400" y="1524000"/>
            <a:ext cx="76200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tx2"/>
                </a:solidFill>
                <a:latin typeface="+mn-lt"/>
                <a:cs typeface="Times New Roman" charset="0"/>
              </a:rPr>
              <a:t>Nespecifické márkry zán</a:t>
            </a:r>
            <a:r>
              <a:rPr lang="cs-CZ" sz="2400" b="1">
                <a:solidFill>
                  <a:schemeClr val="tx2"/>
                </a:solidFill>
                <a:latin typeface="+mn-lt"/>
              </a:rPr>
              <a:t>ě</a:t>
            </a:r>
            <a:r>
              <a:rPr lang="cs-CZ" sz="2400" b="1">
                <a:solidFill>
                  <a:schemeClr val="tx2"/>
                </a:solidFill>
                <a:latin typeface="+mn-lt"/>
                <a:cs typeface="Times New Roman" charset="0"/>
              </a:rPr>
              <a:t>tu</a:t>
            </a:r>
            <a:endParaRPr lang="cs-CZ" sz="2400">
              <a:solidFill>
                <a:schemeClr val="tx2"/>
              </a:solidFill>
              <a:latin typeface="+mn-lt"/>
              <a:cs typeface="Times New Roman" charset="0"/>
            </a:endParaRPr>
          </a:p>
          <a:p>
            <a:pPr algn="ctr" eaLnBrk="0" hangingPunct="0"/>
            <a:r>
              <a:rPr lang="cs-CZ" sz="2400">
                <a:latin typeface="+mn-lt"/>
                <a:cs typeface="Times New Roman" charset="0"/>
              </a:rPr>
              <a:t>KO – leukocytóza</a:t>
            </a:r>
          </a:p>
          <a:p>
            <a:pPr algn="ctr" eaLnBrk="0" hangingPunct="0"/>
            <a:r>
              <a:rPr lang="cs-CZ" sz="2400">
                <a:latin typeface="+mn-lt"/>
                <a:cs typeface="Times New Roman" charset="0"/>
              </a:rPr>
              <a:t>FW</a:t>
            </a:r>
            <a:endParaRPr lang="cs-CZ" sz="2400">
              <a:latin typeface="+mn-lt"/>
            </a:endParaRPr>
          </a:p>
          <a:p>
            <a:pPr algn="ctr" eaLnBrk="0" hangingPunct="0"/>
            <a:r>
              <a:rPr lang="cs-CZ" sz="2400">
                <a:latin typeface="+mn-lt"/>
              </a:rPr>
              <a:t>CRP</a:t>
            </a:r>
            <a:endParaRPr lang="cs-CZ" sz="4400">
              <a:latin typeface="+mn-lt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51313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>
              <a:latin typeface="Clarendon AT" pitchFamily="2" charset="0"/>
              <a:cs typeface="Times New Roman" charset="0"/>
            </a:endParaRPr>
          </a:p>
          <a:p>
            <a:pPr eaLnBrk="0" hangingPunct="0"/>
            <a:endParaRPr lang="cs-CZ" sz="3600">
              <a:latin typeface="Clarendon AT" pitchFamily="2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914400" y="3429000"/>
            <a:ext cx="76200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1352550" algn="l"/>
              </a:tabLst>
            </a:pPr>
            <a:r>
              <a:rPr lang="cs-CZ" sz="2400" b="1">
                <a:solidFill>
                  <a:schemeClr val="tx2"/>
                </a:solidFill>
                <a:latin typeface="+mn-lt"/>
                <a:cs typeface="Times New Roman" charset="0"/>
              </a:rPr>
              <a:t>Ultrasonografie pánve</a:t>
            </a:r>
            <a:endParaRPr lang="cs-CZ" sz="2400">
              <a:solidFill>
                <a:schemeClr val="tx2"/>
              </a:solidFill>
              <a:latin typeface="+mn-lt"/>
              <a:cs typeface="Times New Roman" charset="0"/>
            </a:endParaRPr>
          </a:p>
          <a:p>
            <a:pPr algn="ctr" eaLnBrk="0" hangingPunct="0">
              <a:tabLst>
                <a:tab pos="1352550" algn="l"/>
              </a:tabLst>
            </a:pPr>
            <a:r>
              <a:rPr lang="cs-CZ" sz="2400">
                <a:latin typeface="+mn-lt"/>
                <a:cs typeface="Times New Roman" charset="0"/>
              </a:rPr>
              <a:t>Cysta</a:t>
            </a:r>
          </a:p>
          <a:p>
            <a:pPr algn="ctr" eaLnBrk="0" hangingPunct="0">
              <a:tabLst>
                <a:tab pos="1352550" algn="l"/>
              </a:tabLst>
            </a:pPr>
            <a:r>
              <a:rPr lang="cs-CZ" sz="2400">
                <a:latin typeface="+mn-lt"/>
                <a:cs typeface="Times New Roman" charset="0"/>
              </a:rPr>
              <a:t>Tumor</a:t>
            </a:r>
            <a:endParaRPr lang="cs-CZ" sz="2400">
              <a:latin typeface="+mn-lt"/>
            </a:endParaRPr>
          </a:p>
          <a:p>
            <a:pPr algn="ctr" eaLnBrk="0" hangingPunct="0">
              <a:tabLst>
                <a:tab pos="1352550" algn="l"/>
              </a:tabLst>
            </a:pPr>
            <a:r>
              <a:rPr lang="cs-CZ" sz="2400">
                <a:latin typeface="+mn-lt"/>
              </a:rPr>
              <a:t>Volná tekutina</a:t>
            </a:r>
            <a:endParaRPr lang="cs-CZ" sz="4400">
              <a:latin typeface="+mn-lt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04800" y="5257800"/>
            <a:ext cx="8610600" cy="5921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2"/>
                </a:solidFill>
                <a:latin typeface="+mn-lt"/>
                <a:cs typeface="Times New Roman" charset="0"/>
              </a:rPr>
              <a:t>Kauzální terapie</a:t>
            </a:r>
            <a:endParaRPr lang="cs-CZ" sz="5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635375" y="5300663"/>
            <a:ext cx="4714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>
                <a:latin typeface="+mn-lt"/>
              </a:rPr>
              <a:t>Děkuji za pozornost …</a:t>
            </a:r>
          </a:p>
        </p:txBody>
      </p:sp>
    </p:spTree>
    <p:extLst>
      <p:ext uri="{BB962C8B-B14F-4D97-AF65-F5344CB8AC3E}">
        <p14:creationId xmlns:p14="http://schemas.microsoft.com/office/powerpoint/2010/main" val="247994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Úkoly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r>
              <a:rPr lang="cs-CZ" dirty="0" smtClean="0"/>
              <a:t>Akutní stavy v gynekologii</a:t>
            </a:r>
          </a:p>
          <a:p>
            <a:r>
              <a:rPr lang="cs-CZ" dirty="0" smtClean="0"/>
              <a:t>Diferenciální diagnostika NPB</a:t>
            </a:r>
          </a:p>
          <a:p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Vnitřní rodidla a bolest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0" y="2189163"/>
            <a:ext cx="7124700" cy="3741737"/>
          </a:xfrm>
        </p:spPr>
        <p:txBody>
          <a:bodyPr/>
          <a:lstStyle/>
          <a:p>
            <a:r>
              <a:rPr lang="cs-CZ" sz="2800"/>
              <a:t>Bolest v jednom či obou podbřišcích</a:t>
            </a:r>
          </a:p>
          <a:p>
            <a:r>
              <a:rPr lang="cs-CZ" sz="2800"/>
              <a:t>Bolest za sponou</a:t>
            </a:r>
          </a:p>
          <a:p>
            <a:r>
              <a:rPr lang="cs-CZ" sz="2800"/>
              <a:t>Nausea</a:t>
            </a:r>
          </a:p>
          <a:p>
            <a:r>
              <a:rPr lang="cs-CZ" sz="2800"/>
              <a:t>Zvracení</a:t>
            </a:r>
          </a:p>
          <a:p>
            <a:r>
              <a:rPr lang="cs-CZ" sz="2800"/>
              <a:t>Neklid</a:t>
            </a:r>
          </a:p>
          <a:p>
            <a:r>
              <a:rPr lang="cs-CZ" sz="2800"/>
              <a:t>Pocení</a:t>
            </a:r>
          </a:p>
          <a:p>
            <a:r>
              <a:rPr lang="cs-CZ" sz="2800"/>
              <a:t>Šíření do křížové krajiny či rekta</a:t>
            </a:r>
          </a:p>
          <a:p>
            <a:r>
              <a:rPr lang="cs-CZ" sz="2800"/>
              <a:t>Bolest při dosednutí</a:t>
            </a:r>
          </a:p>
        </p:txBody>
      </p:sp>
    </p:spTree>
    <p:extLst>
      <p:ext uri="{BB962C8B-B14F-4D97-AF65-F5344CB8AC3E}">
        <p14:creationId xmlns:p14="http://schemas.microsoft.com/office/powerpoint/2010/main" val="35007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29600" cy="1143000"/>
          </a:xfrm>
        </p:spPr>
        <p:txBody>
          <a:bodyPr rtlCol="0">
            <a:normAutofit fontScale="90000"/>
          </a:bodyPr>
          <a:lstStyle/>
          <a:p>
            <a:pPr algn="r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cs-CZ" dirty="0" smtClean="0">
                <a:latin typeface="Desyrel" pitchFamily="2" charset="0"/>
              </a:rPr>
              <a:t>Děkuji za pozornost</a:t>
            </a:r>
            <a:br>
              <a:rPr lang="cs-CZ" dirty="0" smtClean="0">
                <a:latin typeface="Desyrel" pitchFamily="2" charset="0"/>
              </a:rPr>
            </a:br>
            <a:r>
              <a:rPr lang="cs-CZ" dirty="0" smtClean="0">
                <a:latin typeface="Desyrel"/>
                <a:ea typeface="Calibri"/>
                <a:cs typeface="Times New Roman"/>
              </a:rPr>
              <a:t>Petr Křepelka</a:t>
            </a:r>
            <a:r>
              <a:rPr lang="cs-CZ" sz="1800" dirty="0">
                <a:ea typeface="Calibri"/>
                <a:cs typeface="Times New Roman"/>
              </a:rPr>
              <a:t/>
            </a:r>
            <a:br>
              <a:rPr lang="cs-CZ" sz="1800" dirty="0">
                <a:ea typeface="Calibri"/>
                <a:cs typeface="Times New Roman"/>
              </a:rPr>
            </a:b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pánevní bolesti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3697288" cy="1295400"/>
          </a:xfrm>
        </p:spPr>
        <p:txBody>
          <a:bodyPr/>
          <a:lstStyle/>
          <a:p>
            <a:r>
              <a:rPr lang="cs-CZ" sz="3200"/>
              <a:t>Viscerální </a:t>
            </a:r>
          </a:p>
          <a:p>
            <a:r>
              <a:rPr lang="cs-CZ" sz="3200"/>
              <a:t>Somatická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3313" y="1981200"/>
            <a:ext cx="3697287" cy="1906588"/>
          </a:xfrm>
        </p:spPr>
        <p:txBody>
          <a:bodyPr/>
          <a:lstStyle/>
          <a:p>
            <a:r>
              <a:rPr lang="cs-CZ" sz="3200"/>
              <a:t>Akutní</a:t>
            </a:r>
          </a:p>
          <a:p>
            <a:r>
              <a:rPr lang="cs-CZ" sz="3200"/>
              <a:t>Chronická</a:t>
            </a:r>
          </a:p>
          <a:p>
            <a:r>
              <a:rPr lang="cs-CZ" sz="3200"/>
              <a:t>Intermitentní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1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81000" y="88900"/>
            <a:ext cx="8305800" cy="6159500"/>
            <a:chOff x="-3" y="-3"/>
            <a:chExt cx="3623" cy="4264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0"/>
              <a:ext cx="3617" cy="4258"/>
              <a:chOff x="0" y="0"/>
              <a:chExt cx="3617" cy="4258"/>
            </a:xfrm>
          </p:grpSpPr>
          <p:grpSp>
            <p:nvGrpSpPr>
              <p:cNvPr id="717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770" cy="403"/>
                <a:chOff x="0" y="0"/>
                <a:chExt cx="1770" cy="403"/>
              </a:xfrm>
            </p:grpSpPr>
            <p:sp>
              <p:nvSpPr>
                <p:cNvPr id="7173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8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cs-CZ" sz="2800">
                      <a:solidFill>
                        <a:schemeClr val="tx2"/>
                      </a:solidFill>
                      <a:latin typeface="+mn-lt"/>
                    </a:rPr>
                    <a:t>Akutní bolest</a:t>
                  </a:r>
                </a:p>
              </p:txBody>
            </p:sp>
            <p:sp>
              <p:nvSpPr>
                <p:cNvPr id="7174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7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n-lt"/>
                  </a:endParaRPr>
                </a:p>
              </p:txBody>
            </p:sp>
          </p:grpSp>
          <p:grpSp>
            <p:nvGrpSpPr>
              <p:cNvPr id="7175" name="Group 7"/>
              <p:cNvGrpSpPr>
                <a:grpSpLocks/>
              </p:cNvGrpSpPr>
              <p:nvPr/>
            </p:nvGrpSpPr>
            <p:grpSpPr bwMode="auto">
              <a:xfrm>
                <a:off x="1770" y="0"/>
                <a:ext cx="1847" cy="403"/>
                <a:chOff x="1770" y="0"/>
                <a:chExt cx="1847" cy="403"/>
              </a:xfrm>
            </p:grpSpPr>
            <p:sp>
              <p:nvSpPr>
                <p:cNvPr id="7176" name="Rectangle 8"/>
                <p:cNvSpPr>
                  <a:spLocks noChangeArrowheads="1"/>
                </p:cNvSpPr>
                <p:nvPr/>
              </p:nvSpPr>
              <p:spPr bwMode="auto">
                <a:xfrm>
                  <a:off x="1813" y="0"/>
                  <a:ext cx="176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cs-CZ" sz="2800">
                      <a:solidFill>
                        <a:schemeClr val="tx2"/>
                      </a:solidFill>
                      <a:latin typeface="+mn-lt"/>
                    </a:rPr>
                    <a:t>Chronická  bolest</a:t>
                  </a:r>
                </a:p>
              </p:txBody>
            </p:sp>
            <p:sp>
              <p:nvSpPr>
                <p:cNvPr id="7177" name="Rectangle 9"/>
                <p:cNvSpPr>
                  <a:spLocks noChangeArrowheads="1"/>
                </p:cNvSpPr>
                <p:nvPr/>
              </p:nvSpPr>
              <p:spPr bwMode="auto">
                <a:xfrm>
                  <a:off x="1770" y="0"/>
                  <a:ext cx="184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n-lt"/>
                  </a:endParaRPr>
                </a:p>
              </p:txBody>
            </p:sp>
          </p:grp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1770" cy="748"/>
                <a:chOff x="0" y="403"/>
                <a:chExt cx="1770" cy="748"/>
              </a:xfrm>
            </p:grpSpPr>
            <p:sp>
              <p:nvSpPr>
                <p:cNvPr id="7179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684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cs-CZ" sz="1500" dirty="0">
                      <a:latin typeface="+mn-lt"/>
                    </a:rPr>
                    <a:t>Komplikace těhotenství</a:t>
                  </a:r>
                </a:p>
                <a:p>
                  <a:pPr lvl="1"/>
                  <a:r>
                    <a:rPr lang="cs-CZ" sz="1500" dirty="0">
                      <a:latin typeface="+mn-lt"/>
                    </a:rPr>
                    <a:t>Ektopická gravidita</a:t>
                  </a:r>
                </a:p>
                <a:p>
                  <a:pPr lvl="1"/>
                  <a:r>
                    <a:rPr lang="cs-CZ" sz="1500" dirty="0">
                      <a:latin typeface="+mn-lt"/>
                    </a:rPr>
                    <a:t>Spontánní abort</a:t>
                  </a:r>
                </a:p>
              </p:txBody>
            </p:sp>
            <p:sp>
              <p:nvSpPr>
                <p:cNvPr id="718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77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n-lt"/>
                  </a:endParaRPr>
                </a:p>
              </p:txBody>
            </p:sp>
          </p:grpSp>
          <p:grpSp>
            <p:nvGrpSpPr>
              <p:cNvPr id="7181" name="Group 13"/>
              <p:cNvGrpSpPr>
                <a:grpSpLocks/>
              </p:cNvGrpSpPr>
              <p:nvPr/>
            </p:nvGrpSpPr>
            <p:grpSpPr bwMode="auto">
              <a:xfrm>
                <a:off x="1770" y="403"/>
                <a:ext cx="1847" cy="2704"/>
                <a:chOff x="1770" y="403"/>
                <a:chExt cx="1847" cy="2704"/>
              </a:xfrm>
            </p:grpSpPr>
            <p:sp>
              <p:nvSpPr>
                <p:cNvPr id="7182" name="Rectangle 14"/>
                <p:cNvSpPr>
                  <a:spLocks noChangeArrowheads="1"/>
                </p:cNvSpPr>
                <p:nvPr/>
              </p:nvSpPr>
              <p:spPr bwMode="auto">
                <a:xfrm>
                  <a:off x="1813" y="403"/>
                  <a:ext cx="1761" cy="27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cs-CZ" sz="1500">
                      <a:latin typeface="+mn-lt"/>
                    </a:rPr>
                    <a:t>Extrauterinní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Adhese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Chronický pánevní zánět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Endometriosa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Syndrom ponechaného vaječníku (po hysterektomii)</a:t>
                  </a:r>
                </a:p>
                <a:p>
                  <a:r>
                    <a:rPr lang="cs-CZ" sz="1500">
                      <a:latin typeface="+mn-lt"/>
                    </a:rPr>
                    <a:t>Děložní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Adenomyosa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Chronická endometritis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Děložní leiomyom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Pánevní kongesce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Nitroděložní tělísko</a:t>
                  </a:r>
                </a:p>
                <a:p>
                  <a:pPr lvl="1"/>
                  <a:r>
                    <a:rPr lang="cs-CZ" sz="1500">
                      <a:latin typeface="+mn-lt"/>
                    </a:rPr>
                    <a:t>Sestup, výhřez rodidel</a:t>
                  </a:r>
                </a:p>
                <a:p>
                  <a:endParaRPr lang="cs-CZ" sz="1600">
                    <a:latin typeface="+mn-lt"/>
                    <a:cs typeface="Times New Roman" charset="0"/>
                  </a:endParaRPr>
                </a:p>
              </p:txBody>
            </p:sp>
            <p:sp>
              <p:nvSpPr>
                <p:cNvPr id="7183" name="Rectangle 15"/>
                <p:cNvSpPr>
                  <a:spLocks noChangeArrowheads="1"/>
                </p:cNvSpPr>
                <p:nvPr/>
              </p:nvSpPr>
              <p:spPr bwMode="auto">
                <a:xfrm>
                  <a:off x="1770" y="403"/>
                  <a:ext cx="1847" cy="27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n-lt"/>
                  </a:endParaRPr>
                </a:p>
              </p:txBody>
            </p:sp>
          </p:grpSp>
          <p:grpSp>
            <p:nvGrpSpPr>
              <p:cNvPr id="7184" name="Group 16"/>
              <p:cNvGrpSpPr>
                <a:grpSpLocks/>
              </p:cNvGrpSpPr>
              <p:nvPr/>
            </p:nvGrpSpPr>
            <p:grpSpPr bwMode="auto">
              <a:xfrm>
                <a:off x="0" y="1151"/>
                <a:ext cx="1770" cy="518"/>
                <a:chOff x="0" y="1151"/>
                <a:chExt cx="1770" cy="518"/>
              </a:xfrm>
            </p:grpSpPr>
            <p:sp>
              <p:nvSpPr>
                <p:cNvPr id="7185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1151"/>
                  <a:ext cx="168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cs-CZ" sz="1600">
                      <a:latin typeface="+mn-lt"/>
                    </a:rPr>
                    <a:t>Zánětlivá onemocnění</a:t>
                  </a:r>
                </a:p>
                <a:p>
                  <a:pPr lvl="1" eaLnBrk="0" hangingPunct="0"/>
                  <a:r>
                    <a:rPr lang="cs-CZ" sz="1600" i="1">
                      <a:latin typeface="+mn-lt"/>
                    </a:rPr>
                    <a:t>Hluboký pánevní zánět</a:t>
                  </a:r>
                  <a:endParaRPr lang="cs-CZ" sz="3200">
                    <a:latin typeface="+mn-lt"/>
                  </a:endParaRPr>
                </a:p>
              </p:txBody>
            </p:sp>
            <p:sp>
              <p:nvSpPr>
                <p:cNvPr id="7186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1151"/>
                  <a:ext cx="177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n-lt"/>
                  </a:endParaRPr>
                </a:p>
              </p:txBody>
            </p:sp>
          </p:grpSp>
          <p:grpSp>
            <p:nvGrpSpPr>
              <p:cNvPr id="7187" name="Group 19"/>
              <p:cNvGrpSpPr>
                <a:grpSpLocks/>
              </p:cNvGrpSpPr>
              <p:nvPr/>
            </p:nvGrpSpPr>
            <p:grpSpPr bwMode="auto">
              <a:xfrm>
                <a:off x="0" y="1669"/>
                <a:ext cx="1770" cy="1438"/>
                <a:chOff x="0" y="1669"/>
                <a:chExt cx="1770" cy="1438"/>
              </a:xfrm>
            </p:grpSpPr>
            <p:sp>
              <p:nvSpPr>
                <p:cNvPr id="7188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1669"/>
                  <a:ext cx="1684" cy="1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cs-CZ" sz="1500" i="1">
                      <a:latin typeface="+mn-lt"/>
                    </a:rPr>
                    <a:t>Adnexální bolest</a:t>
                  </a:r>
                </a:p>
                <a:p>
                  <a:pPr lvl="1" eaLnBrk="0" hangingPunct="0"/>
                  <a:r>
                    <a:rPr lang="cs-CZ" sz="1500" i="1">
                      <a:latin typeface="+mn-lt"/>
                    </a:rPr>
                    <a:t>Hemoragické žluté tělísko</a:t>
                  </a:r>
                </a:p>
                <a:p>
                  <a:pPr lvl="1" eaLnBrk="0" hangingPunct="0"/>
                  <a:r>
                    <a:rPr lang="cs-CZ" sz="1500" i="1">
                      <a:latin typeface="+mn-lt"/>
                    </a:rPr>
                    <a:t>Ruptura žlutého tělíska</a:t>
                  </a:r>
                </a:p>
                <a:p>
                  <a:pPr lvl="1" eaLnBrk="0" hangingPunct="0"/>
                  <a:r>
                    <a:rPr lang="cs-CZ" sz="1500" i="1">
                      <a:latin typeface="+mn-lt"/>
                    </a:rPr>
                    <a:t>Ovariální cysta</a:t>
                  </a:r>
                </a:p>
                <a:p>
                  <a:pPr lvl="1" eaLnBrk="0" hangingPunct="0"/>
                  <a:r>
                    <a:rPr lang="cs-CZ" sz="1500" i="1">
                      <a:latin typeface="+mn-lt"/>
                    </a:rPr>
                    <a:t>Ruptura, Torse</a:t>
                  </a:r>
                </a:p>
                <a:p>
                  <a:pPr lvl="2" eaLnBrk="0" hangingPunct="0"/>
                  <a:r>
                    <a:rPr lang="cs-CZ" sz="1500" i="1">
                      <a:latin typeface="+mn-lt"/>
                    </a:rPr>
                    <a:t>Adnex</a:t>
                  </a:r>
                </a:p>
                <a:p>
                  <a:pPr lvl="2" eaLnBrk="0" hangingPunct="0"/>
                  <a:r>
                    <a:rPr lang="cs-CZ" sz="1500" i="1">
                      <a:latin typeface="+mn-lt"/>
                    </a:rPr>
                    <a:t>Ovariáloního tumorü</a:t>
                  </a:r>
                </a:p>
                <a:p>
                  <a:pPr lvl="2" eaLnBrk="0" hangingPunct="0"/>
                  <a:r>
                    <a:rPr lang="cs-CZ" sz="1500" i="1">
                      <a:latin typeface="+mn-lt"/>
                    </a:rPr>
                    <a:t>Ovariální cysty</a:t>
                  </a:r>
                </a:p>
                <a:p>
                  <a:pPr lvl="2" eaLnBrk="0" hangingPunct="0"/>
                  <a:r>
                    <a:rPr lang="cs-CZ" sz="1500" i="1">
                      <a:latin typeface="+mn-lt"/>
                    </a:rPr>
                    <a:t>Stopkatého myomu</a:t>
                  </a:r>
                  <a:endParaRPr lang="cs-CZ" sz="1500">
                    <a:latin typeface="+mn-lt"/>
                  </a:endParaRPr>
                </a:p>
              </p:txBody>
            </p:sp>
            <p:sp>
              <p:nvSpPr>
                <p:cNvPr id="718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669"/>
                  <a:ext cx="1770" cy="143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n-lt"/>
                  </a:endParaRPr>
                </a:p>
              </p:txBody>
            </p:sp>
          </p:grpSp>
          <p:grpSp>
            <p:nvGrpSpPr>
              <p:cNvPr id="7190" name="Group 22"/>
              <p:cNvGrpSpPr>
                <a:grpSpLocks/>
              </p:cNvGrpSpPr>
              <p:nvPr/>
            </p:nvGrpSpPr>
            <p:grpSpPr bwMode="auto">
              <a:xfrm>
                <a:off x="0" y="3107"/>
                <a:ext cx="3617" cy="403"/>
                <a:chOff x="0" y="3107"/>
                <a:chExt cx="3617" cy="403"/>
              </a:xfrm>
            </p:grpSpPr>
            <p:sp>
              <p:nvSpPr>
                <p:cNvPr id="7191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3107"/>
                  <a:ext cx="353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cs-CZ" sz="2800">
                      <a:solidFill>
                        <a:schemeClr val="tx2"/>
                      </a:solidFill>
                      <a:latin typeface="+mn-lt"/>
                    </a:rPr>
                    <a:t>Intermitentní bolest</a:t>
                  </a:r>
                </a:p>
              </p:txBody>
            </p:sp>
            <p:sp>
              <p:nvSpPr>
                <p:cNvPr id="7192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3107"/>
                  <a:ext cx="361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n-lt"/>
                  </a:endParaRPr>
                </a:p>
              </p:txBody>
            </p:sp>
          </p:grpSp>
          <p:grpSp>
            <p:nvGrpSpPr>
              <p:cNvPr id="7193" name="Group 25"/>
              <p:cNvGrpSpPr>
                <a:grpSpLocks/>
              </p:cNvGrpSpPr>
              <p:nvPr/>
            </p:nvGrpSpPr>
            <p:grpSpPr bwMode="auto">
              <a:xfrm>
                <a:off x="0" y="3510"/>
                <a:ext cx="3617" cy="748"/>
                <a:chOff x="0" y="3510"/>
                <a:chExt cx="3617" cy="748"/>
              </a:xfrm>
            </p:grpSpPr>
            <p:sp>
              <p:nvSpPr>
                <p:cNvPr id="7194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3510"/>
                  <a:ext cx="3531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cs-CZ" sz="1400" i="1">
                      <a:latin typeface="+mn-lt"/>
                    </a:rPr>
                    <a:t>Ovulační bolest (krize)</a:t>
                  </a:r>
                </a:p>
                <a:p>
                  <a:r>
                    <a:rPr lang="cs-CZ" sz="1400" i="1">
                      <a:latin typeface="+mn-lt"/>
                    </a:rPr>
                    <a:t>Dysmenorea</a:t>
                  </a:r>
                </a:p>
                <a:p>
                  <a:pPr lvl="1"/>
                  <a:r>
                    <a:rPr lang="cs-CZ" sz="1400" i="1">
                      <a:latin typeface="+mn-lt"/>
                    </a:rPr>
                    <a:t>Primární</a:t>
                  </a:r>
                </a:p>
                <a:p>
                  <a:pPr lvl="1"/>
                  <a:r>
                    <a:rPr lang="cs-CZ" sz="1400" i="1">
                      <a:latin typeface="+mn-lt"/>
                    </a:rPr>
                    <a:t>Sekundární </a:t>
                  </a:r>
                  <a:endParaRPr lang="cs-CZ" sz="2800">
                    <a:latin typeface="+mn-lt"/>
                  </a:endParaRPr>
                </a:p>
              </p:txBody>
            </p:sp>
            <p:sp>
              <p:nvSpPr>
                <p:cNvPr id="7195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3510"/>
                  <a:ext cx="361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n-lt"/>
                  </a:endParaRPr>
                </a:p>
              </p:txBody>
            </p:sp>
          </p:grpSp>
        </p:grp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-3" y="-3"/>
              <a:ext cx="3623" cy="426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64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Akutní bolest</a:t>
            </a:r>
            <a:br>
              <a:rPr lang="cs-CZ"/>
            </a:br>
            <a:endParaRPr lang="cs-CZ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" y="1600200"/>
            <a:ext cx="4419600" cy="133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latin typeface="+mn-lt"/>
              </a:rPr>
              <a:t>Komplikace těhotenství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900" dirty="0">
                <a:latin typeface="+mn-lt"/>
              </a:rPr>
              <a:t>Ektopická gravidita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900" dirty="0">
                <a:latin typeface="+mn-lt"/>
              </a:rPr>
              <a:t> Spontánní abort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" y="3124200"/>
            <a:ext cx="4419600" cy="973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100" dirty="0">
                <a:latin typeface="+mn-lt"/>
              </a:rPr>
              <a:t>Zánětlivá onemocnění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2400" i="1" dirty="0">
                <a:latin typeface="+mn-lt"/>
              </a:rPr>
              <a:t> </a:t>
            </a:r>
            <a:r>
              <a:rPr lang="cs-CZ" sz="2000" i="1" dirty="0">
                <a:latin typeface="+mn-lt"/>
              </a:rPr>
              <a:t>Hluboký pánevní zánět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724400" y="1600200"/>
            <a:ext cx="4191000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100" i="1">
                <a:latin typeface="+mn-lt"/>
              </a:rPr>
              <a:t>Adnexální bolest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2100" i="1">
                <a:latin typeface="+mn-lt"/>
              </a:rPr>
              <a:t> </a:t>
            </a:r>
            <a:r>
              <a:rPr lang="cs-CZ" sz="1900" i="1">
                <a:latin typeface="+mn-lt"/>
              </a:rPr>
              <a:t>Hemoragické žluté tělísko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900" i="1">
                <a:latin typeface="+mn-lt"/>
              </a:rPr>
              <a:t> Ovariální cysta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900" i="1">
                <a:latin typeface="+mn-lt"/>
              </a:rPr>
              <a:t> Torse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cs-CZ" sz="1900" i="1">
                <a:latin typeface="+mn-lt"/>
              </a:rPr>
              <a:t> Adnex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cs-CZ" sz="1900" i="1">
                <a:latin typeface="+mn-lt"/>
              </a:rPr>
              <a:t> Ovariáloního tumorü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cs-CZ" sz="1900" i="1">
                <a:latin typeface="+mn-lt"/>
              </a:rPr>
              <a:t> Ovariální cysty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cs-CZ" sz="1900" i="1">
                <a:latin typeface="+mn-lt"/>
              </a:rPr>
              <a:t> Stopkatého myomu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2400">
              <a:latin typeface="Times New Roman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0" y="4419600"/>
            <a:ext cx="4419600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dirty="0">
                <a:latin typeface="+mn-lt"/>
              </a:rPr>
              <a:t>Dystrofické změny myomu</a:t>
            </a:r>
          </a:p>
          <a:p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61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81000" y="152400"/>
            <a:ext cx="8305800" cy="5867400"/>
            <a:chOff x="-3" y="-3"/>
            <a:chExt cx="2935" cy="2021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0"/>
              <a:ext cx="2929" cy="2015"/>
              <a:chOff x="0" y="0"/>
              <a:chExt cx="2929" cy="2015"/>
            </a:xfrm>
          </p:grpSpPr>
          <p:grpSp>
            <p:nvGrpSpPr>
              <p:cNvPr id="922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929" cy="403"/>
                <a:chOff x="0" y="0"/>
                <a:chExt cx="2929" cy="403"/>
              </a:xfrm>
            </p:grpSpPr>
            <p:sp>
              <p:nvSpPr>
                <p:cNvPr id="9221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84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cs-CZ" sz="3600">
                      <a:latin typeface="+mj-lt"/>
                    </a:rPr>
                    <a:t>Ektopická gravidita </a:t>
                  </a:r>
                  <a:r>
                    <a:rPr lang="cs-CZ" sz="3600">
                      <a:latin typeface="+mj-lt"/>
                      <a:cs typeface="Times New Roman" charset="0"/>
                    </a:rPr>
                    <a:t> </a:t>
                  </a:r>
                  <a:endParaRPr lang="cs-CZ" sz="3600">
                    <a:latin typeface="+mj-lt"/>
                  </a:endParaRPr>
                </a:p>
                <a:p>
                  <a:pPr algn="ctr" eaLnBrk="0" hangingPunct="0"/>
                  <a:endParaRPr lang="cs-CZ" sz="6000">
                    <a:latin typeface="+mj-lt"/>
                  </a:endParaRPr>
                </a:p>
              </p:txBody>
            </p:sp>
            <p:sp>
              <p:nvSpPr>
                <p:cNvPr id="9222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29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j-lt"/>
                  </a:endParaRPr>
                </a:p>
              </p:txBody>
            </p:sp>
          </p:grpSp>
          <p:grpSp>
            <p:nvGrpSpPr>
              <p:cNvPr id="9223" name="Group 7"/>
              <p:cNvGrpSpPr>
                <a:grpSpLocks/>
              </p:cNvGrpSpPr>
              <p:nvPr/>
            </p:nvGrpSpPr>
            <p:grpSpPr bwMode="auto">
              <a:xfrm>
                <a:off x="0" y="403"/>
                <a:ext cx="2929" cy="403"/>
                <a:chOff x="0" y="403"/>
                <a:chExt cx="2929" cy="403"/>
              </a:xfrm>
            </p:grpSpPr>
            <p:sp>
              <p:nvSpPr>
                <p:cNvPr id="9224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284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cs-CZ" sz="3600">
                      <a:latin typeface="+mj-lt"/>
                    </a:rPr>
                    <a:t>H</a:t>
                  </a:r>
                  <a:r>
                    <a:rPr lang="cs-CZ" sz="3600">
                      <a:latin typeface="+mj-lt"/>
                      <a:cs typeface="Times New Roman" charset="0"/>
                    </a:rPr>
                    <a:t>emoragické </a:t>
                  </a:r>
                  <a:r>
                    <a:rPr lang="cs-CZ" sz="3600">
                      <a:latin typeface="+mj-lt"/>
                    </a:rPr>
                    <a:t>ž</a:t>
                  </a:r>
                  <a:r>
                    <a:rPr lang="cs-CZ" sz="3600">
                      <a:latin typeface="+mj-lt"/>
                      <a:cs typeface="Times New Roman" charset="0"/>
                    </a:rPr>
                    <a:t>luté t</a:t>
                  </a:r>
                  <a:r>
                    <a:rPr lang="cs-CZ" sz="3600">
                      <a:latin typeface="+mj-lt"/>
                    </a:rPr>
                    <a:t>ě</a:t>
                  </a:r>
                  <a:r>
                    <a:rPr lang="cs-CZ" sz="3600">
                      <a:latin typeface="+mj-lt"/>
                      <a:cs typeface="Times New Roman" charset="0"/>
                    </a:rPr>
                    <a:t>lísk</a:t>
                  </a:r>
                  <a:r>
                    <a:rPr lang="cs-CZ" sz="3600">
                      <a:latin typeface="+mj-lt"/>
                    </a:rPr>
                    <a:t>o </a:t>
                  </a:r>
                </a:p>
                <a:p>
                  <a:pPr algn="ctr" eaLnBrk="0" hangingPunct="0"/>
                  <a:endParaRPr lang="cs-CZ" sz="6000">
                    <a:latin typeface="+mj-lt"/>
                  </a:endParaRPr>
                </a:p>
              </p:txBody>
            </p:sp>
            <p:sp>
              <p:nvSpPr>
                <p:cNvPr id="922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2929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j-lt"/>
                  </a:endParaRPr>
                </a:p>
              </p:txBody>
            </p:sp>
          </p:grpSp>
          <p:grpSp>
            <p:nvGrpSpPr>
              <p:cNvPr id="9226" name="Group 10"/>
              <p:cNvGrpSpPr>
                <a:grpSpLocks/>
              </p:cNvGrpSpPr>
              <p:nvPr/>
            </p:nvGrpSpPr>
            <p:grpSpPr bwMode="auto">
              <a:xfrm>
                <a:off x="0" y="806"/>
                <a:ext cx="2929" cy="403"/>
                <a:chOff x="0" y="806"/>
                <a:chExt cx="2929" cy="403"/>
              </a:xfrm>
            </p:grpSpPr>
            <p:sp>
              <p:nvSpPr>
                <p:cNvPr id="9227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284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cs-CZ" sz="3600">
                      <a:latin typeface="+mj-lt"/>
                      <a:cs typeface="Times New Roman" charset="0"/>
                    </a:rPr>
                    <a:t>Tuboovariální absecs</a:t>
                  </a:r>
                </a:p>
                <a:p>
                  <a:pPr algn="ctr" eaLnBrk="0" hangingPunct="0"/>
                  <a:endParaRPr lang="cs-CZ" sz="6000">
                    <a:latin typeface="+mj-lt"/>
                  </a:endParaRPr>
                </a:p>
              </p:txBody>
            </p:sp>
            <p:sp>
              <p:nvSpPr>
                <p:cNvPr id="9228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2929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j-lt"/>
                  </a:endParaRPr>
                </a:p>
              </p:txBody>
            </p:sp>
          </p:grpSp>
          <p:grpSp>
            <p:nvGrpSpPr>
              <p:cNvPr id="9229" name="Group 13"/>
              <p:cNvGrpSpPr>
                <a:grpSpLocks/>
              </p:cNvGrpSpPr>
              <p:nvPr/>
            </p:nvGrpSpPr>
            <p:grpSpPr bwMode="auto">
              <a:xfrm>
                <a:off x="0" y="1209"/>
                <a:ext cx="2929" cy="403"/>
                <a:chOff x="0" y="1209"/>
                <a:chExt cx="2929" cy="403"/>
              </a:xfrm>
            </p:grpSpPr>
            <p:sp>
              <p:nvSpPr>
                <p:cNvPr id="9230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284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cs-CZ" sz="3600">
                      <a:latin typeface="+mj-lt"/>
                      <a:cs typeface="Times New Roman" charset="0"/>
                    </a:rPr>
                    <a:t>Torse </a:t>
                  </a:r>
                  <a:endParaRPr lang="cs-CZ" sz="3600">
                    <a:latin typeface="+mj-lt"/>
                  </a:endParaRPr>
                </a:p>
                <a:p>
                  <a:pPr algn="ctr"/>
                  <a:r>
                    <a:rPr lang="cs-CZ" sz="2000" b="1">
                      <a:latin typeface="+mj-lt"/>
                    </a:rPr>
                    <a:t>(</a:t>
                  </a:r>
                  <a:r>
                    <a:rPr lang="cs-CZ" sz="2000" b="1">
                      <a:latin typeface="+mj-lt"/>
                      <a:cs typeface="Times New Roman" charset="0"/>
                    </a:rPr>
                    <a:t>adnex</a:t>
                  </a:r>
                  <a:r>
                    <a:rPr lang="cs-CZ" sz="2000" b="1">
                      <a:latin typeface="+mj-lt"/>
                    </a:rPr>
                    <a:t>a</a:t>
                  </a:r>
                  <a:r>
                    <a:rPr lang="cs-CZ" sz="2000" b="1">
                      <a:latin typeface="+mj-lt"/>
                      <a:cs typeface="Times New Roman" charset="0"/>
                    </a:rPr>
                    <a:t>, ovariální cyst</a:t>
                  </a:r>
                  <a:r>
                    <a:rPr lang="cs-CZ" sz="2000" b="1">
                      <a:latin typeface="+mj-lt"/>
                    </a:rPr>
                    <a:t>a</a:t>
                  </a:r>
                  <a:r>
                    <a:rPr lang="cs-CZ" sz="2000" b="1">
                      <a:latin typeface="+mj-lt"/>
                      <a:cs typeface="Times New Roman" charset="0"/>
                    </a:rPr>
                    <a:t>, ovariální tumor, stopkat</a:t>
                  </a:r>
                  <a:r>
                    <a:rPr lang="cs-CZ" sz="2000" b="1">
                      <a:latin typeface="+mj-lt"/>
                    </a:rPr>
                    <a:t>ý</a:t>
                  </a:r>
                  <a:r>
                    <a:rPr lang="cs-CZ" sz="2000" b="1">
                      <a:latin typeface="+mj-lt"/>
                      <a:cs typeface="Times New Roman" charset="0"/>
                    </a:rPr>
                    <a:t> myom)</a:t>
                  </a:r>
                  <a:endParaRPr lang="cs-CZ" sz="2000" b="1">
                    <a:latin typeface="+mj-lt"/>
                  </a:endParaRPr>
                </a:p>
                <a:p>
                  <a:pPr algn="ctr"/>
                  <a:endParaRPr lang="cs-CZ" sz="2000" b="1">
                    <a:latin typeface="+mj-lt"/>
                  </a:endParaRPr>
                </a:p>
                <a:p>
                  <a:pPr algn="ctr"/>
                  <a:endParaRPr lang="cs-CZ" sz="2000">
                    <a:latin typeface="+mj-lt"/>
                  </a:endParaRPr>
                </a:p>
                <a:p>
                  <a:pPr algn="ctr"/>
                  <a:r>
                    <a:rPr lang="cs-CZ" sz="3600">
                      <a:latin typeface="+mj-lt"/>
                      <a:cs typeface="Times New Roman" charset="0"/>
                    </a:rPr>
                    <a:t>Dystrofické zm</a:t>
                  </a:r>
                  <a:r>
                    <a:rPr lang="cs-CZ" sz="3600">
                      <a:latin typeface="+mj-lt"/>
                    </a:rPr>
                    <a:t>ě</a:t>
                  </a:r>
                  <a:r>
                    <a:rPr lang="cs-CZ" sz="3600">
                      <a:latin typeface="+mj-lt"/>
                      <a:cs typeface="Times New Roman" charset="0"/>
                    </a:rPr>
                    <a:t>ny myomu</a:t>
                  </a:r>
                  <a:endParaRPr lang="cs-CZ" sz="3600">
                    <a:latin typeface="+mj-lt"/>
                  </a:endParaRPr>
                </a:p>
                <a:p>
                  <a:pPr algn="ctr"/>
                  <a:endParaRPr lang="cs-CZ" sz="6000">
                    <a:latin typeface="+mj-lt"/>
                  </a:endParaRPr>
                </a:p>
              </p:txBody>
            </p:sp>
            <p:sp>
              <p:nvSpPr>
                <p:cNvPr id="9231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2929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j-lt"/>
                  </a:endParaRPr>
                </a:p>
              </p:txBody>
            </p:sp>
          </p:grpSp>
          <p:grpSp>
            <p:nvGrpSpPr>
              <p:cNvPr id="9232" name="Group 16"/>
              <p:cNvGrpSpPr>
                <a:grpSpLocks/>
              </p:cNvGrpSpPr>
              <p:nvPr/>
            </p:nvGrpSpPr>
            <p:grpSpPr bwMode="auto">
              <a:xfrm>
                <a:off x="0" y="1612"/>
                <a:ext cx="2929" cy="403"/>
                <a:chOff x="0" y="1612"/>
                <a:chExt cx="2929" cy="403"/>
              </a:xfrm>
            </p:grpSpPr>
            <p:sp>
              <p:nvSpPr>
                <p:cNvPr id="9233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284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endParaRPr lang="cs-CZ" sz="6000">
                    <a:latin typeface="+mj-lt"/>
                  </a:endParaRPr>
                </a:p>
              </p:txBody>
            </p:sp>
            <p:sp>
              <p:nvSpPr>
                <p:cNvPr id="9234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2929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>
                    <a:latin typeface="+mj-lt"/>
                  </a:endParaRPr>
                </a:p>
              </p:txBody>
            </p:sp>
          </p:grpSp>
        </p:grp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-3" y="-3"/>
              <a:ext cx="2935" cy="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24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cs typeface="Times New Roman" charset="0"/>
              </a:rPr>
              <a:t>Gynekologick</a:t>
            </a:r>
            <a:r>
              <a:rPr lang="cs-CZ" i="1"/>
              <a:t>é</a:t>
            </a:r>
            <a:r>
              <a:rPr lang="cs-CZ" i="1">
                <a:cs typeface="Times New Roman" charset="0"/>
              </a:rPr>
              <a:t> NPB</a:t>
            </a:r>
            <a:br>
              <a:rPr lang="cs-CZ" i="1">
                <a:cs typeface="Times New Roman" charset="0"/>
              </a:rPr>
            </a:br>
            <a:endParaRPr lang="cs-CZ" i="1">
              <a:cs typeface="Times New Roman" charset="0"/>
            </a:endParaRP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ph type="tbl" idx="1"/>
          </p:nvPr>
        </p:nvGraphicFramePr>
        <p:xfrm>
          <a:off x="228600" y="1905000"/>
          <a:ext cx="8763000" cy="3848100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828800"/>
                <a:gridCol w="2057400"/>
                <a:gridCol w="1752600"/>
              </a:tblGrid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4F4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 Ektopická gravidita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CC"/>
                        </a:gs>
                        <a:gs pos="100000">
                          <a:srgbClr val="0033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F4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Corpus luteum hemoragicum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CC"/>
                        </a:gs>
                        <a:gs pos="100000">
                          <a:srgbClr val="0033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F4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Tuboovariální absces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CC"/>
                        </a:gs>
                        <a:gs pos="100000">
                          <a:srgbClr val="0033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F4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Torze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CC"/>
                        </a:gs>
                        <a:gs pos="100000">
                          <a:srgbClr val="0033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F4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Intaktní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F4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Ruptura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F4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Tubární abort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Times New Roman" charset="0"/>
                        </a:rPr>
                        <a:t>Viscerální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Somatická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Somatická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Somatická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Times New Roman" charset="0"/>
                        </a:rPr>
                        <a:t>Viscerální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Distenze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vejcovodu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Krvácení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Krvácení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Zánětlivá iritace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peritonea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Ischemie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19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Viscerální bolest střední intenzity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/>
              <a:t>T</a:t>
            </a:r>
            <a:r>
              <a:rPr lang="cs-CZ" sz="2800" b="1">
                <a:cs typeface="Times New Roman" charset="0"/>
              </a:rPr>
              <a:t>upá bolest</a:t>
            </a:r>
            <a:r>
              <a:rPr lang="cs-CZ" sz="2800" b="1"/>
              <a:t> </a:t>
            </a:r>
            <a:r>
              <a:rPr lang="cs-CZ" sz="2800" b="1">
                <a:cs typeface="Times New Roman" charset="0"/>
              </a:rPr>
              <a:t>v oblasti posti</a:t>
            </a:r>
            <a:r>
              <a:rPr lang="cs-CZ" sz="2800" b="1"/>
              <a:t>ž</a:t>
            </a:r>
            <a:r>
              <a:rPr lang="cs-CZ" sz="2800" b="1">
                <a:cs typeface="Times New Roman" charset="0"/>
              </a:rPr>
              <a:t>eného orgánu</a:t>
            </a:r>
            <a:r>
              <a:rPr lang="cs-CZ" sz="280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cs-CZ"/>
              <a:t>Hluboký pánevní zánět</a:t>
            </a:r>
          </a:p>
          <a:p>
            <a:pPr lvl="1">
              <a:buFont typeface="Wingdings" pitchFamily="2" charset="2"/>
              <a:buChar char="ü"/>
            </a:pPr>
            <a:r>
              <a:rPr lang="cs-CZ"/>
              <a:t>Ektopická gravidita – tubární abort</a:t>
            </a:r>
          </a:p>
          <a:p>
            <a:pPr lvl="1">
              <a:buFont typeface="Wingdings" pitchFamily="2" charset="2"/>
              <a:buChar char="ü"/>
            </a:pPr>
            <a:r>
              <a:rPr lang="cs-CZ"/>
              <a:t>Dysmenorea</a:t>
            </a:r>
          </a:p>
          <a:p>
            <a:pPr lvl="1">
              <a:buFont typeface="Wingdings" pitchFamily="2" charset="2"/>
              <a:buChar char="ü"/>
            </a:pPr>
            <a:r>
              <a:rPr lang="cs-CZ"/>
              <a:t>Endometriosa</a:t>
            </a:r>
          </a:p>
          <a:p>
            <a:pPr lvl="1">
              <a:buFont typeface="Wingdings" pitchFamily="2" charset="2"/>
              <a:buChar char="ü"/>
            </a:pPr>
            <a:r>
              <a:rPr lang="cs-CZ"/>
              <a:t>Sekundární změny (ischemie) leiomyomu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438400" y="5257800"/>
            <a:ext cx="1828800" cy="685800"/>
          </a:xfrm>
          <a:prstGeom prst="rightArrow">
            <a:avLst>
              <a:gd name="adj1" fmla="val 50000"/>
              <a:gd name="adj2" fmla="val 66667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19600" y="5105400"/>
            <a:ext cx="37834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>
                <a:latin typeface="+mn-lt"/>
              </a:rPr>
              <a:t>Distenze vejcovodu</a:t>
            </a:r>
          </a:p>
          <a:p>
            <a:r>
              <a:rPr lang="cs-CZ" sz="3200" dirty="0">
                <a:latin typeface="+mn-lt"/>
              </a:rPr>
              <a:t>Přechodná ischemie</a:t>
            </a:r>
          </a:p>
        </p:txBody>
      </p:sp>
    </p:spTree>
    <p:extLst>
      <p:ext uri="{BB962C8B-B14F-4D97-AF65-F5344CB8AC3E}">
        <p14:creationId xmlns:p14="http://schemas.microsoft.com/office/powerpoint/2010/main" val="374155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</Template>
  <TotalTime>6</TotalTime>
  <Words>454</Words>
  <Application>Microsoft Office PowerPoint</Application>
  <PresentationFormat>Předvádění na obrazovce (4:3)</PresentationFormat>
  <Paragraphs>185</Paragraphs>
  <Slides>30</Slides>
  <Notes>0</Notes>
  <HiddenSlides>11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Téma</vt:lpstr>
      <vt:lpstr>Náhlé příhody břišní gynekologického původu</vt:lpstr>
      <vt:lpstr>Vnitřní rodidla a bolest</vt:lpstr>
      <vt:lpstr>Vnitřní rodidla a bolest</vt:lpstr>
      <vt:lpstr>Typy pánevní bolesti</vt:lpstr>
      <vt:lpstr>Prezentace aplikace PowerPoint</vt:lpstr>
      <vt:lpstr>Akutní bolest </vt:lpstr>
      <vt:lpstr>Prezentace aplikace PowerPoint</vt:lpstr>
      <vt:lpstr>Gynekologické NPB </vt:lpstr>
      <vt:lpstr>Viscerální bolest střední intenzity</vt:lpstr>
      <vt:lpstr>Těžká viscerální bolest</vt:lpstr>
      <vt:lpstr>Progredující viscerální bolest</vt:lpstr>
      <vt:lpstr>Náhlá somatická bolest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Diferenciální diagnostika pánevní bolesti</vt:lpstr>
      <vt:lpstr>U každé ženy ve fertilním věku  s náhle vzniklými bolestmi v podbřišku je třeba vyloučit těhotenství. </vt:lpstr>
      <vt:lpstr>Prezentace aplikace PowerPoint</vt:lpstr>
      <vt:lpstr>Prezentace aplikace PowerPoint</vt:lpstr>
      <vt:lpstr>Prezentace aplikace PowerPoint</vt:lpstr>
      <vt:lpstr>Prezentace aplikace PowerPoint</vt:lpstr>
      <vt:lpstr>Úkoly</vt:lpstr>
      <vt:lpstr>Otázky</vt:lpstr>
      <vt:lpstr>Děkuji za pozornost Petr Křepelka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Náhlé příhody břišní gynekologického původu</dc:title>
  <dc:creator>UPMD</dc:creator>
  <cp:lastModifiedBy>petr</cp:lastModifiedBy>
  <cp:revision>3</cp:revision>
  <dcterms:created xsi:type="dcterms:W3CDTF">2012-01-14T15:07:36Z</dcterms:created>
  <dcterms:modified xsi:type="dcterms:W3CDTF">2019-02-08T08:13:04Z</dcterms:modified>
</cp:coreProperties>
</file>