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5"/>
  </p:notesMasterIdLst>
  <p:sldIdLst>
    <p:sldId id="257" r:id="rId2"/>
    <p:sldId id="262" r:id="rId3"/>
    <p:sldId id="263" r:id="rId4"/>
    <p:sldId id="264" r:id="rId5"/>
    <p:sldId id="267" r:id="rId6"/>
    <p:sldId id="268" r:id="rId7"/>
    <p:sldId id="269" r:id="rId8"/>
    <p:sldId id="270" r:id="rId9"/>
    <p:sldId id="271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300" r:id="rId32"/>
    <p:sldId id="301" r:id="rId33"/>
    <p:sldId id="259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4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549D5-3E7B-4456-9E74-E71527E50BAD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DE2480-38C9-4003-B4AD-ECAE70BB68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884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355F48-11AF-49F7-8BFC-DFB87FBC3754}" type="slidenum">
              <a:rPr lang="cs-CZ"/>
              <a:pPr/>
              <a:t>3</a:t>
            </a:fld>
            <a:endParaRPr lang="cs-CZ"/>
          </a:p>
        </p:txBody>
      </p:sp>
      <p:sp>
        <p:nvSpPr>
          <p:cNvPr id="81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B4027C-9A69-4E9C-ABDA-1B3214B30360}" type="slidenum">
              <a:rPr lang="cs-CZ"/>
              <a:pPr/>
              <a:t>4</a:t>
            </a:fld>
            <a:endParaRPr lang="cs-CZ"/>
          </a:p>
        </p:txBody>
      </p:sp>
      <p:sp>
        <p:nvSpPr>
          <p:cNvPr id="102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570521-58E6-41AE-8D05-B0DA4F03AF59}" type="slidenum">
              <a:rPr lang="cs-CZ"/>
              <a:pPr/>
              <a:t>5</a:t>
            </a:fld>
            <a:endParaRPr lang="cs-CZ"/>
          </a:p>
        </p:txBody>
      </p:sp>
      <p:sp>
        <p:nvSpPr>
          <p:cNvPr id="143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1D267ED-E9ED-4E11-8127-5724338BC241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3AA081-2B90-42E2-8AEB-FCB08FD14C4F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42031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67ED-E9ED-4E11-8127-5724338BC241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A081-2B90-42E2-8AEB-FCB08FD14C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1232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67ED-E9ED-4E11-8127-5724338BC241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A081-2B90-42E2-8AEB-FCB08FD14C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2293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4A6E365E-EC59-4199-B874-3E6AE4C4B8B3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4891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67ED-E9ED-4E11-8127-5724338BC241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A081-2B90-42E2-8AEB-FCB08FD14C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4096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1D267ED-E9ED-4E11-8127-5724338BC241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43AA081-2B90-42E2-8AEB-FCB08FD14C4F}" type="slidenum">
              <a:rPr lang="cs-CZ" smtClean="0"/>
              <a:t>‹#›</a:t>
            </a:fld>
            <a:endParaRPr lang="cs-CZ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995178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67ED-E9ED-4E11-8127-5724338BC241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A081-2B90-42E2-8AEB-FCB08FD14C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68700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67ED-E9ED-4E11-8127-5724338BC241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A081-2B90-42E2-8AEB-FCB08FD14C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37427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67ED-E9ED-4E11-8127-5724338BC241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A081-2B90-42E2-8AEB-FCB08FD14C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3255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67ED-E9ED-4E11-8127-5724338BC241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A081-2B90-42E2-8AEB-FCB08FD14C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0765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E1D267ED-E9ED-4E11-8127-5724338BC241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543AA081-2B90-42E2-8AEB-FCB08FD14C4F}" type="slidenum">
              <a:rPr lang="cs-CZ" smtClean="0"/>
              <a:t>‹#›</a:t>
            </a:fld>
            <a:endParaRPr lang="cs-CZ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4291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E1D267ED-E9ED-4E11-8127-5724338BC241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543AA081-2B90-42E2-8AEB-FCB08FD14C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540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1D267ED-E9ED-4E11-8127-5724338BC241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43AA081-2B90-42E2-8AEB-FCB08FD14C4F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2162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620714"/>
            <a:ext cx="7772400" cy="1470025"/>
          </a:xfrm>
        </p:spPr>
        <p:txBody>
          <a:bodyPr/>
          <a:lstStyle/>
          <a:p>
            <a:r>
              <a:rPr lang="cs-CZ" dirty="0"/>
              <a:t>Vývoj plodového vejce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1989139"/>
            <a:ext cx="6400800" cy="2232025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cs-CZ" sz="2800" dirty="0"/>
              <a:t>Základní pojmy</a:t>
            </a:r>
          </a:p>
        </p:txBody>
      </p:sp>
      <p:sp>
        <p:nvSpPr>
          <p:cNvPr id="2052" name="TextovéPole 4"/>
          <p:cNvSpPr txBox="1">
            <a:spLocks noChangeArrowheads="1"/>
          </p:cNvSpPr>
          <p:nvPr/>
        </p:nvSpPr>
        <p:spPr bwMode="auto">
          <a:xfrm>
            <a:off x="5159376" y="4868864"/>
            <a:ext cx="1433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/>
              <a:t>Petr Křepelka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Výživa plodového vejce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Tubární sekret během transportu</a:t>
            </a:r>
          </a:p>
          <a:p>
            <a:r>
              <a:rPr lang="cs-CZ"/>
              <a:t>Histiotrofe</a:t>
            </a:r>
          </a:p>
          <a:p>
            <a:r>
              <a:rPr lang="cs-CZ"/>
              <a:t>Hematotrofe - 10.den po koncepci - mateřská krev je v kontaktu se syncytiotrofoblastem - žloutkový krevní oběh - alantoisový krevní oběh - choriový - vývoj placenty</a:t>
            </a:r>
          </a:p>
        </p:txBody>
      </p:sp>
    </p:spTree>
    <p:extLst>
      <p:ext uri="{BB962C8B-B14F-4D97-AF65-F5344CB8AC3E}">
        <p14:creationId xmlns:p14="http://schemas.microsoft.com/office/powerpoint/2010/main" val="2282358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89" y="228600"/>
            <a:ext cx="5377938" cy="60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536160" y="6472239"/>
            <a:ext cx="30283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200" dirty="0"/>
              <a:t>Čech</a:t>
            </a:r>
            <a:r>
              <a:rPr lang="cs-CZ" sz="1200" dirty="0"/>
              <a:t> E</a:t>
            </a:r>
            <a:r>
              <a:rPr lang="vi-VN" sz="1200" dirty="0"/>
              <a:t>. </a:t>
            </a:r>
            <a:r>
              <a:rPr lang="vi-VN" sz="1200" i="1" dirty="0"/>
              <a:t>Porodnictví</a:t>
            </a:r>
            <a:r>
              <a:rPr lang="vi-VN" sz="1200" dirty="0"/>
              <a:t>. Praha: Grada, 1999. 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954078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Plodové obaly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Amnion - embryoblast</a:t>
            </a:r>
          </a:p>
          <a:p>
            <a:r>
              <a:rPr lang="cs-CZ"/>
              <a:t>Chorion - trofoblast</a:t>
            </a:r>
          </a:p>
          <a:p>
            <a:r>
              <a:rPr lang="cs-CZ"/>
              <a:t>Decidua - maternální původ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4064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2" y="359133"/>
            <a:ext cx="4181022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999047" y="6472239"/>
            <a:ext cx="3353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/>
              <a:t>Martius</a:t>
            </a:r>
            <a:r>
              <a:rPr lang="cs-CZ" sz="1200" dirty="0"/>
              <a:t> G. Gynekologie a porodnictví. </a:t>
            </a:r>
            <a:r>
              <a:rPr lang="cs-CZ" sz="1200" dirty="0" err="1"/>
              <a:t>Osveta</a:t>
            </a:r>
            <a:r>
              <a:rPr lang="cs-CZ" sz="1200" dirty="0"/>
              <a:t> 1996</a:t>
            </a:r>
          </a:p>
        </p:txBody>
      </p:sp>
    </p:spTree>
    <p:extLst>
      <p:ext uri="{BB962C8B-B14F-4D97-AF65-F5344CB8AC3E}">
        <p14:creationId xmlns:p14="http://schemas.microsoft.com/office/powerpoint/2010/main" val="677467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1001"/>
            <a:ext cx="6629400" cy="436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5" name="Comment 3"/>
          <p:cNvSpPr>
            <a:spLocks noChangeArrowheads="1"/>
          </p:cNvSpPr>
          <p:nvPr/>
        </p:nvSpPr>
        <p:spPr bwMode="auto">
          <a:xfrm>
            <a:off x="1828800" y="5105401"/>
            <a:ext cx="7010400" cy="615553"/>
          </a:xfrm>
          <a:prstGeom prst="rect">
            <a:avLst/>
          </a:prstGeom>
          <a:solidFill>
            <a:srgbClr val="FCFDC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1600" b="1" dirty="0"/>
              <a:t>Choriové klky v prvním trimestru gravidity - kryty dvěma vrstvami - </a:t>
            </a:r>
            <a:r>
              <a:rPr lang="cs-CZ" sz="1600" b="1" dirty="0" err="1"/>
              <a:t>cytotrofoblastem</a:t>
            </a:r>
            <a:r>
              <a:rPr lang="cs-CZ" sz="1600" b="1" dirty="0"/>
              <a:t> a </a:t>
            </a:r>
            <a:r>
              <a:rPr lang="cs-CZ" sz="1600" b="1" dirty="0" err="1"/>
              <a:t>syncyciotrofoblastem</a:t>
            </a:r>
            <a:r>
              <a:rPr lang="cs-CZ" dirty="0"/>
              <a:t>.</a:t>
            </a:r>
            <a:endParaRPr lang="cs-CZ" sz="1600" dirty="0">
              <a:latin typeface="Arial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811522" y="6551920"/>
            <a:ext cx="28087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http://library.med.utah.edu/WebPath/FEMHTML/</a:t>
            </a:r>
          </a:p>
        </p:txBody>
      </p:sp>
    </p:spTree>
    <p:extLst>
      <p:ext uri="{BB962C8B-B14F-4D97-AF65-F5344CB8AC3E}">
        <p14:creationId xmlns:p14="http://schemas.microsoft.com/office/powerpoint/2010/main" val="3322901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4801"/>
            <a:ext cx="7391400" cy="486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9" name="Comment 3"/>
          <p:cNvSpPr>
            <a:spLocks noChangeArrowheads="1"/>
          </p:cNvSpPr>
          <p:nvPr/>
        </p:nvSpPr>
        <p:spPr bwMode="auto">
          <a:xfrm>
            <a:off x="2438400" y="5791201"/>
            <a:ext cx="4191000" cy="346075"/>
          </a:xfrm>
          <a:prstGeom prst="rect">
            <a:avLst/>
          </a:prstGeom>
          <a:solidFill>
            <a:srgbClr val="FCFDC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1600" b="1">
                <a:solidFill>
                  <a:srgbClr val="000000"/>
                </a:solidFill>
                <a:latin typeface="Arial" charset="0"/>
              </a:rPr>
              <a:t>Intermediární trofoblast</a:t>
            </a:r>
            <a:endParaRPr lang="cs-CZ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811522" y="6551920"/>
            <a:ext cx="28087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http://library.med.utah.edu/WebPath/FEMHTML/</a:t>
            </a:r>
          </a:p>
        </p:txBody>
      </p:sp>
    </p:spTree>
    <p:extLst>
      <p:ext uri="{BB962C8B-B14F-4D97-AF65-F5344CB8AC3E}">
        <p14:creationId xmlns:p14="http://schemas.microsoft.com/office/powerpoint/2010/main" val="3494534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0"/>
            <a:ext cx="7620000" cy="500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3" name="Comment 3"/>
          <p:cNvSpPr>
            <a:spLocks noChangeArrowheads="1"/>
          </p:cNvSpPr>
          <p:nvPr/>
        </p:nvSpPr>
        <p:spPr bwMode="auto">
          <a:xfrm>
            <a:off x="2133600" y="5638801"/>
            <a:ext cx="4572000" cy="346075"/>
          </a:xfrm>
          <a:prstGeom prst="rect">
            <a:avLst/>
          </a:prstGeom>
          <a:solidFill>
            <a:srgbClr val="FCFDC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1600" b="1">
                <a:solidFill>
                  <a:srgbClr val="000000"/>
                </a:solidFill>
                <a:latin typeface="Arial" charset="0"/>
              </a:rPr>
              <a:t>Vaskularizované klky placenty ve 2.trimestru</a:t>
            </a:r>
            <a:endParaRPr lang="cs-CZ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811522" y="6551920"/>
            <a:ext cx="28087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http://library.med.utah.edu/WebPath/FEMHTML/</a:t>
            </a:r>
          </a:p>
        </p:txBody>
      </p:sp>
    </p:spTree>
    <p:extLst>
      <p:ext uri="{BB962C8B-B14F-4D97-AF65-F5344CB8AC3E}">
        <p14:creationId xmlns:p14="http://schemas.microsoft.com/office/powerpoint/2010/main" val="827830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1001"/>
            <a:ext cx="8077200" cy="531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7" name="Comment 3"/>
          <p:cNvSpPr>
            <a:spLocks noChangeArrowheads="1"/>
          </p:cNvSpPr>
          <p:nvPr/>
        </p:nvSpPr>
        <p:spPr bwMode="auto">
          <a:xfrm>
            <a:off x="2133600" y="5638801"/>
            <a:ext cx="4648200" cy="346075"/>
          </a:xfrm>
          <a:prstGeom prst="rect">
            <a:avLst/>
          </a:prstGeom>
          <a:solidFill>
            <a:srgbClr val="FCFDC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1600" b="1">
                <a:solidFill>
                  <a:srgbClr val="000000"/>
                </a:solidFill>
                <a:latin typeface="Arial" charset="0"/>
              </a:rPr>
              <a:t>Vyzrálá placenta ve 3.trimestru:</a:t>
            </a:r>
            <a:endParaRPr lang="cs-CZ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811522" y="6551920"/>
            <a:ext cx="28087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http://library.med.utah.edu/WebPath/FEMHTML/</a:t>
            </a:r>
          </a:p>
        </p:txBody>
      </p:sp>
    </p:spTree>
    <p:extLst>
      <p:ext uri="{BB962C8B-B14F-4D97-AF65-F5344CB8AC3E}">
        <p14:creationId xmlns:p14="http://schemas.microsoft.com/office/powerpoint/2010/main" val="995853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Hmotnost a délka plodu </a:t>
            </a:r>
            <a:br>
              <a:rPr lang="cs-CZ" dirty="0"/>
            </a:br>
            <a:r>
              <a:rPr lang="cs-CZ" dirty="0"/>
              <a:t>během nitroděložního vývoje</a:t>
            </a:r>
          </a:p>
        </p:txBody>
      </p:sp>
      <p:graphicFrame>
        <p:nvGraphicFramePr>
          <p:cNvPr id="32771" name="Object 3"/>
          <p:cNvGraphicFramePr>
            <a:graphicFrameLocks noGrp="1" noChangeAspect="1"/>
          </p:cNvGraphicFramePr>
          <p:nvPr>
            <p:ph type="tbl" idx="1"/>
          </p:nvPr>
        </p:nvGraphicFramePr>
        <p:xfrm>
          <a:off x="2225675" y="1982788"/>
          <a:ext cx="8139113" cy="410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Document" r:id="rId3" imgW="8164915" imgH="4121363" progId="Word.Document.8">
                  <p:embed/>
                </p:oleObj>
              </mc:Choice>
              <mc:Fallback>
                <p:oleObj name="Document" r:id="rId3" imgW="8164915" imgH="4121363" progId="Word.Document.8">
                  <p:embed/>
                  <p:pic>
                    <p:nvPicPr>
                      <p:cNvPr id="327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5675" y="1982788"/>
                        <a:ext cx="8139113" cy="4108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E889C701-1B1F-4DEB-ACB0-EF9DB56A7F25}"/>
              </a:ext>
            </a:extLst>
          </p:cNvPr>
          <p:cNvGraphicFramePr>
            <a:graphicFrameLocks noGrp="1"/>
          </p:cNvGraphicFramePr>
          <p:nvPr/>
        </p:nvGraphicFramePr>
        <p:xfrm>
          <a:off x="2284095" y="2117249"/>
          <a:ext cx="7623810" cy="376809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237105">
                  <a:extLst>
                    <a:ext uri="{9D8B030D-6E8A-4147-A177-3AD203B41FA5}">
                      <a16:colId xmlns:a16="http://schemas.microsoft.com/office/drawing/2014/main" val="1371992175"/>
                    </a:ext>
                  </a:extLst>
                </a:gridCol>
                <a:gridCol w="2519045">
                  <a:extLst>
                    <a:ext uri="{9D8B030D-6E8A-4147-A177-3AD203B41FA5}">
                      <a16:colId xmlns:a16="http://schemas.microsoft.com/office/drawing/2014/main" val="252597691"/>
                    </a:ext>
                  </a:extLst>
                </a:gridCol>
                <a:gridCol w="2867660">
                  <a:extLst>
                    <a:ext uri="{9D8B030D-6E8A-4147-A177-3AD203B41FA5}">
                      <a16:colId xmlns:a16="http://schemas.microsoft.com/office/drawing/2014/main" val="2636337954"/>
                    </a:ext>
                  </a:extLst>
                </a:gridCol>
              </a:tblGrid>
              <a:tr h="6280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Stáří plodu 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Hmotnost (g)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Délka těla (cm)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1475074"/>
                  </a:ext>
                </a:extLst>
              </a:tr>
              <a:tr h="6280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1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1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4047729"/>
                  </a:ext>
                </a:extLst>
              </a:tr>
              <a:tr h="6280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2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3-5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4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53106"/>
                  </a:ext>
                </a:extLst>
              </a:tr>
              <a:tr h="6280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3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13-15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9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681144"/>
                  </a:ext>
                </a:extLst>
              </a:tr>
              <a:tr h="6280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4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100-200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16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3593483"/>
                  </a:ext>
                </a:extLst>
              </a:tr>
              <a:tr h="6280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5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250-280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3200" dirty="0">
                          <a:effectLst/>
                        </a:rPr>
                        <a:t>25</a:t>
                      </a:r>
                      <a:endParaRPr lang="cs-CZ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3626768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451884F9-4497-401F-AEB0-18199BF80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4413" y="21177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172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Hmotnost a délka plodu</a:t>
            </a:r>
          </a:p>
        </p:txBody>
      </p:sp>
      <p:graphicFrame>
        <p:nvGraphicFramePr>
          <p:cNvPr id="33795" name="Object 3"/>
          <p:cNvGraphicFramePr>
            <a:graphicFrameLocks noGrp="1" noChangeAspect="1"/>
          </p:cNvGraphicFramePr>
          <p:nvPr>
            <p:ph type="tbl" idx="1"/>
          </p:nvPr>
        </p:nvGraphicFramePr>
        <p:xfrm>
          <a:off x="2303463" y="2214563"/>
          <a:ext cx="7573962" cy="419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Document" r:id="rId3" imgW="7642329" imgH="4236025" progId="Word.Document.8">
                  <p:embed/>
                </p:oleObj>
              </mc:Choice>
              <mc:Fallback>
                <p:oleObj name="Document" r:id="rId3" imgW="7642329" imgH="4236025" progId="Word.Document.8">
                  <p:embed/>
                  <p:pic>
                    <p:nvPicPr>
                      <p:cNvPr id="337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3463" y="2214563"/>
                        <a:ext cx="7573962" cy="4197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6678E325-B0F7-4E4B-870B-D70B3E1DB0C2}"/>
              </a:ext>
            </a:extLst>
          </p:cNvPr>
          <p:cNvGraphicFramePr>
            <a:graphicFrameLocks noGrp="1"/>
          </p:cNvGraphicFramePr>
          <p:nvPr/>
        </p:nvGraphicFramePr>
        <p:xfrm>
          <a:off x="2284095" y="2117249"/>
          <a:ext cx="7623810" cy="376809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237105">
                  <a:extLst>
                    <a:ext uri="{9D8B030D-6E8A-4147-A177-3AD203B41FA5}">
                      <a16:colId xmlns:a16="http://schemas.microsoft.com/office/drawing/2014/main" val="1183357723"/>
                    </a:ext>
                  </a:extLst>
                </a:gridCol>
                <a:gridCol w="2519045">
                  <a:extLst>
                    <a:ext uri="{9D8B030D-6E8A-4147-A177-3AD203B41FA5}">
                      <a16:colId xmlns:a16="http://schemas.microsoft.com/office/drawing/2014/main" val="3157390404"/>
                    </a:ext>
                  </a:extLst>
                </a:gridCol>
                <a:gridCol w="2867660">
                  <a:extLst>
                    <a:ext uri="{9D8B030D-6E8A-4147-A177-3AD203B41FA5}">
                      <a16:colId xmlns:a16="http://schemas.microsoft.com/office/drawing/2014/main" val="1648753889"/>
                    </a:ext>
                  </a:extLst>
                </a:gridCol>
              </a:tblGrid>
              <a:tr h="6280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Stáří plodu 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Hmotnost (g)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Délka těla (cm)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7579628"/>
                  </a:ext>
                </a:extLst>
              </a:tr>
              <a:tr h="6280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1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1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4698884"/>
                  </a:ext>
                </a:extLst>
              </a:tr>
              <a:tr h="6280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2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3-5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4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5123994"/>
                  </a:ext>
                </a:extLst>
              </a:tr>
              <a:tr h="6280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3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13-15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9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6262996"/>
                  </a:ext>
                </a:extLst>
              </a:tr>
              <a:tr h="6280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4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100-200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16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6200471"/>
                  </a:ext>
                </a:extLst>
              </a:tr>
              <a:tr h="6280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5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250-280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3200" dirty="0">
                          <a:effectLst/>
                        </a:rPr>
                        <a:t>25</a:t>
                      </a:r>
                      <a:endParaRPr lang="cs-CZ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00022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DD78ACCD-7B3A-4423-996B-8D56D1F70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4413" y="21177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2947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plodového vejce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Blastogeneze - od impregnace po blastocystu - 3 týdny</a:t>
            </a:r>
          </a:p>
          <a:p>
            <a:r>
              <a:rPr lang="cs-CZ"/>
              <a:t>Embryogeneze - tvorba prvosegmentů - 22.den až 10.týden po oplodnění</a:t>
            </a:r>
          </a:p>
          <a:p>
            <a:r>
              <a:rPr lang="cs-CZ"/>
              <a:t>Fetogeneze - růst, zrání a funkční diferenciace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4386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Změny mateřského organismu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Růst tkání - hypertrofie rodidel, prsů, zvýšené ochlupení, akromegalie</a:t>
            </a:r>
          </a:p>
          <a:p>
            <a:r>
              <a:rPr lang="cs-CZ"/>
              <a:t>Retence tekutin </a:t>
            </a:r>
          </a:p>
          <a:p>
            <a:r>
              <a:rPr lang="cs-CZ"/>
              <a:t>Relaxace hladké svaloviny - vliv progesteronu</a:t>
            </a:r>
          </a:p>
          <a:p>
            <a:r>
              <a:rPr lang="cs-CZ"/>
              <a:t>Zvýšení metabolismu</a:t>
            </a:r>
          </a:p>
        </p:txBody>
      </p:sp>
    </p:spTree>
    <p:extLst>
      <p:ext uri="{BB962C8B-B14F-4D97-AF65-F5344CB8AC3E}">
        <p14:creationId xmlns:p14="http://schemas.microsoft.com/office/powerpoint/2010/main" val="17720674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Změny rodidel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Zvětšení dělohy - 50g - 1000g</a:t>
            </a:r>
          </a:p>
          <a:p>
            <a:r>
              <a:rPr lang="cs-CZ"/>
              <a:t>Kapacita dělohy se zvětší 500 x</a:t>
            </a:r>
          </a:p>
          <a:p>
            <a:r>
              <a:rPr lang="cs-CZ"/>
              <a:t>Průtok krve dělohou 50 ml - 500-700 ml</a:t>
            </a:r>
          </a:p>
          <a:p>
            <a:r>
              <a:rPr lang="cs-CZ"/>
              <a:t>Cervix uteri - snížení množství kolagenu</a:t>
            </a:r>
          </a:p>
          <a:p>
            <a:r>
              <a:rPr lang="cs-CZ"/>
              <a:t>Hypertrofie vaginy a vulvy</a:t>
            </a:r>
          </a:p>
        </p:txBody>
      </p:sp>
    </p:spTree>
    <p:extLst>
      <p:ext uri="{BB962C8B-B14F-4D97-AF65-F5344CB8AC3E}">
        <p14:creationId xmlns:p14="http://schemas.microsoft.com/office/powerpoint/2010/main" val="3972746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Extragenitální</a:t>
            </a:r>
            <a:r>
              <a:rPr lang="cs-CZ" dirty="0"/>
              <a:t> změny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/>
              <a:t>Změny krve - zvýšení objemu plasmy i  krevních elementů</a:t>
            </a:r>
          </a:p>
          <a:p>
            <a:pPr>
              <a:lnSpc>
                <a:spcPct val="90000"/>
              </a:lnSpc>
            </a:pPr>
            <a:r>
              <a:rPr lang="cs-CZ"/>
              <a:t>Zvýšení počtu bílých krvinek</a:t>
            </a:r>
          </a:p>
          <a:p>
            <a:pPr>
              <a:lnSpc>
                <a:spcPct val="90000"/>
              </a:lnSpc>
            </a:pPr>
            <a:r>
              <a:rPr lang="cs-CZ"/>
              <a:t>Počet trombocytů se nemění - zvětšuje se jejich objem</a:t>
            </a:r>
          </a:p>
          <a:p>
            <a:pPr>
              <a:lnSpc>
                <a:spcPct val="90000"/>
              </a:lnSpc>
            </a:pPr>
            <a:r>
              <a:rPr lang="cs-CZ"/>
              <a:t>FW se zvyšuje</a:t>
            </a:r>
          </a:p>
          <a:p>
            <a:pPr>
              <a:lnSpc>
                <a:spcPct val="90000"/>
              </a:lnSpc>
            </a:pPr>
            <a:r>
              <a:rPr lang="cs-CZ"/>
              <a:t>Koncentrace koagulačních faktorů se zvyšuje</a:t>
            </a:r>
          </a:p>
        </p:txBody>
      </p:sp>
    </p:spTree>
    <p:extLst>
      <p:ext uri="{BB962C8B-B14F-4D97-AF65-F5344CB8AC3E}">
        <p14:creationId xmlns:p14="http://schemas.microsoft.com/office/powerpoint/2010/main" val="38521277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Změny krevního oběhu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Minutový objem srdeční se zvyšuje o 40%</a:t>
            </a:r>
          </a:p>
          <a:p>
            <a:r>
              <a:rPr lang="cs-CZ"/>
              <a:t>Hypotenzní syndrom vena cava na konci těhotenství</a:t>
            </a:r>
          </a:p>
          <a:p>
            <a:r>
              <a:rPr lang="cs-CZ"/>
              <a:t>Systolický tlak se nemění, diastolický se snižuje ve druhém trimestru</a:t>
            </a:r>
          </a:p>
          <a:p>
            <a:r>
              <a:rPr lang="cs-CZ"/>
              <a:t>Periferní vazodilatace - snížení periferní rezistence oběhu až o 50%</a:t>
            </a:r>
          </a:p>
        </p:txBody>
      </p:sp>
    </p:spTree>
    <p:extLst>
      <p:ext uri="{BB962C8B-B14F-4D97-AF65-F5344CB8AC3E}">
        <p14:creationId xmlns:p14="http://schemas.microsoft.com/office/powerpoint/2010/main" val="30917530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Dýchací systém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Vysoký stav bránice</a:t>
            </a:r>
          </a:p>
          <a:p>
            <a:r>
              <a:rPr lang="cs-CZ" dirty="0"/>
              <a:t>Prohloubené dýchání</a:t>
            </a:r>
          </a:p>
          <a:p>
            <a:r>
              <a:rPr lang="cs-CZ" dirty="0"/>
              <a:t>Dechová frekvence se nemění</a:t>
            </a:r>
          </a:p>
          <a:p>
            <a:r>
              <a:rPr lang="cs-CZ" dirty="0"/>
              <a:t>Respirační objem a minutová ventilace se zvětšují</a:t>
            </a:r>
          </a:p>
          <a:p>
            <a:r>
              <a:rPr lang="cs-CZ" dirty="0"/>
              <a:t>Zvýšení spotřeby kyslíku o 20%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67349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Gastrointestinální systém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Těhotenská nausea a zvracení 6-14 týden</a:t>
            </a:r>
          </a:p>
          <a:p>
            <a:r>
              <a:rPr lang="cs-CZ"/>
              <a:t>Relaxace sfinkteru kardie a regurgitace žaludečního obsahu</a:t>
            </a:r>
          </a:p>
          <a:p>
            <a:r>
              <a:rPr lang="cs-CZ"/>
              <a:t>Snížení motility střev - obstipace</a:t>
            </a:r>
          </a:p>
          <a:p>
            <a:r>
              <a:rPr lang="cs-CZ"/>
              <a:t>Zvýšená chuť k jídlu</a:t>
            </a:r>
          </a:p>
          <a:p>
            <a:r>
              <a:rPr lang="cs-CZ"/>
              <a:t>Pica syndrom - nezvyklé chutě</a:t>
            </a:r>
          </a:p>
        </p:txBody>
      </p:sp>
    </p:spTree>
    <p:extLst>
      <p:ext uri="{BB962C8B-B14F-4D97-AF65-F5344CB8AC3E}">
        <p14:creationId xmlns:p14="http://schemas.microsoft.com/office/powerpoint/2010/main" val="19805192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Močové cesty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Zvýšený průtok krve ledvinami - GF stoupá o 60%</a:t>
            </a:r>
          </a:p>
          <a:p>
            <a:r>
              <a:rPr lang="cs-CZ"/>
              <a:t>Dilatace ledvinové pánvičky a močovodů</a:t>
            </a:r>
          </a:p>
          <a:p>
            <a:r>
              <a:rPr lang="cs-CZ"/>
              <a:t>Vezikoureterální reflux</a:t>
            </a:r>
          </a:p>
          <a:p>
            <a:r>
              <a:rPr lang="cs-CZ"/>
              <a:t>Sklon k močovým infektům</a:t>
            </a:r>
          </a:p>
          <a:p>
            <a:endParaRPr lang="cs-CZ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16354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Endokrinní systém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Hypofýza - pokles sekrece gonadotropinů, zvýšení sekrece prolactinu, ACTH,TSH,MSH</a:t>
            </a:r>
          </a:p>
          <a:p>
            <a:r>
              <a:rPr lang="cs-CZ"/>
              <a:t>Nadledviny - kortikosteroidy stoupají, adrenalin a noradrenalin se nemění</a:t>
            </a:r>
          </a:p>
          <a:p>
            <a:r>
              <a:rPr lang="cs-CZ"/>
              <a:t>Štítná žláza - zvětšení na dvoujnásobek velikosti,T3,T4 stoupá,tyroxin se nemění</a:t>
            </a:r>
          </a:p>
        </p:txBody>
      </p:sp>
    </p:spTree>
    <p:extLst>
      <p:ext uri="{BB962C8B-B14F-4D97-AF65-F5344CB8AC3E}">
        <p14:creationId xmlns:p14="http://schemas.microsoft.com/office/powerpoint/2010/main" val="17772845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Metabolismus a hmotnost matky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Bazální metabolismus stoupá o 15-20%</a:t>
            </a:r>
          </a:p>
          <a:p>
            <a:r>
              <a:rPr lang="cs-CZ"/>
              <a:t>Hmotnost těhotné stoupá 9-15 kg</a:t>
            </a:r>
          </a:p>
        </p:txBody>
      </p:sp>
    </p:spTree>
    <p:extLst>
      <p:ext uri="{BB962C8B-B14F-4D97-AF65-F5344CB8AC3E}">
        <p14:creationId xmlns:p14="http://schemas.microsoft.com/office/powerpoint/2010/main" val="16408912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Životospráva těhotné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Pravidelný spánek</a:t>
            </a:r>
          </a:p>
          <a:p>
            <a:r>
              <a:rPr lang="cs-CZ"/>
              <a:t>zdravá strava</a:t>
            </a:r>
          </a:p>
          <a:p>
            <a:r>
              <a:rPr lang="cs-CZ"/>
              <a:t>pravidelné vyměšování</a:t>
            </a:r>
          </a:p>
          <a:p>
            <a:r>
              <a:rPr lang="cs-CZ"/>
              <a:t>dostatečný pohyb</a:t>
            </a:r>
          </a:p>
          <a:p>
            <a:r>
              <a:rPr lang="cs-CZ"/>
              <a:t>positivní duševní činnost</a:t>
            </a:r>
          </a:p>
          <a:p>
            <a:r>
              <a:rPr lang="cs-CZ"/>
              <a:t>možnost odpočinku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2898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228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Vývoj plodového vejce blastogeneze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0AC5DE89-188D-43C5-AB4B-CD3D39F39A85}"/>
              </a:ext>
            </a:extLst>
          </p:cNvPr>
          <p:cNvGraphicFramePr>
            <a:graphicFrameLocks noGrp="1"/>
          </p:cNvGraphicFramePr>
          <p:nvPr/>
        </p:nvGraphicFramePr>
        <p:xfrm>
          <a:off x="2293236" y="1812098"/>
          <a:ext cx="7605528" cy="437839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430577">
                  <a:extLst>
                    <a:ext uri="{9D8B030D-6E8A-4147-A177-3AD203B41FA5}">
                      <a16:colId xmlns:a16="http://schemas.microsoft.com/office/drawing/2014/main" val="3446374969"/>
                    </a:ext>
                  </a:extLst>
                </a:gridCol>
                <a:gridCol w="2561875">
                  <a:extLst>
                    <a:ext uri="{9D8B030D-6E8A-4147-A177-3AD203B41FA5}">
                      <a16:colId xmlns:a16="http://schemas.microsoft.com/office/drawing/2014/main" val="3799843457"/>
                    </a:ext>
                  </a:extLst>
                </a:gridCol>
                <a:gridCol w="3613076">
                  <a:extLst>
                    <a:ext uri="{9D8B030D-6E8A-4147-A177-3AD203B41FA5}">
                      <a16:colId xmlns:a16="http://schemas.microsoft.com/office/drawing/2014/main" val="4113332727"/>
                    </a:ext>
                  </a:extLst>
                </a:gridCol>
              </a:tblGrid>
              <a:tr h="5265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Ovulace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058" marR="670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Expulse vaječné buňky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058" marR="670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Prasknutí  folikulu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058" marR="67058" marT="0" marB="0"/>
                </a:tc>
                <a:extLst>
                  <a:ext uri="{0D108BD9-81ED-4DB2-BD59-A6C34878D82A}">
                    <a16:rowId xmlns:a16="http://schemas.microsoft.com/office/drawing/2014/main" val="1193218546"/>
                  </a:ext>
                </a:extLst>
              </a:tr>
              <a:tr h="5265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Kohabitace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058" marR="670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Oplozující soulož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058" marR="670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Pohlavní styk 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058" marR="67058" marT="0" marB="0"/>
                </a:tc>
                <a:extLst>
                  <a:ext uri="{0D108BD9-81ED-4DB2-BD59-A6C34878D82A}">
                    <a16:rowId xmlns:a16="http://schemas.microsoft.com/office/drawing/2014/main" val="2723457123"/>
                  </a:ext>
                </a:extLst>
              </a:tr>
              <a:tr h="5265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Koncepce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058" marR="670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Oplození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058" marR="670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Spojení vaječné buňky a spermie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058" marR="67058" marT="0" marB="0"/>
                </a:tc>
                <a:extLst>
                  <a:ext uri="{0D108BD9-81ED-4DB2-BD59-A6C34878D82A}">
                    <a16:rowId xmlns:a16="http://schemas.microsoft.com/office/drawing/2014/main" val="1885405843"/>
                  </a:ext>
                </a:extLst>
              </a:tr>
              <a:tr h="5265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Impregnace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058" marR="670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058" marR="670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Průnik spermie do vaječné buňky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058" marR="67058" marT="0" marB="0"/>
                </a:tc>
                <a:extLst>
                  <a:ext uri="{0D108BD9-81ED-4DB2-BD59-A6C34878D82A}">
                    <a16:rowId xmlns:a16="http://schemas.microsoft.com/office/drawing/2014/main" val="3925523802"/>
                  </a:ext>
                </a:extLst>
              </a:tr>
              <a:tr h="5265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Rýhování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058" marR="670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058" marR="670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Rozdělení zygoty  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058" marR="67058" marT="0" marB="0"/>
                </a:tc>
                <a:extLst>
                  <a:ext uri="{0D108BD9-81ED-4DB2-BD59-A6C34878D82A}">
                    <a16:rowId xmlns:a16="http://schemas.microsoft.com/office/drawing/2014/main" val="1761612234"/>
                  </a:ext>
                </a:extLst>
              </a:tr>
              <a:tr h="5265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Morula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058" marR="670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Stádium moruše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058" marR="670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058" marR="67058" marT="0" marB="0"/>
                </a:tc>
                <a:extLst>
                  <a:ext uri="{0D108BD9-81ED-4DB2-BD59-A6C34878D82A}">
                    <a16:rowId xmlns:a16="http://schemas.microsoft.com/office/drawing/2014/main" val="735632697"/>
                  </a:ext>
                </a:extLst>
              </a:tr>
              <a:tr h="5960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Blastocysta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058" marR="670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058" marR="670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Diferenciace na trofoblast a embryoblast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058" marR="67058" marT="0" marB="0"/>
                </a:tc>
                <a:extLst>
                  <a:ext uri="{0D108BD9-81ED-4DB2-BD59-A6C34878D82A}">
                    <a16:rowId xmlns:a16="http://schemas.microsoft.com/office/drawing/2014/main" val="2896233239"/>
                  </a:ext>
                </a:extLst>
              </a:tr>
              <a:tr h="5960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Implantace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058" marR="670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Vnoření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058" marR="670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Uhnízdění blastocysty do deciduy (6.-7.den)</a:t>
                      </a:r>
                      <a:endParaRPr lang="cs-CZ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058" marR="67058" marT="0" marB="0"/>
                </a:tc>
                <a:extLst>
                  <a:ext uri="{0D108BD9-81ED-4DB2-BD59-A6C34878D82A}">
                    <a16:rowId xmlns:a16="http://schemas.microsoft.com/office/drawing/2014/main" val="2253826844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A08A2D41-48F5-4EF2-9EA7-23E17CA45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3938" y="18113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82023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Těhotná nesmí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Být vastavena nadměrné tělesné námaze a psychickému stresu</a:t>
            </a:r>
          </a:p>
          <a:p>
            <a:r>
              <a:rPr lang="cs-CZ"/>
              <a:t>Pobývat v prostředí ohrožujícím ji nebo plod</a:t>
            </a:r>
          </a:p>
        </p:txBody>
      </p:sp>
    </p:spTree>
    <p:extLst>
      <p:ext uri="{BB962C8B-B14F-4D97-AF65-F5344CB8AC3E}">
        <p14:creationId xmlns:p14="http://schemas.microsoft.com/office/powerpoint/2010/main" val="17244415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zásady životosprávy v  graviditě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Pohlavní styk možný u fyziologické gravidity</a:t>
            </a:r>
          </a:p>
          <a:p>
            <a:r>
              <a:rPr lang="cs-CZ"/>
              <a:t>Cvičení v přiměřené formě a množství</a:t>
            </a:r>
          </a:p>
          <a:p>
            <a:r>
              <a:rPr lang="cs-CZ"/>
              <a:t>Spánek 8-9 hod denně </a:t>
            </a:r>
          </a:p>
          <a:p>
            <a:r>
              <a:rPr lang="cs-CZ"/>
              <a:t>Péče o stolici a močení</a:t>
            </a:r>
          </a:p>
          <a:p>
            <a:r>
              <a:rPr lang="cs-CZ"/>
              <a:t>Vyloučit alkohol,drogy, kouření</a:t>
            </a:r>
          </a:p>
          <a:p>
            <a:r>
              <a:rPr lang="cs-CZ"/>
              <a:t>Cestování omezit na minimum</a:t>
            </a:r>
          </a:p>
        </p:txBody>
      </p:sp>
    </p:spTree>
    <p:extLst>
      <p:ext uri="{BB962C8B-B14F-4D97-AF65-F5344CB8AC3E}">
        <p14:creationId xmlns:p14="http://schemas.microsoft.com/office/powerpoint/2010/main" val="2936653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Právní a sociální  ochrana těhotné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Převedení na jinou práci</a:t>
            </a:r>
          </a:p>
          <a:p>
            <a:r>
              <a:rPr lang="cs-CZ"/>
              <a:t>Pracovní cesty a přeložení</a:t>
            </a:r>
          </a:p>
          <a:p>
            <a:r>
              <a:rPr lang="cs-CZ"/>
              <a:t>Rozvázání pracovního poměru</a:t>
            </a:r>
          </a:p>
          <a:p>
            <a:r>
              <a:rPr lang="cs-CZ"/>
              <a:t>Úprava pracovní doby</a:t>
            </a:r>
          </a:p>
          <a:p>
            <a:r>
              <a:rPr lang="cs-CZ"/>
              <a:t>Mateřská dovolená</a:t>
            </a:r>
          </a:p>
          <a:p>
            <a:r>
              <a:rPr lang="cs-CZ"/>
              <a:t>Přestávky na kojení</a:t>
            </a:r>
          </a:p>
        </p:txBody>
      </p:sp>
    </p:spTree>
    <p:extLst>
      <p:ext uri="{BB962C8B-B14F-4D97-AF65-F5344CB8AC3E}">
        <p14:creationId xmlns:p14="http://schemas.microsoft.com/office/powerpoint/2010/main" val="13768531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919288" y="5157788"/>
            <a:ext cx="8229600" cy="1143000"/>
          </a:xfrm>
        </p:spPr>
        <p:txBody>
          <a:bodyPr rtlCol="0">
            <a:normAutofit fontScale="90000"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  <a:defRPr/>
            </a:pPr>
            <a:r>
              <a:rPr lang="cs-CZ" dirty="0"/>
              <a:t>Děkuji za pozornost</a:t>
            </a:r>
            <a:br>
              <a:rPr lang="cs-CZ" dirty="0"/>
            </a:br>
            <a:r>
              <a:rPr lang="cs-CZ" dirty="0">
                <a:ea typeface="Calibri"/>
                <a:cs typeface="Times New Roman"/>
              </a:rPr>
              <a:t>Petr Křepelka</a:t>
            </a:r>
            <a:br>
              <a:rPr lang="cs-CZ" sz="1800" dirty="0">
                <a:ea typeface="Calibri"/>
                <a:cs typeface="Times New Roman"/>
              </a:rPr>
            </a:b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Oplodnění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Ampula</a:t>
            </a:r>
            <a:r>
              <a:rPr lang="cs-CZ" dirty="0"/>
              <a:t> vejcovodu</a:t>
            </a:r>
          </a:p>
          <a:p>
            <a:r>
              <a:rPr lang="cs-CZ" dirty="0"/>
              <a:t>Jedna spermie pronikne do cytoplazmy </a:t>
            </a:r>
            <a:r>
              <a:rPr lang="cs-CZ" dirty="0" err="1"/>
              <a:t>oocytu</a:t>
            </a:r>
            <a:endParaRPr lang="cs-CZ" dirty="0"/>
          </a:p>
          <a:p>
            <a:r>
              <a:rPr lang="cs-CZ" dirty="0"/>
              <a:t>Vzniká ZYGOTA</a:t>
            </a:r>
          </a:p>
          <a:p>
            <a:r>
              <a:rPr lang="cs-CZ" dirty="0"/>
              <a:t>Morula - 16 buněk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4367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Nidace - uhnízdění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6.den po oplodnění</a:t>
            </a:r>
          </a:p>
          <a:p>
            <a:r>
              <a:rPr lang="cs-CZ" dirty="0"/>
              <a:t>Blastocysta</a:t>
            </a:r>
          </a:p>
          <a:p>
            <a:r>
              <a:rPr lang="cs-CZ" dirty="0"/>
              <a:t>Embryonální pól rozruší deciduu - zanoření</a:t>
            </a:r>
          </a:p>
          <a:p>
            <a:r>
              <a:rPr lang="cs-CZ" dirty="0"/>
              <a:t>Další zanoření - narušení mateřských cév - </a:t>
            </a:r>
            <a:r>
              <a:rPr lang="cs-CZ" dirty="0" err="1"/>
              <a:t>intervilózní</a:t>
            </a:r>
            <a:r>
              <a:rPr lang="cs-CZ" dirty="0"/>
              <a:t> prostor - implantace</a:t>
            </a:r>
          </a:p>
        </p:txBody>
      </p:sp>
    </p:spTree>
    <p:extLst>
      <p:ext uri="{BB962C8B-B14F-4D97-AF65-F5344CB8AC3E}">
        <p14:creationId xmlns:p14="http://schemas.microsoft.com/office/powerpoint/2010/main" val="2964915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Implantace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Kontakt blastocysty s deciduou - vnoření</a:t>
            </a:r>
          </a:p>
          <a:p>
            <a:r>
              <a:rPr lang="cs-CZ"/>
              <a:t>Vývoj trofoblastu - diferenciace - cytotrofoblast + syncytiotrofoblast - klky</a:t>
            </a:r>
          </a:p>
          <a:p>
            <a:r>
              <a:rPr lang="cs-CZ"/>
              <a:t>Decidualizace - glykogen,lipidy - histiotrofe, ohraničuje embryonáoní tkáňtrofoblastu od bazální vrstvy endometria</a:t>
            </a:r>
          </a:p>
        </p:txBody>
      </p:sp>
    </p:spTree>
    <p:extLst>
      <p:ext uri="{BB962C8B-B14F-4D97-AF65-F5344CB8AC3E}">
        <p14:creationId xmlns:p14="http://schemas.microsoft.com/office/powerpoint/2010/main" val="423576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775521" y="6457616"/>
            <a:ext cx="30283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200" dirty="0"/>
              <a:t>Čech</a:t>
            </a:r>
            <a:r>
              <a:rPr lang="cs-CZ" sz="1200" dirty="0"/>
              <a:t> E</a:t>
            </a:r>
            <a:r>
              <a:rPr lang="vi-VN" sz="1200" dirty="0"/>
              <a:t>. </a:t>
            </a:r>
            <a:r>
              <a:rPr lang="vi-VN" sz="1200" i="1" dirty="0"/>
              <a:t>Porodnictví</a:t>
            </a:r>
            <a:r>
              <a:rPr lang="vi-VN" sz="1200" dirty="0"/>
              <a:t>. Praha: Grada, 1999. 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0070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plodového vejce</a:t>
            </a:r>
            <a:br>
              <a:rPr lang="cs-CZ" dirty="0"/>
            </a:br>
            <a:r>
              <a:rPr lang="cs-CZ" dirty="0"/>
              <a:t>- embryogeneze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Embryoblast - zárodečný terčík ektoderm,entoderm,mesoderm</a:t>
            </a:r>
          </a:p>
          <a:p>
            <a:r>
              <a:rPr lang="cs-CZ"/>
              <a:t>Trofoblast - chorion,placenta</a:t>
            </a:r>
          </a:p>
          <a:p>
            <a:r>
              <a:rPr lang="cs-CZ"/>
              <a:t>Zárodečný stvol - spojení embrya a stěnou blastocysty - vývoj v pupečník</a:t>
            </a:r>
          </a:p>
          <a:p>
            <a:r>
              <a:rPr lang="cs-CZ"/>
              <a:t>Amnion</a:t>
            </a:r>
          </a:p>
          <a:p>
            <a:endParaRPr lang="cs-CZ"/>
          </a:p>
          <a:p>
            <a:endParaRPr lang="cs-CZ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6425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embrya</a:t>
            </a:r>
          </a:p>
        </p:txBody>
      </p:sp>
      <p:graphicFrame>
        <p:nvGraphicFramePr>
          <p:cNvPr id="18435" name="Object 3"/>
          <p:cNvGraphicFramePr>
            <a:graphicFrameLocks noGrp="1" noChangeAspect="1"/>
          </p:cNvGraphicFramePr>
          <p:nvPr>
            <p:ph type="tbl" idx="1"/>
          </p:nvPr>
        </p:nvGraphicFramePr>
        <p:xfrm>
          <a:off x="2417763" y="2016125"/>
          <a:ext cx="7343775" cy="392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Document" r:id="rId3" imgW="7575884" imgH="4046724" progId="Word.Document.8">
                  <p:embed/>
                </p:oleObj>
              </mc:Choice>
              <mc:Fallback>
                <p:oleObj name="Document" r:id="rId3" imgW="7575884" imgH="4046724" progId="Word.Document.8">
                  <p:embed/>
                  <p:pic>
                    <p:nvPicPr>
                      <p:cNvPr id="1843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7763" y="2016125"/>
                        <a:ext cx="7343775" cy="3922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EEFF914C-D620-481E-8E78-1E3FBFFB3850}"/>
              </a:ext>
            </a:extLst>
          </p:cNvPr>
          <p:cNvGraphicFramePr>
            <a:graphicFrameLocks noGrp="1"/>
          </p:cNvGraphicFramePr>
          <p:nvPr/>
        </p:nvGraphicFramePr>
        <p:xfrm>
          <a:off x="2354580" y="2100104"/>
          <a:ext cx="7482840" cy="380238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713990">
                  <a:extLst>
                    <a:ext uri="{9D8B030D-6E8A-4147-A177-3AD203B41FA5}">
                      <a16:colId xmlns:a16="http://schemas.microsoft.com/office/drawing/2014/main" val="3722666677"/>
                    </a:ext>
                  </a:extLst>
                </a:gridCol>
                <a:gridCol w="4768850">
                  <a:extLst>
                    <a:ext uri="{9D8B030D-6E8A-4147-A177-3AD203B41FA5}">
                      <a16:colId xmlns:a16="http://schemas.microsoft.com/office/drawing/2014/main" val="1531118406"/>
                    </a:ext>
                  </a:extLst>
                </a:gridCol>
              </a:tblGrid>
              <a:tr h="9423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Zárodečný list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7454406"/>
                  </a:ext>
                </a:extLst>
              </a:tr>
              <a:tr h="9423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Ektoderm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Nervový systém, kůže, smyslové orgány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0455038"/>
                  </a:ext>
                </a:extLst>
              </a:tr>
              <a:tr h="9423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Entoderm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Vnitřní orgány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3066510"/>
                  </a:ext>
                </a:extLst>
              </a:tr>
              <a:tr h="9423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Mesoderm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3200" dirty="0" err="1">
                          <a:effectLst/>
                        </a:rPr>
                        <a:t>Kosti,svaly,vazivo,cévy</a:t>
                      </a:r>
                      <a:endParaRPr lang="cs-CZ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0582691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0CBD9358-62C7-4FA3-8920-905C269CA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4263" y="21002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4306646"/>
      </p:ext>
    </p:extLst>
  </p:cSld>
  <p:clrMapOvr>
    <a:masterClrMapping/>
  </p:clrMapOvr>
</p:sld>
</file>

<file path=ppt/theme/theme1.xml><?xml version="1.0" encoding="utf-8"?>
<a:theme xmlns:a="http://schemas.openxmlformats.org/drawingml/2006/main" name="Odznáček">
  <a:themeElements>
    <a:clrScheme name="Odznáček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Odznáček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dznáček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Značka</Template>
  <TotalTime>7</TotalTime>
  <Words>827</Words>
  <Application>Microsoft Office PowerPoint</Application>
  <PresentationFormat>Širokoúhlá obrazovka</PresentationFormat>
  <Paragraphs>192</Paragraphs>
  <Slides>33</Slides>
  <Notes>3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41" baseType="lpstr">
      <vt:lpstr>Arial</vt:lpstr>
      <vt:lpstr>Calibri</vt:lpstr>
      <vt:lpstr>Gill Sans MT</vt:lpstr>
      <vt:lpstr>Impact</vt:lpstr>
      <vt:lpstr>Tahoma</vt:lpstr>
      <vt:lpstr>Times New Roman</vt:lpstr>
      <vt:lpstr>Odznáček</vt:lpstr>
      <vt:lpstr>Document</vt:lpstr>
      <vt:lpstr>Vývoj plodového vejce</vt:lpstr>
      <vt:lpstr>Vývoj plodového vejce</vt:lpstr>
      <vt:lpstr>Vývoj plodového vejce blastogeneze</vt:lpstr>
      <vt:lpstr>Oplodnění</vt:lpstr>
      <vt:lpstr>Nidace - uhnízdění</vt:lpstr>
      <vt:lpstr>Implantace</vt:lpstr>
      <vt:lpstr>Prezentace aplikace PowerPoint</vt:lpstr>
      <vt:lpstr>Vývoj plodového vejce - embryogeneze</vt:lpstr>
      <vt:lpstr>Vývoj embrya</vt:lpstr>
      <vt:lpstr>Výživa plodového vejce</vt:lpstr>
      <vt:lpstr>Prezentace aplikace PowerPoint</vt:lpstr>
      <vt:lpstr>Plodové obaly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Hmotnost a délka plodu  během nitroděložního vývoje</vt:lpstr>
      <vt:lpstr>Hmotnost a délka plodu</vt:lpstr>
      <vt:lpstr>Změny mateřského organismu</vt:lpstr>
      <vt:lpstr>Změny rodidel</vt:lpstr>
      <vt:lpstr>Extragenitální změny</vt:lpstr>
      <vt:lpstr>Změny krevního oběhu</vt:lpstr>
      <vt:lpstr>Dýchací systém</vt:lpstr>
      <vt:lpstr>Gastrointestinální systém</vt:lpstr>
      <vt:lpstr>Močové cesty</vt:lpstr>
      <vt:lpstr>Endokrinní systém</vt:lpstr>
      <vt:lpstr>Metabolismus a hmotnost matky</vt:lpstr>
      <vt:lpstr>Životospráva těhotné</vt:lpstr>
      <vt:lpstr>Těhotná nesmí</vt:lpstr>
      <vt:lpstr>Další zásady životosprávy v  graviditě</vt:lpstr>
      <vt:lpstr>Právní a sociální  ochrana těhotné</vt:lpstr>
      <vt:lpstr>Děkuji za pozornost Petr Křepelka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Vývoj plodového vejce</dc:title>
  <dc:creator>Křepelka, Petr</dc:creator>
  <cp:lastModifiedBy>Křepelka, Petr</cp:lastModifiedBy>
  <cp:revision>1</cp:revision>
  <dcterms:created xsi:type="dcterms:W3CDTF">2020-05-22T07:56:59Z</dcterms:created>
  <dcterms:modified xsi:type="dcterms:W3CDTF">2020-05-22T08:04:13Z</dcterms:modified>
</cp:coreProperties>
</file>