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10" r:id="rId9"/>
    <p:sldId id="31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9020A9-6C12-488B-9359-5F58E507268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AC09B1-BBEE-4236-8030-DB8C34D756CE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656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20A9-6C12-488B-9359-5F58E507268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B1-BBEE-4236-8030-DB8C34D756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87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20A9-6C12-488B-9359-5F58E507268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B1-BBEE-4236-8030-DB8C34D756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27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849D183-1C31-4A2F-B427-B0E08E7B864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30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20A9-6C12-488B-9359-5F58E507268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B1-BBEE-4236-8030-DB8C34D756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71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79020A9-6C12-488B-9359-5F58E507268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AC09B1-BBEE-4236-8030-DB8C34D756CE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1807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20A9-6C12-488B-9359-5F58E507268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B1-BBEE-4236-8030-DB8C34D756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192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20A9-6C12-488B-9359-5F58E507268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B1-BBEE-4236-8030-DB8C34D756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673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20A9-6C12-488B-9359-5F58E507268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B1-BBEE-4236-8030-DB8C34D756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01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20A9-6C12-488B-9359-5F58E507268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09B1-BBEE-4236-8030-DB8C34D756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73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79020A9-6C12-488B-9359-5F58E507268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5AC09B1-BBEE-4236-8030-DB8C34D756C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4403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79020A9-6C12-488B-9359-5F58E507268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5AC09B1-BBEE-4236-8030-DB8C34D756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64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9020A9-6C12-488B-9359-5F58E507268D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AC09B1-BBEE-4236-8030-DB8C34D756C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106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/>
              <a:t>Diagnostika těhotenství</a:t>
            </a:r>
            <a:br>
              <a:rPr lang="cs-CZ" sz="4000"/>
            </a:br>
            <a:endParaRPr lang="cs-CZ" sz="400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5B7C96AE-6F01-46CC-9D04-AB32C9BE22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 Křepelka</a:t>
            </a:r>
          </a:p>
        </p:txBody>
      </p:sp>
    </p:spTree>
    <p:extLst>
      <p:ext uri="{BB962C8B-B14F-4D97-AF65-F5344CB8AC3E}">
        <p14:creationId xmlns:p14="http://schemas.microsoft.com/office/powerpoint/2010/main" val="219065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Nejisté známky těhotenství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Nespecifické adaptační příznaky</a:t>
            </a:r>
          </a:p>
          <a:p>
            <a:endParaRPr lang="cs-CZ"/>
          </a:p>
          <a:p>
            <a:pPr lvl="1"/>
            <a:r>
              <a:rPr lang="cs-CZ"/>
              <a:t>zvýšená tvorba slin</a:t>
            </a:r>
          </a:p>
          <a:p>
            <a:pPr lvl="1"/>
            <a:r>
              <a:rPr lang="cs-CZ"/>
              <a:t>ranní nevolnost a zvracení</a:t>
            </a:r>
          </a:p>
          <a:p>
            <a:pPr lvl="1"/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1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Pravděpodobné známky těhotenství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Známky vyvolané specificky graviditou</a:t>
            </a:r>
          </a:p>
          <a:p>
            <a:pPr lvl="1"/>
            <a:r>
              <a:rPr lang="cs-CZ"/>
              <a:t>Amenorrhoea</a:t>
            </a:r>
          </a:p>
          <a:p>
            <a:pPr lvl="1"/>
            <a:r>
              <a:rPr lang="cs-CZ"/>
              <a:t>Hyperpigmentace - linea fusca, chloasma uteri</a:t>
            </a:r>
          </a:p>
          <a:p>
            <a:pPr lvl="1"/>
            <a:r>
              <a:rPr lang="cs-CZ"/>
              <a:t>Pajizévky - strie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55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na děloze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Zvětšování a prosáknutí dělohy</a:t>
            </a:r>
          </a:p>
          <a:p>
            <a:pPr lvl="1"/>
            <a:r>
              <a:rPr lang="cs-CZ"/>
              <a:t>Dickinson-Braunovo znamení - lokalisované prosáknutí dělohy</a:t>
            </a:r>
          </a:p>
          <a:p>
            <a:pPr lvl="1"/>
            <a:r>
              <a:rPr lang="cs-CZ"/>
              <a:t>Piskáčkovo znamení - vyklenutí děložního rohu</a:t>
            </a:r>
          </a:p>
          <a:p>
            <a:pPr lvl="1"/>
            <a:r>
              <a:rPr lang="cs-CZ"/>
              <a:t>Hegarovo znamení - prosáknutí isthmické části dělohy</a:t>
            </a:r>
          </a:p>
        </p:txBody>
      </p:sp>
    </p:spTree>
    <p:extLst>
      <p:ext uri="{BB962C8B-B14F-4D97-AF65-F5344CB8AC3E}">
        <p14:creationId xmlns:p14="http://schemas.microsoft.com/office/powerpoint/2010/main" val="193880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Jisté známky těhotenství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HCG - humánní choriový gonadotropin      v séru,moči, positivita 2-3 týdny po koncepci</a:t>
            </a:r>
          </a:p>
          <a:p>
            <a:endParaRPr lang="cs-CZ"/>
          </a:p>
          <a:p>
            <a:r>
              <a:rPr lang="cs-CZ"/>
              <a:t>Ultrasonografické vyšetření - průkaz plodového vejce </a:t>
            </a:r>
          </a:p>
        </p:txBody>
      </p:sp>
    </p:spTree>
    <p:extLst>
      <p:ext uri="{BB962C8B-B14F-4D97-AF65-F5344CB8AC3E}">
        <p14:creationId xmlns:p14="http://schemas.microsoft.com/office/powerpoint/2010/main" val="167270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28600"/>
            <a:ext cx="4639022" cy="614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99047" y="6472239"/>
            <a:ext cx="335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Martius</a:t>
            </a:r>
            <a:r>
              <a:rPr lang="cs-CZ" sz="1200" dirty="0"/>
              <a:t> G. Gynekologie a porodnictví. </a:t>
            </a:r>
            <a:r>
              <a:rPr lang="cs-CZ" sz="1200" dirty="0" err="1"/>
              <a:t>Osveta</a:t>
            </a:r>
            <a:r>
              <a:rPr lang="cs-CZ" sz="1200" dirty="0"/>
              <a:t> 1996</a:t>
            </a:r>
          </a:p>
        </p:txBody>
      </p:sp>
    </p:spTree>
    <p:extLst>
      <p:ext uri="{BB962C8B-B14F-4D97-AF65-F5344CB8AC3E}">
        <p14:creationId xmlns:p14="http://schemas.microsoft.com/office/powerpoint/2010/main" val="259368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72" y="362022"/>
            <a:ext cx="8083624" cy="584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99047" y="6472239"/>
            <a:ext cx="335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Martius</a:t>
            </a:r>
            <a:r>
              <a:rPr lang="cs-CZ" sz="1200" dirty="0"/>
              <a:t> G. Gynekologie a porodnictví. </a:t>
            </a:r>
            <a:r>
              <a:rPr lang="cs-CZ" sz="1200" dirty="0" err="1"/>
              <a:t>Osveta</a:t>
            </a:r>
            <a:r>
              <a:rPr lang="cs-CZ" sz="1200" dirty="0"/>
              <a:t> 1996</a:t>
            </a:r>
          </a:p>
        </p:txBody>
      </p:sp>
    </p:spTree>
    <p:extLst>
      <p:ext uri="{BB962C8B-B14F-4D97-AF65-F5344CB8AC3E}">
        <p14:creationId xmlns:p14="http://schemas.microsoft.com/office/powerpoint/2010/main" val="406996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30" name="Group 170"/>
          <p:cNvGraphicFramePr>
            <a:graphicFrameLocks noGrp="1"/>
          </p:cNvGraphicFramePr>
          <p:nvPr>
            <p:ph/>
          </p:nvPr>
        </p:nvGraphicFramePr>
        <p:xfrm>
          <a:off x="2927350" y="476250"/>
          <a:ext cx="6826250" cy="5939156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Choriová dutina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Žloutkový váček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Embryo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Akce srdeční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Amniová dutina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Hlava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Břicho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Pupečník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70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FFF222D-FFC9-477A-9D31-D3C08184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860925"/>
            <a:ext cx="10515600" cy="1325563"/>
          </a:xfrm>
        </p:spPr>
        <p:txBody>
          <a:bodyPr/>
          <a:lstStyle/>
          <a:p>
            <a:r>
              <a:rPr lang="cs-CZ" dirty="0"/>
              <a:t>… 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97032830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3</TotalTime>
  <Words>135</Words>
  <Application>Microsoft Office PowerPoint</Application>
  <PresentationFormat>Širokoúhlá obrazovka</PresentationFormat>
  <Paragraphs>47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Impact</vt:lpstr>
      <vt:lpstr>Odznáček</vt:lpstr>
      <vt:lpstr>Diagnostika těhotenství </vt:lpstr>
      <vt:lpstr>Nejisté známky těhotenství</vt:lpstr>
      <vt:lpstr>Pravděpodobné známky těhotenství</vt:lpstr>
      <vt:lpstr>Změny na děloze</vt:lpstr>
      <vt:lpstr>Jisté známky těhotenství</vt:lpstr>
      <vt:lpstr>Prezentace aplikace PowerPoint</vt:lpstr>
      <vt:lpstr>Prezentace aplikace PowerPoint</vt:lpstr>
      <vt:lpstr>Prezentace aplikace PowerPoint</vt:lpstr>
      <vt:lpstr>…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těhotenství </dc:title>
  <dc:creator>Křepelka, Petr</dc:creator>
  <cp:lastModifiedBy>Křepelka, Petr</cp:lastModifiedBy>
  <cp:revision>1</cp:revision>
  <dcterms:created xsi:type="dcterms:W3CDTF">2020-05-22T08:03:10Z</dcterms:created>
  <dcterms:modified xsi:type="dcterms:W3CDTF">2020-05-22T08:06:45Z</dcterms:modified>
</cp:coreProperties>
</file>