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407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408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6FCAD-C986-48B8-AFBC-EC243B20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69DFED-3EB4-4CEB-8AAF-38A28239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BA1FD-8672-45B7-853A-4849D676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5FCF8-FAA8-484A-A246-02CDFBE8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4B2E8-1421-4EB9-93A1-0A4266E2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35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D60CE-331B-45F5-93B9-FC6F91EA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013A5B-D628-4535-AB4F-877BF99A7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F1FB77-7624-4F12-B6A8-E4114DBD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7C4EC3-9C82-45C9-93F9-2230565F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B5BFA-33FA-4333-A518-3AC8CEF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0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3F1871-A10F-4097-B894-5F3B2142C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EBC5D4-D8F5-49BF-B669-2B1E9E2B0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0A4472-69C6-4776-8966-43FE4659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11E67-55A2-4796-B35B-49937203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202294-614F-420C-93D0-4AC2D3F2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74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C463E-D7CC-4036-AABA-7A6626D4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02092-7463-47FF-9CA2-78CD3974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DC628-AE63-4548-ADED-66037D3E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1E2986-14DA-4375-9F44-6D466CDC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97AAE6-1953-46E1-B9F3-CAE2DD2C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48476-425A-4E3A-8B0E-636667A2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5CA3C2-8F6C-4BF4-8DF5-8E4B8076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3760D-6E8D-4F1B-AFA1-FC064F5C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B0966C-ACC1-40D6-BF6F-755FEE74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E16E7-6B64-4F63-AF1F-BCE14D78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2EE3D-ED68-45E8-8695-31EEA53C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6C075-8682-46A5-B010-68E0F2C1E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07432E-DBCC-4FC0-991D-1D965D542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61864E-1EA7-4B7A-A2C0-12A7A197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220F79-DBC1-4FF4-B20C-A76F99F0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1CBE49-E857-4173-BE78-2B637E9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33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F6DE3-DA5D-4AB5-80EE-D62FBA8C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5386BE-7B30-4B3F-A5CB-0FEAFA2D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8999C0-6FB1-4A9D-A05C-E339F0548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414087-9F05-4954-B626-A28CBCDF3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337609-E4BF-40DD-80AE-D3DC4D169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EE5CD3C-E59E-4098-B2C9-D564228E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3ED0971-DB8B-4F4E-B506-5DAE311A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D942A6-C5A4-4D19-B3D9-CB67972C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9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8E104-C757-4BE8-912F-ABD25391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CC35CC-0522-4096-B32F-E7F2FEA0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7AE064-F788-4B8D-816E-0400E4B9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42F8C8-31A2-41AA-9A26-4067A882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8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778C47-7E27-4089-9AC7-F9AA552D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A17C64-4539-42C5-B963-9721EC04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4C5B5D-A4E3-47CA-BE63-67F910B6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5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A7EBA-346A-447C-B921-F0F4ED67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13F8D-873C-47EE-A0B2-80283FC7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638EB7-458C-46E1-AA66-5B60CAB6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35E9C2-B70E-48BE-8490-72964C46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19B381-C163-433E-8CAF-2DE16A58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51F9D5-ABF7-4433-BFC5-A045C50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6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11574-B739-43EE-8656-B245F122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B4886C-365E-4A12-B0CD-FDD5D2C49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0BBB4E-6829-4EDD-902B-E3CCE690A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A72AE8-FEF4-4CCE-A836-94DAA7CE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2C418C-32FB-474F-B8D2-E7920F4D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5D844A-BE93-476F-A003-84BD5B39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3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8BB036-6F7A-47C3-9505-C0A237B7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25BDBC-F475-4192-BE19-DCD311D8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8DE4B4-FBB7-4004-8BBE-F22ACE940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F33D-C831-46E7-80BB-A00261D5ACA2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297189-7B7C-471E-A125-EEF9DF6C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AA4292-AF36-4A37-AB0F-FDA60B195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B1F2-3A37-4F36-8DD0-5A4D27560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Konec pánevní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76591CB-4A72-4CA2-AE0C-47CB679C7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70966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6" y="192089"/>
            <a:ext cx="8596313" cy="1431925"/>
          </a:xfrm>
        </p:spPr>
        <p:txBody>
          <a:bodyPr/>
          <a:lstStyle/>
          <a:p>
            <a:r>
              <a:rPr lang="cs-CZ"/>
              <a:t>Mechanismus porodu následné hlavičky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939" y="2590800"/>
            <a:ext cx="8110537" cy="3124200"/>
          </a:xfrm>
        </p:spPr>
        <p:txBody>
          <a:bodyPr/>
          <a:lstStyle/>
          <a:p>
            <a:r>
              <a:rPr lang="cs-CZ"/>
              <a:t>Vnitřní rotace hlavičky – šev šípový v přímém průměru úžiny pánevní </a:t>
            </a:r>
          </a:p>
          <a:p>
            <a:r>
              <a:rPr lang="cs-CZ"/>
              <a:t>Subokciput se opírá o arcus osis pubis – hypomochlion – porod brady, obličeje, čela a záhlaví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051" y="228600"/>
            <a:ext cx="8596313" cy="2101850"/>
          </a:xfrm>
        </p:spPr>
        <p:txBody>
          <a:bodyPr/>
          <a:lstStyle/>
          <a:p>
            <a:r>
              <a:rPr lang="cs-CZ"/>
              <a:t>Poruchy porodního mechanismu konce pánevního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939" y="2438400"/>
            <a:ext cx="8110537" cy="3733800"/>
          </a:xfrm>
        </p:spPr>
        <p:txBody>
          <a:bodyPr/>
          <a:lstStyle/>
          <a:p>
            <a:r>
              <a:rPr lang="cs-CZ"/>
              <a:t>Předčasný odtok vody plodové-aposice děložní</a:t>
            </a:r>
          </a:p>
          <a:p>
            <a:r>
              <a:rPr lang="cs-CZ"/>
              <a:t>Vztyčení, zaklínění ruček plodu</a:t>
            </a:r>
          </a:p>
          <a:p>
            <a:r>
              <a:rPr lang="cs-CZ"/>
              <a:t>Spasmus branky</a:t>
            </a:r>
          </a:p>
          <a:p>
            <a:r>
              <a:rPr lang="cs-CZ"/>
              <a:t>Abnormální rotace hlavičky</a:t>
            </a:r>
          </a:p>
          <a:p>
            <a:r>
              <a:rPr lang="cs-CZ"/>
              <a:t>Deflexe hlavičky – velký plod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6" y="192089"/>
            <a:ext cx="8596313" cy="1431925"/>
          </a:xfrm>
        </p:spPr>
        <p:txBody>
          <a:bodyPr/>
          <a:lstStyle/>
          <a:p>
            <a:r>
              <a:rPr lang="cs-CZ"/>
              <a:t>Konec pánevní</a:t>
            </a:r>
            <a:br>
              <a:rPr lang="cs-CZ"/>
            </a:br>
            <a:r>
              <a:rPr lang="cs-CZ"/>
              <a:t>Vedení porodu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I.doba porodní</a:t>
            </a:r>
          </a:p>
          <a:p>
            <a:pPr lvl="1"/>
            <a:r>
              <a:rPr lang="cs-CZ"/>
              <a:t>Informován vedoucí lékař porodních sálů</a:t>
            </a:r>
          </a:p>
          <a:p>
            <a:pPr lvl="1"/>
            <a:r>
              <a:rPr lang="cs-CZ"/>
              <a:t>Rozhodnutí o vedení porodu </a:t>
            </a:r>
          </a:p>
          <a:p>
            <a:pPr lvl="1"/>
            <a:r>
              <a:rPr lang="cs-CZ"/>
              <a:t>Zachovat vak blan</a:t>
            </a:r>
          </a:p>
          <a:p>
            <a:pPr lvl="1"/>
            <a:r>
              <a:rPr lang="cs-CZ"/>
              <a:t>Analgézie </a:t>
            </a:r>
          </a:p>
          <a:p>
            <a:pPr lvl="1"/>
            <a:r>
              <a:rPr lang="cs-CZ"/>
              <a:t>Kontinuální monitorování</a:t>
            </a:r>
          </a:p>
          <a:p>
            <a:pPr lvl="1"/>
            <a:r>
              <a:rPr lang="cs-CZ"/>
              <a:t>Infuse s oxytocinem při slabých kontrakcích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6" y="192089"/>
            <a:ext cx="8596313" cy="1431925"/>
          </a:xfrm>
        </p:spPr>
        <p:txBody>
          <a:bodyPr/>
          <a:lstStyle/>
          <a:p>
            <a:r>
              <a:rPr lang="cs-CZ"/>
              <a:t>Konec pánevní</a:t>
            </a:r>
            <a:br>
              <a:rPr lang="cs-CZ"/>
            </a:br>
            <a:r>
              <a:rPr lang="cs-CZ"/>
              <a:t>Vedení porodu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II.doba porodní</a:t>
            </a:r>
          </a:p>
          <a:p>
            <a:pPr lvl="1"/>
            <a:r>
              <a:rPr lang="cs-CZ"/>
              <a:t>Zánik branky – dirrupce vaku blan</a:t>
            </a:r>
          </a:p>
          <a:p>
            <a:pPr lvl="1"/>
            <a:r>
              <a:rPr lang="cs-CZ"/>
              <a:t>Hýždě na pánevním dnu – rodička tlačí</a:t>
            </a:r>
          </a:p>
          <a:p>
            <a:pPr lvl="1"/>
            <a:r>
              <a:rPr lang="cs-CZ"/>
              <a:t>Pudendální blok</a:t>
            </a:r>
          </a:p>
          <a:p>
            <a:pPr lvl="1"/>
            <a:r>
              <a:rPr lang="cs-CZ"/>
              <a:t>Vyprázdnění </a:t>
            </a:r>
          </a:p>
          <a:p>
            <a:pPr lvl="1"/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  <a:p>
            <a:pPr lvl="1"/>
            <a:r>
              <a:rPr lang="cs-CZ"/>
              <a:t>Ochrana hráze - episiotomie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6" y="192089"/>
            <a:ext cx="8596313" cy="1431925"/>
          </a:xfrm>
        </p:spPr>
        <p:txBody>
          <a:bodyPr/>
          <a:lstStyle/>
          <a:p>
            <a:r>
              <a:rPr lang="cs-CZ"/>
              <a:t>Covjanovova manuální pomoc hlavičce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Ruce podpírají trup plodu v teplé roušce</a:t>
            </a:r>
          </a:p>
          <a:p>
            <a:r>
              <a:rPr lang="cs-CZ"/>
              <a:t>Porod úponu pupečníku – bránit kompresi</a:t>
            </a:r>
          </a:p>
          <a:p>
            <a:r>
              <a:rPr lang="cs-CZ"/>
              <a:t>Porod hrudníku – trup skláněn ke sponě</a:t>
            </a:r>
          </a:p>
          <a:p>
            <a:r>
              <a:rPr lang="cs-CZ"/>
              <a:t>Porod ramének – přední -  zadní</a:t>
            </a:r>
          </a:p>
          <a:p>
            <a:r>
              <a:rPr lang="cs-CZ"/>
              <a:t>Trup opět skloněn ke sponě – porod hlavičky </a:t>
            </a:r>
          </a:p>
          <a:p>
            <a:r>
              <a:rPr lang="cs-CZ"/>
              <a:t>Mauriceau-Smellie - manuální pomoc hlavičce</a:t>
            </a:r>
          </a:p>
          <a:p>
            <a:endParaRPr lang="cs-CZ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Konec pánevní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Připrav místo porodu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Zkontroluj zánik branky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Vyčkej progresi porodu hýždí v introitu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Zvaž episiotomii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Asistuj spontánnímu porodu hýždí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Zkontroluj uložení křížové kosti vpředu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Vyčkej porodu lopatek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Flektuj kolenní klouby při porodu nožek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Udržuj hlavičku ve flexi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cs-CZ" altLang="cs-CZ" sz="2700"/>
              <a:t>Asistuj porodu hlavičky</a:t>
            </a:r>
          </a:p>
          <a:p>
            <a:pPr marL="514350" indent="-514350">
              <a:lnSpc>
                <a:spcPct val="80000"/>
              </a:lnSpc>
            </a:pPr>
            <a:endParaRPr lang="cs-CZ" altLang="cs-CZ" sz="2700"/>
          </a:p>
          <a:p>
            <a:pPr marL="514350" indent="-514350">
              <a:lnSpc>
                <a:spcPct val="80000"/>
              </a:lnSpc>
            </a:pPr>
            <a:endParaRPr lang="cs-CZ" altLang="cs-CZ" sz="2700"/>
          </a:p>
          <a:p>
            <a:pPr marL="514350" indent="-514350">
              <a:lnSpc>
                <a:spcPct val="80000"/>
              </a:lnSpc>
            </a:pPr>
            <a:endParaRPr lang="cs-CZ" altLang="cs-CZ" sz="2700"/>
          </a:p>
          <a:p>
            <a:pPr marL="514350" indent="-514350">
              <a:lnSpc>
                <a:spcPct val="80000"/>
              </a:lnSpc>
            </a:pPr>
            <a:endParaRPr lang="cs-CZ" altLang="cs-CZ" sz="2700"/>
          </a:p>
        </p:txBody>
      </p:sp>
      <p:sp>
        <p:nvSpPr>
          <p:cNvPr id="5120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6E701C-2075-4311-8162-C4D02B5A3E9A}" type="datetime1">
              <a:rPr lang="cs-CZ" altLang="cs-CZ" sz="1400"/>
              <a:pPr eaLnBrk="1" hangingPunct="1">
                <a:spcBef>
                  <a:spcPct val="0"/>
                </a:spcBef>
                <a:buFontTx/>
                <a:buNone/>
              </a:pPr>
              <a:t>22.05.2020</a:t>
            </a:fld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38098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49275"/>
            <a:ext cx="85693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3658C-1979-4C7A-BC93-7B298F6F535A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39542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49275"/>
            <a:ext cx="84978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733EF-E847-4652-BAB7-2581EBDE9AF7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0696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20713"/>
            <a:ext cx="846613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AD37A-3978-421B-8C08-76FF39D11657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12905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6"/>
            <a:ext cx="8647113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BE49F-0B6A-4C71-AA89-D5E90FF2CCEB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2277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9626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cs-CZ"/>
              <a:t>Konec pánevní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Plod je hýžďovou částí otočen do pánevního vchodu</a:t>
            </a:r>
          </a:p>
          <a:p>
            <a:pPr>
              <a:lnSpc>
                <a:spcPct val="90000"/>
              </a:lnSpc>
            </a:pPr>
            <a:r>
              <a:rPr lang="cs-CZ"/>
              <a:t>Úplný – naléhání hýžděmi i nožkami</a:t>
            </a:r>
          </a:p>
          <a:p>
            <a:pPr>
              <a:lnSpc>
                <a:spcPct val="90000"/>
              </a:lnSpc>
            </a:pPr>
            <a:r>
              <a:rPr lang="cs-CZ"/>
              <a:t>Neúplný</a:t>
            </a:r>
          </a:p>
          <a:p>
            <a:pPr lvl="1">
              <a:lnSpc>
                <a:spcPct val="90000"/>
              </a:lnSpc>
            </a:pPr>
            <a:r>
              <a:rPr lang="cs-CZ"/>
              <a:t>Řitní</a:t>
            </a:r>
          </a:p>
          <a:p>
            <a:pPr lvl="1">
              <a:lnSpc>
                <a:spcPct val="90000"/>
              </a:lnSpc>
            </a:pPr>
            <a:r>
              <a:rPr lang="cs-CZ"/>
              <a:t>Nožkami</a:t>
            </a:r>
          </a:p>
          <a:p>
            <a:pPr lvl="1">
              <a:lnSpc>
                <a:spcPct val="90000"/>
              </a:lnSpc>
            </a:pPr>
            <a:r>
              <a:rPr lang="cs-CZ"/>
              <a:t>Nožkou</a:t>
            </a:r>
          </a:p>
          <a:p>
            <a:pPr lvl="1">
              <a:lnSpc>
                <a:spcPct val="90000"/>
              </a:lnSpc>
            </a:pPr>
            <a:r>
              <a:rPr lang="cs-CZ"/>
              <a:t>Kolénkem</a:t>
            </a:r>
          </a:p>
          <a:p>
            <a:pPr lvl="1">
              <a:lnSpc>
                <a:spcPct val="90000"/>
              </a:lnSpc>
            </a:pPr>
            <a:r>
              <a:rPr lang="cs-CZ"/>
              <a:t>Kolénky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20714"/>
            <a:ext cx="810736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22787F-9EF2-4974-A176-FCAE2A7DD3D8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8201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92150"/>
            <a:ext cx="82423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BF881-EDB8-4669-B841-1D8082A4F893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62794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620714"/>
            <a:ext cx="84455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AC045-E202-4639-8626-B545F49E6817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1674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9" y="692151"/>
            <a:ext cx="83978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63CE14-74E0-488C-9E2B-32F57C926E6C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74222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4"/>
            <a:ext cx="84074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D5E1F8-C076-4ACC-A195-89590E8810F6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6975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92150"/>
            <a:ext cx="8372475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C3C16-7A55-45BE-ADC6-E78E3E257A68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8728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20714"/>
            <a:ext cx="8307387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70C11-D694-4AD0-9E02-A7044F2904E1}" type="datetime1">
              <a:rPr lang="cs-CZ" altLang="cs-CZ" smtClean="0"/>
              <a:pPr eaLnBrk="1" hangingPunct="1"/>
              <a:t>22.05.2020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55216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7CFD3-2588-41AC-9862-0607A447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4956175"/>
            <a:ext cx="10515600" cy="1325563"/>
          </a:xfrm>
        </p:spPr>
        <p:txBody>
          <a:bodyPr/>
          <a:lstStyle/>
          <a:p>
            <a:r>
              <a:rPr lang="cs-CZ" dirty="0"/>
              <a:t>… 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217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60351"/>
            <a:ext cx="4502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335463" y="6453189"/>
            <a:ext cx="58480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Bumm E. Grundriss zum studium der geburtshilfe, M</a:t>
            </a:r>
            <a:r>
              <a:rPr lang="en-US" sz="1000"/>
              <a:t>ü</a:t>
            </a:r>
            <a:r>
              <a:rPr lang="cs-CZ" sz="1000"/>
              <a:t>nchen und Wiesbaden, Verlag von J.F.Bergmann, 1921.</a:t>
            </a:r>
            <a:endParaRPr 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9626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cs-CZ"/>
              <a:t>Konec pánevní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Výskyt – 3% v době poprodu</a:t>
            </a:r>
          </a:p>
          <a:p>
            <a:pPr>
              <a:lnSpc>
                <a:spcPct val="90000"/>
              </a:lnSpc>
            </a:pPr>
            <a:r>
              <a:rPr lang="cs-CZ"/>
              <a:t>Příčiny</a:t>
            </a:r>
          </a:p>
          <a:p>
            <a:pPr lvl="1">
              <a:lnSpc>
                <a:spcPct val="90000"/>
              </a:lnSpc>
            </a:pPr>
            <a:r>
              <a:rPr lang="cs-CZ"/>
              <a:t>Oligohydramnion, polyhydramnion</a:t>
            </a:r>
          </a:p>
          <a:p>
            <a:pPr lvl="1">
              <a:lnSpc>
                <a:spcPct val="90000"/>
              </a:lnSpc>
            </a:pPr>
            <a:r>
              <a:rPr lang="cs-CZ"/>
              <a:t>Insuficience placenty, mrtvý plod</a:t>
            </a:r>
          </a:p>
          <a:p>
            <a:pPr lvl="1">
              <a:lnSpc>
                <a:spcPct val="90000"/>
              </a:lnSpc>
            </a:pPr>
            <a:r>
              <a:rPr lang="cs-CZ"/>
              <a:t>Prematurita</a:t>
            </a:r>
          </a:p>
          <a:p>
            <a:pPr lvl="1">
              <a:lnSpc>
                <a:spcPct val="90000"/>
              </a:lnSpc>
            </a:pPr>
            <a:r>
              <a:rPr lang="cs-CZ"/>
              <a:t>Obrovský plod</a:t>
            </a:r>
          </a:p>
          <a:p>
            <a:pPr lvl="1">
              <a:lnSpc>
                <a:spcPct val="90000"/>
              </a:lnSpc>
            </a:pPr>
            <a:r>
              <a:rPr lang="cs-CZ"/>
              <a:t>Anomalie dělohy</a:t>
            </a:r>
          </a:p>
          <a:p>
            <a:pPr lvl="1">
              <a:lnSpc>
                <a:spcPct val="90000"/>
              </a:lnSpc>
            </a:pPr>
            <a:r>
              <a:rPr lang="cs-CZ"/>
              <a:t>Myom</a:t>
            </a:r>
          </a:p>
          <a:p>
            <a:pPr lvl="1">
              <a:lnSpc>
                <a:spcPct val="90000"/>
              </a:lnSpc>
            </a:pPr>
            <a:r>
              <a:rPr lang="cs-CZ"/>
              <a:t>Placenta praevia</a:t>
            </a:r>
          </a:p>
          <a:p>
            <a:pPr lvl="1">
              <a:lnSpc>
                <a:spcPct val="90000"/>
              </a:lnSpc>
            </a:pPr>
            <a:r>
              <a:rPr lang="cs-CZ"/>
              <a:t>Circumplikace pupečníku</a:t>
            </a:r>
          </a:p>
          <a:p>
            <a:pPr lvl="1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051" y="381001"/>
            <a:ext cx="8596313" cy="1431925"/>
          </a:xfrm>
        </p:spPr>
        <p:txBody>
          <a:bodyPr/>
          <a:lstStyle/>
          <a:p>
            <a:r>
              <a:rPr lang="cs-CZ"/>
              <a:t>Konec pánevní</a:t>
            </a:r>
            <a:br>
              <a:rPr lang="cs-CZ"/>
            </a:br>
            <a:r>
              <a:rPr lang="cs-CZ"/>
              <a:t>Diagnóza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939" y="2133600"/>
            <a:ext cx="8110537" cy="4191000"/>
          </a:xfrm>
        </p:spPr>
        <p:txBody>
          <a:bodyPr/>
          <a:lstStyle/>
          <a:p>
            <a:r>
              <a:rPr lang="cs-CZ"/>
              <a:t>Pawlikův hmat – v dolním segmentu velká, měkká část, absence krční rýhy</a:t>
            </a:r>
          </a:p>
          <a:p>
            <a:r>
              <a:rPr lang="cs-CZ"/>
              <a:t>Ozvy plodu nad pupkem</a:t>
            </a:r>
          </a:p>
          <a:p>
            <a:r>
              <a:rPr lang="cs-CZ"/>
              <a:t>Vaginální vyšetření – vedoucí část – konec pánevní</a:t>
            </a:r>
          </a:p>
          <a:p>
            <a:r>
              <a:rPr lang="cs-CZ"/>
              <a:t>UZ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6" y="192089"/>
            <a:ext cx="8596313" cy="1431925"/>
          </a:xfrm>
        </p:spPr>
        <p:txBody>
          <a:bodyPr/>
          <a:lstStyle/>
          <a:p>
            <a:r>
              <a:rPr lang="cs-CZ"/>
              <a:t>Konec pánevní</a:t>
            </a:r>
            <a:br>
              <a:rPr lang="cs-CZ"/>
            </a:br>
            <a:r>
              <a:rPr lang="cs-CZ"/>
              <a:t>Mechanismus porodu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114800" cy="4525963"/>
          </a:xfrm>
        </p:spPr>
        <p:txBody>
          <a:bodyPr/>
          <a:lstStyle/>
          <a:p>
            <a:r>
              <a:rPr lang="cs-CZ"/>
              <a:t>I.doba porodní</a:t>
            </a:r>
          </a:p>
          <a:p>
            <a:pPr lvl="1"/>
            <a:r>
              <a:rPr lang="cs-CZ"/>
              <a:t>Delší průběh</a:t>
            </a:r>
          </a:p>
          <a:p>
            <a:pPr lvl="1"/>
            <a:r>
              <a:rPr lang="cs-CZ"/>
              <a:t>Přítomnost smolky</a:t>
            </a:r>
          </a:p>
          <a:p>
            <a:pPr lvl="1"/>
            <a:r>
              <a:rPr lang="cs-CZ"/>
              <a:t>Odtok plodové vody</a:t>
            </a:r>
          </a:p>
          <a:p>
            <a:r>
              <a:rPr lang="cs-CZ"/>
              <a:t>II.doba porodní</a:t>
            </a:r>
          </a:p>
          <a:p>
            <a:pPr lvl="1"/>
            <a:r>
              <a:rPr lang="cs-CZ"/>
              <a:t>Porod hýždí</a:t>
            </a:r>
          </a:p>
          <a:p>
            <a:pPr lvl="1"/>
            <a:r>
              <a:rPr lang="cs-CZ"/>
              <a:t>Ramének</a:t>
            </a:r>
          </a:p>
          <a:p>
            <a:pPr lvl="1"/>
            <a:r>
              <a:rPr lang="cs-CZ"/>
              <a:t>Hlavičky</a:t>
            </a:r>
          </a:p>
          <a:p>
            <a:pPr lvl="1">
              <a:buFontTx/>
              <a:buNone/>
            </a:pPr>
            <a:endParaRPr lang="cs-CZ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9626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cs-CZ"/>
              <a:t>Mechanismus porodu hýždí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Genitoanální rýha v šikmém průměru pánevního vchodu</a:t>
            </a:r>
          </a:p>
          <a:p>
            <a:r>
              <a:rPr lang="cs-CZ"/>
              <a:t>Hýždě  vpředu – vedoucí bod</a:t>
            </a:r>
          </a:p>
          <a:p>
            <a:r>
              <a:rPr lang="cs-CZ"/>
              <a:t>Přední hýždě se podsouvá pod arcus osis pubis – hřeben kyčelní kosti – hypomochlion</a:t>
            </a:r>
          </a:p>
          <a:p>
            <a:r>
              <a:rPr lang="cs-CZ"/>
              <a:t>Porod hýždě vzadu uložené</a:t>
            </a:r>
          </a:p>
          <a:p>
            <a:r>
              <a:rPr lang="cs-CZ"/>
              <a:t>Vnitřní rotace na svalovém dnu pánevním – genitoanální rýha v přímém průměru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5076" y="457201"/>
            <a:ext cx="8162925" cy="1431925"/>
          </a:xfrm>
        </p:spPr>
        <p:txBody>
          <a:bodyPr/>
          <a:lstStyle/>
          <a:p>
            <a:r>
              <a:rPr lang="cs-CZ"/>
              <a:t>Mechanismus porodu ramének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286000"/>
            <a:ext cx="8110538" cy="4191000"/>
          </a:xfrm>
        </p:spPr>
        <p:txBody>
          <a:bodyPr/>
          <a:lstStyle/>
          <a:p>
            <a:r>
              <a:rPr lang="cs-CZ"/>
              <a:t>Raménka vstupují do pánevního vchodu, když hýždě vystupují z východu</a:t>
            </a:r>
          </a:p>
          <a:p>
            <a:r>
              <a:rPr lang="cs-CZ"/>
              <a:t>Biakromiální průměr – v opačném šikmém průměru pánevního vchodu</a:t>
            </a:r>
          </a:p>
          <a:p>
            <a:r>
              <a:rPr lang="cs-CZ"/>
              <a:t>Vnitřní rotace ramének do přímého průměru pánevního východu</a:t>
            </a:r>
          </a:p>
          <a:p>
            <a:r>
              <a:rPr lang="cs-CZ"/>
              <a:t>Přední raménko se opírá o arcus osis pubis – hypomochlion – porod raménka zadního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6" y="192089"/>
            <a:ext cx="8596313" cy="1431925"/>
          </a:xfrm>
        </p:spPr>
        <p:txBody>
          <a:bodyPr/>
          <a:lstStyle/>
          <a:p>
            <a:r>
              <a:rPr lang="cs-CZ"/>
              <a:t>Mechanismus porodu následné hlavičky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133600"/>
            <a:ext cx="8110538" cy="4191000"/>
          </a:xfrm>
        </p:spPr>
        <p:txBody>
          <a:bodyPr/>
          <a:lstStyle/>
          <a:p>
            <a:r>
              <a:rPr lang="cs-CZ"/>
              <a:t>Hlavička vstupuje do pánevního vchodu, když se ve východu rodí bříško s úponem pupečníku – komprese pupečníku – porod do 2 minut</a:t>
            </a:r>
          </a:p>
          <a:p>
            <a:r>
              <a:rPr lang="cs-CZ"/>
              <a:t>Hlavička flektována, obvod subokcipitobregmatický – 32 cm – šev šípový v šikmém průměru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Širokoúhlá obrazovka</PresentationFormat>
  <Paragraphs>109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Konec pánevní</vt:lpstr>
      <vt:lpstr>Konec pánevní</vt:lpstr>
      <vt:lpstr>Prezentace aplikace PowerPoint</vt:lpstr>
      <vt:lpstr>Konec pánevní</vt:lpstr>
      <vt:lpstr>Konec pánevní Diagnóza</vt:lpstr>
      <vt:lpstr>Konec pánevní Mechanismus porodu</vt:lpstr>
      <vt:lpstr>Mechanismus porodu hýždí</vt:lpstr>
      <vt:lpstr>Mechanismus porodu ramének</vt:lpstr>
      <vt:lpstr>Mechanismus porodu následné hlavičky</vt:lpstr>
      <vt:lpstr>Mechanismus porodu následné hlavičky</vt:lpstr>
      <vt:lpstr>Poruchy porodního mechanismu konce pánevního</vt:lpstr>
      <vt:lpstr>Konec pánevní Vedení porodu </vt:lpstr>
      <vt:lpstr>Konec pánevní Vedení porodu</vt:lpstr>
      <vt:lpstr>Covjanovova manuální pomoc hlavičce</vt:lpstr>
      <vt:lpstr>Konec pánevní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Konec pánevní</dc:title>
  <dc:creator>Křepelka, Petr</dc:creator>
  <cp:lastModifiedBy>Křepelka, Petr</cp:lastModifiedBy>
  <cp:revision>1</cp:revision>
  <dcterms:created xsi:type="dcterms:W3CDTF">2020-05-22T08:27:09Z</dcterms:created>
  <dcterms:modified xsi:type="dcterms:W3CDTF">2020-05-22T08:27:46Z</dcterms:modified>
</cp:coreProperties>
</file>