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9" r:id="rId3"/>
    <p:sldId id="300" r:id="rId4"/>
    <p:sldId id="301" r:id="rId5"/>
    <p:sldId id="495" r:id="rId6"/>
    <p:sldId id="302" r:id="rId7"/>
    <p:sldId id="303" r:id="rId8"/>
    <p:sldId id="304" r:id="rId9"/>
    <p:sldId id="305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3D81F-DB91-494A-A860-3AF94A959974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6C63-2A9D-4F3E-B77B-40E2D5B0A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5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Royal</a:t>
            </a:r>
            <a:r>
              <a:rPr lang="cs-CZ" dirty="0"/>
              <a:t> College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Obstetrians</a:t>
            </a:r>
            <a:r>
              <a:rPr lang="cs-CZ" baseline="0" dirty="0"/>
              <a:t> </a:t>
            </a:r>
            <a:r>
              <a:rPr lang="cs-CZ" baseline="0" dirty="0" err="1"/>
              <a:t>and</a:t>
            </a:r>
            <a:r>
              <a:rPr lang="cs-CZ" baseline="0" dirty="0"/>
              <a:t> </a:t>
            </a:r>
            <a:r>
              <a:rPr lang="cs-CZ" baseline="0" dirty="0" err="1"/>
              <a:t>Gynaecologists</a:t>
            </a:r>
            <a:r>
              <a:rPr lang="cs-CZ" baseline="0" dirty="0"/>
              <a:t>. Management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Third</a:t>
            </a:r>
            <a:r>
              <a:rPr lang="cs-CZ" baseline="0" dirty="0"/>
              <a:t> </a:t>
            </a:r>
            <a:r>
              <a:rPr lang="cs-CZ" baseline="0" dirty="0" err="1"/>
              <a:t>and</a:t>
            </a:r>
            <a:r>
              <a:rPr lang="cs-CZ" baseline="0" dirty="0"/>
              <a:t> </a:t>
            </a:r>
            <a:r>
              <a:rPr lang="cs-CZ" baseline="0" dirty="0" err="1"/>
              <a:t>Fourth</a:t>
            </a:r>
            <a:r>
              <a:rPr lang="cs-CZ" baseline="0" dirty="0"/>
              <a:t> </a:t>
            </a:r>
            <a:r>
              <a:rPr lang="cs-CZ" baseline="0" dirty="0" err="1"/>
              <a:t>Degree</a:t>
            </a:r>
            <a:r>
              <a:rPr lang="cs-CZ" baseline="0" dirty="0"/>
              <a:t> </a:t>
            </a:r>
            <a:r>
              <a:rPr lang="cs-CZ" baseline="0" dirty="0" err="1"/>
              <a:t>Perineal</a:t>
            </a:r>
            <a:r>
              <a:rPr lang="cs-CZ" baseline="0" dirty="0"/>
              <a:t> </a:t>
            </a:r>
            <a:r>
              <a:rPr lang="cs-CZ" baseline="0" dirty="0" err="1"/>
              <a:t>Tears</a:t>
            </a:r>
            <a:r>
              <a:rPr lang="cs-CZ" baseline="0" dirty="0"/>
              <a:t> </a:t>
            </a:r>
            <a:r>
              <a:rPr lang="cs-CZ" baseline="0" dirty="0" err="1"/>
              <a:t>Following</a:t>
            </a:r>
            <a:r>
              <a:rPr lang="cs-CZ" baseline="0" dirty="0"/>
              <a:t> </a:t>
            </a:r>
            <a:r>
              <a:rPr lang="cs-CZ" baseline="0" dirty="0" err="1"/>
              <a:t>Vaginal</a:t>
            </a:r>
            <a:r>
              <a:rPr lang="cs-CZ" baseline="0" dirty="0"/>
              <a:t> </a:t>
            </a:r>
            <a:r>
              <a:rPr lang="cs-CZ" baseline="0" dirty="0" err="1"/>
              <a:t>Delivery</a:t>
            </a:r>
            <a:r>
              <a:rPr lang="cs-CZ" baseline="0" dirty="0"/>
              <a:t>. </a:t>
            </a:r>
            <a:r>
              <a:rPr lang="cs-CZ" baseline="0" dirty="0" err="1"/>
              <a:t>Guideline</a:t>
            </a:r>
            <a:r>
              <a:rPr lang="cs-CZ" baseline="0" dirty="0"/>
              <a:t> No 29. London: RCOG </a:t>
            </a:r>
            <a:r>
              <a:rPr lang="cs-CZ" baseline="0" dirty="0" err="1"/>
              <a:t>Press</a:t>
            </a:r>
            <a:r>
              <a:rPr lang="cs-CZ" baseline="0" dirty="0"/>
              <a:t>, 2007.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Terapeutický postup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Prvotním úkolem lékaře ošetřujícího rodičku je včasná identifikace hematomu a rychlá oběhová stabilizace. Nutné je neodkladné, pečlivé klinické vyšetření zahrnující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aspekci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palpaci břicha, vulvy,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bimanuální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palpační vyšetření vaginální a rektální. Klinické vyšetření ve většině případů umožní určit anatomickou lokalizaci hematomu a jeho velikost.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hemodynamicky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stabilních pacientek se jedná ve většině případů o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venozní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krvácení, arteriální krvácení vede k rychlé destabilizaci oběhu.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třeba rychle zajistit žilní vstup dostatečně širokou kanylou (16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Gauge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 aplikovat roztok krystaloidů. U oběhově nestabilních pacientek je nutné zajistit dva žilní vstupy a podat co možná nejdříve kromě krystaloidů i krevní plazmu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erymasu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před samotnou chirurgickou intervencí.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třeba vyšetřit hodnoty krevního obrazu a parametry koagulace. K samotné operaci je vhodné mít dostatečnou rezervu krevních transfuzí.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Anesteziologické konsilium určí způsob anestezie k vlastnímu terapeutickému výkonu. Velké hematomy vyžadují prakticky vždy celkovou anestezii.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Ošetření hematomu by měl provádět zkušený lékař oboru gynekologie a porodnictví. Identifikace zdroje a hemostáza bývá často velmi obtížné. Při dostupnost intervenčního radiologa je vhodné zvážit řešení pomocí terapeutické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intraarteriální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embolizace, která je velmi efektivní zejména v případech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hematomů.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 chirurgické intervenci je konsenzuálně doporučeno podat profylakticky širokospektrá antibiotika.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Definitivní léčebný postup porodnických hematomů je založen dle nálezu a vývoje hematomu buď na konservativním ošetření, chirurgické intervenci, nebo selektivní arteriální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embolisaci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Benrubi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G, Neuman C,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Nuss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RC, Thompson RJ.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Vulvar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conservative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versus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J 1987; 80:991.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171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Vulvární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Malý, neexpandující hematom vulvy obvykle spontánně regreduje. Je vhodná lokální aplikace chladivých obkladů a analgetik zejména v prvních 24 hodinách po porodu.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 nedojde k porušení integrity kůže, obvykle nedojde k infekčním komplikacím hematomu (hnisání). Hematom vulvy však může spontánně prasknout.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Vetší hematomy vulvy mohou způsobovat mikční obtíže a je užitečné moč derivovat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Foleyovým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katetrem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Podmínkou konservativního postupu je pečlivé sledování lokálního nálezu a celkového stavu a včasnou indikaci invazivní intervence při vývoji nálezu či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objehové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destabilizaci.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Sheikh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GN.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Perinatal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genital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1971; 38:571.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Neexistují žádná jednotná kritéria pro určení konservativní a chirurgické léčby dle velikosti hematomu. Podle jednoho konsenzuálního doporučení je vhodné intervenovat u hematomů, které dosahují průměru ≥5 cm, kdy je odhadovaný objem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extravasátu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≥200 ml.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CM,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Hankins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GD,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Yeomans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Vulvovaginal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complicating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Rationale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drainage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cavity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1996; 41:569.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Jiné doporučení indikuje chirurgickou intervenci při ploše řezu hematomem ≥15 cm</a:t>
            </a:r>
            <a:r>
              <a:rPr lang="cs-CZ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Benrubi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G, Neuman C,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Nuss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RC,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Thompson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RJ.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Vulvar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conservative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versus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J 1987; 80:991.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Všeobecný souhlas s chirurgickou intervencí je u stavů rychle expandujících hematomů, poklesu hodnot hematokritu, trvajícího krvácení,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hemodynamické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nestabilitě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nekrotisaci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tkáně v okolí hematomu.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indikována incise kůže na konvexně hematomu a evakuace krevních sraženin. Po odsátí a výplachu preformované dutiny hematomu je operatér veden snahou identifikovat zdroj krvácení a ošetřit jej některou z hemostatických technik (koagulace, opich, ligatura). Nález krvácející cévy je však spíše ojedinělý, krvácení bývá často difúzní.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 takových případech je vhodné dutinu hematomu prošít hemostatickými stehy (jednotlivé stehy,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stehy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tvaru „8“) vstřebatelným šicím vláknem. Je třeba dávat pozor na ponechání cizího materiálu (tampony) v dutině hematomu. Místo hematomu je vhodné komprimovat, nejlépe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pomocáí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vaku s tekutinou po dobu přibližně 12 hodin.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Užití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drainu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kontroverzní,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nebť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 některých případech znemožní uzávěr krvácejících cév působením zvyšujícího se tlaku v hematomu.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Sutura aplikovaná v oblasti přední komisury působí po operaci vyšší míru bolesti. Je nutné derivovat moč močovým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katetrem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podat dostatečné množství analgetik.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Terapeutický postup u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hematomu je obdobný jako u hematomů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vulvárních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 hematomy do 4 cm v průměru, které dále neexpandují, lze u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hemodynamicky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stabilizované pacientky postupovat konzervativně. Je-li indikována chirurgická intervence je nutné zajistit dobrý operační přístup k hematomu. Výkon nutno provádět v celkové anestezii v gynekologické poloze pacientky s užitím vhodných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retraktorů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dobrého osvětlení operačního pole.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Je-li hematom na stejné straně, jako byla provedena episiotomie, nebo vznikla spontánní ruptura porodních cest, je nutné uvolnit předchozí suturu poranění a evakuovat hematom. Pokud hematom vznikl na straně opačně, je nutné jej protnout na jeho konvexně a hematom vyprázdnit. Dutina hematomu pak musí být vyšetřena se snahou identifikovat zdroj krvácení a jeho ošetření. Defekt poševní stěny je pak uzavřen jednotlivými vstřebatelnými stehy, nebo pokračovacím prohazovaným stehem. Při sutuře je nutné uzavírat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ranné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okraje zeširoka a vyhnout se vytvoření „mrtvého prostoru“, který by mohl být dalším rezervoárem krvácení.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Ošetření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hematomů může být komplikováno poraněním močového měchýře, ureterů, kliček tenkého střeva, nebo rekta. Při ošetření hluboko uložených struktur v oblasti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prostoru je nutné na toto riziko pamatovat. Riskantní může být i užití elektrokoagulace při ošetření hlouběji uložených zdrojů krvácení.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sutuře aplikujeme tlakovou tamponádu (mulovou, hydrostatickou) na dobu 12 – 24 hodin. K užití drenáže hematomu existují kontroverzní postoje. Derivace moči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Foleyovým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katetrem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nezbytná. Dojde-li k 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hemodynamické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nestabilitě po ošetření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hematomu, nutno pomýšlet na vývoj hematomu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 představuje velmi objemný rezervoár pro krvácení. Při podezření na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 je indikována vždy intervence chirurgická či selektivní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intraarteriální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embolizace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Chirurgický postup vyžaduje vždy dolní střední laparotomii, otevření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prostoru, ošetření krvácející cévy, nebo častěji oboustrannou ligaturu vnitřních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ilických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arterií.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 terapeutickou modalitou je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tamponáda působící tlak na krvácející cévy proti pánevním stěnám. Tamponádu je nutné vyjmout při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reoperaci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24 – 48 hodin.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WR,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Moore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EE,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Osborn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resuscitation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hemodynamically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unstable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pelvic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fractures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report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 Trauma 2005; 59:1510.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Selektivní arteriální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embolizace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Selektivní arteriální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ambolizace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velmi efektivní metoda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hemostázy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při řešení poporodního krvácení včetně porodnických hematomů.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Metodu lze použít u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hemodynamicky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stabilizované pacientky s 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progredujícím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vývojem hematomu a vysokým podezřením na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 a též při selhání pokusu řešit hematom chirurgicky.</a:t>
            </a:r>
          </a:p>
          <a:p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Bolton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Choji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Pandit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-line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puerperal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case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congenital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urogenital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Congenit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Kyoto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2008; 48:48.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Kehila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Mahjoub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Kebaili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[Management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postpartum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embolisation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Sante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2010; 20:105.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Distefano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Casarella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Amoroso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-line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postpartum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2013; 121:443.</a:t>
            </a:r>
          </a:p>
          <a:p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Pooperační péče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Pooperační péče je založena na zvýšené hygieně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vulvoperineální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oblasti, aplikaci analgetik a antibiotik.</a:t>
            </a:r>
          </a:p>
          <a:p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68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682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Všeobecný souhlas s chirurgickou intervencí je u stavů rychle expandujících hematomů, poklesu hodnot hematokritu, trvajícího krvácení,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hemodynamické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nestabilitě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nekrotisaci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tkáně v okolí hematomu.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indikována incise kůže na konvexně hematomu a evakuace krevních sraženin. Po odsátí a výplachu preformované dutiny hematomu je operatér veden snahou identifikovat zdroj krvácení a ošetřit jej některou z hemostatických technik (koagulace, opich, ligatura). Nález krvácející cévy je však spíše ojedinělý, krvácení bývá často difúzní.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 takových případech je vhodné dutinu hematomu prošít hemostatickými stehy (jednotlivé stehy,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stehy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tvaru „8“) vstřebatelným šicím vláknem. Je třeba dávat pozor na ponechání cizího materiálu (tampony) v dutině hematomu. Místo hematomu je vhodné komprimovat, nejlépe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pomocáí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vaku s tekutinou po dobu přibližně 12 hodin.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Užití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drainu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kontroverzní,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nebť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 některých případech znemožní uzávěr krvácejících cév působením zvyšujícího se tlaku v hematomu.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Sutura aplikovaná v oblasti přední komisury působí po operaci vyšší míru bolesti. Je nutné derivovat moč močovým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katetrem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podat dostatečné množství analgetik.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Terapeutický postup u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hematomu je obdobný jako u hematomů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vulvárních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 hematomy do 4 cm v průměru, které dále neexpandují, lze u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hemodynamicky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stabilizované pacientky postupovat konzervativně. Je-li indikována chirurgická intervence je nutné zajistit dobrý operační přístup k hematomu. Výkon nutno provádět v celkové anestezii v gynekologické poloze pacientky s užitím vhodných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retraktorů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dobrého osvětlení operačního pole.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Je-li hematom na stejné straně, jako byla provedena episiotomie, nebo vznikla spontánní ruptura porodních cest, je nutné uvolnit předchozí suturu poranění a evakuovat hematom. Pokud hematom vznikl na straně opačně, je nutné jej protnout na jeho konvexně a hematom vyprázdnit. Dutina hematomu pak musí být vyšetřena se snahou identifikovat zdroj krvácení a jeho ošetření. Defekt poševní stěny je pak uzavřen jednotlivými vstřebatelnými stehy, nebo pokračovacím prohazovaným stehem. Při sutuře je nutné uzavírat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ranné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okraje zeširoka a vyhnout se vytvoření „mrtvého prostoru“, který by mohl být dalším rezervoárem krvácení.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Ošetření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hematomů může být komplikováno poraněním močového měchýře, ureterů, kliček tenkého střeva, nebo rekta. Při ošetření hluboko uložených struktur v oblasti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prostoru je nutné na toto riziko pamatovat. Riskantní může být i užití elektrokoagulace při ošetření hlouběji uložených zdrojů krvácení.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sutuře aplikujeme tlakovou tamponádu (mulovou, hydrostatickou) na dobu 12 – 24 hodin. K užití drenáže hematomu existují kontroverzní postoje. Derivace moči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Foleyovým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katetrem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nezbytná. Dojde-li k 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hemodynamické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nestabilitě po ošetření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hematomu, nutno pomýšlet na vývoj hematomu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 představuje velmi objemný rezervoár pro krvácení. Při podezření na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 je indikována vždy intervence chirurgická či selektivní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intraarteriální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embolizace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Chirurgický postup vyžaduje vždy dolní střední laparotomii, otevření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prostoru, ošetření krvácející cévy, nebo častěji oboustrannou ligaturu vnitřních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ilických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arterií.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 terapeutickou modalitou je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tamponáda působící tlak na krvácející cévy proti pánevním stěnám. Tamponádu je nutné vyjmout při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reoperaci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24 – 48 hodin.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WR,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Moore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EE,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Osborn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resuscitation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hemodynamically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unstable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pelvic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fractures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report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 Trauma 2005; 59:1510.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Selektivní arteriální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embolizace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Selektivní arteriální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ambolizace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velmi efektivní metoda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hemostázy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při řešení poporodního krvácení včetně porodnických hematomů.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Metodu lze použít u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hemodynamicky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stabilizované pacientky s 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progredujícím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vývojem hematomu a vysokým podezřením na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 a též při selhání pokusu řešit hematom chirurgicky.</a:t>
            </a:r>
          </a:p>
          <a:p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Bolton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Choji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Pandit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-line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puerperal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case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congenital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urogenital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Congenit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Kyoto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2008; 48:48.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Kehila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Mahjoub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Kebaili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[Management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postpartum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embolisation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Sante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2010; 20:105.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Distefano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Casarella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Amoroso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-line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postpartum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2013; 121:443.</a:t>
            </a:r>
          </a:p>
          <a:p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Pooperační péče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Pooperační péče je založena na zvýšené hygieně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vulvoperineální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oblasti, aplikaci analgetik a antibiotik.</a:t>
            </a:r>
          </a:p>
          <a:p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 představuje velmi objemný rezervoár pro krvácení. Při podezření na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 je indikována vždy intervence chirurgická či selektivní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intraarteriální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embolizace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Chirurgický postup vyžaduje vždy dolní střední laparotomii, otevření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prostoru, ošetření krvácející cévy, nebo častěji oboustrannou ligaturu vnitřních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ilických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arterií.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 terapeutickou modalitou je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tamponáda působící tlak na krvácející cévy proti pánevním stěnám. Tamponádu je nutné vyjmout při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reoperaci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24 – 48 hodin.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WR,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Moore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EE,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Osborn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resuscitation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hemodynamically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unstable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pelvic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fractures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report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 Trauma 2005; 59:1510.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CM,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Yeomans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Postpartum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hemorrhage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placenta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accreta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uterine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puerperal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1990; 33:422.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Villella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Garry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Levine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Postpartum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angiographic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vulvovaginal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report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2001; 46:65.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Saleem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Rydhström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parturition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2004; 83:560.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Propst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Thorp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JM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Traumatic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vulvar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conservative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versus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surgical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 J 1998; 91:144.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Ridgway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Puerperal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vulvar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1995; 22:275.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Guerriero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Ajossa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Bargellini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Puerperal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vulvovaginal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sonographic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MRI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Ultrasound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2004; 32:415.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Sotto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LS,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Collins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RJ.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Perigenital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consecutive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1958; 12:259.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LK,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Simons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Levinsky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Concealed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postpartum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hemorrhage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transcatheter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2012; 120:461.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Nagayama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Gibo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Nitta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Rupture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pseudoaneurysm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successfully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selective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Arch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2011; 283:37.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Ridgway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Puerperal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vulvar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1995; 22:275.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Jain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Olcott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EW.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resonance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postpartum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pelvic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diagnosis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1999; 17:973.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347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Klinická manifestace a diagnostika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Diagnóza porodnických hematomů je založena na typických projevech a klinickém vyšetření. Ve většině případů se manifestují v průběhu prvních 24 hodin po porodu. Klinická manifestace závisí na lokalizaci hematomu. Malé hematomy mohou být zcela asymptomatické. Typickým symptomem klinicky manifestních hematomů je bolest a expandující otok. Velké hematomy mohou zcela uzavřít poševní vchod. Při významném krvácení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hemodynamické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nestabilitě a krvácení z rodidel.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Bolesti se stupňují s narůstajícím objemem hematomu, dochází k tenznímu otoku a likvidnímu zbarvení kůže, či sliznice nad hematomem.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Vulvární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vulvovaginální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hematomy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dekonfigurují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vulvu.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hematomy se projevují typickým tlakem na konečník.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Kompartment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hematomů tvořený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prostorem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fossa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ischioanalis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představují objemný rezervoár a prvním příznakem hematomu může být oběhová nestabilita a rozvoj hemoragického šoku. Při vaginálním vyšetření se hematom nápadně vyklenuje do poševního lumen. 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hematomy se šíří mezi listy širokého děložního vazu a na počátku vývoje jsou asymptomatické. S narůstajícím objemem hematomu dochází k rychlé destabilizaci oběhu a rozvoji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hypovolemického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šoku. Pacientky s 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hematomem necítí žádnou bolest typickou pro hematomy v 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paravaginální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vulvární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oblasti. 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Zpbrazovací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vyšetřovací metody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Zobrazovací metody jsou nápomocné v identifikaci místa a velikosti hematomu, určení jeho anatomických hranic. Zobrazovací metody mohou určit arteriální zdroj krvácení při rychle narůstajícím hematomu.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Jain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Olcott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EW.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resonance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postpartum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pelvic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diagnosis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Imaging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1999; 17:973.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 zobrazovacích metod je nejrychleji použitelná ultrasonografie, počítačová tomografie zejména v případech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retroperitoneálních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hematomů, které jsou ultrazvukem obtížně zobrazitelné. Při podezření na arteriovenózní malformaci jako zdroje krvácení lze použít dopplerovské mapování a kontrastní počítačovou tomografii.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Zobrazovací metody jsou důležité pro volbu konservativního či invazivního léčebného přístupu.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06A6-FA61-4900-B31B-191D90475F65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26B92-1A44-4527-AC52-1807F476B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AF7259-17B2-4936-B53B-824B6AB04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CCF29C-8AA3-4085-A5F7-125E0E31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25108D-6630-4DD8-B08B-1DE335B5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885D84-5F39-4B65-9E50-F4AD76D3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5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316BF-2BA6-4839-9431-1C4433C5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09CB42-6037-4191-9C1C-D534DEAB2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CDDCA1-3ABA-413C-9696-6B1FD5C1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324F87-F7B5-4807-8895-B014D2C9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D644AC-25BD-4500-B65E-AFEB9B0F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15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80413A-8CBA-4934-AAFA-32BAE541A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734A75-38C8-4946-B68D-7A75FBE5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8F9DD8-853A-404D-A4CC-AB85A337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FC98C5-06B6-4E4A-A4F9-4548DF74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29CD03-69D0-488C-9D71-5AFB49D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14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1777B-81AF-41E0-B2F3-83A869C5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3D3055-EB2B-46F7-BB71-2FC687611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701C74-941C-437A-A9FD-6FB62A58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819048-17C8-4E58-A946-F65FBFD3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E558DD-63D1-42F6-8DD9-96848705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37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12012-138B-4B8B-86E2-797A0165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39D6AD-3E87-4EF8-BFAE-B5080C264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7E5157-A1D5-4E86-BF01-8E39D97B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D686BC-A9E0-49A1-8E96-88F4B409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67579E-C831-4981-88FA-61E3064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0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69E9F-6879-40E2-913C-B50372AB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7B02BB-6961-4870-AB58-2050EC51C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A4C85B-2837-4F36-A99C-03531DD19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B1788E-0B9C-45DD-AD2F-4441F935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8ED4CC-5153-45B0-B9B8-1D97E634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6E8BB9-927B-41F9-A1CB-40DFA57A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29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7E883-14DB-4B80-A4AA-9EDF009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70ACDA-9D84-4C0E-A574-1E562595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9AF60C-CC5F-48D9-9985-C16632E57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1ADBD4-0086-4833-AA74-44C70FF08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A9B6CC-9DFF-46A5-B25D-44A5B511B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F64CB36-F05C-4B22-B773-CD29C458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9A29CF-7DA5-49AA-92C2-F5B26683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9B8EF8E-2FBE-4144-8492-E6169DAA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25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F9B2A-A8D7-4717-8744-A971736E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C96221C-5A15-46BE-A97A-332F501F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EECBA9-F8B5-4CDC-B456-B6819540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3C3ED1-85BE-4F09-B38D-48E01C90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90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EF50A9-49F2-4FD9-8378-39D07070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4FC1CC-424A-4BCA-9661-C016E695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C95B81-654B-48C0-A8C6-C529A667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88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DF258-14A4-49EF-B4A5-0A29469F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EA166-32B2-438C-8802-751FCDFF8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401761-AFFA-400C-A163-BCD1D6185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493D11-192A-4ADA-BF36-7FD53645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C6E7AA-30E9-491C-9B7B-A7ED01DE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43883-B1BA-46FE-87C8-EFB9175A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25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91E4F-C16D-4306-9293-1E12B797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4DD4DE-3553-4061-AAF7-5C8C227E9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F1B588-5E84-4EAC-AB3C-44FE5B361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86D945-10F1-4E14-96F1-9FE6B257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DDCD5C-45D3-45D0-B10E-CBD16574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469EE7-CE72-4570-9F8C-3A500B18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8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DAF610F-19A2-4034-9638-36B0512A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72ED79-EBCE-4E08-B725-BA88B63D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653710-63BA-4149-A765-801990E4C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7645-C6AB-4204-ADAB-4CCCBF9AC3D6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912C0F-AEBD-4384-9717-E30E858C8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1CC78E-F58D-4AFE-9590-4C1F01C43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5DF6-DDB6-419E-A900-83534E3259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09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7FCE9D-035C-43B2-8B9B-A1DC5CBA6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Porodní poranění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AF3ECF-81B5-4889-89BE-5BB61C5A0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Petr Křepelka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878D97-4110-4713-A66A-142BAC559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7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altLang="zh-TW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Porodnické hematomy - VÝSKYT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47698" y="1608667"/>
            <a:ext cx="3421958" cy="450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TW" sz="2000"/>
              <a:t>Incidence: 1/300 - 1/1,000 porodů</a:t>
            </a:r>
          </a:p>
          <a:p>
            <a:r>
              <a:rPr lang="en-US" altLang="zh-TW" sz="2000"/>
              <a:t>Rozvoj možný bez poranění vulvy</a:t>
            </a:r>
          </a:p>
          <a:p>
            <a:r>
              <a:rPr lang="en-US" altLang="zh-TW" sz="2000"/>
              <a:t>Po spontánním či instrumentálním porodu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289696" y="1608667"/>
            <a:ext cx="3421957" cy="450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Zahn CM, Yeomans ER. Postpartum hemorrhage: placenta accreta, uterine inversion, and puerperal hematomas.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Clin Obstet Gynecol 1990; 33:422.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Villella J, Garry D, Levine G, et al. Postpartum angiographic embolization for vulvovaginal hematoma.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 report of two cases. J Reprod Med 2001; 46:65.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z="2400"/>
              <a:t>Spontánní poranění měkkých tkání</a:t>
            </a:r>
          </a:p>
          <a:p>
            <a:r>
              <a:rPr lang="cs-CZ" sz="2400"/>
              <a:t>Episiotomie</a:t>
            </a:r>
          </a:p>
          <a:p>
            <a:r>
              <a:rPr lang="cs-CZ" sz="2400"/>
              <a:t>Vaginální porodnické operace</a:t>
            </a:r>
          </a:p>
          <a:p>
            <a:pPr>
              <a:buNone/>
            </a:pPr>
            <a:endParaRPr lang="cs-CZ" sz="2400"/>
          </a:p>
          <a:p>
            <a:endParaRPr lang="cs-CZ" sz="2400"/>
          </a:p>
        </p:txBody>
      </p:sp>
      <p:sp>
        <p:nvSpPr>
          <p:cNvPr id="4" name="TextovéPole 3"/>
          <p:cNvSpPr txBox="1"/>
          <p:nvPr/>
        </p:nvSpPr>
        <p:spPr>
          <a:xfrm>
            <a:off x="1775521" y="6021289"/>
            <a:ext cx="94972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dirty="0" err="1"/>
              <a:t>Guerriero</a:t>
            </a:r>
            <a:r>
              <a:rPr lang="cs-CZ" sz="1200" dirty="0"/>
              <a:t> S, </a:t>
            </a:r>
            <a:r>
              <a:rPr lang="cs-CZ" sz="1200" dirty="0" err="1"/>
              <a:t>Ajossa</a:t>
            </a:r>
            <a:r>
              <a:rPr lang="cs-CZ" sz="1200" dirty="0"/>
              <a:t> S, </a:t>
            </a:r>
            <a:r>
              <a:rPr lang="cs-CZ" sz="1200" dirty="0" err="1"/>
              <a:t>Bargellini</a:t>
            </a:r>
            <a:r>
              <a:rPr lang="cs-CZ" sz="1200" dirty="0"/>
              <a:t> R, </a:t>
            </a:r>
            <a:r>
              <a:rPr lang="cs-CZ" sz="1200" dirty="0" err="1"/>
              <a:t>et</a:t>
            </a:r>
            <a:r>
              <a:rPr lang="cs-CZ" sz="1200" dirty="0"/>
              <a:t> </a:t>
            </a:r>
            <a:r>
              <a:rPr lang="cs-CZ" sz="1200" dirty="0" err="1"/>
              <a:t>al</a:t>
            </a:r>
            <a:r>
              <a:rPr lang="cs-CZ" sz="1200" dirty="0"/>
              <a:t>. </a:t>
            </a:r>
            <a:r>
              <a:rPr lang="cs-CZ" sz="1200" dirty="0" err="1"/>
              <a:t>Puerperal</a:t>
            </a:r>
            <a:r>
              <a:rPr lang="cs-CZ" sz="1200" dirty="0"/>
              <a:t> </a:t>
            </a:r>
            <a:r>
              <a:rPr lang="cs-CZ" sz="1200" dirty="0" err="1"/>
              <a:t>vulvovaginal</a:t>
            </a:r>
            <a:r>
              <a:rPr lang="cs-CZ" sz="1200" dirty="0"/>
              <a:t> </a:t>
            </a:r>
            <a:r>
              <a:rPr lang="cs-CZ" sz="1200" dirty="0" err="1"/>
              <a:t>hematoma</a:t>
            </a:r>
            <a:r>
              <a:rPr lang="cs-CZ" sz="1200" dirty="0"/>
              <a:t>: </a:t>
            </a:r>
            <a:r>
              <a:rPr lang="cs-CZ" sz="1200" dirty="0" err="1"/>
              <a:t>sonographic</a:t>
            </a:r>
            <a:r>
              <a:rPr lang="cs-CZ" sz="1200" dirty="0"/>
              <a:t> </a:t>
            </a:r>
            <a:r>
              <a:rPr lang="cs-CZ" sz="1200" dirty="0" err="1"/>
              <a:t>findings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MRI </a:t>
            </a:r>
            <a:r>
              <a:rPr lang="cs-CZ" sz="1200" dirty="0" err="1"/>
              <a:t>correlation</a:t>
            </a:r>
            <a:r>
              <a:rPr lang="cs-CZ" sz="1200" dirty="0"/>
              <a:t>. J </a:t>
            </a:r>
            <a:r>
              <a:rPr lang="cs-CZ" sz="1200" dirty="0" err="1"/>
              <a:t>Clin</a:t>
            </a:r>
            <a:r>
              <a:rPr lang="cs-CZ" sz="1200" dirty="0"/>
              <a:t> </a:t>
            </a:r>
            <a:r>
              <a:rPr lang="cs-CZ" sz="1200" dirty="0" err="1"/>
              <a:t>Ultrasound</a:t>
            </a:r>
            <a:r>
              <a:rPr lang="cs-CZ" sz="1200" dirty="0"/>
              <a:t> 2004; 32:415.</a:t>
            </a:r>
            <a:endParaRPr lang="cs-CZ" sz="1200"/>
          </a:p>
          <a:p>
            <a:pPr>
              <a:spcAft>
                <a:spcPts val="600"/>
              </a:spcAft>
            </a:pPr>
            <a:r>
              <a:rPr lang="cs-CZ" sz="1200" dirty="0" err="1"/>
              <a:t>Sotto</a:t>
            </a:r>
            <a:r>
              <a:rPr lang="cs-CZ" sz="1200" dirty="0"/>
              <a:t> LS, </a:t>
            </a:r>
            <a:r>
              <a:rPr lang="cs-CZ" sz="1200" dirty="0" err="1"/>
              <a:t>Collins</a:t>
            </a:r>
            <a:r>
              <a:rPr lang="cs-CZ" sz="1200" dirty="0"/>
              <a:t> RJ. </a:t>
            </a:r>
            <a:r>
              <a:rPr lang="cs-CZ" sz="1200" dirty="0" err="1"/>
              <a:t>Perigenital</a:t>
            </a:r>
            <a:r>
              <a:rPr lang="cs-CZ" sz="1200" dirty="0"/>
              <a:t> </a:t>
            </a:r>
            <a:r>
              <a:rPr lang="cs-CZ" sz="1200" dirty="0" err="1"/>
              <a:t>hematomas</a:t>
            </a:r>
            <a:r>
              <a:rPr lang="cs-CZ" sz="1200" dirty="0"/>
              <a:t>; </a:t>
            </a:r>
            <a:r>
              <a:rPr lang="cs-CZ" sz="1200" dirty="0" err="1"/>
              <a:t>analysis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forty</a:t>
            </a:r>
            <a:r>
              <a:rPr lang="cs-CZ" sz="1200" dirty="0"/>
              <a:t>-</a:t>
            </a:r>
            <a:r>
              <a:rPr lang="cs-CZ" sz="1200" dirty="0" err="1"/>
              <a:t>seven</a:t>
            </a:r>
            <a:r>
              <a:rPr lang="cs-CZ" sz="1200" dirty="0"/>
              <a:t> </a:t>
            </a:r>
            <a:r>
              <a:rPr lang="cs-CZ" sz="1200" dirty="0" err="1"/>
              <a:t>consecutive</a:t>
            </a:r>
            <a:r>
              <a:rPr lang="cs-CZ" sz="1200" dirty="0"/>
              <a:t> </a:t>
            </a:r>
            <a:r>
              <a:rPr lang="cs-CZ" sz="1200" dirty="0" err="1"/>
              <a:t>cases</a:t>
            </a:r>
            <a:r>
              <a:rPr lang="cs-CZ" sz="1200" dirty="0"/>
              <a:t>. </a:t>
            </a:r>
            <a:r>
              <a:rPr lang="cs-CZ" sz="1200" dirty="0" err="1"/>
              <a:t>Obstet</a:t>
            </a:r>
            <a:r>
              <a:rPr lang="cs-CZ" sz="1200" dirty="0"/>
              <a:t> </a:t>
            </a:r>
            <a:r>
              <a:rPr lang="cs-CZ" sz="1200" dirty="0" err="1"/>
              <a:t>Gynecol</a:t>
            </a:r>
            <a:r>
              <a:rPr lang="cs-CZ" sz="1200" dirty="0"/>
              <a:t> 1958; 12:259.</a:t>
            </a:r>
            <a:endParaRPr lang="cs-CZ" sz="1200"/>
          </a:p>
          <a:p>
            <a:pPr>
              <a:spcAft>
                <a:spcPts val="600"/>
              </a:spcAft>
            </a:pPr>
            <a:endParaRPr lang="cs-CZ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2133600" y="1600200"/>
            <a:ext cx="3733800" cy="411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dirty="0"/>
              <a:t>Trauma</a:t>
            </a:r>
          </a:p>
          <a:p>
            <a:pPr lvl="1"/>
            <a:r>
              <a:rPr lang="cs-CZ" dirty="0"/>
              <a:t>Spontánní ruptura pochvy</a:t>
            </a:r>
          </a:p>
          <a:p>
            <a:pPr lvl="1"/>
            <a:r>
              <a:rPr lang="cs-CZ" dirty="0"/>
              <a:t>Episiotomie</a:t>
            </a:r>
          </a:p>
          <a:p>
            <a:pPr lvl="1"/>
            <a:r>
              <a:rPr lang="cs-CZ" dirty="0"/>
              <a:t>Nesprávné ošetření poranění</a:t>
            </a:r>
          </a:p>
          <a:p>
            <a:r>
              <a:rPr lang="cs-CZ" dirty="0"/>
              <a:t>Vedení porodu</a:t>
            </a:r>
          </a:p>
          <a:p>
            <a:pPr lvl="1"/>
            <a:r>
              <a:rPr lang="cs-CZ" dirty="0"/>
              <a:t>Prolongovaný porod</a:t>
            </a:r>
          </a:p>
          <a:p>
            <a:pPr lvl="1"/>
            <a:r>
              <a:rPr lang="cs-CZ" dirty="0"/>
              <a:t>Dilatace porodních cest</a:t>
            </a:r>
          </a:p>
          <a:p>
            <a:r>
              <a:rPr lang="cs-CZ" dirty="0"/>
              <a:t>Extrakční operace</a:t>
            </a:r>
          </a:p>
          <a:p>
            <a:pPr lvl="1"/>
            <a:r>
              <a:rPr lang="cs-CZ" dirty="0" err="1"/>
              <a:t>Forceps</a:t>
            </a:r>
            <a:endParaRPr lang="cs-CZ" dirty="0"/>
          </a:p>
          <a:p>
            <a:pPr lvl="1"/>
            <a:r>
              <a:rPr lang="cs-CZ" dirty="0"/>
              <a:t>VEX</a:t>
            </a:r>
          </a:p>
          <a:p>
            <a:pPr lvl="1"/>
            <a:r>
              <a:rPr lang="cs-CZ" dirty="0"/>
              <a:t>Konec pánevní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294967295"/>
          </p:nvPr>
        </p:nvSpPr>
        <p:spPr>
          <a:xfrm>
            <a:off x="6172200" y="1600201"/>
            <a:ext cx="4038600" cy="298092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Maternální</a:t>
            </a:r>
            <a:r>
              <a:rPr lang="cs-CZ" dirty="0"/>
              <a:t> faktory</a:t>
            </a:r>
          </a:p>
          <a:p>
            <a:pPr lvl="1"/>
            <a:r>
              <a:rPr lang="cs-CZ" dirty="0" err="1"/>
              <a:t>Nuliparita</a:t>
            </a:r>
            <a:endParaRPr lang="cs-CZ" dirty="0"/>
          </a:p>
          <a:p>
            <a:pPr lvl="1"/>
            <a:r>
              <a:rPr lang="cs-CZ" dirty="0" err="1"/>
              <a:t>Koagulopatie</a:t>
            </a:r>
            <a:endParaRPr lang="cs-CZ" dirty="0"/>
          </a:p>
          <a:p>
            <a:pPr lvl="1"/>
            <a:r>
              <a:rPr lang="cs-CZ" dirty="0" err="1"/>
              <a:t>Preeclampsie</a:t>
            </a:r>
            <a:endParaRPr lang="cs-CZ" dirty="0"/>
          </a:p>
          <a:p>
            <a:pPr lvl="1"/>
            <a:r>
              <a:rPr lang="cs-CZ" dirty="0"/>
              <a:t>Varixy</a:t>
            </a:r>
          </a:p>
          <a:p>
            <a:pPr lvl="1"/>
            <a:r>
              <a:rPr lang="cs-CZ" dirty="0" err="1"/>
              <a:t>Vaginitis</a:t>
            </a:r>
            <a:r>
              <a:rPr lang="cs-CZ" dirty="0"/>
              <a:t> </a:t>
            </a:r>
          </a:p>
          <a:p>
            <a:r>
              <a:rPr lang="cs-CZ" dirty="0" err="1"/>
              <a:t>Neonatáln</a:t>
            </a:r>
            <a:r>
              <a:rPr lang="cs-CZ" dirty="0"/>
              <a:t> faktor</a:t>
            </a:r>
          </a:p>
          <a:p>
            <a:pPr lvl="1"/>
            <a:r>
              <a:rPr lang="cs-CZ" dirty="0"/>
              <a:t>Porodní hmotnost ≥4000 g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63553" y="5805265"/>
            <a:ext cx="8308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Saleem</a:t>
            </a:r>
            <a:r>
              <a:rPr lang="cs-CZ" sz="1200" dirty="0"/>
              <a:t> Z, </a:t>
            </a:r>
            <a:r>
              <a:rPr lang="cs-CZ" sz="1200" dirty="0" err="1"/>
              <a:t>Rydhström</a:t>
            </a:r>
            <a:r>
              <a:rPr lang="cs-CZ" sz="1200" dirty="0"/>
              <a:t> H. </a:t>
            </a:r>
            <a:r>
              <a:rPr lang="cs-CZ" sz="1200" dirty="0" err="1"/>
              <a:t>Vaginal</a:t>
            </a:r>
            <a:r>
              <a:rPr lang="cs-CZ" sz="1200" dirty="0"/>
              <a:t> </a:t>
            </a:r>
            <a:r>
              <a:rPr lang="cs-CZ" sz="1200" dirty="0" err="1"/>
              <a:t>hematoma</a:t>
            </a:r>
            <a:r>
              <a:rPr lang="cs-CZ" sz="1200" dirty="0"/>
              <a:t> </a:t>
            </a:r>
            <a:r>
              <a:rPr lang="cs-CZ" sz="1200" dirty="0" err="1"/>
              <a:t>during</a:t>
            </a:r>
            <a:r>
              <a:rPr lang="cs-CZ" sz="1200" dirty="0"/>
              <a:t> </a:t>
            </a:r>
            <a:r>
              <a:rPr lang="cs-CZ" sz="1200" dirty="0" err="1"/>
              <a:t>parturition</a:t>
            </a:r>
            <a:r>
              <a:rPr lang="cs-CZ" sz="1200" dirty="0"/>
              <a:t>: a </a:t>
            </a:r>
            <a:r>
              <a:rPr lang="cs-CZ" sz="1200" dirty="0" err="1"/>
              <a:t>population-based</a:t>
            </a:r>
            <a:r>
              <a:rPr lang="cs-CZ" sz="1200" dirty="0"/>
              <a:t> study. Acta </a:t>
            </a:r>
            <a:r>
              <a:rPr lang="cs-CZ" sz="1200" dirty="0" err="1"/>
              <a:t>Obstet</a:t>
            </a:r>
            <a:r>
              <a:rPr lang="cs-CZ" sz="1200" dirty="0"/>
              <a:t> </a:t>
            </a:r>
            <a:r>
              <a:rPr lang="cs-CZ" sz="1200" dirty="0" err="1"/>
              <a:t>Gynecol</a:t>
            </a:r>
            <a:r>
              <a:rPr lang="cs-CZ" sz="1200" dirty="0"/>
              <a:t> </a:t>
            </a:r>
            <a:r>
              <a:rPr lang="cs-CZ" sz="1200" dirty="0" err="1"/>
              <a:t>Scand</a:t>
            </a:r>
            <a:r>
              <a:rPr lang="cs-CZ" sz="1200" dirty="0"/>
              <a:t> 2004; 83:560.</a:t>
            </a:r>
          </a:p>
          <a:p>
            <a:r>
              <a:rPr lang="cs-CZ" sz="1200" dirty="0" err="1"/>
              <a:t>Propst</a:t>
            </a:r>
            <a:r>
              <a:rPr lang="cs-CZ" sz="1200" dirty="0"/>
              <a:t> AM, </a:t>
            </a:r>
            <a:r>
              <a:rPr lang="cs-CZ" sz="1200" dirty="0" err="1"/>
              <a:t>Thorp</a:t>
            </a:r>
            <a:r>
              <a:rPr lang="cs-CZ" sz="1200" dirty="0"/>
              <a:t> JM Jr. </a:t>
            </a:r>
            <a:r>
              <a:rPr lang="cs-CZ" sz="1200" dirty="0" err="1"/>
              <a:t>Traumatic</a:t>
            </a:r>
            <a:r>
              <a:rPr lang="cs-CZ" sz="1200" dirty="0"/>
              <a:t> </a:t>
            </a:r>
            <a:r>
              <a:rPr lang="cs-CZ" sz="1200" dirty="0" err="1"/>
              <a:t>vulvar</a:t>
            </a:r>
            <a:r>
              <a:rPr lang="cs-CZ" sz="1200" dirty="0"/>
              <a:t> </a:t>
            </a:r>
            <a:r>
              <a:rPr lang="cs-CZ" sz="1200" dirty="0" err="1"/>
              <a:t>hematomas</a:t>
            </a:r>
            <a:r>
              <a:rPr lang="cs-CZ" sz="1200" dirty="0"/>
              <a:t>: </a:t>
            </a:r>
            <a:r>
              <a:rPr lang="cs-CZ" sz="1200" dirty="0" err="1"/>
              <a:t>conservative</a:t>
            </a:r>
            <a:r>
              <a:rPr lang="cs-CZ" sz="1200" dirty="0"/>
              <a:t> versus </a:t>
            </a:r>
            <a:r>
              <a:rPr lang="cs-CZ" sz="1200" dirty="0" err="1"/>
              <a:t>surgical</a:t>
            </a:r>
            <a:r>
              <a:rPr lang="cs-CZ" sz="1200" dirty="0"/>
              <a:t> management. </a:t>
            </a:r>
            <a:r>
              <a:rPr lang="cs-CZ" sz="1200" dirty="0" err="1"/>
              <a:t>South</a:t>
            </a:r>
            <a:r>
              <a:rPr lang="cs-CZ" sz="1200" dirty="0"/>
              <a:t> Med J 1998; 91:144.</a:t>
            </a:r>
          </a:p>
          <a:p>
            <a:r>
              <a:rPr lang="cs-CZ" sz="1200" dirty="0" err="1"/>
              <a:t>Ridgway</a:t>
            </a:r>
            <a:r>
              <a:rPr lang="cs-CZ" sz="1200" dirty="0"/>
              <a:t> LE. </a:t>
            </a:r>
            <a:r>
              <a:rPr lang="cs-CZ" sz="1200" dirty="0" err="1"/>
              <a:t>Puerperal</a:t>
            </a:r>
            <a:r>
              <a:rPr lang="cs-CZ" sz="1200" dirty="0"/>
              <a:t> </a:t>
            </a:r>
            <a:r>
              <a:rPr lang="cs-CZ" sz="1200" dirty="0" err="1"/>
              <a:t>emergency</a:t>
            </a:r>
            <a:r>
              <a:rPr lang="cs-CZ" sz="1200" dirty="0"/>
              <a:t>. </a:t>
            </a:r>
            <a:r>
              <a:rPr lang="cs-CZ" sz="1200" dirty="0" err="1"/>
              <a:t>Vaginal</a:t>
            </a:r>
            <a:r>
              <a:rPr lang="cs-CZ" sz="1200" dirty="0"/>
              <a:t> and </a:t>
            </a:r>
            <a:r>
              <a:rPr lang="cs-CZ" sz="1200" dirty="0" err="1"/>
              <a:t>vulvar</a:t>
            </a:r>
            <a:r>
              <a:rPr lang="cs-CZ" sz="1200" dirty="0"/>
              <a:t> </a:t>
            </a:r>
            <a:r>
              <a:rPr lang="cs-CZ" sz="1200" dirty="0" err="1"/>
              <a:t>hematomas</a:t>
            </a:r>
            <a:r>
              <a:rPr lang="cs-CZ" sz="1200" dirty="0"/>
              <a:t>. </a:t>
            </a:r>
            <a:r>
              <a:rPr lang="cs-CZ" sz="1200" dirty="0" err="1"/>
              <a:t>Obstet</a:t>
            </a:r>
            <a:r>
              <a:rPr lang="cs-CZ" sz="1200" dirty="0"/>
              <a:t> </a:t>
            </a:r>
            <a:r>
              <a:rPr lang="cs-CZ" sz="1200" dirty="0" err="1"/>
              <a:t>Gynecol</a:t>
            </a:r>
            <a:r>
              <a:rPr lang="cs-CZ" sz="1200" dirty="0"/>
              <a:t> </a:t>
            </a:r>
            <a:r>
              <a:rPr lang="cs-CZ" sz="1200" dirty="0" err="1"/>
              <a:t>Clin</a:t>
            </a:r>
            <a:r>
              <a:rPr lang="cs-CZ" sz="1200" dirty="0"/>
              <a:t> </a:t>
            </a:r>
            <a:r>
              <a:rPr lang="cs-CZ" sz="1200" dirty="0" err="1"/>
              <a:t>North</a:t>
            </a:r>
            <a:r>
              <a:rPr lang="cs-CZ" sz="1200" dirty="0"/>
              <a:t> </a:t>
            </a:r>
            <a:r>
              <a:rPr lang="cs-CZ" sz="1200" dirty="0" err="1"/>
              <a:t>Am</a:t>
            </a:r>
            <a:r>
              <a:rPr lang="cs-CZ" sz="1200" dirty="0"/>
              <a:t> 1995; 22:275.</a:t>
            </a:r>
          </a:p>
          <a:p>
            <a:endParaRPr lang="cs-CZ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4294967295"/>
          </p:nvPr>
        </p:nvSpPr>
        <p:spPr>
          <a:xfrm>
            <a:off x="6324600" y="2209800"/>
            <a:ext cx="3733800" cy="3505200"/>
          </a:xfrm>
          <a:prstGeom prst="rect">
            <a:avLst/>
          </a:prstGeom>
        </p:spPr>
        <p:txBody>
          <a:bodyPr/>
          <a:lstStyle/>
          <a:p>
            <a:r>
              <a:rPr lang="cs-CZ" dirty="0" err="1"/>
              <a:t>Infralevatorové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Infralevatorové</a:t>
            </a:r>
            <a:endParaRPr lang="cs-CZ" dirty="0"/>
          </a:p>
          <a:p>
            <a:r>
              <a:rPr lang="cs-CZ" dirty="0" err="1"/>
              <a:t>Supralevatorové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294967295"/>
          </p:nvPr>
        </p:nvSpPr>
        <p:spPr>
          <a:xfrm>
            <a:off x="2133600" y="2209800"/>
            <a:ext cx="3733800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err="1"/>
              <a:t>Vulvární</a:t>
            </a:r>
            <a:endParaRPr lang="cs-CZ" dirty="0"/>
          </a:p>
          <a:p>
            <a:pPr lvl="1"/>
            <a:r>
              <a:rPr lang="cs-CZ" dirty="0"/>
              <a:t>Přední</a:t>
            </a:r>
          </a:p>
          <a:p>
            <a:pPr lvl="1"/>
            <a:r>
              <a:rPr lang="cs-CZ" dirty="0"/>
              <a:t>Zadní </a:t>
            </a:r>
          </a:p>
          <a:p>
            <a:r>
              <a:rPr lang="cs-CZ" dirty="0" err="1"/>
              <a:t>Vulvovaginální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Paravaginální</a:t>
            </a:r>
            <a:endParaRPr lang="cs-CZ" dirty="0"/>
          </a:p>
          <a:p>
            <a:r>
              <a:rPr lang="cs-CZ" dirty="0" err="1"/>
              <a:t>Retroperitoneální</a:t>
            </a:r>
            <a:r>
              <a:rPr lang="cs-CZ" dirty="0"/>
              <a:t> 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TW">
                <a:latin typeface="Tahoma" pitchFamily="34" charset="0"/>
              </a:rPr>
              <a:t>Porodnické hematomy</a:t>
            </a:r>
            <a:r>
              <a:rPr lang="en-US" altLang="zh-TW"/>
              <a:t>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Měkké tkáně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Fascie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87488" y="5589239"/>
            <a:ext cx="9391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Guerriero</a:t>
            </a:r>
            <a:r>
              <a:rPr lang="cs-CZ" sz="1200" dirty="0"/>
              <a:t> S, </a:t>
            </a:r>
            <a:r>
              <a:rPr lang="cs-CZ" sz="1200" dirty="0" err="1"/>
              <a:t>Ajossa</a:t>
            </a:r>
            <a:r>
              <a:rPr lang="cs-CZ" sz="1200" dirty="0"/>
              <a:t> S, </a:t>
            </a:r>
            <a:r>
              <a:rPr lang="cs-CZ" sz="1200" dirty="0" err="1"/>
              <a:t>Bargellini</a:t>
            </a:r>
            <a:r>
              <a:rPr lang="cs-CZ" sz="1200" dirty="0"/>
              <a:t> R, et al. </a:t>
            </a:r>
            <a:r>
              <a:rPr lang="cs-CZ" sz="1200" dirty="0" err="1"/>
              <a:t>Puerperal</a:t>
            </a:r>
            <a:r>
              <a:rPr lang="cs-CZ" sz="1200" dirty="0"/>
              <a:t> </a:t>
            </a:r>
            <a:r>
              <a:rPr lang="cs-CZ" sz="1200" dirty="0" err="1"/>
              <a:t>vulvovaginal</a:t>
            </a:r>
            <a:r>
              <a:rPr lang="cs-CZ" sz="1200" dirty="0"/>
              <a:t> </a:t>
            </a:r>
            <a:r>
              <a:rPr lang="cs-CZ" sz="1200" dirty="0" err="1"/>
              <a:t>hematoma</a:t>
            </a:r>
            <a:r>
              <a:rPr lang="cs-CZ" sz="1200" dirty="0"/>
              <a:t>: </a:t>
            </a:r>
            <a:r>
              <a:rPr lang="cs-CZ" sz="1200" dirty="0" err="1"/>
              <a:t>sonographic</a:t>
            </a:r>
            <a:r>
              <a:rPr lang="cs-CZ" sz="1200" dirty="0"/>
              <a:t> </a:t>
            </a:r>
            <a:r>
              <a:rPr lang="cs-CZ" sz="1200" dirty="0" err="1"/>
              <a:t>findings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MRI </a:t>
            </a:r>
            <a:r>
              <a:rPr lang="cs-CZ" sz="1200" dirty="0" err="1"/>
              <a:t>correlation</a:t>
            </a:r>
            <a:r>
              <a:rPr lang="cs-CZ" sz="1200" dirty="0"/>
              <a:t>. </a:t>
            </a:r>
          </a:p>
          <a:p>
            <a:r>
              <a:rPr lang="cs-CZ" sz="1200" dirty="0"/>
              <a:t>J </a:t>
            </a:r>
            <a:r>
              <a:rPr lang="cs-CZ" sz="1200" dirty="0" err="1"/>
              <a:t>Clin</a:t>
            </a:r>
            <a:r>
              <a:rPr lang="cs-CZ" sz="1200" dirty="0"/>
              <a:t> </a:t>
            </a:r>
            <a:r>
              <a:rPr lang="cs-CZ" sz="1200" dirty="0" err="1"/>
              <a:t>Ultrasound</a:t>
            </a:r>
            <a:r>
              <a:rPr lang="cs-CZ" sz="1200" dirty="0"/>
              <a:t> 2004; 32:415.</a:t>
            </a:r>
          </a:p>
          <a:p>
            <a:r>
              <a:rPr lang="cs-CZ" sz="1200" dirty="0" err="1"/>
              <a:t>Sotto</a:t>
            </a:r>
            <a:r>
              <a:rPr lang="cs-CZ" sz="1200" dirty="0"/>
              <a:t> LS, </a:t>
            </a:r>
            <a:r>
              <a:rPr lang="cs-CZ" sz="1200" dirty="0" err="1"/>
              <a:t>Collins</a:t>
            </a:r>
            <a:r>
              <a:rPr lang="cs-CZ" sz="1200" dirty="0"/>
              <a:t> RJ. </a:t>
            </a:r>
            <a:r>
              <a:rPr lang="cs-CZ" sz="1200" dirty="0" err="1"/>
              <a:t>Perigenital</a:t>
            </a:r>
            <a:r>
              <a:rPr lang="cs-CZ" sz="1200" dirty="0"/>
              <a:t> </a:t>
            </a:r>
            <a:r>
              <a:rPr lang="cs-CZ" sz="1200" dirty="0" err="1"/>
              <a:t>hematomas</a:t>
            </a:r>
            <a:r>
              <a:rPr lang="cs-CZ" sz="1200" dirty="0"/>
              <a:t>; </a:t>
            </a:r>
            <a:r>
              <a:rPr lang="cs-CZ" sz="1200" dirty="0" err="1"/>
              <a:t>analysis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forty-seven</a:t>
            </a:r>
            <a:r>
              <a:rPr lang="cs-CZ" sz="1200" dirty="0"/>
              <a:t> </a:t>
            </a:r>
            <a:r>
              <a:rPr lang="cs-CZ" sz="1200" dirty="0" err="1"/>
              <a:t>consecutive</a:t>
            </a:r>
            <a:r>
              <a:rPr lang="cs-CZ" sz="1200" dirty="0"/>
              <a:t> </a:t>
            </a:r>
            <a:r>
              <a:rPr lang="cs-CZ" sz="1200" dirty="0" err="1"/>
              <a:t>cases</a:t>
            </a:r>
            <a:r>
              <a:rPr lang="cs-CZ" sz="1200" dirty="0"/>
              <a:t>. </a:t>
            </a:r>
            <a:r>
              <a:rPr lang="cs-CZ" sz="1200" dirty="0" err="1"/>
              <a:t>Obstet</a:t>
            </a:r>
            <a:r>
              <a:rPr lang="cs-CZ" sz="1200" dirty="0"/>
              <a:t> </a:t>
            </a:r>
            <a:r>
              <a:rPr lang="cs-CZ" sz="1200" dirty="0" err="1"/>
              <a:t>Gynecol</a:t>
            </a:r>
            <a:r>
              <a:rPr lang="cs-CZ" sz="1200" dirty="0"/>
              <a:t> 1958; 12:259.</a:t>
            </a:r>
          </a:p>
          <a:p>
            <a:r>
              <a:rPr lang="cs-CZ" sz="1200" dirty="0"/>
              <a:t>Po LK, </a:t>
            </a:r>
            <a:r>
              <a:rPr lang="cs-CZ" sz="1200" dirty="0" err="1"/>
              <a:t>Simons</a:t>
            </a:r>
            <a:r>
              <a:rPr lang="cs-CZ" sz="1200" dirty="0"/>
              <a:t> ME, </a:t>
            </a:r>
            <a:r>
              <a:rPr lang="cs-CZ" sz="1200" dirty="0" err="1"/>
              <a:t>Levinsky</a:t>
            </a:r>
            <a:r>
              <a:rPr lang="cs-CZ" sz="1200" dirty="0"/>
              <a:t> ES. </a:t>
            </a:r>
            <a:r>
              <a:rPr lang="cs-CZ" sz="1200" dirty="0" err="1"/>
              <a:t>Concealed</a:t>
            </a:r>
            <a:r>
              <a:rPr lang="cs-CZ" sz="1200" dirty="0"/>
              <a:t> </a:t>
            </a:r>
            <a:r>
              <a:rPr lang="cs-CZ" sz="1200" dirty="0" err="1"/>
              <a:t>postpartum</a:t>
            </a:r>
            <a:r>
              <a:rPr lang="cs-CZ" sz="1200" dirty="0"/>
              <a:t> </a:t>
            </a:r>
            <a:r>
              <a:rPr lang="cs-CZ" sz="1200" dirty="0" err="1"/>
              <a:t>hemorrhage</a:t>
            </a:r>
            <a:r>
              <a:rPr lang="cs-CZ" sz="1200" dirty="0"/>
              <a:t> </a:t>
            </a:r>
            <a:r>
              <a:rPr lang="cs-CZ" sz="1200" dirty="0" err="1"/>
              <a:t>treated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transcatheter</a:t>
            </a:r>
            <a:r>
              <a:rPr lang="cs-CZ" sz="1200" dirty="0"/>
              <a:t> </a:t>
            </a:r>
            <a:r>
              <a:rPr lang="cs-CZ" sz="1200" dirty="0" err="1"/>
              <a:t>arterial</a:t>
            </a:r>
            <a:r>
              <a:rPr lang="cs-CZ" sz="1200" dirty="0"/>
              <a:t> </a:t>
            </a:r>
            <a:r>
              <a:rPr lang="cs-CZ" sz="1200" dirty="0" err="1"/>
              <a:t>embolization</a:t>
            </a:r>
            <a:r>
              <a:rPr lang="cs-CZ" sz="1200" dirty="0"/>
              <a:t>. </a:t>
            </a:r>
            <a:r>
              <a:rPr lang="cs-CZ" sz="1200" dirty="0" err="1"/>
              <a:t>Obstet</a:t>
            </a:r>
            <a:r>
              <a:rPr lang="cs-CZ" sz="1200" dirty="0"/>
              <a:t> </a:t>
            </a:r>
            <a:r>
              <a:rPr lang="cs-CZ" sz="1200" dirty="0" err="1"/>
              <a:t>Gynecol</a:t>
            </a:r>
            <a:r>
              <a:rPr lang="cs-CZ" sz="1200" dirty="0"/>
              <a:t> 2012; 120:461.</a:t>
            </a:r>
          </a:p>
          <a:p>
            <a:r>
              <a:rPr lang="cs-CZ" sz="1200" dirty="0" err="1"/>
              <a:t>Nagayama</a:t>
            </a:r>
            <a:r>
              <a:rPr lang="cs-CZ" sz="1200" dirty="0"/>
              <a:t> C, </a:t>
            </a:r>
            <a:r>
              <a:rPr lang="cs-CZ" sz="1200" dirty="0" err="1"/>
              <a:t>Gibo</a:t>
            </a:r>
            <a:r>
              <a:rPr lang="cs-CZ" sz="1200" dirty="0"/>
              <a:t> M, </a:t>
            </a:r>
            <a:r>
              <a:rPr lang="cs-CZ" sz="1200" dirty="0" err="1"/>
              <a:t>Nitta</a:t>
            </a:r>
            <a:r>
              <a:rPr lang="cs-CZ" sz="1200" dirty="0"/>
              <a:t> H, et al. </a:t>
            </a:r>
            <a:r>
              <a:rPr lang="cs-CZ" sz="1200" dirty="0" err="1"/>
              <a:t>Rupture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pseudoaneurysm</a:t>
            </a:r>
            <a:r>
              <a:rPr lang="cs-CZ" sz="1200" dirty="0"/>
              <a:t> </a:t>
            </a:r>
            <a:r>
              <a:rPr lang="cs-CZ" sz="1200" dirty="0" err="1"/>
              <a:t>after</a:t>
            </a:r>
            <a:r>
              <a:rPr lang="cs-CZ" sz="1200" dirty="0"/>
              <a:t> </a:t>
            </a:r>
            <a:r>
              <a:rPr lang="cs-CZ" sz="1200" dirty="0" err="1"/>
              <a:t>vaginal</a:t>
            </a:r>
            <a:r>
              <a:rPr lang="cs-CZ" sz="1200" dirty="0"/>
              <a:t> </a:t>
            </a:r>
            <a:r>
              <a:rPr lang="cs-CZ" sz="1200" dirty="0" err="1"/>
              <a:t>delivery</a:t>
            </a:r>
            <a:r>
              <a:rPr lang="cs-CZ" sz="1200" dirty="0"/>
              <a:t> </a:t>
            </a:r>
            <a:r>
              <a:rPr lang="cs-CZ" sz="1200" dirty="0" err="1"/>
              <a:t>successfully</a:t>
            </a:r>
            <a:r>
              <a:rPr lang="cs-CZ" sz="1200" dirty="0"/>
              <a:t> </a:t>
            </a:r>
            <a:r>
              <a:rPr lang="cs-CZ" sz="1200" dirty="0" err="1"/>
              <a:t>treated</a:t>
            </a:r>
            <a:r>
              <a:rPr lang="cs-CZ" sz="1200" dirty="0"/>
              <a:t> by </a:t>
            </a:r>
            <a:r>
              <a:rPr lang="cs-CZ" sz="1200" dirty="0" err="1"/>
              <a:t>selective</a:t>
            </a:r>
            <a:r>
              <a:rPr lang="cs-CZ" sz="1200" dirty="0"/>
              <a:t> </a:t>
            </a:r>
            <a:r>
              <a:rPr lang="cs-CZ" sz="1200" dirty="0" err="1"/>
              <a:t>arterial</a:t>
            </a:r>
            <a:r>
              <a:rPr lang="cs-CZ" sz="1200" dirty="0"/>
              <a:t> </a:t>
            </a:r>
            <a:r>
              <a:rPr lang="cs-CZ" sz="1200" dirty="0" err="1"/>
              <a:t>embolization</a:t>
            </a:r>
            <a:r>
              <a:rPr lang="cs-CZ" sz="1200" dirty="0"/>
              <a:t>. </a:t>
            </a:r>
          </a:p>
          <a:p>
            <a:r>
              <a:rPr lang="cs-CZ" sz="1200" dirty="0"/>
              <a:t>Arch </a:t>
            </a:r>
            <a:r>
              <a:rPr lang="cs-CZ" sz="1200" dirty="0" err="1"/>
              <a:t>Gynecol</a:t>
            </a:r>
            <a:r>
              <a:rPr lang="cs-CZ" sz="1200" dirty="0"/>
              <a:t> </a:t>
            </a:r>
            <a:r>
              <a:rPr lang="cs-CZ" sz="1200" dirty="0" err="1"/>
              <a:t>Obstet</a:t>
            </a:r>
            <a:r>
              <a:rPr lang="cs-CZ" sz="1200" dirty="0"/>
              <a:t> 2011; 283:37.</a:t>
            </a:r>
          </a:p>
          <a:p>
            <a:endParaRPr lang="cs-CZ" sz="1200" dirty="0"/>
          </a:p>
          <a:p>
            <a:endParaRPr lang="cs-CZ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260648"/>
            <a:ext cx="8496944" cy="614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585914" y="72008"/>
            <a:ext cx="9020175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404664"/>
            <a:ext cx="867716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3814"/>
            <a:ext cx="926782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332656"/>
            <a:ext cx="85000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Zdroj krvácení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838200" y="2266345"/>
            <a:ext cx="5097780" cy="3910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TW" sz="1900">
                <a:solidFill>
                  <a:srgbClr val="FFFFFF"/>
                </a:solidFill>
              </a:rPr>
              <a:t>Poranění cév (vena x arterie)</a:t>
            </a:r>
          </a:p>
          <a:p>
            <a:pPr lvl="1"/>
            <a:r>
              <a:rPr lang="en-US" altLang="zh-TW" sz="1900">
                <a:solidFill>
                  <a:srgbClr val="FFFFFF"/>
                </a:solidFill>
              </a:rPr>
              <a:t>Vulvární, vulvovaginální hematom</a:t>
            </a:r>
          </a:p>
          <a:p>
            <a:pPr lvl="1"/>
            <a:r>
              <a:rPr lang="en-US" altLang="zh-TW" sz="1900">
                <a:solidFill>
                  <a:srgbClr val="FFFFFF"/>
                </a:solidFill>
              </a:rPr>
              <a:t>větve v.(a.) pudenda </a:t>
            </a:r>
          </a:p>
          <a:p>
            <a:pPr lvl="2"/>
            <a:r>
              <a:rPr lang="en-US" altLang="zh-TW" sz="1900">
                <a:solidFill>
                  <a:srgbClr val="FFFFFF"/>
                </a:solidFill>
              </a:rPr>
              <a:t>v.(a.) rectalis inferior</a:t>
            </a:r>
          </a:p>
          <a:p>
            <a:pPr lvl="2"/>
            <a:r>
              <a:rPr lang="en-US" altLang="zh-TW" sz="1900">
                <a:solidFill>
                  <a:srgbClr val="FFFFFF"/>
                </a:solidFill>
              </a:rPr>
              <a:t>v.(a.) transversa perinei</a:t>
            </a:r>
          </a:p>
          <a:p>
            <a:pPr lvl="2"/>
            <a:r>
              <a:rPr lang="en-US" altLang="zh-TW" sz="1900">
                <a:solidFill>
                  <a:srgbClr val="FFFFFF"/>
                </a:solidFill>
              </a:rPr>
              <a:t>v.(a.) labialis posterior</a:t>
            </a:r>
          </a:p>
          <a:p>
            <a:pPr lvl="1"/>
            <a:r>
              <a:rPr lang="en-US" altLang="zh-TW" sz="1900">
                <a:solidFill>
                  <a:srgbClr val="FFFFFF"/>
                </a:solidFill>
              </a:rPr>
              <a:t>Paravaginální hematom:</a:t>
            </a:r>
          </a:p>
          <a:p>
            <a:pPr lvl="2"/>
            <a:r>
              <a:rPr lang="en-US" altLang="zh-TW" sz="1900">
                <a:solidFill>
                  <a:srgbClr val="FFFFFF"/>
                </a:solidFill>
              </a:rPr>
              <a:t> sestupná větev v.(a.) uterina</a:t>
            </a:r>
          </a:p>
          <a:p>
            <a:pPr lvl="1"/>
            <a:r>
              <a:rPr lang="en-US" altLang="zh-TW" sz="1900">
                <a:solidFill>
                  <a:srgbClr val="FFFFFF"/>
                </a:solidFill>
              </a:rPr>
              <a:t>Retroperitoneální hematom: </a:t>
            </a:r>
          </a:p>
          <a:p>
            <a:pPr lvl="2"/>
            <a:r>
              <a:rPr lang="en-US" altLang="zh-TW" sz="1900">
                <a:solidFill>
                  <a:srgbClr val="FFFFFF"/>
                </a:solidFill>
              </a:rPr>
              <a:t>a.uterina, její větve v úrovni širokého vazu děložního</a:t>
            </a:r>
          </a:p>
          <a:p>
            <a:pPr lvl="2"/>
            <a:r>
              <a:rPr lang="en-US" altLang="zh-TW" sz="1900">
                <a:solidFill>
                  <a:srgbClr val="FFFFFF"/>
                </a:solidFill>
              </a:rPr>
              <a:t>jiné větvě a.ilica interna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256020" y="2266345"/>
            <a:ext cx="5097780" cy="391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Ridgway LE. Puerperal emergency. Vaginal and vulvar hematomas. Obstet Gynecol Clin North Am 1995; 22:275.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Porodní poranění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2400"/>
              <a:t>Uzurace</a:t>
            </a:r>
          </a:p>
          <a:p>
            <a:pPr lvl="1"/>
            <a:r>
              <a:rPr lang="cs-CZ"/>
              <a:t>Tlakové nekrózy tkáně – vznik píštělí</a:t>
            </a:r>
          </a:p>
          <a:p>
            <a:r>
              <a:rPr lang="cs-CZ" sz="2400"/>
              <a:t>Trhliny hrdla</a:t>
            </a:r>
          </a:p>
          <a:p>
            <a:pPr lvl="1"/>
            <a:r>
              <a:rPr lang="cs-CZ"/>
              <a:t>Vysoké ruptury zasahující parametrium</a:t>
            </a:r>
          </a:p>
          <a:p>
            <a:r>
              <a:rPr lang="cs-CZ" sz="2400"/>
              <a:t>Trhliny pochvy</a:t>
            </a:r>
          </a:p>
          <a:p>
            <a:pPr lvl="1"/>
            <a:r>
              <a:rPr lang="cs-CZ"/>
              <a:t>Krvácení do parakolpia, parametria, hematom</a:t>
            </a:r>
          </a:p>
          <a:p>
            <a:pPr lvl="1"/>
            <a:r>
              <a:rPr lang="cs-CZ"/>
              <a:t>Cirkulární trhlina pochvy - kolpaporrhexis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404664"/>
            <a:ext cx="84696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39165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altLang="zh-TW" sz="4000">
                <a:solidFill>
                  <a:srgbClr val="FFFFFF"/>
                </a:solidFill>
                <a:latin typeface="Tahoma" pitchFamily="34" charset="0"/>
              </a:rPr>
              <a:t>Diagnostika</a:t>
            </a:r>
            <a:r>
              <a:rPr lang="cs-CZ" altLang="zh-TW" sz="4000">
                <a:solidFill>
                  <a:srgbClr val="FFFFFF"/>
                </a:solidFill>
              </a:rPr>
              <a:t> </a:t>
            </a:r>
            <a:endParaRPr lang="en-US" altLang="zh-TW" sz="4000">
              <a:solidFill>
                <a:srgbClr val="FFFFFF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altLang="zh-TW" sz="1900">
                <a:latin typeface="Tahoma" pitchFamily="34" charset="0"/>
              </a:rPr>
              <a:t>Klinická – typické projevy</a:t>
            </a:r>
          </a:p>
          <a:p>
            <a:r>
              <a:rPr lang="cs-CZ" altLang="zh-TW" sz="1900">
                <a:latin typeface="Tahoma" pitchFamily="34" charset="0"/>
              </a:rPr>
              <a:t>Výskyt během 24 hodin po porodu</a:t>
            </a:r>
          </a:p>
          <a:p>
            <a:r>
              <a:rPr lang="cs-CZ" altLang="zh-TW" sz="1900">
                <a:latin typeface="Tahoma" pitchFamily="34" charset="0"/>
              </a:rPr>
              <a:t>Specifické příznaky dle lokalizace</a:t>
            </a:r>
          </a:p>
          <a:p>
            <a:r>
              <a:rPr lang="cs-CZ" altLang="zh-TW" sz="1900">
                <a:latin typeface="Tahoma" pitchFamily="34" charset="0"/>
              </a:rPr>
              <a:t>Vulvární hematom, vulvovaginální infralevatorový hematom</a:t>
            </a:r>
          </a:p>
          <a:p>
            <a:pPr lvl="1"/>
            <a:r>
              <a:rPr lang="cs-CZ" altLang="zh-TW" sz="1900">
                <a:latin typeface="Tahoma" pitchFamily="34" charset="0"/>
              </a:rPr>
              <a:t>Inspekce</a:t>
            </a:r>
            <a:r>
              <a:rPr lang="en-US" altLang="zh-TW" sz="1900">
                <a:latin typeface="Tahoma" pitchFamily="34" charset="0"/>
              </a:rPr>
              <a:t>, palpa</a:t>
            </a:r>
            <a:r>
              <a:rPr lang="cs-CZ" altLang="zh-TW" sz="1900">
                <a:latin typeface="Tahoma" pitchFamily="34" charset="0"/>
              </a:rPr>
              <a:t>ce</a:t>
            </a:r>
          </a:p>
          <a:p>
            <a:pPr lvl="1"/>
            <a:r>
              <a:rPr lang="cs-CZ" altLang="zh-TW" sz="1900">
                <a:latin typeface="Tahoma" pitchFamily="34" charset="0"/>
              </a:rPr>
              <a:t>Výrazná perineální bolest nereagující na podání analgetik</a:t>
            </a:r>
            <a:endParaRPr lang="en-US" altLang="zh-TW" sz="1900">
              <a:latin typeface="Tahoma" pitchFamily="34" charset="0"/>
            </a:endParaRPr>
          </a:p>
          <a:p>
            <a:pPr lvl="1"/>
            <a:r>
              <a:rPr lang="en-US" altLang="zh-TW" sz="1900">
                <a:latin typeface="Tahoma" pitchFamily="34" charset="0"/>
              </a:rPr>
              <a:t>Vulv</a:t>
            </a:r>
            <a:r>
              <a:rPr lang="cs-CZ" altLang="zh-TW" sz="1900">
                <a:latin typeface="Tahoma" pitchFamily="34" charset="0"/>
              </a:rPr>
              <a:t>ární</a:t>
            </a:r>
            <a:r>
              <a:rPr lang="en-US" altLang="zh-TW" sz="1900">
                <a:latin typeface="Tahoma" pitchFamily="34" charset="0"/>
              </a:rPr>
              <a:t> </a:t>
            </a:r>
            <a:r>
              <a:rPr lang="cs-CZ" altLang="zh-TW" sz="1900">
                <a:latin typeface="Tahoma" pitchFamily="34" charset="0"/>
              </a:rPr>
              <a:t>nebo </a:t>
            </a:r>
            <a:r>
              <a:rPr lang="en-US" altLang="zh-TW" sz="1900">
                <a:latin typeface="Tahoma" pitchFamily="34" charset="0"/>
              </a:rPr>
              <a:t>vulvovagin</a:t>
            </a:r>
            <a:r>
              <a:rPr lang="cs-CZ" altLang="zh-TW" sz="1900">
                <a:latin typeface="Tahoma" pitchFamily="34" charset="0"/>
              </a:rPr>
              <a:t>ální</a:t>
            </a:r>
            <a:r>
              <a:rPr lang="en-US" altLang="zh-TW" sz="1900">
                <a:latin typeface="Tahoma" pitchFamily="34" charset="0"/>
              </a:rPr>
              <a:t> hematom: </a:t>
            </a:r>
          </a:p>
          <a:p>
            <a:pPr lvl="2"/>
            <a:r>
              <a:rPr lang="cs-CZ" altLang="zh-TW" sz="1900">
                <a:latin typeface="Tahoma" pitchFamily="34" charset="0"/>
              </a:rPr>
              <a:t>Deformace zevních rodidel, otok, změna barvy</a:t>
            </a:r>
          </a:p>
          <a:p>
            <a:pPr lvl="2"/>
            <a:r>
              <a:rPr lang="cs-CZ" altLang="zh-TW" sz="1900">
                <a:latin typeface="Tahoma" pitchFamily="34" charset="0"/>
              </a:rPr>
              <a:t>Bolestivost</a:t>
            </a:r>
            <a:endParaRPr lang="en-US" altLang="zh-TW" sz="1900">
              <a:latin typeface="Tahoma" pitchFamily="34" charset="0"/>
            </a:endParaRPr>
          </a:p>
          <a:p>
            <a:pPr lvl="2"/>
            <a:r>
              <a:rPr lang="cs-CZ" altLang="zh-TW" sz="1900">
                <a:latin typeface="Tahoma" pitchFamily="34" charset="0"/>
              </a:rPr>
              <a:t>Protruze koagul z poranění</a:t>
            </a:r>
            <a:endParaRPr lang="en-US" altLang="zh-TW" sz="1900">
              <a:latin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31505" y="5949281"/>
            <a:ext cx="87539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dirty="0" err="1"/>
              <a:t>Jain</a:t>
            </a:r>
            <a:r>
              <a:rPr lang="cs-CZ" sz="1200" dirty="0"/>
              <a:t> KA, </a:t>
            </a:r>
            <a:r>
              <a:rPr lang="cs-CZ" sz="1200" dirty="0" err="1"/>
              <a:t>Olcott</a:t>
            </a:r>
            <a:r>
              <a:rPr lang="cs-CZ" sz="1200" dirty="0"/>
              <a:t> EW. </a:t>
            </a:r>
            <a:r>
              <a:rPr lang="cs-CZ" sz="1200" dirty="0" err="1"/>
              <a:t>Magnetic</a:t>
            </a:r>
            <a:r>
              <a:rPr lang="cs-CZ" sz="1200" dirty="0"/>
              <a:t> resonance </a:t>
            </a:r>
            <a:r>
              <a:rPr lang="cs-CZ" sz="1200" dirty="0" err="1"/>
              <a:t>imaging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postpartum</a:t>
            </a:r>
            <a:r>
              <a:rPr lang="cs-CZ" sz="1200" dirty="0"/>
              <a:t> </a:t>
            </a:r>
            <a:r>
              <a:rPr lang="cs-CZ" sz="1200" dirty="0" err="1"/>
              <a:t>pelvic</a:t>
            </a:r>
            <a:r>
              <a:rPr lang="cs-CZ" sz="1200" dirty="0"/>
              <a:t> </a:t>
            </a:r>
            <a:r>
              <a:rPr lang="cs-CZ" sz="1200" dirty="0" err="1"/>
              <a:t>hematomas</a:t>
            </a:r>
            <a:r>
              <a:rPr lang="cs-CZ" sz="1200" dirty="0"/>
              <a:t>: early </a:t>
            </a:r>
            <a:r>
              <a:rPr lang="cs-CZ" sz="1200" dirty="0" err="1"/>
              <a:t>experience</a:t>
            </a:r>
            <a:r>
              <a:rPr lang="cs-CZ" sz="1200" dirty="0"/>
              <a:t> in </a:t>
            </a:r>
            <a:r>
              <a:rPr lang="cs-CZ" sz="1200" dirty="0" err="1"/>
              <a:t>diagnosis</a:t>
            </a:r>
            <a:r>
              <a:rPr lang="cs-CZ" sz="1200" dirty="0"/>
              <a:t> and </a:t>
            </a:r>
            <a:r>
              <a:rPr lang="cs-CZ" sz="1200" dirty="0" err="1"/>
              <a:t>treatment</a:t>
            </a:r>
            <a:r>
              <a:rPr lang="cs-CZ" sz="1200" dirty="0"/>
              <a:t> </a:t>
            </a:r>
            <a:r>
              <a:rPr lang="cs-CZ" sz="1200" dirty="0" err="1"/>
              <a:t>planning</a:t>
            </a:r>
            <a:r>
              <a:rPr lang="cs-CZ" sz="1200" dirty="0"/>
              <a:t>. </a:t>
            </a:r>
            <a:endParaRPr lang="cs-CZ" sz="1200"/>
          </a:p>
          <a:p>
            <a:pPr>
              <a:spcAft>
                <a:spcPts val="600"/>
              </a:spcAft>
            </a:pPr>
            <a:r>
              <a:rPr lang="cs-CZ" sz="1200" dirty="0"/>
              <a:t>Magn </a:t>
            </a:r>
            <a:r>
              <a:rPr lang="cs-CZ" sz="1200" dirty="0" err="1"/>
              <a:t>Reson</a:t>
            </a:r>
            <a:r>
              <a:rPr lang="cs-CZ" sz="1200" dirty="0"/>
              <a:t> </a:t>
            </a:r>
            <a:r>
              <a:rPr lang="cs-CZ" sz="1200" dirty="0" err="1"/>
              <a:t>Imaging</a:t>
            </a:r>
            <a:r>
              <a:rPr lang="cs-CZ" sz="1200" dirty="0"/>
              <a:t> 1999; 17:973.</a:t>
            </a:r>
            <a:endParaRPr lang="cs-CZ" sz="1200"/>
          </a:p>
          <a:p>
            <a:pPr>
              <a:spcAft>
                <a:spcPts val="600"/>
              </a:spcAft>
            </a:pPr>
            <a:endParaRPr lang="cs-CZ"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altLang="zh-TW" sz="4000">
                <a:solidFill>
                  <a:srgbClr val="FFFFFF"/>
                </a:solidFill>
                <a:latin typeface="Tahoma" pitchFamily="34" charset="0"/>
              </a:rPr>
              <a:t>Diagnostika</a:t>
            </a:r>
            <a:endParaRPr lang="en-US" altLang="zh-TW" sz="4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altLang="zh-TW" sz="2400">
                <a:latin typeface="Tahoma" pitchFamily="34" charset="0"/>
              </a:rPr>
              <a:t>Paravagin</a:t>
            </a:r>
            <a:r>
              <a:rPr lang="cs-CZ" altLang="zh-TW" sz="2400">
                <a:latin typeface="Tahoma" pitchFamily="34" charset="0"/>
              </a:rPr>
              <a:t>ální supralevatorový hematom</a:t>
            </a:r>
            <a:r>
              <a:rPr lang="en-US" altLang="zh-TW" sz="2400">
                <a:latin typeface="Tahoma" pitchFamily="34" charset="0"/>
              </a:rPr>
              <a:t> </a:t>
            </a:r>
            <a:endParaRPr lang="cs-CZ" altLang="zh-TW" sz="2400">
              <a:latin typeface="Tahoma" pitchFamily="34" charset="0"/>
            </a:endParaRPr>
          </a:p>
          <a:p>
            <a:pPr lvl="1"/>
            <a:r>
              <a:rPr lang="cs-CZ" altLang="zh-TW">
                <a:latin typeface="Tahoma" pitchFamily="34" charset="0"/>
              </a:rPr>
              <a:t>Bolest a tlak v rektu</a:t>
            </a:r>
          </a:p>
          <a:p>
            <a:pPr lvl="1"/>
            <a:r>
              <a:rPr lang="cs-CZ" altLang="zh-TW">
                <a:latin typeface="Tahoma" pitchFamily="34" charset="0"/>
              </a:rPr>
              <a:t>Není patrný při zevní aspekci rodidel</a:t>
            </a:r>
          </a:p>
          <a:p>
            <a:pPr lvl="1"/>
            <a:r>
              <a:rPr lang="cs-CZ" altLang="zh-TW">
                <a:latin typeface="Tahoma" pitchFamily="34" charset="0"/>
              </a:rPr>
              <a:t>Vyšetření v zrcadlech</a:t>
            </a:r>
          </a:p>
          <a:p>
            <a:pPr lvl="1"/>
            <a:r>
              <a:rPr lang="cs-CZ" altLang="zh-TW">
                <a:latin typeface="Tahoma" pitchFamily="34" charset="0"/>
              </a:rPr>
              <a:t>Vyšetření per rectum</a:t>
            </a:r>
          </a:p>
          <a:p>
            <a:pPr>
              <a:buFont typeface="Wingdings" pitchFamily="2" charset="2"/>
              <a:buNone/>
            </a:pPr>
            <a:r>
              <a:rPr lang="en-US" altLang="zh-TW" sz="2400"/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31505" y="5949281"/>
            <a:ext cx="87539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dirty="0" err="1"/>
              <a:t>Jain</a:t>
            </a:r>
            <a:r>
              <a:rPr lang="cs-CZ" sz="1200" dirty="0"/>
              <a:t> KA, </a:t>
            </a:r>
            <a:r>
              <a:rPr lang="cs-CZ" sz="1200" dirty="0" err="1"/>
              <a:t>Olcott</a:t>
            </a:r>
            <a:r>
              <a:rPr lang="cs-CZ" sz="1200" dirty="0"/>
              <a:t> EW. </a:t>
            </a:r>
            <a:r>
              <a:rPr lang="cs-CZ" sz="1200" dirty="0" err="1"/>
              <a:t>Magnetic</a:t>
            </a:r>
            <a:r>
              <a:rPr lang="cs-CZ" sz="1200" dirty="0"/>
              <a:t> resonance </a:t>
            </a:r>
            <a:r>
              <a:rPr lang="cs-CZ" sz="1200" dirty="0" err="1"/>
              <a:t>imaging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postpartum</a:t>
            </a:r>
            <a:r>
              <a:rPr lang="cs-CZ" sz="1200" dirty="0"/>
              <a:t> </a:t>
            </a:r>
            <a:r>
              <a:rPr lang="cs-CZ" sz="1200" dirty="0" err="1"/>
              <a:t>pelvic</a:t>
            </a:r>
            <a:r>
              <a:rPr lang="cs-CZ" sz="1200" dirty="0"/>
              <a:t> </a:t>
            </a:r>
            <a:r>
              <a:rPr lang="cs-CZ" sz="1200" dirty="0" err="1"/>
              <a:t>hematomas</a:t>
            </a:r>
            <a:r>
              <a:rPr lang="cs-CZ" sz="1200" dirty="0"/>
              <a:t>: early </a:t>
            </a:r>
            <a:r>
              <a:rPr lang="cs-CZ" sz="1200" dirty="0" err="1"/>
              <a:t>experience</a:t>
            </a:r>
            <a:r>
              <a:rPr lang="cs-CZ" sz="1200" dirty="0"/>
              <a:t> in </a:t>
            </a:r>
            <a:r>
              <a:rPr lang="cs-CZ" sz="1200" dirty="0" err="1"/>
              <a:t>diagnosis</a:t>
            </a:r>
            <a:r>
              <a:rPr lang="cs-CZ" sz="1200" dirty="0"/>
              <a:t> and </a:t>
            </a:r>
            <a:r>
              <a:rPr lang="cs-CZ" sz="1200" dirty="0" err="1"/>
              <a:t>treatment</a:t>
            </a:r>
            <a:r>
              <a:rPr lang="cs-CZ" sz="1200" dirty="0"/>
              <a:t> </a:t>
            </a:r>
            <a:r>
              <a:rPr lang="cs-CZ" sz="1200" dirty="0" err="1"/>
              <a:t>planning</a:t>
            </a:r>
            <a:r>
              <a:rPr lang="cs-CZ" sz="1200" dirty="0"/>
              <a:t>. </a:t>
            </a:r>
            <a:endParaRPr lang="cs-CZ" sz="1200"/>
          </a:p>
          <a:p>
            <a:pPr>
              <a:spcAft>
                <a:spcPts val="600"/>
              </a:spcAft>
            </a:pPr>
            <a:r>
              <a:rPr lang="cs-CZ" sz="1200" dirty="0"/>
              <a:t>Magn </a:t>
            </a:r>
            <a:r>
              <a:rPr lang="cs-CZ" sz="1200" dirty="0" err="1"/>
              <a:t>Reson</a:t>
            </a:r>
            <a:r>
              <a:rPr lang="cs-CZ" sz="1200" dirty="0"/>
              <a:t> </a:t>
            </a:r>
            <a:r>
              <a:rPr lang="cs-CZ" sz="1200" dirty="0" err="1"/>
              <a:t>Imaging</a:t>
            </a:r>
            <a:r>
              <a:rPr lang="cs-CZ" sz="1200" dirty="0"/>
              <a:t> 1999; 17:973.</a:t>
            </a:r>
            <a:endParaRPr lang="cs-CZ" sz="1200"/>
          </a:p>
          <a:p>
            <a:pPr>
              <a:spcAft>
                <a:spcPts val="600"/>
              </a:spcAft>
            </a:pPr>
            <a:endParaRPr lang="cs-CZ"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altLang="zh-TW" sz="4000">
                <a:solidFill>
                  <a:srgbClr val="FFFFFF"/>
                </a:solidFill>
                <a:latin typeface="Tahoma" pitchFamily="34" charset="0"/>
              </a:rPr>
              <a:t>Diagnostika</a:t>
            </a:r>
            <a:endParaRPr lang="en-US" altLang="zh-TW" sz="4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altLang="zh-TW" sz="2400">
                <a:latin typeface="Tahoma" pitchFamily="34" charset="0"/>
              </a:rPr>
              <a:t>Retroperitoneální hematom</a:t>
            </a:r>
            <a:endParaRPr lang="en-US" altLang="zh-TW" sz="2400">
              <a:latin typeface="Tahoma" pitchFamily="34" charset="0"/>
            </a:endParaRPr>
          </a:p>
          <a:p>
            <a:pPr lvl="1"/>
            <a:r>
              <a:rPr lang="cs-CZ" altLang="zh-TW" dirty="0">
                <a:latin typeface="Tahoma" pitchFamily="34" charset="0"/>
              </a:rPr>
              <a:t>Bolest v podbřišku (může zcela chybět)</a:t>
            </a:r>
            <a:endParaRPr lang="en-US" altLang="zh-TW" dirty="0">
              <a:latin typeface="Tahoma" pitchFamily="34" charset="0"/>
            </a:endParaRPr>
          </a:p>
          <a:p>
            <a:pPr lvl="1"/>
            <a:r>
              <a:rPr lang="cs-CZ" altLang="zh-TW" dirty="0">
                <a:latin typeface="Tahoma" pitchFamily="34" charset="0"/>
              </a:rPr>
              <a:t>Asymptomatický průběh</a:t>
            </a:r>
          </a:p>
          <a:p>
            <a:pPr lvl="1"/>
            <a:r>
              <a:rPr lang="cs-CZ" altLang="zh-TW" dirty="0">
                <a:latin typeface="Tahoma" pitchFamily="34" charset="0"/>
              </a:rPr>
              <a:t>Hemoragický šok</a:t>
            </a:r>
          </a:p>
          <a:p>
            <a:pPr lvl="1"/>
            <a:r>
              <a:rPr lang="cs-CZ" altLang="zh-TW" dirty="0">
                <a:latin typeface="Tahoma" pitchFamily="34" charset="0"/>
              </a:rPr>
              <a:t>Zobrazovací metody (sonografie, CT, Dopplerovské mapování)</a:t>
            </a:r>
            <a:endParaRPr lang="en-US" altLang="zh-TW" dirty="0">
              <a:latin typeface="Tahom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31505" y="5949281"/>
            <a:ext cx="87863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dirty="0" err="1"/>
              <a:t>Jain</a:t>
            </a:r>
            <a:r>
              <a:rPr lang="cs-CZ" sz="1200" dirty="0"/>
              <a:t> KA, </a:t>
            </a:r>
            <a:r>
              <a:rPr lang="cs-CZ" sz="1200" dirty="0" err="1"/>
              <a:t>Olcott</a:t>
            </a:r>
            <a:r>
              <a:rPr lang="cs-CZ" sz="1200" dirty="0"/>
              <a:t> EW. </a:t>
            </a:r>
            <a:r>
              <a:rPr lang="cs-CZ" sz="1200" dirty="0" err="1"/>
              <a:t>Magnetic</a:t>
            </a:r>
            <a:r>
              <a:rPr lang="cs-CZ" sz="1200" dirty="0"/>
              <a:t> resonance </a:t>
            </a:r>
            <a:r>
              <a:rPr lang="cs-CZ" sz="1200" dirty="0" err="1"/>
              <a:t>imaging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postpartum</a:t>
            </a:r>
            <a:r>
              <a:rPr lang="cs-CZ" sz="1200" dirty="0"/>
              <a:t> </a:t>
            </a:r>
            <a:r>
              <a:rPr lang="cs-CZ" sz="1200" dirty="0" err="1"/>
              <a:t>pelvic</a:t>
            </a:r>
            <a:r>
              <a:rPr lang="cs-CZ" sz="1200" dirty="0"/>
              <a:t> </a:t>
            </a:r>
            <a:r>
              <a:rPr lang="cs-CZ" sz="1200" dirty="0" err="1"/>
              <a:t>hematomas</a:t>
            </a:r>
            <a:r>
              <a:rPr lang="cs-CZ" sz="1200" dirty="0"/>
              <a:t>: early </a:t>
            </a:r>
            <a:r>
              <a:rPr lang="cs-CZ" sz="1200" dirty="0" err="1"/>
              <a:t>experience</a:t>
            </a:r>
            <a:r>
              <a:rPr lang="cs-CZ" sz="1200" dirty="0"/>
              <a:t> in </a:t>
            </a:r>
            <a:r>
              <a:rPr lang="cs-CZ" sz="1200" dirty="0" err="1"/>
              <a:t>diagnosis</a:t>
            </a:r>
            <a:r>
              <a:rPr lang="cs-CZ" sz="1200" dirty="0"/>
              <a:t> and </a:t>
            </a:r>
            <a:r>
              <a:rPr lang="cs-CZ" sz="1200" dirty="0" err="1"/>
              <a:t>treatment</a:t>
            </a:r>
            <a:r>
              <a:rPr lang="cs-CZ" sz="1200" dirty="0"/>
              <a:t> </a:t>
            </a:r>
            <a:r>
              <a:rPr lang="cs-CZ" sz="1200" dirty="0" err="1"/>
              <a:t>planning</a:t>
            </a:r>
            <a:r>
              <a:rPr lang="cs-CZ" sz="1200" dirty="0"/>
              <a:t>. </a:t>
            </a:r>
            <a:endParaRPr lang="cs-CZ" sz="1200"/>
          </a:p>
          <a:p>
            <a:pPr>
              <a:spcAft>
                <a:spcPts val="600"/>
              </a:spcAft>
            </a:pPr>
            <a:r>
              <a:rPr lang="cs-CZ" sz="1200" dirty="0"/>
              <a:t>Magn </a:t>
            </a:r>
            <a:r>
              <a:rPr lang="cs-CZ" sz="1200" dirty="0" err="1"/>
              <a:t>Reson</a:t>
            </a:r>
            <a:r>
              <a:rPr lang="cs-CZ" sz="1200" dirty="0"/>
              <a:t> </a:t>
            </a:r>
            <a:r>
              <a:rPr lang="cs-CZ" sz="1200" dirty="0" err="1"/>
              <a:t>Imaging</a:t>
            </a:r>
            <a:r>
              <a:rPr lang="cs-CZ" sz="1200" dirty="0"/>
              <a:t> 1999; 17:973.</a:t>
            </a:r>
            <a:endParaRPr lang="cs-CZ" sz="1200"/>
          </a:p>
          <a:p>
            <a:pPr>
              <a:spcAft>
                <a:spcPts val="600"/>
              </a:spcAft>
            </a:pPr>
            <a:endParaRPr lang="cs-CZ"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z="1900"/>
              <a:t>Identifikace hematomu</a:t>
            </a:r>
          </a:p>
          <a:p>
            <a:r>
              <a:rPr lang="cs-CZ" sz="1900"/>
              <a:t>Oběhová stabilizace</a:t>
            </a:r>
          </a:p>
          <a:p>
            <a:r>
              <a:rPr lang="cs-CZ" sz="1900"/>
              <a:t>Žilní přístup 16 Gauge</a:t>
            </a:r>
          </a:p>
          <a:p>
            <a:r>
              <a:rPr lang="cs-CZ" sz="1900"/>
              <a:t>Vyšetření KO, koagulace</a:t>
            </a:r>
          </a:p>
          <a:p>
            <a:r>
              <a:rPr lang="cs-CZ" sz="1900"/>
              <a:t>Substitice oběhu</a:t>
            </a:r>
          </a:p>
          <a:p>
            <a:r>
              <a:rPr lang="cs-CZ" sz="1900"/>
              <a:t>Konzervativní řešení - chirurgické řešení – intervenční radiologie</a:t>
            </a:r>
          </a:p>
          <a:p>
            <a:r>
              <a:rPr lang="cs-CZ" sz="1900"/>
              <a:t>Chirurgické řešení – zkušený lékař, celková anestezie</a:t>
            </a:r>
          </a:p>
          <a:p>
            <a:r>
              <a:rPr lang="cs-CZ" sz="1900"/>
              <a:t>Intervenční radiologie u stabilizované pacientky, retroperitoneální hematomy</a:t>
            </a:r>
          </a:p>
          <a:p>
            <a:r>
              <a:rPr lang="cs-CZ" sz="1900"/>
              <a:t>ATB profylaxe – konsenzuální doporučení</a:t>
            </a:r>
          </a:p>
          <a:p>
            <a:endParaRPr lang="cs-CZ" sz="1900"/>
          </a:p>
        </p:txBody>
      </p:sp>
      <p:sp>
        <p:nvSpPr>
          <p:cNvPr id="4" name="TextovéPole 3"/>
          <p:cNvSpPr txBox="1"/>
          <p:nvPr/>
        </p:nvSpPr>
        <p:spPr>
          <a:xfrm>
            <a:off x="1487489" y="5589241"/>
            <a:ext cx="940513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dirty="0" err="1"/>
              <a:t>Benrubi</a:t>
            </a:r>
            <a:r>
              <a:rPr lang="cs-CZ" sz="1200" dirty="0"/>
              <a:t> G, Neuman C, </a:t>
            </a:r>
            <a:r>
              <a:rPr lang="cs-CZ" sz="1200" dirty="0" err="1"/>
              <a:t>Nuss</a:t>
            </a:r>
            <a:r>
              <a:rPr lang="cs-CZ" sz="1200" dirty="0"/>
              <a:t> RC, Thompson RJ. </a:t>
            </a:r>
            <a:r>
              <a:rPr lang="cs-CZ" sz="1200" dirty="0" err="1"/>
              <a:t>Vulvar</a:t>
            </a:r>
            <a:r>
              <a:rPr lang="cs-CZ" sz="1200" dirty="0"/>
              <a:t> and </a:t>
            </a:r>
            <a:r>
              <a:rPr lang="cs-CZ" sz="1200" dirty="0" err="1"/>
              <a:t>vaginal</a:t>
            </a:r>
            <a:r>
              <a:rPr lang="cs-CZ" sz="1200" dirty="0"/>
              <a:t> </a:t>
            </a:r>
            <a:r>
              <a:rPr lang="cs-CZ" sz="1200" dirty="0" err="1"/>
              <a:t>hematomas</a:t>
            </a:r>
            <a:r>
              <a:rPr lang="cs-CZ" sz="1200" dirty="0"/>
              <a:t>: a </a:t>
            </a:r>
            <a:r>
              <a:rPr lang="cs-CZ" sz="1200" dirty="0" err="1"/>
              <a:t>retrospective</a:t>
            </a:r>
            <a:r>
              <a:rPr lang="cs-CZ" sz="1200" dirty="0"/>
              <a:t> study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conservative</a:t>
            </a:r>
            <a:r>
              <a:rPr lang="cs-CZ" sz="1200" dirty="0"/>
              <a:t> versus </a:t>
            </a:r>
            <a:r>
              <a:rPr lang="cs-CZ" sz="1200" dirty="0" err="1"/>
              <a:t>operative</a:t>
            </a:r>
            <a:r>
              <a:rPr lang="cs-CZ" sz="1200" dirty="0"/>
              <a:t> management. </a:t>
            </a:r>
            <a:endParaRPr lang="cs-CZ" sz="1200"/>
          </a:p>
          <a:p>
            <a:pPr>
              <a:spcAft>
                <a:spcPts val="600"/>
              </a:spcAft>
            </a:pPr>
            <a:r>
              <a:rPr lang="cs-CZ" sz="1200" dirty="0" err="1"/>
              <a:t>South</a:t>
            </a:r>
            <a:r>
              <a:rPr lang="cs-CZ" sz="1200" dirty="0"/>
              <a:t> Med J 1987; 80:991.</a:t>
            </a:r>
            <a:endParaRPr lang="cs-CZ" sz="1200"/>
          </a:p>
          <a:p>
            <a:pPr>
              <a:spcAft>
                <a:spcPts val="600"/>
              </a:spcAft>
            </a:pPr>
            <a:r>
              <a:rPr lang="cs-CZ" sz="1200" dirty="0"/>
              <a:t> </a:t>
            </a:r>
            <a:endParaRPr lang="cs-CZ" sz="1200"/>
          </a:p>
          <a:p>
            <a:pPr>
              <a:spcAft>
                <a:spcPts val="600"/>
              </a:spcAft>
            </a:pP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1030512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Léčba  - konservativní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838200" y="2266345"/>
            <a:ext cx="5097780" cy="3910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TW" sz="2400">
                <a:solidFill>
                  <a:srgbClr val="FFFFFF"/>
                </a:solidFill>
              </a:rPr>
              <a:t>Hematom &lt;5 cm, bez expanse,observace,led, komprese</a:t>
            </a:r>
          </a:p>
          <a:p>
            <a:r>
              <a:rPr lang="en-US" altLang="zh-TW" sz="2400">
                <a:solidFill>
                  <a:srgbClr val="FFFFFF"/>
                </a:solidFill>
              </a:rPr>
              <a:t>Analgetika</a:t>
            </a:r>
          </a:p>
          <a:p>
            <a:r>
              <a:rPr lang="en-US" altLang="zh-TW" sz="2400">
                <a:solidFill>
                  <a:srgbClr val="FFFFFF"/>
                </a:solidFill>
              </a:rPr>
              <a:t>Observace nálezu – pozor na progresi nálezu</a:t>
            </a:r>
          </a:p>
          <a:p>
            <a:r>
              <a:rPr lang="en-US" altLang="zh-TW" sz="2400">
                <a:solidFill>
                  <a:srgbClr val="FFFFFF"/>
                </a:solidFill>
              </a:rPr>
              <a:t>KO+koagulace a 6 hodin</a:t>
            </a:r>
          </a:p>
          <a:p>
            <a:r>
              <a:rPr lang="en-US" altLang="zh-TW" sz="2400">
                <a:solidFill>
                  <a:srgbClr val="FFFFFF"/>
                </a:solidFill>
              </a:rPr>
              <a:t>Sonografie – velikost a lokalizace</a:t>
            </a:r>
          </a:p>
          <a:p>
            <a:r>
              <a:rPr lang="en-US" altLang="zh-TW" sz="2400">
                <a:solidFill>
                  <a:srgbClr val="FFFFFF"/>
                </a:solidFill>
              </a:rPr>
              <a:t>CT – retroperitoneální hematomy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256020" y="2266345"/>
            <a:ext cx="5097780" cy="391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Sheikh GN. Perinatal genital hematomas. Obstet Gynecol 1971; 38:571.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altLang="zh-TW" sz="4000">
                <a:solidFill>
                  <a:srgbClr val="FFFFFF"/>
                </a:solidFill>
                <a:latin typeface="Tahoma" pitchFamily="34" charset="0"/>
              </a:rPr>
              <a:t>Léčba</a:t>
            </a:r>
            <a:r>
              <a:rPr lang="en-US" altLang="zh-TW" sz="4000">
                <a:solidFill>
                  <a:srgbClr val="FFFFFF"/>
                </a:solidFill>
              </a:rPr>
              <a:t> </a:t>
            </a:r>
            <a:r>
              <a:rPr lang="cs-CZ" altLang="zh-TW" sz="4000">
                <a:solidFill>
                  <a:srgbClr val="FFFFFF"/>
                </a:solidFill>
              </a:rPr>
              <a:t> - CHIRURGICKÁ</a:t>
            </a:r>
            <a:endParaRPr lang="en-US" altLang="zh-TW" sz="4000">
              <a:solidFill>
                <a:srgbClr val="FFFFFF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altLang="zh-TW" sz="1700">
                <a:latin typeface="Tahoma" pitchFamily="34" charset="0"/>
              </a:rPr>
              <a:t>Hematom &gt; 5 cm, </a:t>
            </a:r>
            <a:r>
              <a:rPr lang="cs-CZ" altLang="zh-TW" sz="1700">
                <a:latin typeface="Tahoma" pitchFamily="34" charset="0"/>
              </a:rPr>
              <a:t>expandující, oběhová nestabilita, nekróza tkání</a:t>
            </a:r>
          </a:p>
          <a:p>
            <a:r>
              <a:rPr lang="cs-CZ" altLang="zh-TW" sz="1700">
                <a:latin typeface="Tahoma" pitchFamily="34" charset="0"/>
              </a:rPr>
              <a:t>Chirurgická intervence</a:t>
            </a:r>
            <a:endParaRPr lang="en-US" altLang="zh-TW" sz="1700">
              <a:latin typeface="Tahoma" pitchFamily="34" charset="0"/>
            </a:endParaRPr>
          </a:p>
          <a:p>
            <a:pPr lvl="1"/>
            <a:r>
              <a:rPr lang="cs-CZ" altLang="zh-TW" sz="1700">
                <a:latin typeface="Tahoma" pitchFamily="34" charset="0"/>
              </a:rPr>
              <a:t>Operační léčba</a:t>
            </a:r>
            <a:endParaRPr lang="en-US" altLang="zh-TW" sz="1700">
              <a:latin typeface="Tahoma" pitchFamily="34" charset="0"/>
            </a:endParaRPr>
          </a:p>
          <a:p>
            <a:pPr lvl="2"/>
            <a:r>
              <a:rPr lang="en-US" altLang="zh-TW" sz="1700">
                <a:latin typeface="Tahoma" pitchFamily="34" charset="0"/>
              </a:rPr>
              <a:t>3-5 cm </a:t>
            </a:r>
            <a:r>
              <a:rPr lang="cs-CZ" altLang="zh-TW" sz="1700">
                <a:latin typeface="Tahoma" pitchFamily="34" charset="0"/>
              </a:rPr>
              <a:t>evakuace hematou</a:t>
            </a:r>
            <a:endParaRPr lang="en-US" altLang="zh-TW" sz="1700">
              <a:latin typeface="Tahoma" pitchFamily="34" charset="0"/>
            </a:endParaRPr>
          </a:p>
          <a:p>
            <a:pPr lvl="2"/>
            <a:r>
              <a:rPr lang="cs-CZ" altLang="zh-TW" sz="1700">
                <a:latin typeface="Tahoma" pitchFamily="34" charset="0"/>
              </a:rPr>
              <a:t>Incise kůže/vaginální sliznice nad konvexitou</a:t>
            </a:r>
            <a:endParaRPr lang="en-US" altLang="zh-TW" sz="1700">
              <a:latin typeface="Tahoma" pitchFamily="34" charset="0"/>
            </a:endParaRPr>
          </a:p>
          <a:p>
            <a:pPr lvl="2"/>
            <a:r>
              <a:rPr lang="cs-CZ" altLang="zh-TW" sz="1700">
                <a:latin typeface="Tahoma" pitchFamily="34" charset="0"/>
              </a:rPr>
              <a:t>Revise – krvácející zdroj - opich</a:t>
            </a:r>
            <a:endParaRPr lang="en-US" altLang="zh-TW" sz="1700">
              <a:latin typeface="Tahoma" pitchFamily="34" charset="0"/>
            </a:endParaRPr>
          </a:p>
          <a:p>
            <a:pPr lvl="2"/>
            <a:r>
              <a:rPr lang="cs-CZ" altLang="zh-TW" sz="1700">
                <a:latin typeface="Tahoma" pitchFamily="34" charset="0"/>
              </a:rPr>
              <a:t>Revise – krvácející zdroj nelze identifikovat – mnohočetné zdroje – hemostatická sutura „8“</a:t>
            </a:r>
          </a:p>
          <a:p>
            <a:pPr lvl="2"/>
            <a:r>
              <a:rPr lang="cs-CZ" altLang="zh-TW" sz="1700">
                <a:latin typeface="Tahoma" pitchFamily="34" charset="0"/>
              </a:rPr>
              <a:t>Komprese – 12 hodin</a:t>
            </a:r>
          </a:p>
          <a:p>
            <a:pPr lvl="2"/>
            <a:r>
              <a:rPr lang="cs-CZ" altLang="zh-TW" sz="1700">
                <a:latin typeface="Tahoma" pitchFamily="34" charset="0"/>
              </a:rPr>
              <a:t>Drenáž (?)</a:t>
            </a:r>
          </a:p>
          <a:p>
            <a:pPr lvl="2"/>
            <a:r>
              <a:rPr lang="cs-CZ" altLang="zh-TW" sz="1700">
                <a:latin typeface="Tahoma" pitchFamily="34" charset="0"/>
              </a:rPr>
              <a:t>Foley</a:t>
            </a:r>
            <a:endParaRPr lang="en-US" altLang="zh-TW" sz="17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VULVÁRNÍ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z="2000" dirty="0"/>
              <a:t>Malý, neexpandující, obvykle spontánně regreduje</a:t>
            </a:r>
          </a:p>
          <a:p>
            <a:pPr lvl="1"/>
            <a:r>
              <a:rPr lang="cs-CZ" sz="2000" dirty="0"/>
              <a:t>Konservativní postup</a:t>
            </a:r>
          </a:p>
          <a:p>
            <a:pPr lvl="1"/>
            <a:r>
              <a:rPr lang="cs-CZ" sz="2000" dirty="0"/>
              <a:t>Komprese</a:t>
            </a:r>
          </a:p>
          <a:p>
            <a:pPr lvl="1"/>
            <a:r>
              <a:rPr lang="cs-CZ" sz="2000" dirty="0"/>
              <a:t>Chladivé obklady</a:t>
            </a:r>
          </a:p>
          <a:p>
            <a:pPr lvl="1"/>
            <a:r>
              <a:rPr lang="cs-CZ" sz="2000" dirty="0"/>
              <a:t>Analgetika</a:t>
            </a:r>
          </a:p>
          <a:p>
            <a:pPr lvl="1"/>
            <a:r>
              <a:rPr lang="cs-CZ" sz="2000" dirty="0" err="1"/>
              <a:t>Foley</a:t>
            </a:r>
            <a:endParaRPr lang="cs-CZ" sz="2000" dirty="0"/>
          </a:p>
          <a:p>
            <a:pPr lvl="1"/>
            <a:r>
              <a:rPr lang="cs-CZ" sz="2000" dirty="0"/>
              <a:t>Observace nálezu</a:t>
            </a:r>
          </a:p>
          <a:p>
            <a:r>
              <a:rPr lang="cs-CZ" sz="2000" dirty="0"/>
              <a:t>Hematom ≥5 cm (≥200 ml), plocha řezu hematomem ≥15 cm</a:t>
            </a:r>
            <a:r>
              <a:rPr lang="cs-CZ" sz="2000" baseline="30000" dirty="0"/>
              <a:t>2</a:t>
            </a:r>
            <a:endParaRPr lang="cs-CZ" sz="2000" dirty="0"/>
          </a:p>
          <a:p>
            <a:pPr lvl="1"/>
            <a:r>
              <a:rPr lang="cs-CZ" sz="2000" dirty="0"/>
              <a:t>Chirurgické řešení</a:t>
            </a:r>
          </a:p>
          <a:p>
            <a:pPr lvl="1"/>
            <a:r>
              <a:rPr lang="cs-CZ" sz="2000" dirty="0"/>
              <a:t>Incise, evakuace, komprese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3680" y="5842337"/>
            <a:ext cx="1195527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700" dirty="0" err="1"/>
              <a:t>Sheikh</a:t>
            </a:r>
            <a:r>
              <a:rPr lang="cs-CZ" sz="700" dirty="0"/>
              <a:t> GN. </a:t>
            </a:r>
            <a:r>
              <a:rPr lang="cs-CZ" sz="700" dirty="0" err="1"/>
              <a:t>Perinatal</a:t>
            </a:r>
            <a:r>
              <a:rPr lang="cs-CZ" sz="700" dirty="0"/>
              <a:t> </a:t>
            </a:r>
            <a:r>
              <a:rPr lang="cs-CZ" sz="700" dirty="0" err="1"/>
              <a:t>genital</a:t>
            </a:r>
            <a:r>
              <a:rPr lang="cs-CZ" sz="700" dirty="0"/>
              <a:t> </a:t>
            </a:r>
            <a:r>
              <a:rPr lang="cs-CZ" sz="700" dirty="0" err="1"/>
              <a:t>hematomas</a:t>
            </a:r>
            <a:r>
              <a:rPr lang="cs-CZ" sz="700" dirty="0"/>
              <a:t>. </a:t>
            </a:r>
            <a:r>
              <a:rPr lang="cs-CZ" sz="700" dirty="0" err="1"/>
              <a:t>Obstet</a:t>
            </a:r>
            <a:r>
              <a:rPr lang="cs-CZ" sz="700" dirty="0"/>
              <a:t> </a:t>
            </a:r>
            <a:r>
              <a:rPr lang="cs-CZ" sz="700" dirty="0" err="1"/>
              <a:t>Gynecol</a:t>
            </a:r>
            <a:r>
              <a:rPr lang="cs-CZ" sz="700" dirty="0"/>
              <a:t> 1971; 38:571.</a:t>
            </a:r>
          </a:p>
          <a:p>
            <a:pPr>
              <a:spcAft>
                <a:spcPts val="600"/>
              </a:spcAft>
            </a:pPr>
            <a:r>
              <a:rPr lang="cs-CZ" sz="700" dirty="0" err="1"/>
              <a:t>Zahn</a:t>
            </a:r>
            <a:r>
              <a:rPr lang="cs-CZ" sz="700" dirty="0"/>
              <a:t> CM, </a:t>
            </a:r>
            <a:r>
              <a:rPr lang="cs-CZ" sz="700" dirty="0" err="1"/>
              <a:t>Hankins</a:t>
            </a:r>
            <a:r>
              <a:rPr lang="cs-CZ" sz="700" dirty="0"/>
              <a:t> GD, </a:t>
            </a:r>
            <a:r>
              <a:rPr lang="cs-CZ" sz="700" dirty="0" err="1"/>
              <a:t>Yeomans</a:t>
            </a:r>
            <a:r>
              <a:rPr lang="cs-CZ" sz="700" dirty="0"/>
              <a:t> ER. </a:t>
            </a:r>
            <a:r>
              <a:rPr lang="cs-CZ" sz="700" dirty="0" err="1"/>
              <a:t>Vulvovaginal</a:t>
            </a:r>
            <a:r>
              <a:rPr lang="cs-CZ" sz="700" dirty="0"/>
              <a:t> </a:t>
            </a:r>
            <a:r>
              <a:rPr lang="cs-CZ" sz="700" dirty="0" err="1"/>
              <a:t>hematomas</a:t>
            </a:r>
            <a:r>
              <a:rPr lang="cs-CZ" sz="700" dirty="0"/>
              <a:t> </a:t>
            </a:r>
            <a:r>
              <a:rPr lang="cs-CZ" sz="700" dirty="0" err="1"/>
              <a:t>complicating</a:t>
            </a:r>
            <a:r>
              <a:rPr lang="cs-CZ" sz="700" dirty="0"/>
              <a:t> </a:t>
            </a:r>
            <a:r>
              <a:rPr lang="cs-CZ" sz="700" dirty="0" err="1"/>
              <a:t>delivery</a:t>
            </a:r>
            <a:r>
              <a:rPr lang="cs-CZ" sz="700" dirty="0"/>
              <a:t>. </a:t>
            </a:r>
            <a:r>
              <a:rPr lang="cs-CZ" sz="700" dirty="0" err="1"/>
              <a:t>Rationale</a:t>
            </a:r>
            <a:r>
              <a:rPr lang="cs-CZ" sz="700" dirty="0"/>
              <a:t> </a:t>
            </a:r>
            <a:r>
              <a:rPr lang="cs-CZ" sz="700" dirty="0" err="1"/>
              <a:t>for</a:t>
            </a:r>
            <a:r>
              <a:rPr lang="cs-CZ" sz="700" dirty="0"/>
              <a:t> </a:t>
            </a:r>
            <a:r>
              <a:rPr lang="cs-CZ" sz="700" dirty="0" err="1"/>
              <a:t>drainage</a:t>
            </a:r>
            <a:r>
              <a:rPr lang="cs-CZ" sz="700" dirty="0"/>
              <a:t> </a:t>
            </a:r>
            <a:r>
              <a:rPr lang="cs-CZ" sz="700" dirty="0" err="1"/>
              <a:t>of</a:t>
            </a:r>
            <a:r>
              <a:rPr lang="cs-CZ" sz="700" dirty="0"/>
              <a:t> </a:t>
            </a:r>
            <a:r>
              <a:rPr lang="cs-CZ" sz="700" dirty="0" err="1"/>
              <a:t>the</a:t>
            </a:r>
            <a:r>
              <a:rPr lang="cs-CZ" sz="700" dirty="0"/>
              <a:t> </a:t>
            </a:r>
            <a:r>
              <a:rPr lang="cs-CZ" sz="700" dirty="0" err="1"/>
              <a:t>hematoma</a:t>
            </a:r>
            <a:r>
              <a:rPr lang="cs-CZ" sz="700" dirty="0"/>
              <a:t> </a:t>
            </a:r>
            <a:r>
              <a:rPr lang="cs-CZ" sz="700" dirty="0" err="1"/>
              <a:t>cavity</a:t>
            </a:r>
            <a:r>
              <a:rPr lang="cs-CZ" sz="700" dirty="0"/>
              <a:t>. </a:t>
            </a:r>
          </a:p>
          <a:p>
            <a:pPr>
              <a:spcAft>
                <a:spcPts val="600"/>
              </a:spcAft>
            </a:pPr>
            <a:r>
              <a:rPr lang="cs-CZ" sz="700" dirty="0"/>
              <a:t>J </a:t>
            </a:r>
            <a:r>
              <a:rPr lang="cs-CZ" sz="700" dirty="0" err="1"/>
              <a:t>Reprod</a:t>
            </a:r>
            <a:r>
              <a:rPr lang="cs-CZ" sz="700" dirty="0"/>
              <a:t> Med 1996; 41:569.</a:t>
            </a:r>
          </a:p>
          <a:p>
            <a:pPr>
              <a:spcAft>
                <a:spcPts val="600"/>
              </a:spcAft>
            </a:pPr>
            <a:r>
              <a:rPr lang="cs-CZ" sz="700" dirty="0" err="1"/>
              <a:t>Benrubi</a:t>
            </a:r>
            <a:r>
              <a:rPr lang="cs-CZ" sz="700" dirty="0"/>
              <a:t> G, Neuman C, </a:t>
            </a:r>
            <a:r>
              <a:rPr lang="cs-CZ" sz="700" dirty="0" err="1"/>
              <a:t>Nuss</a:t>
            </a:r>
            <a:r>
              <a:rPr lang="cs-CZ" sz="700" dirty="0"/>
              <a:t> RC, </a:t>
            </a:r>
            <a:r>
              <a:rPr lang="cs-CZ" sz="700" dirty="0" err="1"/>
              <a:t>Thompson</a:t>
            </a:r>
            <a:r>
              <a:rPr lang="cs-CZ" sz="700" dirty="0"/>
              <a:t> RJ. </a:t>
            </a:r>
            <a:r>
              <a:rPr lang="cs-CZ" sz="700" dirty="0" err="1"/>
              <a:t>Vulvar</a:t>
            </a:r>
            <a:r>
              <a:rPr lang="cs-CZ" sz="700" dirty="0"/>
              <a:t> and </a:t>
            </a:r>
            <a:r>
              <a:rPr lang="cs-CZ" sz="700" dirty="0" err="1"/>
              <a:t>vaginal</a:t>
            </a:r>
            <a:r>
              <a:rPr lang="cs-CZ" sz="700" dirty="0"/>
              <a:t> </a:t>
            </a:r>
            <a:r>
              <a:rPr lang="cs-CZ" sz="700" dirty="0" err="1"/>
              <a:t>hematomas</a:t>
            </a:r>
            <a:r>
              <a:rPr lang="cs-CZ" sz="700" dirty="0"/>
              <a:t>: a </a:t>
            </a:r>
            <a:r>
              <a:rPr lang="cs-CZ" sz="700" dirty="0" err="1"/>
              <a:t>retrospective</a:t>
            </a:r>
            <a:r>
              <a:rPr lang="cs-CZ" sz="700" dirty="0"/>
              <a:t> study </a:t>
            </a:r>
            <a:r>
              <a:rPr lang="cs-CZ" sz="700" dirty="0" err="1"/>
              <a:t>of</a:t>
            </a:r>
            <a:r>
              <a:rPr lang="cs-CZ" sz="700" dirty="0"/>
              <a:t> </a:t>
            </a:r>
            <a:r>
              <a:rPr lang="cs-CZ" sz="700" dirty="0" err="1"/>
              <a:t>conservative</a:t>
            </a:r>
            <a:r>
              <a:rPr lang="cs-CZ" sz="700" dirty="0"/>
              <a:t> versus </a:t>
            </a:r>
            <a:r>
              <a:rPr lang="cs-CZ" sz="700" dirty="0" err="1"/>
              <a:t>operative</a:t>
            </a:r>
            <a:r>
              <a:rPr lang="cs-CZ" sz="700" dirty="0"/>
              <a:t> management. </a:t>
            </a:r>
          </a:p>
          <a:p>
            <a:pPr>
              <a:spcAft>
                <a:spcPts val="600"/>
              </a:spcAft>
            </a:pPr>
            <a:r>
              <a:rPr lang="cs-CZ" sz="700" dirty="0" err="1"/>
              <a:t>South</a:t>
            </a:r>
            <a:r>
              <a:rPr lang="cs-CZ" sz="700" dirty="0"/>
              <a:t> Med J 1987; 80:991.</a:t>
            </a:r>
          </a:p>
          <a:p>
            <a:pPr>
              <a:spcAft>
                <a:spcPts val="600"/>
              </a:spcAft>
            </a:pPr>
            <a:endParaRPr lang="cs-CZ" sz="700" dirty="0"/>
          </a:p>
          <a:p>
            <a:pPr>
              <a:spcAft>
                <a:spcPts val="600"/>
              </a:spcAft>
            </a:pPr>
            <a:endParaRPr lang="cs-CZ" sz="700" dirty="0"/>
          </a:p>
          <a:p>
            <a:pPr>
              <a:spcAft>
                <a:spcPts val="600"/>
              </a:spcAft>
            </a:pPr>
            <a:endParaRPr lang="cs-CZ" sz="7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PARAVAGINÁLNÍ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z="1100"/>
              <a:t>Postuop jako u vulvárního hematomu</a:t>
            </a:r>
          </a:p>
          <a:p>
            <a:r>
              <a:rPr lang="cs-CZ" sz="1100"/>
              <a:t>Dobrý operační přístup při chirurgickém řešení</a:t>
            </a:r>
          </a:p>
          <a:p>
            <a:r>
              <a:rPr lang="cs-CZ" sz="1100"/>
              <a:t>Celková anestezie</a:t>
            </a:r>
          </a:p>
          <a:p>
            <a:r>
              <a:rPr lang="cs-CZ" sz="1100"/>
              <a:t>Retraktory</a:t>
            </a:r>
          </a:p>
          <a:p>
            <a:r>
              <a:rPr lang="cs-CZ" sz="1100"/>
              <a:t>Dobré osvětlení</a:t>
            </a:r>
          </a:p>
          <a:p>
            <a:r>
              <a:rPr lang="cs-CZ" sz="1100"/>
              <a:t>Hematom na straně episiotomie – revize, resutura</a:t>
            </a:r>
          </a:p>
          <a:p>
            <a:r>
              <a:rPr lang="cs-CZ" sz="1100"/>
              <a:t>Kontralaterální hematom – incise, revise, sutura</a:t>
            </a:r>
          </a:p>
          <a:p>
            <a:r>
              <a:rPr lang="cs-CZ" sz="1100"/>
              <a:t>Eliminace mrtvého prostoru</a:t>
            </a:r>
          </a:p>
          <a:p>
            <a:r>
              <a:rPr lang="cs-CZ" sz="1100"/>
              <a:t>Rizika – poranění močového měchýře, ureterů, tenkého střeva, rekta (pozor na používání elektrokoagulace)</a:t>
            </a:r>
          </a:p>
          <a:p>
            <a:r>
              <a:rPr lang="cs-CZ" sz="1100"/>
              <a:t>Tlaková tamponáda (mulová, hydrostatická 12 – 24 hodin)</a:t>
            </a:r>
          </a:p>
          <a:p>
            <a:r>
              <a:rPr lang="cs-CZ" sz="1100"/>
              <a:t>Drenáž ?</a:t>
            </a:r>
          </a:p>
          <a:p>
            <a:r>
              <a:rPr lang="cs-CZ" sz="1100"/>
              <a:t>Foley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75520" y="6093297"/>
            <a:ext cx="960743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dirty="0" err="1"/>
              <a:t>Smith</a:t>
            </a:r>
            <a:r>
              <a:rPr lang="cs-CZ" sz="1200" dirty="0"/>
              <a:t> WR, </a:t>
            </a:r>
            <a:r>
              <a:rPr lang="cs-CZ" sz="1200" dirty="0" err="1"/>
              <a:t>Moore</a:t>
            </a:r>
            <a:r>
              <a:rPr lang="cs-CZ" sz="1200" dirty="0"/>
              <a:t> EE, </a:t>
            </a:r>
            <a:r>
              <a:rPr lang="cs-CZ" sz="1200" dirty="0" err="1"/>
              <a:t>Osborn</a:t>
            </a:r>
            <a:r>
              <a:rPr lang="cs-CZ" sz="1200" dirty="0"/>
              <a:t> P, </a:t>
            </a:r>
            <a:r>
              <a:rPr lang="cs-CZ" sz="1200" dirty="0" err="1"/>
              <a:t>et</a:t>
            </a:r>
            <a:r>
              <a:rPr lang="cs-CZ" sz="1200" dirty="0"/>
              <a:t> </a:t>
            </a:r>
            <a:r>
              <a:rPr lang="cs-CZ" sz="1200" dirty="0" err="1"/>
              <a:t>al</a:t>
            </a:r>
            <a:r>
              <a:rPr lang="cs-CZ" sz="1200" dirty="0"/>
              <a:t>. </a:t>
            </a:r>
            <a:r>
              <a:rPr lang="cs-CZ" sz="1200" dirty="0" err="1"/>
              <a:t>Retroperitoneal</a:t>
            </a:r>
            <a:r>
              <a:rPr lang="cs-CZ" sz="1200" dirty="0"/>
              <a:t> </a:t>
            </a:r>
            <a:r>
              <a:rPr lang="cs-CZ" sz="1200" dirty="0" err="1"/>
              <a:t>packing</a:t>
            </a:r>
            <a:r>
              <a:rPr lang="cs-CZ" sz="1200" dirty="0"/>
              <a:t> as a </a:t>
            </a:r>
            <a:r>
              <a:rPr lang="cs-CZ" sz="1200" dirty="0" err="1"/>
              <a:t>resuscitation</a:t>
            </a:r>
            <a:r>
              <a:rPr lang="cs-CZ" sz="1200" dirty="0"/>
              <a:t> </a:t>
            </a:r>
            <a:r>
              <a:rPr lang="cs-CZ" sz="1200" dirty="0" err="1"/>
              <a:t>technique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hemodynamically</a:t>
            </a:r>
            <a:r>
              <a:rPr lang="cs-CZ" sz="1200" dirty="0"/>
              <a:t> </a:t>
            </a:r>
            <a:r>
              <a:rPr lang="cs-CZ" sz="1200" dirty="0" err="1"/>
              <a:t>unstable</a:t>
            </a:r>
            <a:r>
              <a:rPr lang="cs-CZ" sz="1200" dirty="0"/>
              <a:t> </a:t>
            </a:r>
            <a:r>
              <a:rPr lang="cs-CZ" sz="1200" dirty="0" err="1"/>
              <a:t>patients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pelvic</a:t>
            </a:r>
            <a:r>
              <a:rPr lang="cs-CZ" sz="1200" dirty="0"/>
              <a:t> </a:t>
            </a:r>
            <a:r>
              <a:rPr lang="cs-CZ" sz="1200" dirty="0" err="1"/>
              <a:t>fractures</a:t>
            </a:r>
            <a:r>
              <a:rPr lang="cs-CZ" sz="1200" dirty="0"/>
              <a:t>:</a:t>
            </a:r>
            <a:endParaRPr lang="cs-CZ" sz="1200"/>
          </a:p>
          <a:p>
            <a:pPr>
              <a:spcAft>
                <a:spcPts val="600"/>
              </a:spcAft>
            </a:pPr>
            <a:r>
              <a:rPr lang="cs-CZ" sz="1200" dirty="0"/>
              <a:t>report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two</a:t>
            </a:r>
            <a:r>
              <a:rPr lang="cs-CZ" sz="1200" dirty="0"/>
              <a:t> </a:t>
            </a:r>
            <a:r>
              <a:rPr lang="cs-CZ" sz="1200" dirty="0" err="1"/>
              <a:t>representative</a:t>
            </a:r>
            <a:r>
              <a:rPr lang="cs-CZ" sz="1200" dirty="0"/>
              <a:t> </a:t>
            </a:r>
            <a:r>
              <a:rPr lang="cs-CZ" sz="1200" dirty="0" err="1"/>
              <a:t>cases</a:t>
            </a:r>
            <a:r>
              <a:rPr lang="cs-CZ" sz="1200" dirty="0"/>
              <a:t> </a:t>
            </a:r>
            <a:r>
              <a:rPr lang="cs-CZ" sz="1200" dirty="0" err="1"/>
              <a:t>and</a:t>
            </a:r>
            <a:r>
              <a:rPr lang="cs-CZ" sz="1200" dirty="0"/>
              <a:t> a </a:t>
            </a:r>
            <a:r>
              <a:rPr lang="cs-CZ" sz="1200" dirty="0" err="1"/>
              <a:t>description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technique</a:t>
            </a:r>
            <a:r>
              <a:rPr lang="cs-CZ" sz="1200" dirty="0"/>
              <a:t>. J Trauma 2005; 59:1510.</a:t>
            </a:r>
            <a:endParaRPr lang="cs-CZ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Trhliny hráze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1700"/>
              <a:t>Ruptury I.stupně – kůže, podkoží, vaginální sliznice</a:t>
            </a:r>
          </a:p>
          <a:p>
            <a:r>
              <a:rPr lang="cs-CZ" sz="1700"/>
              <a:t>Ruptury II.stupně – kůže, podkoží, svaly hráze</a:t>
            </a:r>
          </a:p>
          <a:p>
            <a:r>
              <a:rPr lang="cs-CZ" sz="1700"/>
              <a:t>Ruptury III.stupně-kůže,podkoží,svaly hráze,řitní svěrač</a:t>
            </a:r>
          </a:p>
          <a:p>
            <a:pPr lvl="1"/>
            <a:r>
              <a:rPr lang="cs-CZ" sz="1700"/>
              <a:t>Inkompletní – postižení svěrače bez stěny ampuly</a:t>
            </a:r>
          </a:p>
          <a:p>
            <a:pPr lvl="1"/>
            <a:r>
              <a:rPr lang="cs-CZ" sz="1700"/>
              <a:t>Kompletní-postižení svěrače i stěny ampuly </a:t>
            </a:r>
          </a:p>
          <a:p>
            <a:r>
              <a:rPr lang="cs-CZ" sz="1700"/>
              <a:t>Moderní klasifikace</a:t>
            </a:r>
          </a:p>
          <a:p>
            <a:pPr lvl="1"/>
            <a:r>
              <a:rPr lang="cs-CZ" sz="1700"/>
              <a:t>3a</a:t>
            </a:r>
            <a:r>
              <a:rPr lang="en-US" sz="1700"/>
              <a:t>&lt;</a:t>
            </a:r>
            <a:r>
              <a:rPr lang="cs-CZ" sz="1700"/>
              <a:t>50% tloušťky zevního svěrače</a:t>
            </a:r>
          </a:p>
          <a:p>
            <a:pPr lvl="1"/>
            <a:r>
              <a:rPr lang="cs-CZ" sz="1700"/>
              <a:t>3b</a:t>
            </a:r>
            <a:r>
              <a:rPr lang="en-US" sz="1700"/>
              <a:t>&gt; </a:t>
            </a:r>
            <a:r>
              <a:rPr lang="cs-CZ" sz="1700"/>
              <a:t>50% tloušťky zevního svěrače</a:t>
            </a:r>
          </a:p>
          <a:p>
            <a:pPr lvl="1"/>
            <a:r>
              <a:rPr lang="cs-CZ" sz="1700"/>
              <a:t>3c poranění vnitřního svěrače</a:t>
            </a:r>
          </a:p>
          <a:p>
            <a:pPr lvl="1"/>
            <a:r>
              <a:rPr lang="cs-CZ" sz="1700"/>
              <a:t>4 poranění sliznice rekta</a:t>
            </a:r>
          </a:p>
          <a:p>
            <a:r>
              <a:rPr lang="cs-CZ" sz="1700"/>
              <a:t>Revise poranění – sutura ve vrstvách – prevence inkontinence stolice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RETROPERITONEÁLNÍ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z="2400"/>
              <a:t>Nebezpečí velké krevní ztráty</a:t>
            </a:r>
          </a:p>
          <a:p>
            <a:r>
              <a:rPr lang="cs-CZ" sz="2400"/>
              <a:t>Rychlá intervence – chirurgická, nebo radiologická intervence</a:t>
            </a:r>
          </a:p>
          <a:p>
            <a:r>
              <a:rPr lang="cs-CZ" sz="2400"/>
              <a:t>Retroperitoneální tamponáda 24 – 48 hodin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75520" y="5949281"/>
            <a:ext cx="96427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dirty="0" err="1"/>
              <a:t>Smith</a:t>
            </a:r>
            <a:r>
              <a:rPr lang="cs-CZ" sz="1200" dirty="0"/>
              <a:t> WR, </a:t>
            </a:r>
            <a:r>
              <a:rPr lang="cs-CZ" sz="1200" dirty="0" err="1"/>
              <a:t>Moore</a:t>
            </a:r>
            <a:r>
              <a:rPr lang="cs-CZ" sz="1200" dirty="0"/>
              <a:t> EE, </a:t>
            </a:r>
            <a:r>
              <a:rPr lang="cs-CZ" sz="1200" dirty="0" err="1"/>
              <a:t>Osborn</a:t>
            </a:r>
            <a:r>
              <a:rPr lang="cs-CZ" sz="1200" dirty="0"/>
              <a:t> P, </a:t>
            </a:r>
            <a:r>
              <a:rPr lang="cs-CZ" sz="1200" dirty="0" err="1"/>
              <a:t>et</a:t>
            </a:r>
            <a:r>
              <a:rPr lang="cs-CZ" sz="1200" dirty="0"/>
              <a:t> </a:t>
            </a:r>
            <a:r>
              <a:rPr lang="cs-CZ" sz="1200" dirty="0" err="1"/>
              <a:t>al</a:t>
            </a:r>
            <a:r>
              <a:rPr lang="cs-CZ" sz="1200" dirty="0"/>
              <a:t>. </a:t>
            </a:r>
            <a:r>
              <a:rPr lang="cs-CZ" sz="1200" dirty="0" err="1"/>
              <a:t>Retroperitoneal</a:t>
            </a:r>
            <a:r>
              <a:rPr lang="cs-CZ" sz="1200" dirty="0"/>
              <a:t> </a:t>
            </a:r>
            <a:r>
              <a:rPr lang="cs-CZ" sz="1200" dirty="0" err="1"/>
              <a:t>packing</a:t>
            </a:r>
            <a:r>
              <a:rPr lang="cs-CZ" sz="1200" dirty="0"/>
              <a:t> as a </a:t>
            </a:r>
            <a:r>
              <a:rPr lang="cs-CZ" sz="1200" dirty="0" err="1"/>
              <a:t>resuscitation</a:t>
            </a:r>
            <a:r>
              <a:rPr lang="cs-CZ" sz="1200" dirty="0"/>
              <a:t> </a:t>
            </a:r>
            <a:r>
              <a:rPr lang="cs-CZ" sz="1200" dirty="0" err="1"/>
              <a:t>technique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hemodynamically</a:t>
            </a:r>
            <a:r>
              <a:rPr lang="cs-CZ" sz="1200" dirty="0"/>
              <a:t> </a:t>
            </a:r>
            <a:r>
              <a:rPr lang="cs-CZ" sz="1200" dirty="0" err="1"/>
              <a:t>unstable</a:t>
            </a:r>
            <a:r>
              <a:rPr lang="cs-CZ" sz="1200" dirty="0"/>
              <a:t> </a:t>
            </a:r>
            <a:r>
              <a:rPr lang="cs-CZ" sz="1200" dirty="0" err="1"/>
              <a:t>patients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pelvic</a:t>
            </a:r>
            <a:r>
              <a:rPr lang="cs-CZ" sz="1200" dirty="0"/>
              <a:t> </a:t>
            </a:r>
            <a:r>
              <a:rPr lang="cs-CZ" sz="1200" dirty="0" err="1"/>
              <a:t>fractures</a:t>
            </a:r>
            <a:r>
              <a:rPr lang="cs-CZ" sz="1200" dirty="0"/>
              <a:t>: </a:t>
            </a:r>
            <a:endParaRPr lang="cs-CZ" sz="1200"/>
          </a:p>
          <a:p>
            <a:pPr>
              <a:spcAft>
                <a:spcPts val="600"/>
              </a:spcAft>
            </a:pPr>
            <a:r>
              <a:rPr lang="cs-CZ" sz="1200" dirty="0"/>
              <a:t>report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two</a:t>
            </a:r>
            <a:r>
              <a:rPr lang="cs-CZ" sz="1200" dirty="0"/>
              <a:t> </a:t>
            </a:r>
            <a:r>
              <a:rPr lang="cs-CZ" sz="1200" dirty="0" err="1"/>
              <a:t>representative</a:t>
            </a:r>
            <a:r>
              <a:rPr lang="cs-CZ" sz="1200" dirty="0"/>
              <a:t> </a:t>
            </a:r>
            <a:r>
              <a:rPr lang="cs-CZ" sz="1200" dirty="0" err="1"/>
              <a:t>cases</a:t>
            </a:r>
            <a:r>
              <a:rPr lang="cs-CZ" sz="1200" dirty="0"/>
              <a:t> </a:t>
            </a:r>
            <a:r>
              <a:rPr lang="cs-CZ" sz="1200" dirty="0" err="1"/>
              <a:t>and</a:t>
            </a:r>
            <a:r>
              <a:rPr lang="cs-CZ" sz="1200" dirty="0"/>
              <a:t> a </a:t>
            </a:r>
            <a:r>
              <a:rPr lang="cs-CZ" sz="1200" dirty="0" err="1"/>
              <a:t>description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technique</a:t>
            </a:r>
            <a:r>
              <a:rPr lang="cs-CZ" sz="1200" dirty="0"/>
              <a:t>. J Trauma 2005; 59:1510.</a:t>
            </a:r>
            <a:endParaRPr lang="cs-CZ" sz="1200"/>
          </a:p>
          <a:p>
            <a:pPr>
              <a:spcAft>
                <a:spcPts val="600"/>
              </a:spcAft>
            </a:pPr>
            <a:endParaRPr lang="cs-CZ"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altLang="zh-TW" sz="4000">
                <a:solidFill>
                  <a:srgbClr val="FFFFFF"/>
                </a:solidFill>
                <a:latin typeface="Tahoma" pitchFamily="34" charset="0"/>
              </a:rPr>
              <a:t>Závěry</a:t>
            </a:r>
            <a:r>
              <a:rPr lang="en-US" altLang="zh-TW" sz="4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altLang="zh-TW" sz="2000">
                <a:latin typeface="Tahoma" pitchFamily="34" charset="0"/>
              </a:rPr>
              <a:t>Porodnické hematomy jsou poměrně častou a snadno řešitelnou komplikací</a:t>
            </a:r>
            <a:endParaRPr lang="en-US" altLang="zh-TW" sz="2000">
              <a:latin typeface="Tahoma" pitchFamily="34" charset="0"/>
            </a:endParaRPr>
          </a:p>
          <a:p>
            <a:r>
              <a:rPr lang="cs-CZ" altLang="zh-TW" sz="2000">
                <a:latin typeface="Tahoma" pitchFamily="34" charset="0"/>
              </a:rPr>
              <a:t>Velké a expandující hematomy si vyžadují chirurgickou intervenci</a:t>
            </a:r>
            <a:endParaRPr lang="en-US" altLang="zh-TW" sz="2000">
              <a:latin typeface="Tahoma" pitchFamily="34" charset="0"/>
            </a:endParaRPr>
          </a:p>
          <a:p>
            <a:r>
              <a:rPr lang="cs-CZ" altLang="zh-TW" sz="2000">
                <a:latin typeface="Tahoma" pitchFamily="34" charset="0"/>
              </a:rPr>
              <a:t>Zajistit hemodynamickou a koagulační stabilitu je klíčové před chirurgickým řešením hematomu</a:t>
            </a:r>
          </a:p>
          <a:p>
            <a:r>
              <a:rPr lang="cs-CZ" altLang="zh-TW" sz="2000">
                <a:latin typeface="Tahoma" pitchFamily="34" charset="0"/>
              </a:rPr>
              <a:t>Chirurgická léčba</a:t>
            </a:r>
          </a:p>
          <a:p>
            <a:pPr lvl="1"/>
            <a:r>
              <a:rPr lang="cs-CZ" altLang="zh-TW" sz="2000">
                <a:latin typeface="Tahoma" pitchFamily="34" charset="0"/>
              </a:rPr>
              <a:t>Evakuace hematomu</a:t>
            </a:r>
          </a:p>
          <a:p>
            <a:pPr lvl="1"/>
            <a:r>
              <a:rPr lang="cs-CZ" altLang="zh-TW" sz="2000">
                <a:latin typeface="Tahoma" pitchFamily="34" charset="0"/>
              </a:rPr>
              <a:t>Drenáž</a:t>
            </a:r>
          </a:p>
          <a:p>
            <a:pPr lvl="1"/>
            <a:r>
              <a:rPr lang="cs-CZ" altLang="zh-TW" sz="2000">
                <a:latin typeface="Tahoma" pitchFamily="34" charset="0"/>
              </a:rPr>
              <a:t>Sutura</a:t>
            </a:r>
          </a:p>
          <a:p>
            <a:pPr lvl="1"/>
            <a:r>
              <a:rPr lang="cs-CZ" altLang="zh-TW" sz="2000">
                <a:latin typeface="Tahoma" pitchFamily="34" charset="0"/>
              </a:rPr>
              <a:t>Tamponáda</a:t>
            </a:r>
          </a:p>
          <a:p>
            <a:pPr lvl="1"/>
            <a:r>
              <a:rPr lang="cs-CZ" altLang="zh-TW" sz="2000">
                <a:latin typeface="Tahoma" pitchFamily="34" charset="0"/>
              </a:rPr>
              <a:t>ATB profylaxe</a:t>
            </a:r>
            <a:endParaRPr lang="en-US" altLang="zh-TW" sz="2000">
              <a:latin typeface="Tahoma" pitchFamily="34" charset="0"/>
            </a:endParaRPr>
          </a:p>
          <a:p>
            <a:endParaRPr lang="en-US" altLang="zh-TW" sz="200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zh-TW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 noChangeArrowheads="1"/>
          </p:cNvPicPr>
          <p:nvPr/>
        </p:nvPicPr>
        <p:blipFill>
          <a:blip r:embed="rId2"/>
          <a:srcRect l="61716" t="6352" r="10860" b="52379"/>
          <a:stretch>
            <a:fillRect/>
          </a:stretch>
        </p:blipFill>
        <p:spPr bwMode="auto">
          <a:xfrm>
            <a:off x="2058989" y="333375"/>
            <a:ext cx="1660525" cy="36004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2"/>
          <a:srcRect l="9146" t="7140" r="66856" b="54366"/>
          <a:stretch>
            <a:fillRect/>
          </a:stretch>
        </p:blipFill>
        <p:spPr bwMode="auto">
          <a:xfrm>
            <a:off x="4151314" y="333375"/>
            <a:ext cx="1558925" cy="36004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2"/>
          <a:srcRect l="58856" t="49606" r="12572" b="13237"/>
          <a:stretch>
            <a:fillRect/>
          </a:stretch>
        </p:blipFill>
        <p:spPr bwMode="auto">
          <a:xfrm>
            <a:off x="6096001" y="333375"/>
            <a:ext cx="1801813" cy="36004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427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838" y="333375"/>
            <a:ext cx="1847850" cy="3600450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54277" name="WordArt 11"/>
          <p:cNvSpPr>
            <a:spLocks noChangeArrowheads="1" noChangeShapeType="1" noTextEdit="1"/>
          </p:cNvSpPr>
          <p:nvPr/>
        </p:nvSpPr>
        <p:spPr bwMode="auto">
          <a:xfrm>
            <a:off x="2640013" y="4221164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noFill/>
                <a:latin typeface="Arial Black"/>
              </a:rPr>
              <a:t>1</a:t>
            </a:r>
          </a:p>
        </p:txBody>
      </p:sp>
      <p:sp>
        <p:nvSpPr>
          <p:cNvPr id="54278" name="WordArt 12"/>
          <p:cNvSpPr>
            <a:spLocks noChangeArrowheads="1" noChangeShapeType="1" noTextEdit="1"/>
          </p:cNvSpPr>
          <p:nvPr/>
        </p:nvSpPr>
        <p:spPr bwMode="auto">
          <a:xfrm>
            <a:off x="4727575" y="4221164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noFill/>
                <a:latin typeface="Arial Black"/>
              </a:rPr>
              <a:t>2</a:t>
            </a:r>
          </a:p>
        </p:txBody>
      </p:sp>
      <p:sp>
        <p:nvSpPr>
          <p:cNvPr id="54279" name="WordArt 13"/>
          <p:cNvSpPr>
            <a:spLocks noChangeArrowheads="1" noChangeShapeType="1" noTextEdit="1"/>
          </p:cNvSpPr>
          <p:nvPr/>
        </p:nvSpPr>
        <p:spPr bwMode="auto">
          <a:xfrm>
            <a:off x="7967663" y="4292601"/>
            <a:ext cx="431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noFill/>
                <a:latin typeface="Arial Black"/>
              </a:rPr>
              <a:t>3</a:t>
            </a:r>
          </a:p>
        </p:txBody>
      </p:sp>
      <p:sp>
        <p:nvSpPr>
          <p:cNvPr id="54280" name="AutoShape 14"/>
          <p:cNvSpPr>
            <a:spLocks noChangeArrowheads="1"/>
          </p:cNvSpPr>
          <p:nvPr/>
        </p:nvSpPr>
        <p:spPr bwMode="auto">
          <a:xfrm>
            <a:off x="6310313" y="3933825"/>
            <a:ext cx="1441450" cy="647700"/>
          </a:xfrm>
          <a:prstGeom prst="upArrowCallout">
            <a:avLst>
              <a:gd name="adj1" fmla="val 55637"/>
              <a:gd name="adj2" fmla="val 55637"/>
              <a:gd name="adj3" fmla="val 16667"/>
              <a:gd name="adj4" fmla="val 6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Inkompletní</a:t>
            </a:r>
          </a:p>
        </p:txBody>
      </p:sp>
      <p:sp>
        <p:nvSpPr>
          <p:cNvPr id="54281" name="AutoShape 15"/>
          <p:cNvSpPr>
            <a:spLocks noChangeArrowheads="1"/>
          </p:cNvSpPr>
          <p:nvPr/>
        </p:nvSpPr>
        <p:spPr bwMode="auto">
          <a:xfrm>
            <a:off x="8615363" y="3933825"/>
            <a:ext cx="1441450" cy="647700"/>
          </a:xfrm>
          <a:prstGeom prst="upArrowCallout">
            <a:avLst>
              <a:gd name="adj1" fmla="val 55637"/>
              <a:gd name="adj2" fmla="val 55637"/>
              <a:gd name="adj3" fmla="val 16667"/>
              <a:gd name="adj4" fmla="val 6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Kompletní</a:t>
            </a:r>
          </a:p>
        </p:txBody>
      </p:sp>
      <p:sp>
        <p:nvSpPr>
          <p:cNvPr id="54282" name="TextovéPole 1"/>
          <p:cNvSpPr txBox="1">
            <a:spLocks noChangeArrowheads="1"/>
          </p:cNvSpPr>
          <p:nvPr/>
        </p:nvSpPr>
        <p:spPr bwMode="auto">
          <a:xfrm>
            <a:off x="6383339" y="6199189"/>
            <a:ext cx="43829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1400"/>
              <a:t>Doležal</a:t>
            </a:r>
            <a:r>
              <a:rPr lang="cs-CZ" sz="1400"/>
              <a:t> A.</a:t>
            </a:r>
            <a:r>
              <a:rPr lang="vi-VN" sz="1400"/>
              <a:t> </a:t>
            </a:r>
            <a:r>
              <a:rPr lang="vi-VN" sz="1400" i="1"/>
              <a:t>Porodnické operace</a:t>
            </a:r>
            <a:r>
              <a:rPr lang="vi-VN" sz="1400"/>
              <a:t>. Praha: Grada, 2007. </a:t>
            </a:r>
            <a:endParaRPr lang="cs-CZ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504" y="283054"/>
            <a:ext cx="8965090" cy="6256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Klasifikace ruptur perinea dle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Sultana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(RCOG)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- stupně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07568" y="1600200"/>
            <a:ext cx="79248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  <a:buFontTx/>
              <a:buNone/>
            </a:pPr>
            <a:r>
              <a:rPr lang="cs-CZ" sz="1800" dirty="0"/>
              <a:t>Vaginální sliznice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cs-CZ" sz="1800" b="1" dirty="0"/>
              <a:t>Kůže perinea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cs-CZ" sz="18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cs-CZ" sz="1600" b="1" dirty="0"/>
              <a:t>S</a:t>
            </a:r>
            <a:r>
              <a:rPr lang="cs-CZ" sz="1800" b="1" dirty="0"/>
              <a:t>valy perinea </a:t>
            </a:r>
            <a:r>
              <a:rPr lang="cs-CZ" sz="1800" dirty="0"/>
              <a:t>(m. </a:t>
            </a:r>
            <a:r>
              <a:rPr lang="cs-CZ" sz="1800" dirty="0" err="1"/>
              <a:t>bulbocavernosus</a:t>
            </a:r>
            <a:r>
              <a:rPr lang="cs-CZ" sz="1800" dirty="0"/>
              <a:t>, </a:t>
            </a:r>
            <a:r>
              <a:rPr lang="cs-CZ" sz="1800" dirty="0" err="1"/>
              <a:t>transversus</a:t>
            </a:r>
            <a:r>
              <a:rPr lang="cs-CZ" sz="1800" dirty="0"/>
              <a:t> perinei, m.</a:t>
            </a:r>
            <a:r>
              <a:rPr lang="cs-CZ" sz="1800" dirty="0" err="1"/>
              <a:t>pubococcygeus</a:t>
            </a:r>
            <a:r>
              <a:rPr lang="cs-CZ" sz="1800" dirty="0"/>
              <a:t> u hlubokého traumatu)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cs-CZ" sz="1800" dirty="0"/>
          </a:p>
          <a:p>
            <a:pPr lvl="2">
              <a:lnSpc>
                <a:spcPct val="90000"/>
              </a:lnSpc>
              <a:buFontTx/>
              <a:buNone/>
            </a:pPr>
            <a:endParaRPr lang="cs-CZ" sz="1800" dirty="0"/>
          </a:p>
          <a:p>
            <a:pPr lvl="2">
              <a:lnSpc>
                <a:spcPct val="90000"/>
              </a:lnSpc>
              <a:buFontTx/>
              <a:buNone/>
            </a:pPr>
            <a:endParaRPr lang="cs-CZ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cs-CZ" sz="1800" b="1" dirty="0"/>
              <a:t>Poranění análního svěrače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cs-CZ" sz="1600" dirty="0"/>
              <a:t>3a: </a:t>
            </a:r>
            <a:r>
              <a:rPr lang="en-US" sz="1600" dirty="0">
                <a:cs typeface="Arial" pitchFamily="34" charset="0"/>
              </a:rPr>
              <a:t>&lt;</a:t>
            </a:r>
            <a:r>
              <a:rPr lang="cs-CZ" sz="1600" dirty="0">
                <a:cs typeface="Arial" pitchFamily="34" charset="0"/>
              </a:rPr>
              <a:t> 50 % tloušťky zevního svěrače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cs-CZ" sz="1600" dirty="0">
                <a:cs typeface="Arial" pitchFamily="34" charset="0"/>
              </a:rPr>
              <a:t>3b: </a:t>
            </a:r>
            <a:r>
              <a:rPr lang="en-US" sz="1600" dirty="0">
                <a:cs typeface="Arial" pitchFamily="34" charset="0"/>
              </a:rPr>
              <a:t>&gt;</a:t>
            </a:r>
            <a:r>
              <a:rPr lang="cs-CZ" sz="1600" dirty="0">
                <a:cs typeface="Arial" pitchFamily="34" charset="0"/>
              </a:rPr>
              <a:t> 50 % tloušťky zevního svěrače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cs-CZ" sz="1600" dirty="0">
                <a:cs typeface="Arial" pitchFamily="34" charset="0"/>
              </a:rPr>
              <a:t>3c: poranění </a:t>
            </a:r>
            <a:r>
              <a:rPr lang="cs-CZ" sz="1600" b="1" dirty="0">
                <a:cs typeface="Arial" pitchFamily="34" charset="0"/>
              </a:rPr>
              <a:t>vnitřního</a:t>
            </a:r>
            <a:r>
              <a:rPr lang="cs-CZ" sz="1600" dirty="0">
                <a:cs typeface="Arial" pitchFamily="34" charset="0"/>
              </a:rPr>
              <a:t> análního svěrače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cs-CZ" sz="1600" dirty="0">
              <a:cs typeface="Arial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cs-CZ" sz="1800" b="1" dirty="0">
                <a:cs typeface="Arial" pitchFamily="34" charset="0"/>
              </a:rPr>
              <a:t>Stupeň 3 + poranění anální sliznice</a:t>
            </a:r>
            <a:endParaRPr lang="en-US" sz="1800" b="1" dirty="0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135560" y="1412876"/>
            <a:ext cx="64732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508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1.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2135560" y="2492376"/>
            <a:ext cx="64732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2.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135560" y="3716339"/>
            <a:ext cx="64732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3.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063552" y="4868864"/>
            <a:ext cx="719336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748">
            <a:off x="2279651" y="908050"/>
            <a:ext cx="71342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ovéPole 1"/>
          <p:cNvSpPr txBox="1">
            <a:spLocks noChangeArrowheads="1"/>
          </p:cNvSpPr>
          <p:nvPr/>
        </p:nvSpPr>
        <p:spPr bwMode="auto">
          <a:xfrm>
            <a:off x="3863976" y="6367464"/>
            <a:ext cx="64881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Arulkumaran</a:t>
            </a:r>
            <a:r>
              <a:rPr lang="cs-CZ" sz="1100"/>
              <a:t> S</a:t>
            </a:r>
            <a:r>
              <a:rPr lang="en-US" sz="1100"/>
              <a:t>,</a:t>
            </a:r>
            <a:r>
              <a:rPr lang="cs-CZ" sz="1100"/>
              <a:t> </a:t>
            </a:r>
            <a:r>
              <a:rPr lang="en-US" sz="1100"/>
              <a:t>Warren</a:t>
            </a:r>
            <a:r>
              <a:rPr lang="cs-CZ" sz="1100"/>
              <a:t> R</a:t>
            </a:r>
            <a:r>
              <a:rPr lang="en-US" sz="1100"/>
              <a:t>. </a:t>
            </a:r>
            <a:r>
              <a:rPr lang="en-US" sz="1100" i="1"/>
              <a:t>Best Practice in Labour and Delivery</a:t>
            </a:r>
            <a:r>
              <a:rPr lang="en-US" sz="1100"/>
              <a:t>. Cambridge: Cambridge University Press, 2009. </a:t>
            </a:r>
            <a:endParaRPr lang="cs-CZ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Ruptura dělohy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2400"/>
              <a:t>Porušení celistvosti děložní dutiny v souvislosti s těhotenstvím nebo porodem</a:t>
            </a:r>
          </a:p>
          <a:p>
            <a:r>
              <a:rPr lang="cs-CZ" sz="2400"/>
              <a:t>Traumatická ruptura dělohy – úrazy – velmi vzácná</a:t>
            </a:r>
          </a:p>
          <a:p>
            <a:r>
              <a:rPr lang="cs-CZ" sz="2400"/>
              <a:t>Nejčastější souvislost s jizvou na děloze – předchozí císařský řez – korporální hysterotomie , metroplastiky, enukleace myomu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Ruptura dělohy za porodu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cs-CZ" sz="2400"/>
              <a:t>Spontánní – ruptura v důsledku spontánních kontrakcí</a:t>
            </a:r>
          </a:p>
          <a:p>
            <a:r>
              <a:rPr lang="cs-CZ" sz="2400"/>
              <a:t>Iatrogenní – ruptura při lékařském výkonu – klešťový porod, obraty vnitřními hmaty, extrakce plodu</a:t>
            </a:r>
          </a:p>
          <a:p>
            <a:r>
              <a:rPr lang="cs-CZ" sz="2400"/>
              <a:t>Kompletní – zasahuje celou stěnu dělohy</a:t>
            </a:r>
          </a:p>
          <a:p>
            <a:r>
              <a:rPr lang="cs-CZ" sz="2400"/>
              <a:t>Inkompletní – je kryta perimetriem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Spontánní ruptura dělohy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Vzácná</a:t>
            </a:r>
          </a:p>
          <a:p>
            <a:pPr>
              <a:lnSpc>
                <a:spcPct val="90000"/>
              </a:lnSpc>
            </a:pPr>
            <a:r>
              <a:rPr lang="cs-CZ"/>
              <a:t>V historických dobách – nepoměr – excesivní činnost dělohy                  ruptura</a:t>
            </a:r>
          </a:p>
          <a:p>
            <a:pPr>
              <a:lnSpc>
                <a:spcPct val="90000"/>
              </a:lnSpc>
            </a:pPr>
            <a:r>
              <a:rPr lang="cs-CZ"/>
              <a:t>Diagnóza – ztenčení dolního segmentu – Bandlova rýha – kraniální posun</a:t>
            </a:r>
          </a:p>
          <a:p>
            <a:pPr>
              <a:lnSpc>
                <a:spcPct val="90000"/>
              </a:lnSpc>
            </a:pPr>
            <a:r>
              <a:rPr lang="cs-CZ"/>
              <a:t>Rozvoj prudké bolesti        vymizení kontrakcí</a:t>
            </a:r>
          </a:p>
          <a:p>
            <a:pPr>
              <a:lnSpc>
                <a:spcPct val="90000"/>
              </a:lnSpc>
            </a:pPr>
            <a:r>
              <a:rPr lang="cs-CZ"/>
              <a:t>Rozvoj perittoneálních příznaků a hemorrhagického šoku</a:t>
            </a:r>
          </a:p>
          <a:p>
            <a:pPr>
              <a:lnSpc>
                <a:spcPct val="90000"/>
              </a:lnSpc>
            </a:pPr>
            <a:r>
              <a:rPr lang="cs-CZ"/>
              <a:t>Plod umírá</a:t>
            </a:r>
          </a:p>
          <a:p>
            <a:pPr>
              <a:lnSpc>
                <a:spcPct val="90000"/>
              </a:lnSpc>
            </a:pPr>
            <a:r>
              <a:rPr lang="cs-CZ"/>
              <a:t>Léčba – urgentní operace,protišoková opatření </a:t>
            </a:r>
          </a:p>
        </p:txBody>
      </p:sp>
      <p:sp>
        <p:nvSpPr>
          <p:cNvPr id="58372" name="Line 5"/>
          <p:cNvSpPr>
            <a:spLocks noChangeShapeType="1"/>
          </p:cNvSpPr>
          <p:nvPr/>
        </p:nvSpPr>
        <p:spPr bwMode="auto">
          <a:xfrm>
            <a:off x="5791200" y="441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4206</Words>
  <Application>Microsoft Office PowerPoint</Application>
  <PresentationFormat>Širokoúhlá obrazovka</PresentationFormat>
  <Paragraphs>398</Paragraphs>
  <Slides>31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Tahoma</vt:lpstr>
      <vt:lpstr>Wingdings</vt:lpstr>
      <vt:lpstr>Motiv Office</vt:lpstr>
      <vt:lpstr>Porodní poranění</vt:lpstr>
      <vt:lpstr>Porodní poranění</vt:lpstr>
      <vt:lpstr>Trhliny hráze</vt:lpstr>
      <vt:lpstr>Prezentace aplikace PowerPoint</vt:lpstr>
      <vt:lpstr>Klasifikace ruptur perinea dle Sultana (RCOG) - stupně</vt:lpstr>
      <vt:lpstr>Prezentace aplikace PowerPoint</vt:lpstr>
      <vt:lpstr>Ruptura dělohy</vt:lpstr>
      <vt:lpstr>Ruptura dělohy za porodu</vt:lpstr>
      <vt:lpstr>Spontánní ruptura dělohy</vt:lpstr>
      <vt:lpstr>Porodnické hematomy - VÝSKYT</vt:lpstr>
      <vt:lpstr>Etiologie</vt:lpstr>
      <vt:lpstr>Rizikové faktory</vt:lpstr>
      <vt:lpstr>Porodnické hematomy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 krvácení</vt:lpstr>
      <vt:lpstr>Prezentace aplikace PowerPoint</vt:lpstr>
      <vt:lpstr>Prezentace aplikace PowerPoint</vt:lpstr>
      <vt:lpstr>Diagnostika </vt:lpstr>
      <vt:lpstr>Diagnostika</vt:lpstr>
      <vt:lpstr>Diagnostika</vt:lpstr>
      <vt:lpstr>Léčba</vt:lpstr>
      <vt:lpstr>Léčba  - konservativní</vt:lpstr>
      <vt:lpstr>Léčba  - CHIRURGICKÁ</vt:lpstr>
      <vt:lpstr>VULVÁRNÍ HEMATOM</vt:lpstr>
      <vt:lpstr>PARAVAGINÁLNÍ HEMATOM</vt:lpstr>
      <vt:lpstr>RETROPERITONEÁLNÍ HEMATOM</vt:lpstr>
      <vt:lpstr>Závěry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Porodní poranění</dc:title>
  <dc:creator>Petr Křepelka</dc:creator>
  <cp:lastModifiedBy>Petr Křepelka</cp:lastModifiedBy>
  <cp:revision>1</cp:revision>
  <dcterms:created xsi:type="dcterms:W3CDTF">2020-05-26T09:30:47Z</dcterms:created>
  <dcterms:modified xsi:type="dcterms:W3CDTF">2020-05-26T09:31:34Z</dcterms:modified>
</cp:coreProperties>
</file>