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498" r:id="rId3"/>
    <p:sldId id="499" r:id="rId4"/>
    <p:sldId id="500" r:id="rId5"/>
    <p:sldId id="501" r:id="rId6"/>
    <p:sldId id="502" r:id="rId7"/>
    <p:sldId id="503" r:id="rId8"/>
    <p:sldId id="504" r:id="rId9"/>
    <p:sldId id="505" r:id="rId10"/>
    <p:sldId id="506" r:id="rId11"/>
    <p:sldId id="507" r:id="rId12"/>
    <p:sldId id="508" r:id="rId13"/>
    <p:sldId id="509" r:id="rId14"/>
    <p:sldId id="510" r:id="rId15"/>
    <p:sldId id="511" r:id="rId16"/>
    <p:sldId id="515" r:id="rId17"/>
    <p:sldId id="513" r:id="rId18"/>
    <p:sldId id="514"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Světlý sty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29146F-2E09-4078-9668-7F63C98720A3}" type="datetimeFigureOut">
              <a:rPr lang="cs-CZ" smtClean="0"/>
              <a:t>26.05.2020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D54DDE-913D-45FE-B3C7-7ABE476DA2E3}" type="slidenum">
              <a:rPr lang="cs-CZ" smtClean="0"/>
              <a:t>‹#›</a:t>
            </a:fld>
            <a:endParaRPr lang="cs-CZ"/>
          </a:p>
        </p:txBody>
      </p:sp>
    </p:spTree>
    <p:extLst>
      <p:ext uri="{BB962C8B-B14F-4D97-AF65-F5344CB8AC3E}">
        <p14:creationId xmlns:p14="http://schemas.microsoft.com/office/powerpoint/2010/main" val="3209562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www.uptodate.com.ezproxy.is.cuni.cz/contents/image?imageKey=OBGYN/50159&amp;topicKey=OBGYN/4474&amp;rank=2~150&amp;source=see_link&amp;search=vaginal+obstetrics+operations" TargetMode="External"/><Relationship Id="rId3" Type="http://schemas.openxmlformats.org/officeDocument/2006/relationships/hyperlink" Target="http://www.uptodate.com.ezproxy.is.cuni.cz/contents/operative-vaginal-delivery/abstract/55" TargetMode="External"/><Relationship Id="rId7" Type="http://schemas.openxmlformats.org/officeDocument/2006/relationships/hyperlink" Target="http://www.uptodate.com.ezproxy.is.cuni.cz/contents/image?imageKey=OBGYN/63989&amp;topicKey=OBGYN/4474&amp;rank=2~150&amp;source=see_link&amp;search=vaginal+obstetrics+operations"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www.uptodate.com.ezproxy.is.cuni.cz/contents/operative-vaginal-delivery/abstract/56" TargetMode="External"/><Relationship Id="rId5" Type="http://schemas.openxmlformats.org/officeDocument/2006/relationships/hyperlink" Target="http://www.uptodate.com.ezproxy.is.cuni.cz/contents/image?imageKey=OBGYN/70509&amp;topicKey=OBGYN/4474&amp;rank=2~150&amp;source=see_link&amp;search=vaginal+obstetrics+operations" TargetMode="External"/><Relationship Id="rId4" Type="http://schemas.openxmlformats.org/officeDocument/2006/relationships/hyperlink" Target="http://www.uptodate.com.ezproxy.is.cuni.cz/contents/operative-vaginal-delivery?source=search_result&amp;search=vaginal+obstetrics+operations&amp;selectedTitle=2~150" TargetMode="External"/><Relationship Id="rId9" Type="http://schemas.openxmlformats.org/officeDocument/2006/relationships/hyperlink" Target="http://www.uptodate.com.ezproxy.is.cuni.cz/contents/operative-vaginal-delivery/abstract/32,56"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9A8A1858-5790-4A06-880F-F8BD6723C01B}" type="slidenum">
              <a:rPr lang="cs-CZ">
                <a:cs typeface="Arial" charset="0"/>
              </a:rPr>
              <a:pPr/>
              <a:t>9</a:t>
            </a:fld>
            <a:endParaRPr lang="cs-CZ">
              <a:cs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br>
              <a:rPr lang="cs-CZ"/>
            </a:br>
            <a:r>
              <a:rPr lang="cs-CZ"/>
              <a:t>Expanded health data from the new birth certificate, 2005.</a:t>
            </a:r>
          </a:p>
          <a:p>
            <a:pPr eaLnBrk="1" hangingPunct="1"/>
            <a:r>
              <a:rPr lang="cs-CZ"/>
              <a:t>Menacker F, Martin JA</a:t>
            </a:r>
          </a:p>
          <a:p>
            <a:pPr eaLnBrk="1" hangingPunct="1"/>
            <a:r>
              <a:rPr lang="cs-CZ"/>
              <a:t>Natl Vital Stat Rep. 2008;56(13):1.</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A008CC9B-E6D2-4432-BDDE-8499A81F62B2}" type="slidenum">
              <a:rPr lang="cs-CZ">
                <a:cs typeface="Arial" charset="0"/>
              </a:rPr>
              <a:pPr/>
              <a:t>10</a:t>
            </a:fld>
            <a:endParaRPr lang="cs-CZ">
              <a:cs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lnSpc>
                <a:spcPct val="80000"/>
              </a:lnSpc>
            </a:pPr>
            <a:r>
              <a:rPr lang="cs-CZ" sz="800" b="1"/>
              <a:t>Minimum and maximum estimated fetal weight</a:t>
            </a:r>
            <a:r>
              <a:rPr lang="cs-CZ" sz="800"/>
              <a:t> — There is no consensus regarding the minimum and maximum estimated fetal weights that should preclude operative vaginal delivery.</a:t>
            </a:r>
            <a:endParaRPr lang="cs-CZ" sz="800" b="1"/>
          </a:p>
          <a:p>
            <a:pPr eaLnBrk="1" hangingPunct="1">
              <a:lnSpc>
                <a:spcPct val="80000"/>
              </a:lnSpc>
            </a:pPr>
            <a:r>
              <a:rPr lang="cs-CZ" sz="800" b="1"/>
              <a:t>Upper threshold</a:t>
            </a:r>
            <a:r>
              <a:rPr lang="cs-CZ" sz="800"/>
              <a:t> — Instrumental delivery of the macrosomic infant may be associated with an increased risk of injury. As an example, a study of 2924 macrosomic infants (birth weight &gt;4000 g) found the risk of persistent significant injury was higher after forceps than after spontaneous delivery (relative risk [RR] 2.6) or cesarean birth (RR 4.2), although the overall rate of persistent injury was low (0.3 percent) [</a:t>
            </a:r>
            <a:r>
              <a:rPr lang="cs-CZ" sz="800" u="sng"/>
              <a:t>22</a:t>
            </a:r>
            <a:r>
              <a:rPr lang="cs-CZ" sz="800"/>
              <a:t>]. The risk of persistent injury at six months of age was seven-fold higher among macrosomic infants compared with appropriate-for-gestational-age (AGA) controls (birth weight 3000 to 3999 g) and was related to vaginal birth (operative or spontaneous). Persistent injury was not observed in infants delivered by cesarean delivery.</a:t>
            </a:r>
            <a:br>
              <a:rPr lang="cs-CZ" sz="800"/>
            </a:br>
            <a:br>
              <a:rPr lang="cs-CZ" sz="800"/>
            </a:br>
            <a:r>
              <a:rPr lang="cs-CZ" sz="800"/>
              <a:t>Kolderup LB, Laros RK Jr, Musci TJ. Incidence of persistent birth injury in macrosomic infants: association with mode of delivery. Am J Obstet Gynecol. 1997;177(1):37.</a:t>
            </a:r>
            <a:br>
              <a:rPr lang="cs-CZ" sz="800"/>
            </a:br>
            <a:endParaRPr lang="cs-CZ" sz="800"/>
          </a:p>
          <a:p>
            <a:pPr eaLnBrk="1" hangingPunct="1">
              <a:lnSpc>
                <a:spcPct val="80000"/>
              </a:lnSpc>
            </a:pPr>
            <a:r>
              <a:rPr lang="cs-CZ" sz="800"/>
              <a:t>The authors did not recommend a policy of elective cesarean birth for macrosomia because it would necessitate 148 to 258 cesarean deliveries to prevent a single persistent injury; avoidance of operative vaginal delivery would require 50 to 99 cesarean births per injury prevented. Furthermore, there is no precise method for determining which mothers have macrosomic infants prior to delivery. (See </a:t>
            </a:r>
            <a:r>
              <a:rPr lang="cs-CZ" sz="800" u="sng"/>
              <a:t>"Fetal macrosomia"</a:t>
            </a:r>
            <a:r>
              <a:rPr lang="cs-CZ" sz="800"/>
              <a:t>.)</a:t>
            </a:r>
            <a:br>
              <a:rPr lang="cs-CZ" sz="800"/>
            </a:br>
            <a:br>
              <a:rPr lang="cs-CZ" sz="800"/>
            </a:br>
            <a:r>
              <a:rPr lang="cs-CZ" sz="800"/>
              <a:t>A trial of labor and careful use of forceps or vacuum extraction are acceptable for most fetuses suspected to be macrosomic [</a:t>
            </a:r>
            <a:r>
              <a:rPr lang="cs-CZ" sz="800" u="sng"/>
              <a:t>5</a:t>
            </a:r>
            <a:r>
              <a:rPr lang="cs-CZ" sz="800"/>
              <a:t>]. Under these circumstances, the obstetrician should be aware of the risk of shoulder dystocia, especially when the second stage of labor is prolonged. (See </a:t>
            </a:r>
            <a:r>
              <a:rPr lang="cs-CZ" sz="800" u="sng"/>
              <a:t>"Timing and route of delivery in pregnancies at risk of shoulder dystocia"</a:t>
            </a:r>
            <a:r>
              <a:rPr lang="cs-CZ" sz="800"/>
              <a:t>.)</a:t>
            </a:r>
            <a:endParaRPr lang="cs-CZ" sz="800" b="1"/>
          </a:p>
          <a:p>
            <a:pPr eaLnBrk="1" hangingPunct="1">
              <a:lnSpc>
                <a:spcPct val="80000"/>
              </a:lnSpc>
            </a:pPr>
            <a:r>
              <a:rPr lang="cs-CZ" sz="800" b="1"/>
              <a:t>Lower threshold</a:t>
            </a:r>
            <a:r>
              <a:rPr lang="cs-CZ" sz="800"/>
              <a:t> — As discussed above, vacuum devices should not be used to assist delivery prior to 34 weeks of gestation (mean birth weight 2500 g [</a:t>
            </a:r>
            <a:r>
              <a:rPr lang="cs-CZ" sz="800" u="sng"/>
              <a:t>23</a:t>
            </a:r>
            <a:r>
              <a:rPr lang="cs-CZ" sz="800"/>
              <a:t>]) because of increased risks of fetal intraventricular hemorrhage in premature infants. Premie sized forceps have been used on fetuses as small as 1000 g [</a:t>
            </a:r>
            <a:r>
              <a:rPr lang="cs-CZ" sz="800" u="sng"/>
              <a:t>24</a:t>
            </a:r>
            <a:r>
              <a:rPr lang="cs-CZ" sz="800"/>
              <a:t>].</a:t>
            </a:r>
            <a:br>
              <a:rPr lang="cs-CZ" sz="800"/>
            </a:br>
            <a:endParaRPr lang="cs-CZ" sz="800"/>
          </a:p>
          <a:p>
            <a:pPr eaLnBrk="1" hangingPunct="1">
              <a:lnSpc>
                <a:spcPct val="80000"/>
              </a:lnSpc>
            </a:pPr>
            <a:br>
              <a:rPr lang="cs-CZ" sz="800"/>
            </a:br>
            <a:r>
              <a:rPr lang="cs-CZ" sz="800"/>
              <a:t>Zhang J, Bowes WA Jr. Birth-weight-for-gestational-age patterns by race, sex, and parity in the United States population. Obstet Gynecol. 1995;86(2):200.</a:t>
            </a:r>
            <a:br>
              <a:rPr lang="cs-CZ" sz="800"/>
            </a:br>
            <a:endParaRPr lang="cs-CZ" sz="800"/>
          </a:p>
          <a:p>
            <a:pPr eaLnBrk="1" hangingPunct="1">
              <a:lnSpc>
                <a:spcPct val="80000"/>
              </a:lnSpc>
            </a:pPr>
            <a:endParaRPr lang="cs-CZ" sz="800"/>
          </a:p>
          <a:p>
            <a:pPr eaLnBrk="1" hangingPunct="1">
              <a:lnSpc>
                <a:spcPct val="80000"/>
              </a:lnSpc>
            </a:pPr>
            <a:r>
              <a:rPr lang="cs-CZ" sz="800"/>
              <a:t>There are no prospective randomized trials examining the impact of prophylactic low forceps delivery in low birth weight infants. Observational studies have reported conflicting findings. In 1965, the Collaborative Study of Cerebral Palsy reported that prophylactic low forceps delivery was associated with neurologic benefits in infants between 1000 and 2500 g when compared to spontaneous vaginal or cesarean deliveries [</a:t>
            </a:r>
            <a:r>
              <a:rPr lang="cs-CZ" sz="800" u="sng"/>
              <a:t>25</a:t>
            </a:r>
            <a:r>
              <a:rPr lang="cs-CZ" sz="800"/>
              <a:t>]. However, this report was limited by the lack of a rigorous statistical analysis.</a:t>
            </a:r>
            <a:br>
              <a:rPr lang="cs-CZ" sz="800"/>
            </a:br>
            <a:br>
              <a:rPr lang="cs-CZ" sz="800"/>
            </a:br>
            <a:r>
              <a:rPr lang="cs-CZ" sz="800"/>
              <a:t>Another study that performed immediate and later head ultrasound examinations of 230 infants with estimated fetal weights of less than 1750 g observed that the overall incidence of cerebral hemorrhage was the same after vaginal and cesarean deliveries (41 and 44 percent, respectively) [</a:t>
            </a:r>
            <a:r>
              <a:rPr lang="cs-CZ" sz="800" u="sng"/>
              <a:t>26</a:t>
            </a:r>
            <a:r>
              <a:rPr lang="cs-CZ" sz="800"/>
              <a:t>]. However, a lower incidence of hemorrhage was noted after vaginal delivery with forceps (17 percent). More grades 3 to 4 hemorrhages were observed after vaginal birth without forceps and in cesarean births following active phase labor compared to other modes of delivery.</a:t>
            </a:r>
            <a:br>
              <a:rPr lang="cs-CZ" sz="800"/>
            </a:br>
            <a:br>
              <a:rPr lang="cs-CZ" sz="800"/>
            </a:br>
            <a:r>
              <a:rPr lang="cs-CZ" sz="800"/>
              <a:t>In contrast, several other studies have suggested an increased risk of intraventricular hemorrhage with prophylactic low forceps [</a:t>
            </a:r>
            <a:r>
              <a:rPr lang="cs-CZ" sz="800" u="sng"/>
              <a:t>27-29</a:t>
            </a:r>
            <a:r>
              <a:rPr lang="cs-CZ" sz="800"/>
              <a:t>] while one report on 1065 infants between 1000 to 2500 g identified no differences in neonatal outcome between the 394 infants delivered by low forceps and the 671 that delivered spontaneously [</a:t>
            </a:r>
            <a:r>
              <a:rPr lang="cs-CZ" sz="800" u="sng"/>
              <a:t>24</a:t>
            </a:r>
            <a:r>
              <a:rPr lang="cs-CZ" sz="800"/>
              <a:t>].</a:t>
            </a:r>
          </a:p>
          <a:p>
            <a:pPr eaLnBrk="1" hangingPunct="1">
              <a:lnSpc>
                <a:spcPct val="80000"/>
              </a:lnSpc>
            </a:pPr>
            <a:r>
              <a:rPr lang="cs-CZ" sz="800"/>
              <a:t>In summary, the evidence does not clearly identify a superior mode of delivery in cephalic presenting low birth weight infants and very little data address the very low birth weight infant. Reassuringly, larger trials do not demonstrate any increase in neurologic injury with the use of low forceps in low birth weight infants, and a role for low forceps in clinically indicated situations would appear reasonable in this population. (See </a:t>
            </a:r>
            <a:r>
              <a:rPr lang="cs-CZ" sz="800" u="sng"/>
              <a:t>"Intrapartum management of the low birthweight vertex fetus"</a:t>
            </a:r>
            <a:r>
              <a:rPr lang="cs-CZ" sz="800"/>
              <a:t>.)</a:t>
            </a:r>
          </a:p>
          <a:p>
            <a:pPr eaLnBrk="1" hangingPunct="1">
              <a:lnSpc>
                <a:spcPct val="80000"/>
              </a:lnSpc>
            </a:pPr>
            <a:r>
              <a:rPr lang="cs-CZ" sz="800"/>
              <a:t>Two forceps are available which are smaller in dimension than standard forceps and are intended for use in the low birth weight or very low birth weight populations. "Baby" Elliot and "baby" Simpson forceps are among these instruments. Unfortunately, we were unable to identify any published studies or manufacturer guidelines regarding the estimated fetal weights or gestational ages at which these instruments might be most usefu</a:t>
            </a:r>
          </a:p>
          <a:p>
            <a:pPr eaLnBrk="1" hangingPunct="1">
              <a:lnSpc>
                <a:spcPct val="80000"/>
              </a:lnSpc>
            </a:pPr>
            <a:endParaRPr lang="cs-CZ" sz="8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miter lim="800000"/>
            <a:headEnd/>
            <a:tailEnd/>
          </a:ln>
        </p:spPr>
        <p:txBody>
          <a:bodyPr/>
          <a:lstStyle/>
          <a:p>
            <a:fld id="{40A88A21-37A3-4D31-9CFE-287AE449868D}" type="slidenum">
              <a:rPr lang="cs-CZ">
                <a:cs typeface="Arial" charset="0"/>
              </a:rPr>
              <a:pPr/>
              <a:t>11</a:t>
            </a:fld>
            <a:endParaRPr lang="cs-CZ">
              <a:cs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lnSpc>
                <a:spcPct val="80000"/>
              </a:lnSpc>
            </a:pPr>
            <a:r>
              <a:rPr lang="cs-CZ" sz="1000"/>
              <a:t>Comparative data on the risks of instrumental delivery are illustrated by the following examples from large studies:</a:t>
            </a:r>
          </a:p>
          <a:p>
            <a:pPr eaLnBrk="1" hangingPunct="1">
              <a:lnSpc>
                <a:spcPct val="80000"/>
              </a:lnSpc>
            </a:pPr>
            <a:r>
              <a:rPr lang="cs-CZ" sz="1000"/>
              <a:t>A meta-analysis of 10 trials comparing vacuum with forceps delivery found vacuum deliveries were associated with less maternal soft tissue trauma (OR 0.41, 95% CI 0.33-0.50), required less general and regional anesthesia, and resulted in fewer cesarean deliveries [</a:t>
            </a:r>
            <a:r>
              <a:rPr lang="cs-CZ" sz="1000" u="sng">
                <a:hlinkClick r:id="rId3"/>
              </a:rPr>
              <a:t>55</a:t>
            </a:r>
            <a:r>
              <a:rPr lang="cs-CZ" sz="1000"/>
              <a:t>]. However, use of a vacuum device was less likely to result in successful vaginal delivery than forceps. The lower cesarean delivery rate after attempted vacuum extraction was likely due to follow-up trial of forceps, whereas failed forceps typically resulted in a cesarean delivery. Patient selection may have also been a factor; the vacuum approach may have been used in patients more likely to deliver with minimal assistance.</a:t>
            </a:r>
            <a:br>
              <a:rPr lang="cs-CZ" sz="1000"/>
            </a:br>
            <a:br>
              <a:rPr lang="cs-CZ" sz="1000"/>
            </a:br>
            <a:r>
              <a:rPr lang="cs-CZ" sz="1000"/>
              <a:t>Neonates delivered by vacuum extraction had more neonatal cephalohematoma (OR 2.38) and retinal hemorrhages (OR 1.99) than those delivered by forceps [</a:t>
            </a:r>
            <a:r>
              <a:rPr lang="cs-CZ" sz="1000" u="sng">
                <a:hlinkClick r:id="rId3"/>
              </a:rPr>
              <a:t>55</a:t>
            </a:r>
            <a:r>
              <a:rPr lang="cs-CZ" sz="1000"/>
              <a:t>]. These problems generally are not associated with long-term complications (see </a:t>
            </a:r>
            <a:r>
              <a:rPr lang="cs-CZ" sz="1000" u="sng">
                <a:hlinkClick r:id="rId4"/>
              </a:rPr>
              <a:t>'Maternal complications'</a:t>
            </a:r>
            <a:r>
              <a:rPr lang="cs-CZ" sz="1000"/>
              <a:t> below).</a:t>
            </a:r>
          </a:p>
          <a:p>
            <a:pPr eaLnBrk="1" hangingPunct="1">
              <a:lnSpc>
                <a:spcPct val="80000"/>
              </a:lnSpc>
            </a:pPr>
            <a:r>
              <a:rPr lang="cs-CZ" sz="1000"/>
              <a:t>A population-based analysis of singleton births in the United States provided crude morbidity/mortality data for over 11 million unassisted, forceps assisted, and vacuum assisted births (</a:t>
            </a:r>
            <a:r>
              <a:rPr lang="cs-CZ" sz="1000" u="sng">
                <a:hlinkClick r:id="rId5"/>
              </a:rPr>
              <a:t>table 4</a:t>
            </a:r>
            <a:r>
              <a:rPr lang="cs-CZ" sz="1000"/>
              <a:t>) [</a:t>
            </a:r>
            <a:r>
              <a:rPr lang="cs-CZ" sz="1000" u="sng">
                <a:hlinkClick r:id="rId6"/>
              </a:rPr>
              <a:t>56</a:t>
            </a:r>
            <a:r>
              <a:rPr lang="cs-CZ" sz="1000"/>
              <a:t>]. Vacuum-assisted deliveries were associated with significantly lower rates of birth injury, seizures, and assisted ventilation than forceps-assisted deliveries, after adjustment for confounders; neonatal death rates were equivalent.</a:t>
            </a:r>
            <a:br>
              <a:rPr lang="cs-CZ" sz="1000"/>
            </a:br>
            <a:br>
              <a:rPr lang="cs-CZ" sz="1000"/>
            </a:br>
            <a:r>
              <a:rPr lang="cs-CZ" sz="1000"/>
              <a:t>State-based data for California and New Jersey are shown in the tables (</a:t>
            </a:r>
            <a:r>
              <a:rPr lang="cs-CZ" sz="1000" u="sng">
                <a:hlinkClick r:id="rId7"/>
              </a:rPr>
              <a:t>table 5</a:t>
            </a:r>
            <a:r>
              <a:rPr lang="cs-CZ" sz="1000"/>
              <a:t> and </a:t>
            </a:r>
            <a:r>
              <a:rPr lang="cs-CZ" sz="1000" u="sng">
                <a:hlinkClick r:id="rId8"/>
              </a:rPr>
              <a:t>table 6</a:t>
            </a:r>
            <a:r>
              <a:rPr lang="cs-CZ" sz="1000"/>
              <a:t>) [</a:t>
            </a:r>
            <a:r>
              <a:rPr lang="cs-CZ" sz="1000" u="sng">
                <a:hlinkClick r:id="rId9"/>
              </a:rPr>
              <a:t>32,56</a:t>
            </a:r>
            <a:r>
              <a:rPr lang="cs-CZ" sz="1000"/>
              <a:t>]. Although patients contained in these reports might represent a biased sample, relative to the choice of tool for operative vaginal delivery, it seems likely that this is a reasonable representation of injuries to be expected with the application of the different tools, given current clinical indications for different types of operative vaginal delivery</a:t>
            </a:r>
          </a:p>
          <a:p>
            <a:pPr eaLnBrk="1" hangingPunct="1">
              <a:lnSpc>
                <a:spcPct val="80000"/>
              </a:lnSpc>
            </a:pPr>
            <a:endParaRPr lang="cs-CZ" sz="1000"/>
          </a:p>
          <a:p>
            <a:pPr eaLnBrk="1" hangingPunct="1">
              <a:lnSpc>
                <a:spcPct val="80000"/>
              </a:lnSpc>
            </a:pPr>
            <a:endParaRPr lang="cs-CZ" sz="1000"/>
          </a:p>
          <a:p>
            <a:pPr eaLnBrk="1" hangingPunct="1">
              <a:lnSpc>
                <a:spcPct val="80000"/>
              </a:lnSpc>
            </a:pPr>
            <a:r>
              <a:rPr lang="cs-CZ" sz="1000"/>
              <a:t>Johanson RB, Menon BK. Vacuum extraction versus forceps for assisted vaginal delivery. Cochrane Database Syst Rev. 2000;</a:t>
            </a:r>
          </a:p>
          <a:p>
            <a:pPr eaLnBrk="1" hangingPunct="1">
              <a:lnSpc>
                <a:spcPct val="80000"/>
              </a:lnSpc>
            </a:pPr>
            <a:endParaRPr lang="cs-CZ" sz="1000"/>
          </a:p>
          <a:p>
            <a:pPr eaLnBrk="1" hangingPunct="1">
              <a:lnSpc>
                <a:spcPct val="80000"/>
              </a:lnSpc>
            </a:pPr>
            <a:endParaRPr lang="cs-CZ" sz="10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Zástupný symbol pro obrázek snímku 1"/>
          <p:cNvSpPr>
            <a:spLocks noGrp="1" noRot="1" noChangeAspect="1" noTextEdit="1"/>
          </p:cNvSpPr>
          <p:nvPr>
            <p:ph type="sldImg"/>
          </p:nvPr>
        </p:nvSpPr>
        <p:spPr>
          <a:ln/>
        </p:spPr>
      </p:sp>
      <p:sp>
        <p:nvSpPr>
          <p:cNvPr id="50179" name="Zástupný symbol pro poznámky 2"/>
          <p:cNvSpPr>
            <a:spLocks noGrp="1"/>
          </p:cNvSpPr>
          <p:nvPr>
            <p:ph type="body" idx="1"/>
          </p:nvPr>
        </p:nvSpPr>
        <p:spPr>
          <a:noFill/>
        </p:spPr>
        <p:txBody>
          <a:bodyPr/>
          <a:lstStyle/>
          <a:p>
            <a:pPr eaLnBrk="1" hangingPunct="1"/>
            <a:endParaRPr lang="cs-CZ"/>
          </a:p>
          <a:p>
            <a:pPr eaLnBrk="1" hangingPunct="1"/>
            <a:endParaRPr lang="cs-CZ"/>
          </a:p>
          <a:p>
            <a:pPr eaLnBrk="1" hangingPunct="1"/>
            <a:r>
              <a:rPr lang="cs-CZ"/>
              <a:t>Alexander JM, Leveno KJ, Hauth JC, Landon MB, Gilbert S, Spong CY, Varner MW, Caritis SN, Meis P, Wapner RJ, Sorokin Y, Miodovnik M, O'Sullivan MJ, Sibai BM, Langer O, Gabbe SG, Eunice Kennedy Shriver National Institute of Child Health and Human Development (NICHD) Maternal-Fetal Medicine Units Network (MFMU). Failed operative vaginal delivery.</a:t>
            </a:r>
          </a:p>
          <a:p>
            <a:pPr eaLnBrk="1" hangingPunct="1"/>
            <a:r>
              <a:rPr lang="cs-CZ"/>
              <a:t>Obstet Gynecol. 2009;114(5):1017.</a:t>
            </a:r>
          </a:p>
          <a:p>
            <a:pPr eaLnBrk="1" hangingPunct="1"/>
            <a:endParaRPr lang="cs-CZ"/>
          </a:p>
        </p:txBody>
      </p:sp>
      <p:sp>
        <p:nvSpPr>
          <p:cNvPr id="50180" name="Zástupný symbol pro číslo snímku 3"/>
          <p:cNvSpPr>
            <a:spLocks noGrp="1"/>
          </p:cNvSpPr>
          <p:nvPr>
            <p:ph type="sldNum" sz="quarter" idx="5"/>
          </p:nvPr>
        </p:nvSpPr>
        <p:spPr>
          <a:noFill/>
          <a:ln>
            <a:miter lim="800000"/>
            <a:headEnd/>
            <a:tailEnd/>
          </a:ln>
        </p:spPr>
        <p:txBody>
          <a:bodyPr/>
          <a:lstStyle/>
          <a:p>
            <a:fld id="{64E4D6C7-EB46-488A-9C71-6F240B180094}" type="slidenum">
              <a:rPr lang="cs-CZ">
                <a:cs typeface="Arial" charset="0"/>
              </a:rPr>
              <a:pPr/>
              <a:t>12</a:t>
            </a:fld>
            <a:endParaRPr lang="cs-CZ">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miter lim="800000"/>
            <a:headEnd/>
            <a:tailEnd/>
          </a:ln>
        </p:spPr>
        <p:txBody>
          <a:bodyPr/>
          <a:lstStyle/>
          <a:p>
            <a:fld id="{7BAE7B9F-51BF-44B9-9FDC-F3E3CA4B0E79}" type="slidenum">
              <a:rPr lang="cs-CZ">
                <a:cs typeface="Arial" charset="0"/>
              </a:rPr>
              <a:pPr/>
              <a:t>13</a:t>
            </a:fld>
            <a:endParaRPr lang="cs-CZ">
              <a:cs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lnSpc>
                <a:spcPct val="80000"/>
              </a:lnSpc>
            </a:pPr>
            <a:endParaRPr lang="cs-CZ" sz="8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ástupný symbol pro obrázek snímku 1"/>
          <p:cNvSpPr>
            <a:spLocks noGrp="1" noRot="1" noChangeAspect="1" noTextEdit="1"/>
          </p:cNvSpPr>
          <p:nvPr>
            <p:ph type="sldImg"/>
          </p:nvPr>
        </p:nvSpPr>
        <p:spPr>
          <a:ln/>
        </p:spPr>
      </p:sp>
      <p:sp>
        <p:nvSpPr>
          <p:cNvPr id="53251" name="Zástupný symbol pro poznámky 2"/>
          <p:cNvSpPr>
            <a:spLocks noGrp="1"/>
          </p:cNvSpPr>
          <p:nvPr>
            <p:ph type="body" idx="1"/>
          </p:nvPr>
        </p:nvSpPr>
        <p:spPr>
          <a:noFill/>
        </p:spPr>
        <p:txBody>
          <a:bodyPr/>
          <a:lstStyle/>
          <a:p>
            <a:pPr eaLnBrk="1" hangingPunct="1"/>
            <a:endParaRPr lang="cs-CZ"/>
          </a:p>
          <a:p>
            <a:pPr eaLnBrk="1" hangingPunct="1"/>
            <a:r>
              <a:rPr lang="cs-CZ"/>
              <a:t>Johanson RB, Heycock E, Carter J, Sultan AH, Walklate K, Jones PW. Maternal and child health after assisted vaginal delivery: five-year follow up of a randomised controlled study comparing forceps and ventouse. Br J Obstet Gynaecol. 1999;106(6):544.</a:t>
            </a:r>
          </a:p>
          <a:p>
            <a:pPr eaLnBrk="1" hangingPunct="1"/>
            <a:endParaRPr lang="cs-CZ"/>
          </a:p>
          <a:p>
            <a:pPr eaLnBrk="1" hangingPunct="1"/>
            <a:endParaRPr lang="cs-CZ"/>
          </a:p>
          <a:p>
            <a:pPr eaLnBrk="1" hangingPunct="1"/>
            <a:endParaRPr lang="cs-CZ"/>
          </a:p>
          <a:p>
            <a:pPr eaLnBrk="1" hangingPunct="1"/>
            <a:endParaRPr lang="cs-CZ"/>
          </a:p>
        </p:txBody>
      </p:sp>
      <p:sp>
        <p:nvSpPr>
          <p:cNvPr id="53252" name="Zástupný symbol pro číslo snímku 3"/>
          <p:cNvSpPr>
            <a:spLocks noGrp="1"/>
          </p:cNvSpPr>
          <p:nvPr>
            <p:ph type="sldNum" sz="quarter" idx="5"/>
          </p:nvPr>
        </p:nvSpPr>
        <p:spPr>
          <a:noFill/>
          <a:ln>
            <a:miter lim="800000"/>
            <a:headEnd/>
            <a:tailEnd/>
          </a:ln>
        </p:spPr>
        <p:txBody>
          <a:bodyPr/>
          <a:lstStyle/>
          <a:p>
            <a:fld id="{E27064BC-4AAA-4673-AE66-CD3DBC90F508}" type="slidenum">
              <a:rPr lang="cs-CZ">
                <a:cs typeface="Arial" charset="0"/>
              </a:rPr>
              <a:pPr/>
              <a:t>14</a:t>
            </a:fld>
            <a:endParaRPr lang="cs-CZ">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obrázek snímku 1"/>
          <p:cNvSpPr>
            <a:spLocks noGrp="1" noRot="1" noChangeAspect="1" noTextEdit="1"/>
          </p:cNvSpPr>
          <p:nvPr>
            <p:ph type="sldImg"/>
          </p:nvPr>
        </p:nvSpPr>
        <p:spPr>
          <a:ln/>
        </p:spPr>
      </p:sp>
      <p:sp>
        <p:nvSpPr>
          <p:cNvPr id="52227" name="Zástupný symbol pro poznámky 2"/>
          <p:cNvSpPr>
            <a:spLocks noGrp="1"/>
          </p:cNvSpPr>
          <p:nvPr>
            <p:ph type="body" idx="1"/>
          </p:nvPr>
        </p:nvSpPr>
        <p:spPr>
          <a:noFill/>
        </p:spPr>
        <p:txBody>
          <a:bodyPr/>
          <a:lstStyle/>
          <a:p>
            <a:pPr eaLnBrk="1" hangingPunct="1"/>
            <a:endParaRPr lang="cs-CZ"/>
          </a:p>
          <a:p>
            <a:pPr eaLnBrk="1" hangingPunct="1"/>
            <a:r>
              <a:rPr lang="cs-CZ"/>
              <a:t>Kudish B, Blackwell S, Mcneeley SG, Bujold E, Kruger M, Hendrix SL, Sokol R. Operative vaginal delivery and midline episiotomy: a bad combination for the perineum.</a:t>
            </a:r>
          </a:p>
          <a:p>
            <a:pPr eaLnBrk="1" hangingPunct="1"/>
            <a:r>
              <a:rPr lang="cs-CZ"/>
              <a:t>Am J Obstet Gynecol. 2006;195(3):749.</a:t>
            </a:r>
          </a:p>
          <a:p>
            <a:pPr eaLnBrk="1" hangingPunct="1"/>
            <a:endParaRPr lang="cs-CZ"/>
          </a:p>
        </p:txBody>
      </p:sp>
      <p:sp>
        <p:nvSpPr>
          <p:cNvPr id="52228" name="Zástupný symbol pro číslo snímku 3"/>
          <p:cNvSpPr>
            <a:spLocks noGrp="1"/>
          </p:cNvSpPr>
          <p:nvPr>
            <p:ph type="sldNum" sz="quarter" idx="5"/>
          </p:nvPr>
        </p:nvSpPr>
        <p:spPr>
          <a:noFill/>
          <a:ln>
            <a:miter lim="800000"/>
            <a:headEnd/>
            <a:tailEnd/>
          </a:ln>
        </p:spPr>
        <p:txBody>
          <a:bodyPr/>
          <a:lstStyle/>
          <a:p>
            <a:fld id="{A89842A8-7C40-4FE1-8EC4-BE7ADD6A138A}" type="slidenum">
              <a:rPr lang="cs-CZ">
                <a:cs typeface="Arial" charset="0"/>
              </a:rPr>
              <a:pPr/>
              <a:t>15</a:t>
            </a:fld>
            <a:endParaRPr lang="cs-CZ">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Zástupný symbol pro obrázek snímku 1"/>
          <p:cNvSpPr>
            <a:spLocks noGrp="1" noRot="1" noChangeAspect="1" noTextEdit="1"/>
          </p:cNvSpPr>
          <p:nvPr>
            <p:ph type="sldImg"/>
          </p:nvPr>
        </p:nvSpPr>
        <p:spPr>
          <a:ln/>
        </p:spPr>
      </p:sp>
      <p:sp>
        <p:nvSpPr>
          <p:cNvPr id="56323" name="Zástupný symbol pro poznámky 2"/>
          <p:cNvSpPr>
            <a:spLocks noGrp="1"/>
          </p:cNvSpPr>
          <p:nvPr>
            <p:ph type="body" idx="1"/>
          </p:nvPr>
        </p:nvSpPr>
        <p:spPr>
          <a:noFill/>
        </p:spPr>
        <p:txBody>
          <a:bodyPr/>
          <a:lstStyle/>
          <a:p>
            <a:pPr eaLnBrk="1" hangingPunct="1"/>
            <a:endParaRPr lang="cs-CZ"/>
          </a:p>
        </p:txBody>
      </p:sp>
      <p:sp>
        <p:nvSpPr>
          <p:cNvPr id="56324" name="Zástupný symbol pro číslo snímku 3"/>
          <p:cNvSpPr>
            <a:spLocks noGrp="1"/>
          </p:cNvSpPr>
          <p:nvPr>
            <p:ph type="sldNum" sz="quarter" idx="5"/>
          </p:nvPr>
        </p:nvSpPr>
        <p:spPr>
          <a:noFill/>
          <a:ln>
            <a:miter lim="800000"/>
            <a:headEnd/>
            <a:tailEnd/>
          </a:ln>
        </p:spPr>
        <p:txBody>
          <a:bodyPr/>
          <a:lstStyle/>
          <a:p>
            <a:fld id="{8D1D3231-A83A-47C3-8D52-387245DB99B5}" type="slidenum">
              <a:rPr lang="cs-CZ">
                <a:cs typeface="Arial" charset="0"/>
              </a:rPr>
              <a:pPr/>
              <a:t>17</a:t>
            </a:fld>
            <a:endParaRPr lang="cs-CZ">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A4FEFA-04C5-4DBF-80F3-9C65CE5D9191}"/>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5ADAC7C-C20A-41A7-9AE2-CC723950E9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271FB47-E4FF-4C50-A622-FCD58ADC4E52}"/>
              </a:ext>
            </a:extLst>
          </p:cNvPr>
          <p:cNvSpPr>
            <a:spLocks noGrp="1"/>
          </p:cNvSpPr>
          <p:nvPr>
            <p:ph type="dt" sz="half" idx="10"/>
          </p:nvPr>
        </p:nvSpPr>
        <p:spPr/>
        <p:txBody>
          <a:bodyPr/>
          <a:lstStyle/>
          <a:p>
            <a:fld id="{8FE05AE6-FD84-43F7-A0EA-BAFA266A8126}" type="datetimeFigureOut">
              <a:rPr lang="cs-CZ" smtClean="0"/>
              <a:t>26.05.2020</a:t>
            </a:fld>
            <a:endParaRPr lang="cs-CZ"/>
          </a:p>
        </p:txBody>
      </p:sp>
      <p:sp>
        <p:nvSpPr>
          <p:cNvPr id="5" name="Zástupný symbol pro zápatí 4">
            <a:extLst>
              <a:ext uri="{FF2B5EF4-FFF2-40B4-BE49-F238E27FC236}">
                <a16:creationId xmlns:a16="http://schemas.microsoft.com/office/drawing/2014/main" id="{67C38D99-9C90-4925-A747-762DCA40CF3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AAD3179-C7AB-400C-87A5-619EC86A693D}"/>
              </a:ext>
            </a:extLst>
          </p:cNvPr>
          <p:cNvSpPr>
            <a:spLocks noGrp="1"/>
          </p:cNvSpPr>
          <p:nvPr>
            <p:ph type="sldNum" sz="quarter" idx="12"/>
          </p:nvPr>
        </p:nvSpPr>
        <p:spPr/>
        <p:txBody>
          <a:bodyPr/>
          <a:lstStyle/>
          <a:p>
            <a:fld id="{06D1F374-6810-487B-8C40-55A4CB110DDA}" type="slidenum">
              <a:rPr lang="cs-CZ" smtClean="0"/>
              <a:t>‹#›</a:t>
            </a:fld>
            <a:endParaRPr lang="cs-CZ"/>
          </a:p>
        </p:txBody>
      </p:sp>
    </p:spTree>
    <p:extLst>
      <p:ext uri="{BB962C8B-B14F-4D97-AF65-F5344CB8AC3E}">
        <p14:creationId xmlns:p14="http://schemas.microsoft.com/office/powerpoint/2010/main" val="4142942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996827-443B-48E9-A4B0-84580582AD2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7F9F6B4-270B-4CFB-9331-AB029B907B72}"/>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0AE2373-6721-4A36-98C4-E6FF82BA9629}"/>
              </a:ext>
            </a:extLst>
          </p:cNvPr>
          <p:cNvSpPr>
            <a:spLocks noGrp="1"/>
          </p:cNvSpPr>
          <p:nvPr>
            <p:ph type="dt" sz="half" idx="10"/>
          </p:nvPr>
        </p:nvSpPr>
        <p:spPr/>
        <p:txBody>
          <a:bodyPr/>
          <a:lstStyle/>
          <a:p>
            <a:fld id="{8FE05AE6-FD84-43F7-A0EA-BAFA266A8126}" type="datetimeFigureOut">
              <a:rPr lang="cs-CZ" smtClean="0"/>
              <a:t>26.05.2020</a:t>
            </a:fld>
            <a:endParaRPr lang="cs-CZ"/>
          </a:p>
        </p:txBody>
      </p:sp>
      <p:sp>
        <p:nvSpPr>
          <p:cNvPr id="5" name="Zástupný symbol pro zápatí 4">
            <a:extLst>
              <a:ext uri="{FF2B5EF4-FFF2-40B4-BE49-F238E27FC236}">
                <a16:creationId xmlns:a16="http://schemas.microsoft.com/office/drawing/2014/main" id="{6BA5A633-17D4-4889-84E3-FD253E05334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FE425D9-2D3D-4B3A-B18B-D4138FFE2894}"/>
              </a:ext>
            </a:extLst>
          </p:cNvPr>
          <p:cNvSpPr>
            <a:spLocks noGrp="1"/>
          </p:cNvSpPr>
          <p:nvPr>
            <p:ph type="sldNum" sz="quarter" idx="12"/>
          </p:nvPr>
        </p:nvSpPr>
        <p:spPr/>
        <p:txBody>
          <a:bodyPr/>
          <a:lstStyle/>
          <a:p>
            <a:fld id="{06D1F374-6810-487B-8C40-55A4CB110DDA}" type="slidenum">
              <a:rPr lang="cs-CZ" smtClean="0"/>
              <a:t>‹#›</a:t>
            </a:fld>
            <a:endParaRPr lang="cs-CZ"/>
          </a:p>
        </p:txBody>
      </p:sp>
    </p:spTree>
    <p:extLst>
      <p:ext uri="{BB962C8B-B14F-4D97-AF65-F5344CB8AC3E}">
        <p14:creationId xmlns:p14="http://schemas.microsoft.com/office/powerpoint/2010/main" val="3376725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4D343A76-CFC4-4784-9450-BD39B92D79A2}"/>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9CFCCE27-7157-405A-9D21-260E277990F1}"/>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747F6E0-2864-46AC-A0C3-92F7B033E86E}"/>
              </a:ext>
            </a:extLst>
          </p:cNvPr>
          <p:cNvSpPr>
            <a:spLocks noGrp="1"/>
          </p:cNvSpPr>
          <p:nvPr>
            <p:ph type="dt" sz="half" idx="10"/>
          </p:nvPr>
        </p:nvSpPr>
        <p:spPr/>
        <p:txBody>
          <a:bodyPr/>
          <a:lstStyle/>
          <a:p>
            <a:fld id="{8FE05AE6-FD84-43F7-A0EA-BAFA266A8126}" type="datetimeFigureOut">
              <a:rPr lang="cs-CZ" smtClean="0"/>
              <a:t>26.05.2020</a:t>
            </a:fld>
            <a:endParaRPr lang="cs-CZ"/>
          </a:p>
        </p:txBody>
      </p:sp>
      <p:sp>
        <p:nvSpPr>
          <p:cNvPr id="5" name="Zástupný symbol pro zápatí 4">
            <a:extLst>
              <a:ext uri="{FF2B5EF4-FFF2-40B4-BE49-F238E27FC236}">
                <a16:creationId xmlns:a16="http://schemas.microsoft.com/office/drawing/2014/main" id="{BB0EDB0E-0395-43DF-819A-DA15C1AD779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2010C44-DDF4-4675-9B96-AC792690E5D0}"/>
              </a:ext>
            </a:extLst>
          </p:cNvPr>
          <p:cNvSpPr>
            <a:spLocks noGrp="1"/>
          </p:cNvSpPr>
          <p:nvPr>
            <p:ph type="sldNum" sz="quarter" idx="12"/>
          </p:nvPr>
        </p:nvSpPr>
        <p:spPr/>
        <p:txBody>
          <a:bodyPr/>
          <a:lstStyle/>
          <a:p>
            <a:fld id="{06D1F374-6810-487B-8C40-55A4CB110DDA}" type="slidenum">
              <a:rPr lang="cs-CZ" smtClean="0"/>
              <a:t>‹#›</a:t>
            </a:fld>
            <a:endParaRPr lang="cs-CZ"/>
          </a:p>
        </p:txBody>
      </p:sp>
    </p:spTree>
    <p:extLst>
      <p:ext uri="{BB962C8B-B14F-4D97-AF65-F5344CB8AC3E}">
        <p14:creationId xmlns:p14="http://schemas.microsoft.com/office/powerpoint/2010/main" val="445672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BBEDE8-C079-448C-BC5E-402096447BC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449F628-7916-4717-8B3D-82EEB9591EC5}"/>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7DD6DEC-7C70-4125-BD41-B025D7AD0648}"/>
              </a:ext>
            </a:extLst>
          </p:cNvPr>
          <p:cNvSpPr>
            <a:spLocks noGrp="1"/>
          </p:cNvSpPr>
          <p:nvPr>
            <p:ph type="dt" sz="half" idx="10"/>
          </p:nvPr>
        </p:nvSpPr>
        <p:spPr/>
        <p:txBody>
          <a:bodyPr/>
          <a:lstStyle/>
          <a:p>
            <a:fld id="{8FE05AE6-FD84-43F7-A0EA-BAFA266A8126}" type="datetimeFigureOut">
              <a:rPr lang="cs-CZ" smtClean="0"/>
              <a:t>26.05.2020</a:t>
            </a:fld>
            <a:endParaRPr lang="cs-CZ"/>
          </a:p>
        </p:txBody>
      </p:sp>
      <p:sp>
        <p:nvSpPr>
          <p:cNvPr id="5" name="Zástupný symbol pro zápatí 4">
            <a:extLst>
              <a:ext uri="{FF2B5EF4-FFF2-40B4-BE49-F238E27FC236}">
                <a16:creationId xmlns:a16="http://schemas.microsoft.com/office/drawing/2014/main" id="{332DF642-7AF4-42D2-9688-EF8CD6A6635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4F45FC4-5AC4-48F2-A95B-6B351963AD2A}"/>
              </a:ext>
            </a:extLst>
          </p:cNvPr>
          <p:cNvSpPr>
            <a:spLocks noGrp="1"/>
          </p:cNvSpPr>
          <p:nvPr>
            <p:ph type="sldNum" sz="quarter" idx="12"/>
          </p:nvPr>
        </p:nvSpPr>
        <p:spPr/>
        <p:txBody>
          <a:bodyPr/>
          <a:lstStyle/>
          <a:p>
            <a:fld id="{06D1F374-6810-487B-8C40-55A4CB110DDA}" type="slidenum">
              <a:rPr lang="cs-CZ" smtClean="0"/>
              <a:t>‹#›</a:t>
            </a:fld>
            <a:endParaRPr lang="cs-CZ"/>
          </a:p>
        </p:txBody>
      </p:sp>
    </p:spTree>
    <p:extLst>
      <p:ext uri="{BB962C8B-B14F-4D97-AF65-F5344CB8AC3E}">
        <p14:creationId xmlns:p14="http://schemas.microsoft.com/office/powerpoint/2010/main" val="3979493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7C7C5A-FD47-41A7-AC19-96B128E6E4C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4470941A-58AF-4654-803A-605F3283DC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C55141B9-CF59-4A91-94C5-FE02D7F6FFF6}"/>
              </a:ext>
            </a:extLst>
          </p:cNvPr>
          <p:cNvSpPr>
            <a:spLocks noGrp="1"/>
          </p:cNvSpPr>
          <p:nvPr>
            <p:ph type="dt" sz="half" idx="10"/>
          </p:nvPr>
        </p:nvSpPr>
        <p:spPr/>
        <p:txBody>
          <a:bodyPr/>
          <a:lstStyle/>
          <a:p>
            <a:fld id="{8FE05AE6-FD84-43F7-A0EA-BAFA266A8126}" type="datetimeFigureOut">
              <a:rPr lang="cs-CZ" smtClean="0"/>
              <a:t>26.05.2020</a:t>
            </a:fld>
            <a:endParaRPr lang="cs-CZ"/>
          </a:p>
        </p:txBody>
      </p:sp>
      <p:sp>
        <p:nvSpPr>
          <p:cNvPr id="5" name="Zástupný symbol pro zápatí 4">
            <a:extLst>
              <a:ext uri="{FF2B5EF4-FFF2-40B4-BE49-F238E27FC236}">
                <a16:creationId xmlns:a16="http://schemas.microsoft.com/office/drawing/2014/main" id="{E7DCB1BC-5760-4BBC-855D-060F5EA66F8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07E0B8E-54E8-474B-920F-C7B5329F095B}"/>
              </a:ext>
            </a:extLst>
          </p:cNvPr>
          <p:cNvSpPr>
            <a:spLocks noGrp="1"/>
          </p:cNvSpPr>
          <p:nvPr>
            <p:ph type="sldNum" sz="quarter" idx="12"/>
          </p:nvPr>
        </p:nvSpPr>
        <p:spPr/>
        <p:txBody>
          <a:bodyPr/>
          <a:lstStyle/>
          <a:p>
            <a:fld id="{06D1F374-6810-487B-8C40-55A4CB110DDA}" type="slidenum">
              <a:rPr lang="cs-CZ" smtClean="0"/>
              <a:t>‹#›</a:t>
            </a:fld>
            <a:endParaRPr lang="cs-CZ"/>
          </a:p>
        </p:txBody>
      </p:sp>
    </p:spTree>
    <p:extLst>
      <p:ext uri="{BB962C8B-B14F-4D97-AF65-F5344CB8AC3E}">
        <p14:creationId xmlns:p14="http://schemas.microsoft.com/office/powerpoint/2010/main" val="3489410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5E4AED-3290-492B-82C0-6703AF87FBA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EE739517-FD7C-4D6E-AEF3-05098BDEE638}"/>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0B5902DA-6E47-47D6-9371-3153C9468A82}"/>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B9E168D-4C13-49E8-AEE0-93E2469BBF69}"/>
              </a:ext>
            </a:extLst>
          </p:cNvPr>
          <p:cNvSpPr>
            <a:spLocks noGrp="1"/>
          </p:cNvSpPr>
          <p:nvPr>
            <p:ph type="dt" sz="half" idx="10"/>
          </p:nvPr>
        </p:nvSpPr>
        <p:spPr/>
        <p:txBody>
          <a:bodyPr/>
          <a:lstStyle/>
          <a:p>
            <a:fld id="{8FE05AE6-FD84-43F7-A0EA-BAFA266A8126}" type="datetimeFigureOut">
              <a:rPr lang="cs-CZ" smtClean="0"/>
              <a:t>26.05.2020</a:t>
            </a:fld>
            <a:endParaRPr lang="cs-CZ"/>
          </a:p>
        </p:txBody>
      </p:sp>
      <p:sp>
        <p:nvSpPr>
          <p:cNvPr id="6" name="Zástupný symbol pro zápatí 5">
            <a:extLst>
              <a:ext uri="{FF2B5EF4-FFF2-40B4-BE49-F238E27FC236}">
                <a16:creationId xmlns:a16="http://schemas.microsoft.com/office/drawing/2014/main" id="{87FA99E9-CD80-43B0-995B-5105620E677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439F545-2CEC-4869-BFE9-12DC01E5044E}"/>
              </a:ext>
            </a:extLst>
          </p:cNvPr>
          <p:cNvSpPr>
            <a:spLocks noGrp="1"/>
          </p:cNvSpPr>
          <p:nvPr>
            <p:ph type="sldNum" sz="quarter" idx="12"/>
          </p:nvPr>
        </p:nvSpPr>
        <p:spPr/>
        <p:txBody>
          <a:bodyPr/>
          <a:lstStyle/>
          <a:p>
            <a:fld id="{06D1F374-6810-487B-8C40-55A4CB110DDA}" type="slidenum">
              <a:rPr lang="cs-CZ" smtClean="0"/>
              <a:t>‹#›</a:t>
            </a:fld>
            <a:endParaRPr lang="cs-CZ"/>
          </a:p>
        </p:txBody>
      </p:sp>
    </p:spTree>
    <p:extLst>
      <p:ext uri="{BB962C8B-B14F-4D97-AF65-F5344CB8AC3E}">
        <p14:creationId xmlns:p14="http://schemas.microsoft.com/office/powerpoint/2010/main" val="3820024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8BB43D-1B17-440C-884A-463378E6CC2A}"/>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E68773C0-FC85-4555-BDFA-40B3AF969E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7AB8F41-BE3B-4DD6-A763-A8F39FD38B1C}"/>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7DE0F236-D805-4D62-85DB-AF29F31DEC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06DD1213-36FB-404B-87E8-4F3AC434C0BE}"/>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B1BD4A78-505E-4A4B-BC14-BF9B054C595C}"/>
              </a:ext>
            </a:extLst>
          </p:cNvPr>
          <p:cNvSpPr>
            <a:spLocks noGrp="1"/>
          </p:cNvSpPr>
          <p:nvPr>
            <p:ph type="dt" sz="half" idx="10"/>
          </p:nvPr>
        </p:nvSpPr>
        <p:spPr/>
        <p:txBody>
          <a:bodyPr/>
          <a:lstStyle/>
          <a:p>
            <a:fld id="{8FE05AE6-FD84-43F7-A0EA-BAFA266A8126}" type="datetimeFigureOut">
              <a:rPr lang="cs-CZ" smtClean="0"/>
              <a:t>26.05.2020</a:t>
            </a:fld>
            <a:endParaRPr lang="cs-CZ"/>
          </a:p>
        </p:txBody>
      </p:sp>
      <p:sp>
        <p:nvSpPr>
          <p:cNvPr id="8" name="Zástupný symbol pro zápatí 7">
            <a:extLst>
              <a:ext uri="{FF2B5EF4-FFF2-40B4-BE49-F238E27FC236}">
                <a16:creationId xmlns:a16="http://schemas.microsoft.com/office/drawing/2014/main" id="{F0A774E6-C320-417A-AA90-B5DC1E3398DE}"/>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33CE7A86-9D03-481E-AF74-B06DF8287A60}"/>
              </a:ext>
            </a:extLst>
          </p:cNvPr>
          <p:cNvSpPr>
            <a:spLocks noGrp="1"/>
          </p:cNvSpPr>
          <p:nvPr>
            <p:ph type="sldNum" sz="quarter" idx="12"/>
          </p:nvPr>
        </p:nvSpPr>
        <p:spPr/>
        <p:txBody>
          <a:bodyPr/>
          <a:lstStyle/>
          <a:p>
            <a:fld id="{06D1F374-6810-487B-8C40-55A4CB110DDA}" type="slidenum">
              <a:rPr lang="cs-CZ" smtClean="0"/>
              <a:t>‹#›</a:t>
            </a:fld>
            <a:endParaRPr lang="cs-CZ"/>
          </a:p>
        </p:txBody>
      </p:sp>
    </p:spTree>
    <p:extLst>
      <p:ext uri="{BB962C8B-B14F-4D97-AF65-F5344CB8AC3E}">
        <p14:creationId xmlns:p14="http://schemas.microsoft.com/office/powerpoint/2010/main" val="388482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3CB85C-816B-4EE5-83A7-E64D52A1154D}"/>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1D051F2C-851E-4B69-B1B2-74882E95F63E}"/>
              </a:ext>
            </a:extLst>
          </p:cNvPr>
          <p:cNvSpPr>
            <a:spLocks noGrp="1"/>
          </p:cNvSpPr>
          <p:nvPr>
            <p:ph type="dt" sz="half" idx="10"/>
          </p:nvPr>
        </p:nvSpPr>
        <p:spPr/>
        <p:txBody>
          <a:bodyPr/>
          <a:lstStyle/>
          <a:p>
            <a:fld id="{8FE05AE6-FD84-43F7-A0EA-BAFA266A8126}" type="datetimeFigureOut">
              <a:rPr lang="cs-CZ" smtClean="0"/>
              <a:t>26.05.2020</a:t>
            </a:fld>
            <a:endParaRPr lang="cs-CZ"/>
          </a:p>
        </p:txBody>
      </p:sp>
      <p:sp>
        <p:nvSpPr>
          <p:cNvPr id="4" name="Zástupný symbol pro zápatí 3">
            <a:extLst>
              <a:ext uri="{FF2B5EF4-FFF2-40B4-BE49-F238E27FC236}">
                <a16:creationId xmlns:a16="http://schemas.microsoft.com/office/drawing/2014/main" id="{224F41E4-B7CD-49E1-B6C3-7F003E60C75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7BD04E7B-019A-4D73-9F45-D333F4DC18B7}"/>
              </a:ext>
            </a:extLst>
          </p:cNvPr>
          <p:cNvSpPr>
            <a:spLocks noGrp="1"/>
          </p:cNvSpPr>
          <p:nvPr>
            <p:ph type="sldNum" sz="quarter" idx="12"/>
          </p:nvPr>
        </p:nvSpPr>
        <p:spPr/>
        <p:txBody>
          <a:bodyPr/>
          <a:lstStyle/>
          <a:p>
            <a:fld id="{06D1F374-6810-487B-8C40-55A4CB110DDA}" type="slidenum">
              <a:rPr lang="cs-CZ" smtClean="0"/>
              <a:t>‹#›</a:t>
            </a:fld>
            <a:endParaRPr lang="cs-CZ"/>
          </a:p>
        </p:txBody>
      </p:sp>
    </p:spTree>
    <p:extLst>
      <p:ext uri="{BB962C8B-B14F-4D97-AF65-F5344CB8AC3E}">
        <p14:creationId xmlns:p14="http://schemas.microsoft.com/office/powerpoint/2010/main" val="2912045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5B7C28B-77F9-4F7D-A253-693A94F906A2}"/>
              </a:ext>
            </a:extLst>
          </p:cNvPr>
          <p:cNvSpPr>
            <a:spLocks noGrp="1"/>
          </p:cNvSpPr>
          <p:nvPr>
            <p:ph type="dt" sz="half" idx="10"/>
          </p:nvPr>
        </p:nvSpPr>
        <p:spPr/>
        <p:txBody>
          <a:bodyPr/>
          <a:lstStyle/>
          <a:p>
            <a:fld id="{8FE05AE6-FD84-43F7-A0EA-BAFA266A8126}" type="datetimeFigureOut">
              <a:rPr lang="cs-CZ" smtClean="0"/>
              <a:t>26.05.2020</a:t>
            </a:fld>
            <a:endParaRPr lang="cs-CZ"/>
          </a:p>
        </p:txBody>
      </p:sp>
      <p:sp>
        <p:nvSpPr>
          <p:cNvPr id="3" name="Zástupný symbol pro zápatí 2">
            <a:extLst>
              <a:ext uri="{FF2B5EF4-FFF2-40B4-BE49-F238E27FC236}">
                <a16:creationId xmlns:a16="http://schemas.microsoft.com/office/drawing/2014/main" id="{1BD61D0E-037B-41EE-82FE-0B10896479D1}"/>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F14C646-3E18-4FA8-B971-D34411C5074D}"/>
              </a:ext>
            </a:extLst>
          </p:cNvPr>
          <p:cNvSpPr>
            <a:spLocks noGrp="1"/>
          </p:cNvSpPr>
          <p:nvPr>
            <p:ph type="sldNum" sz="quarter" idx="12"/>
          </p:nvPr>
        </p:nvSpPr>
        <p:spPr/>
        <p:txBody>
          <a:bodyPr/>
          <a:lstStyle/>
          <a:p>
            <a:fld id="{06D1F374-6810-487B-8C40-55A4CB110DDA}" type="slidenum">
              <a:rPr lang="cs-CZ" smtClean="0"/>
              <a:t>‹#›</a:t>
            </a:fld>
            <a:endParaRPr lang="cs-CZ"/>
          </a:p>
        </p:txBody>
      </p:sp>
    </p:spTree>
    <p:extLst>
      <p:ext uri="{BB962C8B-B14F-4D97-AF65-F5344CB8AC3E}">
        <p14:creationId xmlns:p14="http://schemas.microsoft.com/office/powerpoint/2010/main" val="3538174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BB26DD-EFB5-4EF8-A37C-9CBFB3F889E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4265C655-5443-4BDD-9B27-B112E3DD30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9A5A9A63-E2F3-4E22-B330-2A1299746F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2A355D7-10CF-42B5-89FF-9B95163A07F8}"/>
              </a:ext>
            </a:extLst>
          </p:cNvPr>
          <p:cNvSpPr>
            <a:spLocks noGrp="1"/>
          </p:cNvSpPr>
          <p:nvPr>
            <p:ph type="dt" sz="half" idx="10"/>
          </p:nvPr>
        </p:nvSpPr>
        <p:spPr/>
        <p:txBody>
          <a:bodyPr/>
          <a:lstStyle/>
          <a:p>
            <a:fld id="{8FE05AE6-FD84-43F7-A0EA-BAFA266A8126}" type="datetimeFigureOut">
              <a:rPr lang="cs-CZ" smtClean="0"/>
              <a:t>26.05.2020</a:t>
            </a:fld>
            <a:endParaRPr lang="cs-CZ"/>
          </a:p>
        </p:txBody>
      </p:sp>
      <p:sp>
        <p:nvSpPr>
          <p:cNvPr id="6" name="Zástupný symbol pro zápatí 5">
            <a:extLst>
              <a:ext uri="{FF2B5EF4-FFF2-40B4-BE49-F238E27FC236}">
                <a16:creationId xmlns:a16="http://schemas.microsoft.com/office/drawing/2014/main" id="{27872F5A-CFC5-4AEB-9E5C-2937E5AA990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3B9173B-C8B7-4D96-9DEE-67A51C702A6D}"/>
              </a:ext>
            </a:extLst>
          </p:cNvPr>
          <p:cNvSpPr>
            <a:spLocks noGrp="1"/>
          </p:cNvSpPr>
          <p:nvPr>
            <p:ph type="sldNum" sz="quarter" idx="12"/>
          </p:nvPr>
        </p:nvSpPr>
        <p:spPr/>
        <p:txBody>
          <a:bodyPr/>
          <a:lstStyle/>
          <a:p>
            <a:fld id="{06D1F374-6810-487B-8C40-55A4CB110DDA}" type="slidenum">
              <a:rPr lang="cs-CZ" smtClean="0"/>
              <a:t>‹#›</a:t>
            </a:fld>
            <a:endParaRPr lang="cs-CZ"/>
          </a:p>
        </p:txBody>
      </p:sp>
    </p:spTree>
    <p:extLst>
      <p:ext uri="{BB962C8B-B14F-4D97-AF65-F5344CB8AC3E}">
        <p14:creationId xmlns:p14="http://schemas.microsoft.com/office/powerpoint/2010/main" val="2059782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DB847-348C-447C-B9DE-AAB4638F419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D02F4F84-8297-446B-B693-8E1F517886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8DC101EA-64CC-4D78-B6DF-11D7CEA8C8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1822166-8479-47B5-B6E1-2A489E1EDA9E}"/>
              </a:ext>
            </a:extLst>
          </p:cNvPr>
          <p:cNvSpPr>
            <a:spLocks noGrp="1"/>
          </p:cNvSpPr>
          <p:nvPr>
            <p:ph type="dt" sz="half" idx="10"/>
          </p:nvPr>
        </p:nvSpPr>
        <p:spPr/>
        <p:txBody>
          <a:bodyPr/>
          <a:lstStyle/>
          <a:p>
            <a:fld id="{8FE05AE6-FD84-43F7-A0EA-BAFA266A8126}" type="datetimeFigureOut">
              <a:rPr lang="cs-CZ" smtClean="0"/>
              <a:t>26.05.2020</a:t>
            </a:fld>
            <a:endParaRPr lang="cs-CZ"/>
          </a:p>
        </p:txBody>
      </p:sp>
      <p:sp>
        <p:nvSpPr>
          <p:cNvPr id="6" name="Zástupný symbol pro zápatí 5">
            <a:extLst>
              <a:ext uri="{FF2B5EF4-FFF2-40B4-BE49-F238E27FC236}">
                <a16:creationId xmlns:a16="http://schemas.microsoft.com/office/drawing/2014/main" id="{8D298918-5F35-48CC-96B0-6559F96ADD7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74FC7BF-88D4-4876-A432-8CC73A4E28E5}"/>
              </a:ext>
            </a:extLst>
          </p:cNvPr>
          <p:cNvSpPr>
            <a:spLocks noGrp="1"/>
          </p:cNvSpPr>
          <p:nvPr>
            <p:ph type="sldNum" sz="quarter" idx="12"/>
          </p:nvPr>
        </p:nvSpPr>
        <p:spPr/>
        <p:txBody>
          <a:bodyPr/>
          <a:lstStyle/>
          <a:p>
            <a:fld id="{06D1F374-6810-487B-8C40-55A4CB110DDA}" type="slidenum">
              <a:rPr lang="cs-CZ" smtClean="0"/>
              <a:t>‹#›</a:t>
            </a:fld>
            <a:endParaRPr lang="cs-CZ"/>
          </a:p>
        </p:txBody>
      </p:sp>
    </p:spTree>
    <p:extLst>
      <p:ext uri="{BB962C8B-B14F-4D97-AF65-F5344CB8AC3E}">
        <p14:creationId xmlns:p14="http://schemas.microsoft.com/office/powerpoint/2010/main" val="3644514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34B0B381-C069-4497-8660-CF807EFC11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9404A69A-FD28-4E68-9E2C-306A7D7FFF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41CAC5E-F477-4F72-9C6F-DB348F7CB6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E05AE6-FD84-43F7-A0EA-BAFA266A8126}" type="datetimeFigureOut">
              <a:rPr lang="cs-CZ" smtClean="0"/>
              <a:t>26.05.2020</a:t>
            </a:fld>
            <a:endParaRPr lang="cs-CZ"/>
          </a:p>
        </p:txBody>
      </p:sp>
      <p:sp>
        <p:nvSpPr>
          <p:cNvPr id="5" name="Zástupný symbol pro zápatí 4">
            <a:extLst>
              <a:ext uri="{FF2B5EF4-FFF2-40B4-BE49-F238E27FC236}">
                <a16:creationId xmlns:a16="http://schemas.microsoft.com/office/drawing/2014/main" id="{C0202D0C-2B67-4312-9A76-AE509D1901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BCF9DB04-D5C5-493C-8926-AF8560FA7B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D1F374-6810-487B-8C40-55A4CB110DDA}" type="slidenum">
              <a:rPr lang="cs-CZ" smtClean="0"/>
              <a:t>‹#›</a:t>
            </a:fld>
            <a:endParaRPr lang="cs-CZ"/>
          </a:p>
        </p:txBody>
      </p:sp>
    </p:spTree>
    <p:extLst>
      <p:ext uri="{BB962C8B-B14F-4D97-AF65-F5344CB8AC3E}">
        <p14:creationId xmlns:p14="http://schemas.microsoft.com/office/powerpoint/2010/main" val="562870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0"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13"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3B070DAA-E06A-4D08-9B5A-08B3A7579E1B}"/>
              </a:ext>
            </a:extLst>
          </p:cNvPr>
          <p:cNvSpPr>
            <a:spLocks noGrp="1"/>
          </p:cNvSpPr>
          <p:nvPr>
            <p:ph type="ctrTitle"/>
          </p:nvPr>
        </p:nvSpPr>
        <p:spPr>
          <a:xfrm>
            <a:off x="1524000" y="2776538"/>
            <a:ext cx="9144000" cy="1381188"/>
          </a:xfrm>
        </p:spPr>
        <p:txBody>
          <a:bodyPr anchor="ctr">
            <a:normAutofit/>
          </a:bodyPr>
          <a:lstStyle/>
          <a:p>
            <a:r>
              <a:rPr lang="cs-CZ" sz="4000">
                <a:solidFill>
                  <a:schemeClr val="bg2"/>
                </a:solidFill>
              </a:rPr>
              <a:t>Klešťový porod</a:t>
            </a:r>
          </a:p>
        </p:txBody>
      </p:sp>
      <p:sp>
        <p:nvSpPr>
          <p:cNvPr id="3" name="Podnadpis 2">
            <a:extLst>
              <a:ext uri="{FF2B5EF4-FFF2-40B4-BE49-F238E27FC236}">
                <a16:creationId xmlns:a16="http://schemas.microsoft.com/office/drawing/2014/main" id="{DAEBB828-EDC8-4F18-BC62-32412ECD4215}"/>
              </a:ext>
            </a:extLst>
          </p:cNvPr>
          <p:cNvSpPr>
            <a:spLocks noGrp="1"/>
          </p:cNvSpPr>
          <p:nvPr>
            <p:ph type="subTitle" idx="1"/>
          </p:nvPr>
        </p:nvSpPr>
        <p:spPr>
          <a:xfrm>
            <a:off x="1524000" y="4495800"/>
            <a:ext cx="9144000" cy="762000"/>
          </a:xfrm>
        </p:spPr>
        <p:txBody>
          <a:bodyPr>
            <a:normAutofit/>
          </a:bodyPr>
          <a:lstStyle/>
          <a:p>
            <a:r>
              <a:rPr lang="cs-CZ" sz="1800"/>
              <a:t>Petr Křepelka</a:t>
            </a:r>
          </a:p>
        </p:txBody>
      </p:sp>
    </p:spTree>
    <p:extLst>
      <p:ext uri="{BB962C8B-B14F-4D97-AF65-F5344CB8AC3E}">
        <p14:creationId xmlns:p14="http://schemas.microsoft.com/office/powerpoint/2010/main" val="301177650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A2ED9029-64A6-4BAE-BA25-DC2A13D4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4"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DAFABACF-DDBE-415C-8EE1-F7DD68C632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76" name="Rectangle 75">
            <a:extLst>
              <a:ext uri="{FF2B5EF4-FFF2-40B4-BE49-F238E27FC236}">
                <a16:creationId xmlns:a16="http://schemas.microsoft.com/office/drawing/2014/main" id="{41E17A99-1553-4633-ADFB-5CCDCF801D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0" name="Rectangle 2"/>
          <p:cNvSpPr>
            <a:spLocks noGrp="1" noChangeArrowheads="1"/>
          </p:cNvSpPr>
          <p:nvPr>
            <p:ph type="title"/>
          </p:nvPr>
        </p:nvSpPr>
        <p:spPr>
          <a:xfrm>
            <a:off x="1776173" y="1608667"/>
            <a:ext cx="2556390" cy="4491015"/>
          </a:xfrm>
        </p:spPr>
        <p:txBody>
          <a:bodyPr anchor="t">
            <a:normAutofit/>
          </a:bodyPr>
          <a:lstStyle/>
          <a:p>
            <a:pPr algn="r">
              <a:defRPr/>
            </a:pPr>
            <a:r>
              <a:rPr lang="cs-CZ" sz="3200">
                <a:solidFill>
                  <a:srgbClr val="FFFFFF"/>
                </a:solidFill>
              </a:rPr>
              <a:t>Hmotnost plodu</a:t>
            </a:r>
          </a:p>
        </p:txBody>
      </p:sp>
      <p:sp>
        <p:nvSpPr>
          <p:cNvPr id="21506" name="Rectangle 3"/>
          <p:cNvSpPr>
            <a:spLocks noGrp="1" noChangeArrowheads="1"/>
          </p:cNvSpPr>
          <p:nvPr>
            <p:ph idx="1"/>
          </p:nvPr>
        </p:nvSpPr>
        <p:spPr>
          <a:xfrm>
            <a:off x="4976029" y="1608667"/>
            <a:ext cx="6291241" cy="4491015"/>
          </a:xfrm>
        </p:spPr>
        <p:txBody>
          <a:bodyPr>
            <a:normAutofit/>
          </a:bodyPr>
          <a:lstStyle/>
          <a:p>
            <a:r>
              <a:rPr lang="cs-CZ" sz="2000">
                <a:solidFill>
                  <a:srgbClr val="FFFFFF"/>
                </a:solidFill>
              </a:rPr>
              <a:t>Makrosomie plodu &gt;4000 g</a:t>
            </a:r>
            <a:endParaRPr lang="cs-CZ" sz="2000">
              <a:solidFill>
                <a:srgbClr val="FFFFFF"/>
              </a:solidFill>
              <a:latin typeface="Arial" charset="0"/>
            </a:endParaRPr>
          </a:p>
          <a:p>
            <a:pPr marL="742950" lvl="1" indent="-285750"/>
            <a:r>
              <a:rPr lang="cs-CZ" sz="2000">
                <a:solidFill>
                  <a:srgbClr val="FFFFFF"/>
                </a:solidFill>
              </a:rPr>
              <a:t>riziko poranění </a:t>
            </a:r>
            <a:endParaRPr lang="cs-CZ" sz="2000">
              <a:solidFill>
                <a:srgbClr val="FFFFFF"/>
              </a:solidFill>
              <a:latin typeface="Arial" charset="0"/>
            </a:endParaRPr>
          </a:p>
          <a:p>
            <a:pPr lvl="2"/>
            <a:r>
              <a:rPr lang="cs-CZ">
                <a:solidFill>
                  <a:srgbClr val="FFFFFF"/>
                </a:solidFill>
              </a:rPr>
              <a:t>RR 2,6 vs. vag.porod</a:t>
            </a:r>
            <a:endParaRPr lang="cs-CZ">
              <a:solidFill>
                <a:srgbClr val="FFFFFF"/>
              </a:solidFill>
              <a:latin typeface="Arial" charset="0"/>
            </a:endParaRPr>
          </a:p>
          <a:p>
            <a:pPr lvl="2"/>
            <a:r>
              <a:rPr lang="cs-CZ">
                <a:solidFill>
                  <a:srgbClr val="FFFFFF"/>
                </a:solidFill>
              </a:rPr>
              <a:t>RR 4,2 vs. SC</a:t>
            </a:r>
            <a:endParaRPr lang="cs-CZ">
              <a:solidFill>
                <a:srgbClr val="FFFFFF"/>
              </a:solidFill>
              <a:latin typeface="Arial" charset="0"/>
            </a:endParaRPr>
          </a:p>
          <a:p>
            <a:pPr marL="742950" lvl="1" indent="-285750"/>
            <a:r>
              <a:rPr lang="cs-CZ" sz="2000">
                <a:solidFill>
                  <a:srgbClr val="FFFFFF"/>
                </a:solidFill>
              </a:rPr>
              <a:t>poranění s následky 0,3% (Am J Obstet Gynecol. 1997;177(1):37)</a:t>
            </a:r>
          </a:p>
          <a:p>
            <a:r>
              <a:rPr lang="cs-CZ" sz="2000">
                <a:solidFill>
                  <a:srgbClr val="FFFFFF"/>
                </a:solidFill>
              </a:rPr>
              <a:t>LBW </a:t>
            </a:r>
            <a:r>
              <a:rPr lang="en-US" sz="2000">
                <a:solidFill>
                  <a:srgbClr val="FFFFFF"/>
                </a:solidFill>
                <a:cs typeface="Arial" charset="0"/>
              </a:rPr>
              <a:t>&lt;</a:t>
            </a:r>
            <a:r>
              <a:rPr lang="cs-CZ" sz="2000">
                <a:solidFill>
                  <a:srgbClr val="FFFFFF"/>
                </a:solidFill>
                <a:cs typeface="Arial" charset="0"/>
              </a:rPr>
              <a:t>2500 g NE VEX, </a:t>
            </a:r>
            <a:r>
              <a:rPr lang="en-US" sz="2000">
                <a:solidFill>
                  <a:srgbClr val="FFFFFF"/>
                </a:solidFill>
                <a:cs typeface="Arial" charset="0"/>
              </a:rPr>
              <a:t>&lt;</a:t>
            </a:r>
            <a:r>
              <a:rPr lang="cs-CZ" sz="2000">
                <a:solidFill>
                  <a:srgbClr val="FFFFFF"/>
                </a:solidFill>
                <a:cs typeface="Arial" charset="0"/>
              </a:rPr>
              <a:t>1000 g NE Forceps </a:t>
            </a:r>
            <a:endParaRPr lang="en-US" sz="2000">
              <a:solidFill>
                <a:srgbClr val="FFFFFF"/>
              </a:solidFill>
              <a:cs typeface="Arial" charset="0"/>
            </a:endParaRPr>
          </a:p>
          <a:p>
            <a:endParaRPr lang="cs-CZ" sz="2000">
              <a:solidFill>
                <a:srgbClr val="FFFFFF"/>
              </a:solidFill>
            </a:endParaRPr>
          </a:p>
        </p:txBody>
      </p:sp>
    </p:spTree>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A2ED9029-64A6-4BAE-BA25-DC2A13D4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4"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DAFABACF-DDBE-415C-8EE1-F7DD68C632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39" name="Rectangle 138">
            <a:extLst>
              <a:ext uri="{FF2B5EF4-FFF2-40B4-BE49-F238E27FC236}">
                <a16:creationId xmlns:a16="http://schemas.microsoft.com/office/drawing/2014/main" id="{41E17A99-1553-4633-ADFB-5CCDCF801D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Rectangle 2"/>
          <p:cNvSpPr>
            <a:spLocks noGrp="1" noChangeArrowheads="1"/>
          </p:cNvSpPr>
          <p:nvPr>
            <p:ph type="title"/>
          </p:nvPr>
        </p:nvSpPr>
        <p:spPr>
          <a:xfrm>
            <a:off x="1776173" y="1608667"/>
            <a:ext cx="2556390" cy="4491015"/>
          </a:xfrm>
        </p:spPr>
        <p:txBody>
          <a:bodyPr anchor="t">
            <a:normAutofit/>
          </a:bodyPr>
          <a:lstStyle/>
          <a:p>
            <a:pPr algn="r">
              <a:defRPr/>
            </a:pPr>
            <a:r>
              <a:rPr lang="cs-CZ" sz="3200">
                <a:solidFill>
                  <a:srgbClr val="FFFFFF"/>
                </a:solidFill>
              </a:rPr>
              <a:t>Forceps vs.VEX</a:t>
            </a:r>
          </a:p>
        </p:txBody>
      </p:sp>
      <p:sp>
        <p:nvSpPr>
          <p:cNvPr id="22530" name="Rectangle 3"/>
          <p:cNvSpPr>
            <a:spLocks noGrp="1" noChangeArrowheads="1"/>
          </p:cNvSpPr>
          <p:nvPr>
            <p:ph idx="1"/>
          </p:nvPr>
        </p:nvSpPr>
        <p:spPr>
          <a:xfrm>
            <a:off x="4976029" y="1608667"/>
            <a:ext cx="6291241" cy="4491015"/>
          </a:xfrm>
        </p:spPr>
        <p:txBody>
          <a:bodyPr>
            <a:normAutofit/>
          </a:bodyPr>
          <a:lstStyle/>
          <a:p>
            <a:r>
              <a:rPr lang="cs-CZ" sz="2000">
                <a:solidFill>
                  <a:srgbClr val="FFFFFF"/>
                </a:solidFill>
              </a:rPr>
              <a:t>VEX</a:t>
            </a:r>
          </a:p>
          <a:p>
            <a:pPr lvl="1"/>
            <a:r>
              <a:rPr lang="cs-CZ" sz="2000">
                <a:solidFill>
                  <a:srgbClr val="FFFFFF"/>
                </a:solidFill>
              </a:rPr>
              <a:t>Trauma měkkých porodních cest OR 0,41 95% CI 0,33-0,50 </a:t>
            </a:r>
          </a:p>
          <a:p>
            <a:pPr lvl="1"/>
            <a:r>
              <a:rPr lang="cs-CZ" sz="2000">
                <a:solidFill>
                  <a:srgbClr val="FFFFFF"/>
                </a:solidFill>
              </a:rPr>
              <a:t>Kefalhematom OR 2,38</a:t>
            </a:r>
          </a:p>
          <a:p>
            <a:pPr lvl="1"/>
            <a:r>
              <a:rPr lang="cs-CZ" sz="2000">
                <a:solidFill>
                  <a:srgbClr val="FFFFFF"/>
                </a:solidFill>
              </a:rPr>
              <a:t>Krvácení do sítnice 1,99</a:t>
            </a:r>
          </a:p>
          <a:p>
            <a:pPr lvl="1"/>
            <a:endParaRPr lang="cs-CZ" sz="2000">
              <a:solidFill>
                <a:srgbClr val="FFFFFF"/>
              </a:solidFill>
            </a:endParaRPr>
          </a:p>
          <a:p>
            <a:pPr lvl="1"/>
            <a:r>
              <a:rPr lang="cs-CZ" sz="2000">
                <a:solidFill>
                  <a:srgbClr val="FFFFFF"/>
                </a:solidFill>
              </a:rPr>
              <a:t>(Cochrane Database Syst Rev. 2000)</a:t>
            </a:r>
          </a:p>
          <a:p>
            <a:endParaRPr lang="cs-CZ" sz="2000">
              <a:solidFill>
                <a:srgbClr val="FFFFFF"/>
              </a:solidFill>
            </a:endParaRPr>
          </a:p>
        </p:txBody>
      </p:sp>
    </p:spTree>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 name="Rectangle 101">
            <a:extLst>
              <a:ext uri="{FF2B5EF4-FFF2-40B4-BE49-F238E27FC236}">
                <a16:creationId xmlns:a16="http://schemas.microsoft.com/office/drawing/2014/main" id="{0ADD3505-D816-4666-AAAA-42EC992FAF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Freeform 6">
            <a:extLst>
              <a:ext uri="{FF2B5EF4-FFF2-40B4-BE49-F238E27FC236}">
                <a16:creationId xmlns:a16="http://schemas.microsoft.com/office/drawing/2014/main" id="{B4269A41-C387-4555-A18D-F1B4E366CD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7747" y="4208147"/>
            <a:ext cx="339126" cy="212183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7">
            <a:extLst>
              <a:ext uri="{FF2B5EF4-FFF2-40B4-BE49-F238E27FC236}">
                <a16:creationId xmlns:a16="http://schemas.microsoft.com/office/drawing/2014/main" id="{911C1882-1ABB-473F-836B-DE0066ABAC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098333"/>
            <a:ext cx="201857" cy="20558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8" name="Rectangle 8">
            <a:extLst>
              <a:ext uri="{FF2B5EF4-FFF2-40B4-BE49-F238E27FC236}">
                <a16:creationId xmlns:a16="http://schemas.microsoft.com/office/drawing/2014/main" id="{336533B6-75CC-4F87-B044-A8241FBF7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48" y="4098334"/>
            <a:ext cx="8933019" cy="196077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Nadpis 1"/>
          <p:cNvSpPr>
            <a:spLocks noGrp="1"/>
          </p:cNvSpPr>
          <p:nvPr>
            <p:ph type="title"/>
          </p:nvPr>
        </p:nvSpPr>
        <p:spPr>
          <a:xfrm>
            <a:off x="795342" y="4267831"/>
            <a:ext cx="7970903" cy="1071585"/>
          </a:xfrm>
        </p:spPr>
        <p:txBody>
          <a:bodyPr vert="horz" lIns="91440" tIns="45720" rIns="91440" bIns="45720" rtlCol="0" anchor="b">
            <a:normAutofit/>
          </a:bodyPr>
          <a:lstStyle/>
          <a:p>
            <a:pPr>
              <a:defRPr/>
            </a:pPr>
            <a:r>
              <a:rPr lang="en-US" sz="4800" kern="1200">
                <a:solidFill>
                  <a:srgbClr val="FFFFFF"/>
                </a:solidFill>
                <a:latin typeface="+mj-lt"/>
                <a:ea typeface="+mj-ea"/>
                <a:cs typeface="+mj-cs"/>
              </a:rPr>
              <a:t>Selhání operace</a:t>
            </a:r>
          </a:p>
        </p:txBody>
      </p:sp>
      <p:sp>
        <p:nvSpPr>
          <p:cNvPr id="110" name="Rectangle 8">
            <a:extLst>
              <a:ext uri="{FF2B5EF4-FFF2-40B4-BE49-F238E27FC236}">
                <a16:creationId xmlns:a16="http://schemas.microsoft.com/office/drawing/2014/main" id="{77EAB586-FBDB-4496-82AC-22F1856379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7800" y="4377267"/>
            <a:ext cx="3121152" cy="195271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aphicFrame>
        <p:nvGraphicFramePr>
          <p:cNvPr id="23585" name="Group 33"/>
          <p:cNvGraphicFramePr>
            <a:graphicFrameLocks noGrp="1"/>
          </p:cNvGraphicFramePr>
          <p:nvPr>
            <p:ph idx="1"/>
            <p:extLst>
              <p:ext uri="{D42A27DB-BD31-4B8C-83A1-F6EECF244321}">
                <p14:modId xmlns:p14="http://schemas.microsoft.com/office/powerpoint/2010/main" val="816187361"/>
              </p:ext>
            </p:extLst>
          </p:nvPr>
        </p:nvGraphicFramePr>
        <p:xfrm>
          <a:off x="795343" y="641277"/>
          <a:ext cx="8135256" cy="3094715"/>
        </p:xfrm>
        <a:graphic>
          <a:graphicData uri="http://schemas.openxmlformats.org/drawingml/2006/table">
            <a:tbl>
              <a:tblPr firstRow="1" bandRow="1"/>
              <a:tblGrid>
                <a:gridCol w="2043864">
                  <a:extLst>
                    <a:ext uri="{9D8B030D-6E8A-4147-A177-3AD203B41FA5}">
                      <a16:colId xmlns:a16="http://schemas.microsoft.com/office/drawing/2014/main" val="20000"/>
                    </a:ext>
                  </a:extLst>
                </a:gridCol>
                <a:gridCol w="2334617">
                  <a:extLst>
                    <a:ext uri="{9D8B030D-6E8A-4147-A177-3AD203B41FA5}">
                      <a16:colId xmlns:a16="http://schemas.microsoft.com/office/drawing/2014/main" val="20001"/>
                    </a:ext>
                  </a:extLst>
                </a:gridCol>
                <a:gridCol w="1585292">
                  <a:extLst>
                    <a:ext uri="{9D8B030D-6E8A-4147-A177-3AD203B41FA5}">
                      <a16:colId xmlns:a16="http://schemas.microsoft.com/office/drawing/2014/main" val="20002"/>
                    </a:ext>
                  </a:extLst>
                </a:gridCol>
                <a:gridCol w="1140380">
                  <a:extLst>
                    <a:ext uri="{9D8B030D-6E8A-4147-A177-3AD203B41FA5}">
                      <a16:colId xmlns:a16="http://schemas.microsoft.com/office/drawing/2014/main" val="20003"/>
                    </a:ext>
                  </a:extLst>
                </a:gridCol>
                <a:gridCol w="1031103">
                  <a:extLst>
                    <a:ext uri="{9D8B030D-6E8A-4147-A177-3AD203B41FA5}">
                      <a16:colId xmlns:a16="http://schemas.microsoft.com/office/drawing/2014/main" val="20004"/>
                    </a:ext>
                  </a:extLst>
                </a:gridCol>
              </a:tblGrid>
              <a:tr h="75681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2200" b="1" i="0" u="none" strike="noStrike" cap="none" normalizeH="0" baseline="0">
                        <a:ln>
                          <a:noFill/>
                        </a:ln>
                        <a:solidFill>
                          <a:srgbClr val="FFFFFF"/>
                        </a:solidFill>
                        <a:effectLst/>
                        <a:latin typeface="Lucida Sans Unicode" pitchFamily="34" charset="0"/>
                        <a:cs typeface="Arial" charset="0"/>
                      </a:endParaRPr>
                    </a:p>
                  </a:txBody>
                  <a:tcPr marL="112399" marR="112399" marT="56199" marB="561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a:ln>
                            <a:noFill/>
                          </a:ln>
                          <a:solidFill>
                            <a:srgbClr val="FFFFFF"/>
                          </a:solidFill>
                          <a:effectLst/>
                          <a:latin typeface="Lucida Sans Unicode" pitchFamily="34" charset="0"/>
                          <a:cs typeface="Arial" charset="0"/>
                        </a:rPr>
                        <a:t>Umbilik.pH&lt;7,0</a:t>
                      </a:r>
                    </a:p>
                  </a:txBody>
                  <a:tcPr marL="112399" marR="112399" marT="56199" marB="561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a:ln>
                            <a:noFill/>
                          </a:ln>
                          <a:solidFill>
                            <a:srgbClr val="FFFFFF"/>
                          </a:solidFill>
                          <a:effectLst/>
                          <a:latin typeface="Lucida Sans Unicode" pitchFamily="34" charset="0"/>
                          <a:cs typeface="Arial" charset="0"/>
                        </a:rPr>
                        <a:t>APG≤3 ve 3.min.</a:t>
                      </a:r>
                    </a:p>
                  </a:txBody>
                  <a:tcPr marL="112399" marR="112399" marT="56199" marB="561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a:ln>
                            <a:noFill/>
                          </a:ln>
                          <a:solidFill>
                            <a:srgbClr val="FFFFFF"/>
                          </a:solidFill>
                          <a:effectLst/>
                          <a:latin typeface="Lucida Sans Unicode" pitchFamily="34" charset="0"/>
                          <a:cs typeface="Arial" charset="0"/>
                        </a:rPr>
                        <a:t>Křeče </a:t>
                      </a:r>
                    </a:p>
                  </a:txBody>
                  <a:tcPr marL="112399" marR="112399" marT="56199" marB="561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a:ln>
                            <a:noFill/>
                          </a:ln>
                          <a:solidFill>
                            <a:srgbClr val="FFFFFF"/>
                          </a:solidFill>
                          <a:effectLst/>
                          <a:latin typeface="Lucida Sans Unicode" pitchFamily="34" charset="0"/>
                          <a:cs typeface="Arial" charset="0"/>
                        </a:rPr>
                        <a:t>HIE</a:t>
                      </a:r>
                    </a:p>
                  </a:txBody>
                  <a:tcPr marL="112399" marR="112399" marT="56199" marB="561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75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200" b="0" i="0" u="none" strike="noStrike" cap="none" normalizeH="0" baseline="0">
                          <a:ln>
                            <a:noFill/>
                          </a:ln>
                          <a:solidFill>
                            <a:srgbClr val="000000"/>
                          </a:solidFill>
                          <a:effectLst/>
                          <a:latin typeface="Lucida Sans Unicode" pitchFamily="34" charset="0"/>
                          <a:cs typeface="Arial" charset="0"/>
                        </a:rPr>
                        <a:t>SC-2.doba porodní</a:t>
                      </a:r>
                    </a:p>
                  </a:txBody>
                  <a:tcPr marL="112399" marR="112399" marT="56199" marB="561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200" b="0" i="0" u="none" strike="noStrike" cap="none" normalizeH="0" baseline="0">
                          <a:ln>
                            <a:noFill/>
                          </a:ln>
                          <a:solidFill>
                            <a:srgbClr val="000000"/>
                          </a:solidFill>
                          <a:effectLst/>
                          <a:latin typeface="Lucida Sans Unicode" pitchFamily="34" charset="0"/>
                          <a:cs typeface="Arial" charset="0"/>
                        </a:rPr>
                        <a:t>1,7%</a:t>
                      </a:r>
                    </a:p>
                  </a:txBody>
                  <a:tcPr marL="112399" marR="112399" marT="56199" marB="561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200" b="0" i="0" u="none" strike="noStrike" cap="none" normalizeH="0" baseline="0">
                          <a:ln>
                            <a:noFill/>
                          </a:ln>
                          <a:solidFill>
                            <a:srgbClr val="000000"/>
                          </a:solidFill>
                          <a:effectLst/>
                          <a:latin typeface="Lucida Sans Unicode" pitchFamily="34" charset="0"/>
                          <a:cs typeface="Arial" charset="0"/>
                        </a:rPr>
                        <a:t>0,6%</a:t>
                      </a:r>
                    </a:p>
                  </a:txBody>
                  <a:tcPr marL="112399" marR="112399" marT="56199" marB="561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200" b="0" i="0" u="none" strike="noStrike" cap="none" normalizeH="0" baseline="0">
                          <a:ln>
                            <a:noFill/>
                          </a:ln>
                          <a:solidFill>
                            <a:srgbClr val="000000"/>
                          </a:solidFill>
                          <a:effectLst/>
                          <a:latin typeface="Lucida Sans Unicode" pitchFamily="34" charset="0"/>
                          <a:cs typeface="Arial" charset="0"/>
                        </a:rPr>
                        <a:t>0,1%</a:t>
                      </a:r>
                    </a:p>
                  </a:txBody>
                  <a:tcPr marL="112399" marR="112399" marT="56199" marB="561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200" b="0" i="0" u="none" strike="noStrike" cap="none" normalizeH="0" baseline="0">
                          <a:ln>
                            <a:noFill/>
                          </a:ln>
                          <a:solidFill>
                            <a:srgbClr val="000000"/>
                          </a:solidFill>
                          <a:effectLst/>
                          <a:latin typeface="Lucida Sans Unicode" pitchFamily="34" charset="0"/>
                          <a:cs typeface="Arial" charset="0"/>
                        </a:rPr>
                        <a:t>0,1%</a:t>
                      </a:r>
                    </a:p>
                  </a:txBody>
                  <a:tcPr marL="112399" marR="112399" marT="56199" marB="561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extLst>
                  <a:ext uri="{0D108BD9-81ED-4DB2-BD59-A6C34878D82A}">
                    <a16:rowId xmlns:a16="http://schemas.microsoft.com/office/drawing/2014/main" val="10001"/>
                  </a:ext>
                </a:extLst>
              </a:tr>
              <a:tr h="150614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200" b="0" i="0" u="none" strike="noStrike" cap="none" normalizeH="0" baseline="0">
                          <a:ln>
                            <a:noFill/>
                          </a:ln>
                          <a:solidFill>
                            <a:srgbClr val="000000"/>
                          </a:solidFill>
                          <a:effectLst/>
                          <a:latin typeface="Lucida Sans Unicode" pitchFamily="34" charset="0"/>
                          <a:cs typeface="Arial" charset="0"/>
                        </a:rPr>
                        <a:t>SC-2.doba porodní po selhání vag.operace</a:t>
                      </a:r>
                    </a:p>
                  </a:txBody>
                  <a:tcPr marL="112399" marR="112399" marT="56199" marB="561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200" b="0" i="0" u="none" strike="noStrike" cap="none" normalizeH="0" baseline="0">
                          <a:ln>
                            <a:noFill/>
                          </a:ln>
                          <a:solidFill>
                            <a:srgbClr val="000000"/>
                          </a:solidFill>
                          <a:effectLst/>
                          <a:latin typeface="Lucida Sans Unicode" pitchFamily="34" charset="0"/>
                          <a:cs typeface="Arial" charset="0"/>
                        </a:rPr>
                        <a:t>4,7%</a:t>
                      </a:r>
                    </a:p>
                  </a:txBody>
                  <a:tcPr marL="112399" marR="112399" marT="56199" marB="561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200" b="0" i="0" u="none" strike="noStrike" cap="none" normalizeH="0" baseline="0">
                          <a:ln>
                            <a:noFill/>
                          </a:ln>
                          <a:solidFill>
                            <a:srgbClr val="000000"/>
                          </a:solidFill>
                          <a:effectLst/>
                          <a:latin typeface="Lucida Sans Unicode" pitchFamily="34" charset="0"/>
                          <a:cs typeface="Arial" charset="0"/>
                        </a:rPr>
                        <a:t>1,7%</a:t>
                      </a:r>
                    </a:p>
                  </a:txBody>
                  <a:tcPr marL="112399" marR="112399" marT="56199" marB="561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200" b="0" i="0" u="none" strike="noStrike" cap="none" normalizeH="0" baseline="0">
                          <a:ln>
                            <a:noFill/>
                          </a:ln>
                          <a:solidFill>
                            <a:srgbClr val="000000"/>
                          </a:solidFill>
                          <a:effectLst/>
                          <a:latin typeface="Lucida Sans Unicode" pitchFamily="34" charset="0"/>
                          <a:cs typeface="Arial" charset="0"/>
                        </a:rPr>
                        <a:t>0,9%</a:t>
                      </a:r>
                    </a:p>
                  </a:txBody>
                  <a:tcPr marL="112399" marR="112399" marT="56199" marB="561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200" b="0" i="0" u="none" strike="noStrike" cap="none" normalizeH="0" baseline="0">
                          <a:ln>
                            <a:noFill/>
                          </a:ln>
                          <a:solidFill>
                            <a:srgbClr val="000000"/>
                          </a:solidFill>
                          <a:effectLst/>
                          <a:latin typeface="Lucida Sans Unicode" pitchFamily="34" charset="0"/>
                          <a:cs typeface="Arial" charset="0"/>
                        </a:rPr>
                        <a:t>1,1%</a:t>
                      </a:r>
                    </a:p>
                  </a:txBody>
                  <a:tcPr marL="112399" marR="112399" marT="56199" marB="561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A2ED9029-64A6-4BAE-BA25-DC2A13D4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4"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DAFABACF-DDBE-415C-8EE1-F7DD68C632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76" name="Rectangle 75">
            <a:extLst>
              <a:ext uri="{FF2B5EF4-FFF2-40B4-BE49-F238E27FC236}">
                <a16:creationId xmlns:a16="http://schemas.microsoft.com/office/drawing/2014/main" id="{41E17A99-1553-4633-ADFB-5CCDCF801D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0" name="Rectangle 2"/>
          <p:cNvSpPr>
            <a:spLocks noGrp="1" noChangeArrowheads="1"/>
          </p:cNvSpPr>
          <p:nvPr>
            <p:ph type="title"/>
          </p:nvPr>
        </p:nvSpPr>
        <p:spPr>
          <a:xfrm>
            <a:off x="1776173" y="1608667"/>
            <a:ext cx="2556390" cy="4491015"/>
          </a:xfrm>
        </p:spPr>
        <p:txBody>
          <a:bodyPr anchor="t">
            <a:normAutofit/>
          </a:bodyPr>
          <a:lstStyle/>
          <a:p>
            <a:pPr algn="r">
              <a:defRPr/>
            </a:pPr>
            <a:r>
              <a:rPr lang="cs-CZ" sz="3200">
                <a:solidFill>
                  <a:srgbClr val="FFFFFF"/>
                </a:solidFill>
              </a:rPr>
              <a:t>Maternální komplikace - časné</a:t>
            </a:r>
          </a:p>
        </p:txBody>
      </p:sp>
      <p:sp>
        <p:nvSpPr>
          <p:cNvPr id="27651" name="Rectangle 3"/>
          <p:cNvSpPr>
            <a:spLocks noGrp="1" noChangeArrowheads="1"/>
          </p:cNvSpPr>
          <p:nvPr>
            <p:ph idx="1"/>
          </p:nvPr>
        </p:nvSpPr>
        <p:spPr>
          <a:xfrm>
            <a:off x="4976029" y="1608667"/>
            <a:ext cx="6291241" cy="4491015"/>
          </a:xfrm>
        </p:spPr>
        <p:txBody>
          <a:bodyPr>
            <a:normAutofit/>
          </a:bodyPr>
          <a:lstStyle/>
          <a:p>
            <a:pPr marL="365760" indent="-256032">
              <a:defRPr/>
            </a:pPr>
            <a:r>
              <a:rPr lang="cs-CZ" sz="2000">
                <a:solidFill>
                  <a:srgbClr val="FFFFFF"/>
                </a:solidFill>
              </a:rPr>
              <a:t>Bolest</a:t>
            </a:r>
          </a:p>
          <a:p>
            <a:pPr marL="365760" indent="-256032">
              <a:defRPr/>
            </a:pPr>
            <a:r>
              <a:rPr lang="cs-CZ" sz="2000">
                <a:solidFill>
                  <a:srgbClr val="FFFFFF"/>
                </a:solidFill>
              </a:rPr>
              <a:t>Vulvoperineální porodní poranění 3. a 4.st.</a:t>
            </a:r>
          </a:p>
          <a:p>
            <a:pPr marL="365760" indent="-256032">
              <a:defRPr/>
            </a:pPr>
            <a:r>
              <a:rPr lang="cs-CZ" sz="2000">
                <a:solidFill>
                  <a:srgbClr val="FFFFFF"/>
                </a:solidFill>
              </a:rPr>
              <a:t>Hematomy</a:t>
            </a:r>
          </a:p>
          <a:p>
            <a:pPr marL="365760" indent="-256032">
              <a:defRPr/>
            </a:pPr>
            <a:r>
              <a:rPr lang="cs-CZ" sz="2000">
                <a:solidFill>
                  <a:srgbClr val="FFFFFF"/>
                </a:solidFill>
              </a:rPr>
              <a:t>Retence moči</a:t>
            </a:r>
          </a:p>
          <a:p>
            <a:pPr marL="365760" indent="-256032">
              <a:defRPr/>
            </a:pPr>
            <a:r>
              <a:rPr lang="cs-CZ" sz="2000">
                <a:solidFill>
                  <a:srgbClr val="FFFFFF"/>
                </a:solidFill>
              </a:rPr>
              <a:t>Anemie</a:t>
            </a:r>
          </a:p>
          <a:p>
            <a:pPr marL="457200" lvl="1" indent="0">
              <a:spcBef>
                <a:spcPts val="324"/>
              </a:spcBef>
              <a:buNone/>
              <a:defRPr/>
            </a:pPr>
            <a:r>
              <a:rPr lang="cs-CZ" sz="2000">
                <a:solidFill>
                  <a:srgbClr val="FFFFFF"/>
                </a:solidFill>
              </a:rPr>
              <a:t> </a:t>
            </a:r>
          </a:p>
          <a:p>
            <a:pPr marL="621792" lvl="1">
              <a:spcBef>
                <a:spcPts val="324"/>
              </a:spcBef>
              <a:buFont typeface="Verdana"/>
              <a:buChar char="◦"/>
              <a:defRPr/>
            </a:pPr>
            <a:endParaRPr lang="cs-CZ" sz="2000">
              <a:solidFill>
                <a:srgbClr val="FFFFFF"/>
              </a:solidFill>
            </a:endParaRPr>
          </a:p>
          <a:p>
            <a:pPr marL="621792" lvl="1">
              <a:spcBef>
                <a:spcPts val="324"/>
              </a:spcBef>
              <a:buFont typeface="Verdana"/>
              <a:buChar char="◦"/>
              <a:defRPr/>
            </a:pPr>
            <a:endParaRPr lang="cs-CZ" sz="2000">
              <a:solidFill>
                <a:srgbClr val="FFFFFF"/>
              </a:solidFill>
            </a:endParaRPr>
          </a:p>
        </p:txBody>
      </p:sp>
    </p:spTree>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77" name="Rectangle 76">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992206" y="1608667"/>
            <a:ext cx="2823275" cy="4501127"/>
          </a:xfrm>
        </p:spPr>
        <p:txBody>
          <a:bodyPr vert="horz" lIns="91440" tIns="45720" rIns="91440" bIns="45720" rtlCol="0" anchor="t">
            <a:normAutofit/>
          </a:bodyPr>
          <a:lstStyle/>
          <a:p>
            <a:pPr algn="r">
              <a:defRPr/>
            </a:pPr>
            <a:r>
              <a:rPr lang="en-US" sz="3200" kern="1200">
                <a:solidFill>
                  <a:srgbClr val="FFFFFF"/>
                </a:solidFill>
                <a:latin typeface="+mj-lt"/>
                <a:ea typeface="+mj-ea"/>
                <a:cs typeface="+mj-cs"/>
              </a:rPr>
              <a:t>Maternální komplikace - dlouhodobé</a:t>
            </a:r>
          </a:p>
        </p:txBody>
      </p:sp>
      <p:sp>
        <p:nvSpPr>
          <p:cNvPr id="26626" name="Zástupný symbol pro obsah 2"/>
          <p:cNvSpPr>
            <a:spLocks noGrp="1"/>
          </p:cNvSpPr>
          <p:nvPr>
            <p:ph idx="1"/>
          </p:nvPr>
        </p:nvSpPr>
        <p:spPr>
          <a:xfrm>
            <a:off x="4547698" y="1608667"/>
            <a:ext cx="3421958" cy="4501127"/>
          </a:xfrm>
        </p:spPr>
        <p:txBody>
          <a:bodyPr vert="horz" lIns="91440" tIns="45720" rIns="91440" bIns="45720" rtlCol="0">
            <a:normAutofit/>
          </a:bodyPr>
          <a:lstStyle/>
          <a:p>
            <a:r>
              <a:rPr lang="en-US" sz="2000"/>
              <a:t>Inkontinence moči a stolice (až 47%)</a:t>
            </a:r>
          </a:p>
          <a:p>
            <a:r>
              <a:rPr lang="en-US" sz="2000"/>
              <a:t>POP</a:t>
            </a:r>
          </a:p>
          <a:p>
            <a:r>
              <a:rPr lang="en-US" sz="2000"/>
              <a:t>Píštěle </a:t>
            </a:r>
          </a:p>
        </p:txBody>
      </p:sp>
      <p:sp>
        <p:nvSpPr>
          <p:cNvPr id="26630" name="Text Box 6"/>
          <p:cNvSpPr txBox="1">
            <a:spLocks noChangeArrowheads="1"/>
          </p:cNvSpPr>
          <p:nvPr/>
        </p:nvSpPr>
        <p:spPr bwMode="auto">
          <a:xfrm>
            <a:off x="8289696" y="1608667"/>
            <a:ext cx="3421957" cy="4501127"/>
          </a:xfrm>
          <a:prstGeom prst="rect">
            <a:avLst/>
          </a:prstGeom>
        </p:spPr>
        <p:txBody>
          <a:bodyPr vert="horz" lIns="91440" tIns="45720" rIns="91440" bIns="45720" rtlCol="0">
            <a:normAutofit/>
          </a:bodyPr>
          <a:lstStyle/>
          <a:p>
            <a:pPr indent="-228600">
              <a:lnSpc>
                <a:spcPct val="90000"/>
              </a:lnSpc>
              <a:spcBef>
                <a:spcPct val="30000"/>
              </a:spcBef>
              <a:buFont typeface="Arial" panose="020B0604020202020204" pitchFamily="34" charset="0"/>
              <a:buChar char="•"/>
            </a:pPr>
            <a:r>
              <a:rPr lang="en-US" sz="2000"/>
              <a:t>Br J Obstet Gynaecol. 1999;106(6):544.</a:t>
            </a:r>
          </a:p>
          <a:p>
            <a:pPr indent="-228600">
              <a:lnSpc>
                <a:spcPct val="90000"/>
              </a:lnSpc>
              <a:buFont typeface="Arial" panose="020B0604020202020204" pitchFamily="34" charset="0"/>
              <a:buChar char="•"/>
            </a:pPr>
            <a:endParaRPr lang="en-US" sz="2000"/>
          </a:p>
        </p:txBody>
      </p:sp>
    </p:spTree>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77" name="Rectangle 76">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992206" y="1608667"/>
            <a:ext cx="2823275" cy="4501127"/>
          </a:xfrm>
        </p:spPr>
        <p:txBody>
          <a:bodyPr vert="horz" lIns="91440" tIns="45720" rIns="91440" bIns="45720" rtlCol="0" anchor="t">
            <a:normAutofit/>
          </a:bodyPr>
          <a:lstStyle/>
          <a:p>
            <a:pPr algn="r">
              <a:defRPr/>
            </a:pPr>
            <a:r>
              <a:rPr lang="en-US" sz="3200" kern="1200">
                <a:solidFill>
                  <a:srgbClr val="FFFFFF"/>
                </a:solidFill>
                <a:latin typeface="+mj-lt"/>
                <a:ea typeface="+mj-ea"/>
                <a:cs typeface="+mj-cs"/>
              </a:rPr>
              <a:t>Ruptury 3.a 4.st.</a:t>
            </a:r>
          </a:p>
        </p:txBody>
      </p:sp>
      <p:sp>
        <p:nvSpPr>
          <p:cNvPr id="25602" name="Zástupný symbol pro obsah 2"/>
          <p:cNvSpPr>
            <a:spLocks noGrp="1"/>
          </p:cNvSpPr>
          <p:nvPr>
            <p:ph idx="1"/>
          </p:nvPr>
        </p:nvSpPr>
        <p:spPr>
          <a:xfrm>
            <a:off x="4547698" y="1608667"/>
            <a:ext cx="3421958" cy="4501127"/>
          </a:xfrm>
        </p:spPr>
        <p:txBody>
          <a:bodyPr vert="horz" lIns="91440" tIns="45720" rIns="91440" bIns="45720" rtlCol="0">
            <a:normAutofit/>
          </a:bodyPr>
          <a:lstStyle/>
          <a:p>
            <a:r>
              <a:rPr lang="en-US" sz="2000"/>
              <a:t>VEX OR 9,4</a:t>
            </a:r>
          </a:p>
          <a:p>
            <a:r>
              <a:rPr lang="en-US" sz="2000"/>
              <a:t>Forceps OR 23,2</a:t>
            </a:r>
          </a:p>
          <a:p>
            <a:r>
              <a:rPr lang="en-US" sz="2000"/>
              <a:t>VEX+episiotomie OR 34,7</a:t>
            </a:r>
          </a:p>
          <a:p>
            <a:r>
              <a:rPr lang="en-US" sz="2000"/>
              <a:t>Forceps+episiotomie OR 41,8</a:t>
            </a:r>
          </a:p>
        </p:txBody>
      </p:sp>
      <p:sp>
        <p:nvSpPr>
          <p:cNvPr id="25606" name="Text Box 6"/>
          <p:cNvSpPr txBox="1">
            <a:spLocks noChangeArrowheads="1"/>
          </p:cNvSpPr>
          <p:nvPr/>
        </p:nvSpPr>
        <p:spPr bwMode="auto">
          <a:xfrm>
            <a:off x="8289696" y="1608667"/>
            <a:ext cx="3421957" cy="4501127"/>
          </a:xfrm>
          <a:prstGeom prst="rect">
            <a:avLst/>
          </a:prstGeom>
        </p:spPr>
        <p:txBody>
          <a:bodyPr vert="horz" lIns="91440" tIns="45720" rIns="91440" bIns="45720" rtlCol="0">
            <a:normAutofit/>
          </a:bodyPr>
          <a:lstStyle/>
          <a:p>
            <a:pPr indent="-228600">
              <a:lnSpc>
                <a:spcPct val="90000"/>
              </a:lnSpc>
              <a:spcBef>
                <a:spcPct val="30000"/>
              </a:spcBef>
              <a:buFont typeface="Arial" panose="020B0604020202020204" pitchFamily="34" charset="0"/>
              <a:buChar char="•"/>
            </a:pPr>
            <a:r>
              <a:rPr lang="en-US" sz="2000"/>
              <a:t>Am J Obstet Gynecol. 2006;195(3):749.</a:t>
            </a:r>
          </a:p>
          <a:p>
            <a:pPr indent="-228600">
              <a:lnSpc>
                <a:spcPct val="90000"/>
              </a:lnSpc>
              <a:buFont typeface="Arial" panose="020B0604020202020204" pitchFamily="34" charset="0"/>
              <a:buChar char="•"/>
            </a:pPr>
            <a:endParaRPr lang="en-US" sz="2000"/>
          </a:p>
        </p:txBody>
      </p:sp>
    </p:spTree>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2ED9029-64A6-4BAE-BA25-DC2A13D4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4"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AFABACF-DDBE-415C-8EE1-F7DD68C632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5" name="Rectangle 14">
            <a:extLst>
              <a:ext uri="{FF2B5EF4-FFF2-40B4-BE49-F238E27FC236}">
                <a16:creationId xmlns:a16="http://schemas.microsoft.com/office/drawing/2014/main" id="{41E17A99-1553-4633-ADFB-5CCDCF801D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adpis 3">
            <a:extLst>
              <a:ext uri="{FF2B5EF4-FFF2-40B4-BE49-F238E27FC236}">
                <a16:creationId xmlns:a16="http://schemas.microsoft.com/office/drawing/2014/main" id="{2FA557AF-C883-4023-BF47-1BCA5EBB9444}"/>
              </a:ext>
            </a:extLst>
          </p:cNvPr>
          <p:cNvSpPr txBox="1">
            <a:spLocks/>
          </p:cNvSpPr>
          <p:nvPr/>
        </p:nvSpPr>
        <p:spPr>
          <a:xfrm>
            <a:off x="1776173" y="1608667"/>
            <a:ext cx="2556390" cy="449101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spcAft>
                <a:spcPts val="600"/>
              </a:spcAft>
            </a:pPr>
            <a:r>
              <a:rPr lang="en-US" sz="3200" kern="1200">
                <a:solidFill>
                  <a:srgbClr val="FFFFFF"/>
                </a:solidFill>
                <a:latin typeface="+mj-lt"/>
                <a:ea typeface="+mj-ea"/>
                <a:cs typeface="+mj-cs"/>
              </a:rPr>
              <a:t>Časné novorozenecké komplikace</a:t>
            </a:r>
          </a:p>
        </p:txBody>
      </p:sp>
      <p:sp>
        <p:nvSpPr>
          <p:cNvPr id="4" name="Zástupný symbol pro obsah 6">
            <a:extLst>
              <a:ext uri="{FF2B5EF4-FFF2-40B4-BE49-F238E27FC236}">
                <a16:creationId xmlns:a16="http://schemas.microsoft.com/office/drawing/2014/main" id="{8E6694A6-EF65-4310-8618-93D8202EC73C}"/>
              </a:ext>
            </a:extLst>
          </p:cNvPr>
          <p:cNvSpPr txBox="1">
            <a:spLocks/>
          </p:cNvSpPr>
          <p:nvPr/>
        </p:nvSpPr>
        <p:spPr>
          <a:xfrm>
            <a:off x="4976029" y="1608667"/>
            <a:ext cx="6291241" cy="44910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a:solidFill>
                  <a:srgbClr val="FFFFFF"/>
                </a:solidFill>
              </a:rPr>
              <a:t>Forceps</a:t>
            </a:r>
          </a:p>
          <a:p>
            <a:pPr lvl="1"/>
            <a:r>
              <a:rPr lang="en-US" sz="2000">
                <a:solidFill>
                  <a:srgbClr val="FFFFFF"/>
                </a:solidFill>
              </a:rPr>
              <a:t>Lacerace skalpu</a:t>
            </a:r>
          </a:p>
          <a:p>
            <a:pPr lvl="1"/>
            <a:r>
              <a:rPr lang="en-US" sz="2000">
                <a:solidFill>
                  <a:srgbClr val="FFFFFF"/>
                </a:solidFill>
              </a:rPr>
              <a:t>Kefalhematom</a:t>
            </a:r>
          </a:p>
          <a:p>
            <a:pPr lvl="1"/>
            <a:r>
              <a:rPr lang="en-US" sz="2000">
                <a:solidFill>
                  <a:srgbClr val="FFFFFF"/>
                </a:solidFill>
              </a:rPr>
              <a:t>Subgaleální hematom</a:t>
            </a:r>
          </a:p>
          <a:p>
            <a:pPr lvl="1"/>
            <a:r>
              <a:rPr lang="en-US" sz="2000">
                <a:solidFill>
                  <a:srgbClr val="FFFFFF"/>
                </a:solidFill>
              </a:rPr>
              <a:t>Intrakraniální krvácení</a:t>
            </a:r>
          </a:p>
          <a:p>
            <a:pPr lvl="1"/>
            <a:r>
              <a:rPr lang="en-US" sz="2000">
                <a:solidFill>
                  <a:srgbClr val="FFFFFF"/>
                </a:solidFill>
              </a:rPr>
              <a:t>Hyperbilirubinemie</a:t>
            </a:r>
          </a:p>
          <a:p>
            <a:pPr lvl="1"/>
            <a:r>
              <a:rPr lang="en-US" sz="2000">
                <a:solidFill>
                  <a:srgbClr val="FFFFFF"/>
                </a:solidFill>
              </a:rPr>
              <a:t>Krvácení do sítnice</a:t>
            </a:r>
          </a:p>
        </p:txBody>
      </p:sp>
      <p:sp>
        <p:nvSpPr>
          <p:cNvPr id="5" name="Zástupný symbol pro obsah 8">
            <a:extLst>
              <a:ext uri="{FF2B5EF4-FFF2-40B4-BE49-F238E27FC236}">
                <a16:creationId xmlns:a16="http://schemas.microsoft.com/office/drawing/2014/main" id="{380F9C08-7007-4121-AA4D-17392279FA07}"/>
              </a:ext>
            </a:extLst>
          </p:cNvPr>
          <p:cNvSpPr txBox="1">
            <a:spLocks/>
          </p:cNvSpPr>
          <p:nvPr/>
        </p:nvSpPr>
        <p:spPr>
          <a:xfrm>
            <a:off x="6172200" y="2505075"/>
            <a:ext cx="5183188" cy="3684588"/>
          </a:xfrm>
          <a:prstGeom prst="rect">
            <a:avLst/>
          </a:prstGeom>
          <a:ln>
            <a:prstDash val="solid"/>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spcAft>
                <a:spcPts val="600"/>
              </a:spcAft>
            </a:pPr>
            <a:r>
              <a:rPr lang="cs-CZ"/>
              <a:t>VEX</a:t>
            </a:r>
          </a:p>
          <a:p>
            <a:pPr lvl="1">
              <a:spcBef>
                <a:spcPct val="0"/>
              </a:spcBef>
              <a:spcAft>
                <a:spcPts val="600"/>
              </a:spcAft>
            </a:pPr>
            <a:r>
              <a:rPr lang="cs-CZ"/>
              <a:t>Poranění měkkých tkání</a:t>
            </a:r>
          </a:p>
          <a:p>
            <a:pPr lvl="1">
              <a:spcBef>
                <a:spcPct val="0"/>
              </a:spcBef>
              <a:spcAft>
                <a:spcPts val="600"/>
              </a:spcAft>
            </a:pPr>
            <a:r>
              <a:rPr lang="cs-CZ"/>
              <a:t>Poranění očních bulbů</a:t>
            </a:r>
          </a:p>
          <a:p>
            <a:pPr lvl="1">
              <a:spcBef>
                <a:spcPct val="0"/>
              </a:spcBef>
              <a:spcAft>
                <a:spcPts val="600"/>
              </a:spcAft>
            </a:pPr>
            <a:r>
              <a:rPr lang="cs-CZ"/>
              <a:t>Intrakraniální krvácení</a:t>
            </a:r>
          </a:p>
          <a:p>
            <a:pPr lvl="1">
              <a:spcBef>
                <a:spcPct val="0"/>
              </a:spcBef>
              <a:spcAft>
                <a:spcPts val="600"/>
              </a:spcAft>
            </a:pPr>
            <a:r>
              <a:rPr lang="cs-CZ"/>
              <a:t>Subgaleální hematom</a:t>
            </a:r>
          </a:p>
          <a:p>
            <a:pPr lvl="1">
              <a:spcBef>
                <a:spcPct val="0"/>
              </a:spcBef>
              <a:spcAft>
                <a:spcPts val="600"/>
              </a:spcAft>
            </a:pPr>
            <a:r>
              <a:rPr lang="cs-CZ"/>
              <a:t>Hyperbilirubinemie</a:t>
            </a:r>
          </a:p>
          <a:p>
            <a:pPr lvl="1">
              <a:spcBef>
                <a:spcPct val="0"/>
              </a:spcBef>
              <a:spcAft>
                <a:spcPts val="600"/>
              </a:spcAft>
            </a:pPr>
            <a:r>
              <a:rPr lang="cs-CZ"/>
              <a:t>Poranění n.facialis</a:t>
            </a:r>
          </a:p>
          <a:p>
            <a:pPr lvl="1">
              <a:spcBef>
                <a:spcPct val="0"/>
              </a:spcBef>
              <a:spcAft>
                <a:spcPts val="600"/>
              </a:spcAft>
            </a:pPr>
            <a:r>
              <a:rPr lang="cs-CZ"/>
              <a:t>Fraktury lbi</a:t>
            </a:r>
          </a:p>
        </p:txBody>
      </p:sp>
    </p:spTree>
    <p:extLst>
      <p:ext uri="{BB962C8B-B14F-4D97-AF65-F5344CB8AC3E}">
        <p14:creationId xmlns:p14="http://schemas.microsoft.com/office/powerpoint/2010/main" val="422079820"/>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B80A1D2-6F9F-4016-930C-BFED52697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4"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5138928" y="988741"/>
            <a:ext cx="6248416" cy="4880518"/>
          </a:xfrm>
          <a:noFill/>
          <a:ln>
            <a:noFill/>
          </a:ln>
        </p:spPr>
        <p:txBody>
          <a:bodyPr vert="horz" wrap="square" lIns="91440" tIns="45720" rIns="91440" bIns="45720" rtlCol="0" anchor="ctr">
            <a:normAutofit/>
          </a:bodyPr>
          <a:lstStyle/>
          <a:p>
            <a:pPr>
              <a:defRPr/>
            </a:pPr>
            <a:r>
              <a:rPr lang="en-US" sz="4800" kern="1200">
                <a:solidFill>
                  <a:srgbClr val="FFFFFF"/>
                </a:solidFill>
                <a:latin typeface="+mj-lt"/>
                <a:ea typeface="+mj-ea"/>
                <a:cs typeface="+mj-cs"/>
              </a:rPr>
              <a:t>Neonatální komplikace - dlouhodobé</a:t>
            </a:r>
          </a:p>
        </p:txBody>
      </p:sp>
      <p:sp>
        <p:nvSpPr>
          <p:cNvPr id="73" name="Rectangle 72">
            <a:extLst>
              <a:ext uri="{FF2B5EF4-FFF2-40B4-BE49-F238E27FC236}">
                <a16:creationId xmlns:a16="http://schemas.microsoft.com/office/drawing/2014/main" id="{D0E7CE61-61C7-4642-A52F-E247DDDDEA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75" name="Rectangle 74">
            <a:extLst>
              <a:ext uri="{FF2B5EF4-FFF2-40B4-BE49-F238E27FC236}">
                <a16:creationId xmlns:a16="http://schemas.microsoft.com/office/drawing/2014/main" id="{451CDBB9-1839-4716-85F6-68DADEE68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98" name="Zástupný symbol pro obsah 2"/>
          <p:cNvSpPr>
            <a:spLocks noGrp="1"/>
          </p:cNvSpPr>
          <p:nvPr>
            <p:ph idx="1"/>
          </p:nvPr>
        </p:nvSpPr>
        <p:spPr>
          <a:xfrm>
            <a:off x="1867700" y="2007220"/>
            <a:ext cx="2357553" cy="2843560"/>
          </a:xfrm>
        </p:spPr>
        <p:txBody>
          <a:bodyPr vert="horz" lIns="91440" tIns="45720" rIns="91440" bIns="45720" rtlCol="0" anchor="ctr">
            <a:normAutofit/>
          </a:bodyPr>
          <a:lstStyle/>
          <a:p>
            <a:pPr marL="0" indent="0" algn="r">
              <a:buNone/>
            </a:pPr>
            <a:r>
              <a:rPr lang="en-US" sz="2400" kern="1200">
                <a:solidFill>
                  <a:srgbClr val="FFFFFF"/>
                </a:solidFill>
                <a:latin typeface="+mn-lt"/>
                <a:ea typeface="+mn-ea"/>
                <a:cs typeface="+mn-cs"/>
              </a:rPr>
              <a:t>Dlouhodobé následky akutních komplikací jsou vzácné a srovnatelné u VEX i kleští</a:t>
            </a:r>
          </a:p>
        </p:txBody>
      </p:sp>
    </p:spTree>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B80A1D2-6F9F-4016-930C-BFED52697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4"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adpis 3">
            <a:extLst>
              <a:ext uri="{FF2B5EF4-FFF2-40B4-BE49-F238E27FC236}">
                <a16:creationId xmlns:a16="http://schemas.microsoft.com/office/drawing/2014/main" id="{D7D77E37-159A-475A-9D3F-989FF9CFAB4C}"/>
              </a:ext>
            </a:extLst>
          </p:cNvPr>
          <p:cNvSpPr>
            <a:spLocks noGrp="1"/>
          </p:cNvSpPr>
          <p:nvPr>
            <p:ph type="title"/>
          </p:nvPr>
        </p:nvSpPr>
        <p:spPr>
          <a:xfrm>
            <a:off x="5138928" y="988741"/>
            <a:ext cx="6248416" cy="4880518"/>
          </a:xfrm>
          <a:noFill/>
          <a:ln>
            <a:noFill/>
          </a:ln>
        </p:spPr>
        <p:txBody>
          <a:bodyPr vert="horz" wrap="square" lIns="91440" tIns="45720" rIns="91440" bIns="45720" rtlCol="0" anchor="ctr">
            <a:normAutofit/>
          </a:bodyPr>
          <a:lstStyle/>
          <a:p>
            <a:r>
              <a:rPr lang="en-US" sz="4800" kern="1200">
                <a:solidFill>
                  <a:srgbClr val="FFFFFF"/>
                </a:solidFill>
                <a:latin typeface="+mj-lt"/>
                <a:ea typeface="+mj-ea"/>
                <a:cs typeface="+mj-cs"/>
              </a:rPr>
              <a:t>… děkuji za pozornost</a:t>
            </a:r>
          </a:p>
        </p:txBody>
      </p:sp>
      <p:sp>
        <p:nvSpPr>
          <p:cNvPr id="11" name="Rectangle 10">
            <a:extLst>
              <a:ext uri="{FF2B5EF4-FFF2-40B4-BE49-F238E27FC236}">
                <a16:creationId xmlns:a16="http://schemas.microsoft.com/office/drawing/2014/main" id="{D0E7CE61-61C7-4642-A52F-E247DDDDEA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3" name="Rectangle 12">
            <a:extLst>
              <a:ext uri="{FF2B5EF4-FFF2-40B4-BE49-F238E27FC236}">
                <a16:creationId xmlns:a16="http://schemas.microsoft.com/office/drawing/2014/main" id="{451CDBB9-1839-4716-85F6-68DADEE68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579431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37" name="Rectangle 136">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6" name="Rectangle 2"/>
          <p:cNvSpPr>
            <a:spLocks noGrp="1" noChangeArrowheads="1"/>
          </p:cNvSpPr>
          <p:nvPr>
            <p:ph type="title"/>
          </p:nvPr>
        </p:nvSpPr>
        <p:spPr>
          <a:xfrm>
            <a:off x="992206" y="1608667"/>
            <a:ext cx="2823275" cy="4501127"/>
          </a:xfrm>
        </p:spPr>
        <p:txBody>
          <a:bodyPr anchor="t">
            <a:normAutofit/>
          </a:bodyPr>
          <a:lstStyle/>
          <a:p>
            <a:pPr algn="r" eaLnBrk="1" hangingPunct="1"/>
            <a:r>
              <a:rPr lang="cs-CZ" sz="3200">
                <a:solidFill>
                  <a:srgbClr val="FFFFFF"/>
                </a:solidFill>
              </a:rPr>
              <a:t>Indikace k ukončení porodu                   kleštěmi</a:t>
            </a:r>
          </a:p>
        </p:txBody>
      </p:sp>
      <p:sp>
        <p:nvSpPr>
          <p:cNvPr id="8195" name="Rectangle 3"/>
          <p:cNvSpPr>
            <a:spLocks noGrp="1" noChangeArrowheads="1"/>
          </p:cNvSpPr>
          <p:nvPr>
            <p:ph sz="half" idx="1"/>
          </p:nvPr>
        </p:nvSpPr>
        <p:spPr>
          <a:xfrm>
            <a:off x="4547698" y="1608667"/>
            <a:ext cx="3421958" cy="4501127"/>
          </a:xfrm>
        </p:spPr>
        <p:txBody>
          <a:bodyPr>
            <a:normAutofit/>
          </a:bodyPr>
          <a:lstStyle/>
          <a:p>
            <a:pPr eaLnBrk="1" hangingPunct="1">
              <a:defRPr/>
            </a:pPr>
            <a:r>
              <a:rPr lang="cs-CZ" sz="2000"/>
              <a:t>Ze strany rodičky</a:t>
            </a:r>
          </a:p>
          <a:p>
            <a:pPr lvl="1">
              <a:defRPr/>
            </a:pPr>
            <a:r>
              <a:rPr lang="cs-CZ" sz="2000"/>
              <a:t>Protrahovaná 2.doba porodní</a:t>
            </a:r>
          </a:p>
          <a:p>
            <a:pPr lvl="2">
              <a:defRPr/>
            </a:pPr>
            <a:r>
              <a:rPr lang="cs-CZ"/>
              <a:t>Sekundárně slabé kontrakce</a:t>
            </a:r>
          </a:p>
          <a:p>
            <a:pPr lvl="2">
              <a:defRPr/>
            </a:pPr>
            <a:r>
              <a:rPr lang="cs-CZ"/>
              <a:t>Špatná funkce           břišního lisu</a:t>
            </a:r>
          </a:p>
          <a:p>
            <a:pPr lvl="2">
              <a:defRPr/>
            </a:pPr>
            <a:r>
              <a:rPr lang="cs-CZ"/>
              <a:t>Vyčerpaná rodička</a:t>
            </a:r>
          </a:p>
          <a:p>
            <a:pPr lvl="1">
              <a:defRPr/>
            </a:pPr>
            <a:r>
              <a:rPr lang="cs-CZ" sz="2000"/>
              <a:t>Vyloučení námahy           rodičky ve II.době</a:t>
            </a:r>
          </a:p>
        </p:txBody>
      </p:sp>
      <p:sp>
        <p:nvSpPr>
          <p:cNvPr id="8196" name="Rectangle 4"/>
          <p:cNvSpPr>
            <a:spLocks noGrp="1" noChangeArrowheads="1"/>
          </p:cNvSpPr>
          <p:nvPr>
            <p:ph sz="half" idx="2"/>
          </p:nvPr>
        </p:nvSpPr>
        <p:spPr>
          <a:xfrm>
            <a:off x="8289696" y="1608667"/>
            <a:ext cx="3421957" cy="4501127"/>
          </a:xfrm>
        </p:spPr>
        <p:txBody>
          <a:bodyPr>
            <a:normAutofit/>
          </a:bodyPr>
          <a:lstStyle/>
          <a:p>
            <a:pPr eaLnBrk="1" hangingPunct="1">
              <a:defRPr/>
            </a:pPr>
            <a:r>
              <a:rPr lang="cs-CZ" sz="2000"/>
              <a:t>Ze strany plodu</a:t>
            </a:r>
          </a:p>
          <a:p>
            <a:pPr lvl="1" eaLnBrk="1" hangingPunct="1">
              <a:defRPr/>
            </a:pPr>
            <a:r>
              <a:rPr lang="cs-CZ" sz="2000"/>
              <a:t>Akutní hypoxie plodu</a:t>
            </a:r>
          </a:p>
        </p:txBody>
      </p:sp>
    </p:spTree>
    <p:extLst>
      <p:ext uri="{BB962C8B-B14F-4D97-AF65-F5344CB8AC3E}">
        <p14:creationId xmlns:p14="http://schemas.microsoft.com/office/powerpoint/2010/main" val="172538534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A2ED9029-64A6-4BAE-BA25-DC2A13D4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4"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DAFABACF-DDBE-415C-8EE1-F7DD68C632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76" name="Rectangle 75">
            <a:extLst>
              <a:ext uri="{FF2B5EF4-FFF2-40B4-BE49-F238E27FC236}">
                <a16:creationId xmlns:a16="http://schemas.microsoft.com/office/drawing/2014/main" id="{41E17A99-1553-4633-ADFB-5CCDCF801D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0" name="Rectangle 2"/>
          <p:cNvSpPr>
            <a:spLocks noGrp="1" noChangeArrowheads="1"/>
          </p:cNvSpPr>
          <p:nvPr>
            <p:ph type="title"/>
          </p:nvPr>
        </p:nvSpPr>
        <p:spPr>
          <a:xfrm>
            <a:off x="1776173" y="1608667"/>
            <a:ext cx="2556390" cy="4491015"/>
          </a:xfrm>
        </p:spPr>
        <p:txBody>
          <a:bodyPr anchor="t">
            <a:normAutofit/>
          </a:bodyPr>
          <a:lstStyle/>
          <a:p>
            <a:pPr algn="r" eaLnBrk="1" hangingPunct="1"/>
            <a:r>
              <a:rPr lang="cs-CZ" sz="3200">
                <a:solidFill>
                  <a:srgbClr val="FFFFFF"/>
                </a:solidFill>
              </a:rPr>
              <a:t>Podmínky pro porod per forcipem</a:t>
            </a:r>
          </a:p>
        </p:txBody>
      </p:sp>
      <p:sp>
        <p:nvSpPr>
          <p:cNvPr id="6147" name="Rectangle 3"/>
          <p:cNvSpPr>
            <a:spLocks noGrp="1" noChangeArrowheads="1"/>
          </p:cNvSpPr>
          <p:nvPr>
            <p:ph idx="1"/>
          </p:nvPr>
        </p:nvSpPr>
        <p:spPr>
          <a:xfrm>
            <a:off x="4976029" y="1608667"/>
            <a:ext cx="6291241" cy="4491015"/>
          </a:xfrm>
        </p:spPr>
        <p:txBody>
          <a:bodyPr>
            <a:normAutofit/>
          </a:bodyPr>
          <a:lstStyle/>
          <a:p>
            <a:pPr eaLnBrk="1" hangingPunct="1">
              <a:defRPr/>
            </a:pPr>
            <a:r>
              <a:rPr lang="cs-CZ" sz="2000">
                <a:solidFill>
                  <a:srgbClr val="FFFFFF"/>
                </a:solidFill>
              </a:rPr>
              <a:t>Normální pánev – vyloučit nepoměr</a:t>
            </a:r>
          </a:p>
          <a:p>
            <a:pPr eaLnBrk="1" hangingPunct="1">
              <a:defRPr/>
            </a:pPr>
            <a:r>
              <a:rPr lang="cs-CZ" sz="2000">
                <a:solidFill>
                  <a:srgbClr val="FFFFFF"/>
                </a:solidFill>
              </a:rPr>
              <a:t>Zašlá porodnická branka</a:t>
            </a:r>
          </a:p>
          <a:p>
            <a:pPr eaLnBrk="1" hangingPunct="1">
              <a:defRPr/>
            </a:pPr>
            <a:r>
              <a:rPr lang="cs-CZ" sz="2000">
                <a:solidFill>
                  <a:srgbClr val="FFFFFF"/>
                </a:solidFill>
              </a:rPr>
              <a:t>Volné měkké cesty porodní</a:t>
            </a:r>
          </a:p>
          <a:p>
            <a:pPr eaLnBrk="1" hangingPunct="1">
              <a:defRPr/>
            </a:pPr>
            <a:r>
              <a:rPr lang="cs-CZ" sz="2000">
                <a:solidFill>
                  <a:srgbClr val="FFFFFF"/>
                </a:solidFill>
              </a:rPr>
              <a:t>Odteklá voda plodová</a:t>
            </a:r>
          </a:p>
          <a:p>
            <a:pPr eaLnBrk="1" hangingPunct="1">
              <a:defRPr/>
            </a:pPr>
            <a:r>
              <a:rPr lang="cs-CZ" sz="2000">
                <a:solidFill>
                  <a:srgbClr val="FFFFFF"/>
                </a:solidFill>
              </a:rPr>
              <a:t>Hlavička plodu vstouplá minimálně v pánevní šíři</a:t>
            </a:r>
          </a:p>
          <a:p>
            <a:pPr eaLnBrk="1" hangingPunct="1">
              <a:defRPr/>
            </a:pPr>
            <a:r>
              <a:rPr lang="cs-CZ" sz="2000">
                <a:solidFill>
                  <a:srgbClr val="FFFFFF"/>
                </a:solidFill>
              </a:rPr>
              <a:t>Živý plod</a:t>
            </a:r>
          </a:p>
          <a:p>
            <a:pPr eaLnBrk="1" hangingPunct="1">
              <a:buFont typeface="Wingdings" pitchFamily="2" charset="2"/>
              <a:buNone/>
              <a:defRPr/>
            </a:pPr>
            <a:endParaRPr lang="cs-CZ" sz="2000">
              <a:solidFill>
                <a:srgbClr val="FFFFFF"/>
              </a:solidFill>
            </a:endParaRPr>
          </a:p>
        </p:txBody>
      </p:sp>
    </p:spTree>
    <p:extLst>
      <p:ext uri="{BB962C8B-B14F-4D97-AF65-F5344CB8AC3E}">
        <p14:creationId xmlns:p14="http://schemas.microsoft.com/office/powerpoint/2010/main" val="134250696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A2ED9029-64A6-4BAE-BA25-DC2A13D4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4"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DAFABACF-DDBE-415C-8EE1-F7DD68C632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76" name="Rectangle 75">
            <a:extLst>
              <a:ext uri="{FF2B5EF4-FFF2-40B4-BE49-F238E27FC236}">
                <a16:creationId xmlns:a16="http://schemas.microsoft.com/office/drawing/2014/main" id="{41E17A99-1553-4633-ADFB-5CCDCF801D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Rectangle 2"/>
          <p:cNvSpPr>
            <a:spLocks noGrp="1" noChangeArrowheads="1"/>
          </p:cNvSpPr>
          <p:nvPr>
            <p:ph type="title"/>
          </p:nvPr>
        </p:nvSpPr>
        <p:spPr>
          <a:xfrm>
            <a:off x="1776173" y="1608667"/>
            <a:ext cx="2556390" cy="4491015"/>
          </a:xfrm>
        </p:spPr>
        <p:txBody>
          <a:bodyPr anchor="t">
            <a:normAutofit/>
          </a:bodyPr>
          <a:lstStyle/>
          <a:p>
            <a:pPr algn="r" eaLnBrk="1" hangingPunct="1"/>
            <a:r>
              <a:rPr lang="cs-CZ" sz="3200">
                <a:solidFill>
                  <a:srgbClr val="FFFFFF"/>
                </a:solidFill>
              </a:rPr>
              <a:t>Výběr kleští</a:t>
            </a:r>
          </a:p>
        </p:txBody>
      </p:sp>
      <p:sp>
        <p:nvSpPr>
          <p:cNvPr id="3075" name="Rectangle 3"/>
          <p:cNvSpPr>
            <a:spLocks noGrp="1" noChangeArrowheads="1"/>
          </p:cNvSpPr>
          <p:nvPr>
            <p:ph idx="1"/>
          </p:nvPr>
        </p:nvSpPr>
        <p:spPr>
          <a:xfrm>
            <a:off x="4976029" y="1608667"/>
            <a:ext cx="6291241" cy="4491015"/>
          </a:xfrm>
        </p:spPr>
        <p:txBody>
          <a:bodyPr>
            <a:normAutofit/>
          </a:bodyPr>
          <a:lstStyle/>
          <a:p>
            <a:pPr eaLnBrk="1" hangingPunct="1">
              <a:defRPr/>
            </a:pPr>
            <a:r>
              <a:rPr lang="cs-CZ" sz="2000">
                <a:solidFill>
                  <a:srgbClr val="FFFFFF"/>
                </a:solidFill>
              </a:rPr>
              <a:t>Konstrukce kleští </a:t>
            </a:r>
          </a:p>
          <a:p>
            <a:pPr lvl="1" eaLnBrk="1" hangingPunct="1">
              <a:defRPr/>
            </a:pPr>
            <a:r>
              <a:rPr lang="cs-CZ" sz="2000">
                <a:solidFill>
                  <a:srgbClr val="FFFFFF"/>
                </a:solidFill>
              </a:rPr>
              <a:t>Zkřížené (Simpsonovy, Breusovy)</a:t>
            </a:r>
          </a:p>
          <a:p>
            <a:pPr lvl="1" eaLnBrk="1" hangingPunct="1">
              <a:defRPr/>
            </a:pPr>
            <a:r>
              <a:rPr lang="cs-CZ" sz="2000">
                <a:solidFill>
                  <a:srgbClr val="FFFFFF"/>
                </a:solidFill>
              </a:rPr>
              <a:t>Paralelní (Shuteho)</a:t>
            </a:r>
          </a:p>
          <a:p>
            <a:pPr eaLnBrk="1" hangingPunct="1">
              <a:defRPr/>
            </a:pPr>
            <a:endParaRPr lang="cs-CZ" sz="2000">
              <a:solidFill>
                <a:srgbClr val="FFFFFF"/>
              </a:solidFill>
            </a:endParaRPr>
          </a:p>
          <a:p>
            <a:pPr eaLnBrk="1" hangingPunct="1">
              <a:defRPr/>
            </a:pPr>
            <a:endParaRPr lang="cs-CZ" sz="2000">
              <a:solidFill>
                <a:srgbClr val="FFFFFF"/>
              </a:solidFill>
            </a:endParaRPr>
          </a:p>
        </p:txBody>
      </p:sp>
    </p:spTree>
    <p:extLst>
      <p:ext uri="{BB962C8B-B14F-4D97-AF65-F5344CB8AC3E}">
        <p14:creationId xmlns:p14="http://schemas.microsoft.com/office/powerpoint/2010/main" val="54596578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Rectangle 74">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pic>
        <p:nvPicPr>
          <p:cNvPr id="6146" name="Picture 2" descr="forceps5"/>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4628124" y="1286934"/>
            <a:ext cx="2935753" cy="41059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6258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2ED9029-64A6-4BAE-BA25-DC2A13D4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4"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AFABACF-DDBE-415C-8EE1-F7DD68C632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41E17A99-1553-4633-ADFB-5CCDCF801D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1776173" y="1608667"/>
            <a:ext cx="2556390" cy="4491015"/>
          </a:xfrm>
        </p:spPr>
        <p:txBody>
          <a:bodyPr anchor="t">
            <a:normAutofit/>
          </a:bodyPr>
          <a:lstStyle/>
          <a:p>
            <a:pPr algn="r"/>
            <a:r>
              <a:rPr lang="cs-CZ" sz="3200">
                <a:solidFill>
                  <a:srgbClr val="FFFFFF"/>
                </a:solidFill>
              </a:rPr>
              <a:t>Rozdělení kleští</a:t>
            </a:r>
          </a:p>
        </p:txBody>
      </p:sp>
      <p:sp>
        <p:nvSpPr>
          <p:cNvPr id="3" name="Zástupný symbol pro obsah 2"/>
          <p:cNvSpPr>
            <a:spLocks noGrp="1"/>
          </p:cNvSpPr>
          <p:nvPr>
            <p:ph idx="1"/>
          </p:nvPr>
        </p:nvSpPr>
        <p:spPr>
          <a:xfrm>
            <a:off x="4976029" y="1608667"/>
            <a:ext cx="6291241" cy="4491015"/>
          </a:xfrm>
        </p:spPr>
        <p:txBody>
          <a:bodyPr>
            <a:normAutofit/>
          </a:bodyPr>
          <a:lstStyle/>
          <a:p>
            <a:pPr marL="365760" indent="-283464">
              <a:buNone/>
              <a:defRPr/>
            </a:pPr>
            <a:r>
              <a:rPr lang="cs-CZ" sz="1400">
                <a:solidFill>
                  <a:srgbClr val="FFFFFF"/>
                </a:solidFill>
                <a:latin typeface="Times New Roman" pitchFamily="18" charset="0"/>
                <a:cs typeface="Times New Roman" pitchFamily="18" charset="0"/>
              </a:rPr>
              <a:t>Porodnické kleště </a:t>
            </a:r>
          </a:p>
          <a:p>
            <a:pPr marL="365760" indent="-283464">
              <a:buFont typeface="Wingdings 2"/>
              <a:buChar char=""/>
              <a:defRPr/>
            </a:pPr>
            <a:r>
              <a:rPr lang="cs-CZ" sz="1400" i="1">
                <a:solidFill>
                  <a:srgbClr val="FFFFFF"/>
                </a:solidFill>
                <a:latin typeface="Times New Roman" pitchFamily="18" charset="0"/>
                <a:cs typeface="Times New Roman" pitchFamily="18" charset="0"/>
              </a:rPr>
              <a:t>podle pánevní roviny:</a:t>
            </a:r>
          </a:p>
          <a:p>
            <a:pPr marL="765810" lvl="1" indent="-283464">
              <a:buNone/>
              <a:defRPr/>
            </a:pPr>
            <a:r>
              <a:rPr lang="cs-CZ" sz="1400">
                <a:solidFill>
                  <a:srgbClr val="FFFFFF"/>
                </a:solidFill>
                <a:latin typeface="Times New Roman" pitchFamily="18" charset="0"/>
                <a:cs typeface="Times New Roman" pitchFamily="18" charset="0"/>
              </a:rPr>
              <a:t>o východové (hlavička v pánevním východu) - Simpson</a:t>
            </a:r>
          </a:p>
          <a:p>
            <a:pPr marL="765810" lvl="1" indent="-283464">
              <a:buNone/>
              <a:defRPr/>
            </a:pPr>
            <a:r>
              <a:rPr lang="cs-CZ" sz="1400">
                <a:solidFill>
                  <a:srgbClr val="FFFFFF"/>
                </a:solidFill>
                <a:latin typeface="Times New Roman" pitchFamily="18" charset="0"/>
                <a:cs typeface="Times New Roman" pitchFamily="18" charset="0"/>
              </a:rPr>
              <a:t>o střední (hlavička v pánevní úžině nebo šíři) – Breus, Kjelland, Shute</a:t>
            </a:r>
          </a:p>
          <a:p>
            <a:pPr marL="765810" lvl="1" indent="-283464">
              <a:buNone/>
              <a:defRPr/>
            </a:pPr>
            <a:r>
              <a:rPr lang="cs-CZ" sz="1400">
                <a:solidFill>
                  <a:srgbClr val="FFFFFF"/>
                </a:solidFill>
                <a:latin typeface="Times New Roman" pitchFamily="18" charset="0"/>
                <a:cs typeface="Times New Roman" pitchFamily="18" charset="0"/>
              </a:rPr>
              <a:t>o vysoké (hlavička v úrovni pánevního vchodu) – již se neprovádějí</a:t>
            </a:r>
          </a:p>
          <a:p>
            <a:pPr marL="365760" indent="-283464">
              <a:buNone/>
              <a:defRPr/>
            </a:pPr>
            <a:r>
              <a:rPr lang="cs-CZ" sz="1400">
                <a:solidFill>
                  <a:srgbClr val="FFFFFF"/>
                </a:solidFill>
                <a:latin typeface="Times New Roman" pitchFamily="18" charset="0"/>
                <a:cs typeface="Times New Roman" pitchFamily="18" charset="0"/>
              </a:rPr>
              <a:t>• </a:t>
            </a:r>
            <a:r>
              <a:rPr lang="cs-CZ" sz="1400" i="1">
                <a:solidFill>
                  <a:srgbClr val="FFFFFF"/>
                </a:solidFill>
                <a:latin typeface="Times New Roman" pitchFamily="18" charset="0"/>
                <a:cs typeface="Times New Roman" pitchFamily="18" charset="0"/>
              </a:rPr>
              <a:t>podle konstrukce:</a:t>
            </a:r>
          </a:p>
          <a:p>
            <a:pPr marL="765810" lvl="1" indent="-283464">
              <a:buFont typeface="Wingdings 2"/>
              <a:buChar char=""/>
              <a:defRPr/>
            </a:pPr>
            <a:r>
              <a:rPr lang="cs-CZ" sz="1400">
                <a:solidFill>
                  <a:srgbClr val="FFFFFF"/>
                </a:solidFill>
                <a:latin typeface="Times New Roman" pitchFamily="18" charset="0"/>
                <a:cs typeface="Times New Roman" pitchFamily="18" charset="0"/>
              </a:rPr>
              <a:t>o paralelní</a:t>
            </a:r>
          </a:p>
          <a:p>
            <a:pPr marL="765810" lvl="1" indent="-283464">
              <a:buFont typeface="Wingdings 2"/>
              <a:buChar char=""/>
              <a:defRPr/>
            </a:pPr>
            <a:r>
              <a:rPr lang="cs-CZ" sz="1400">
                <a:solidFill>
                  <a:srgbClr val="FFFFFF"/>
                </a:solidFill>
                <a:latin typeface="Times New Roman" pitchFamily="18" charset="0"/>
                <a:cs typeface="Times New Roman" pitchFamily="18" charset="0"/>
              </a:rPr>
              <a:t>o zkřížené</a:t>
            </a:r>
          </a:p>
          <a:p>
            <a:pPr marL="365760" indent="-283464">
              <a:buNone/>
              <a:defRPr/>
            </a:pPr>
            <a:r>
              <a:rPr lang="cs-CZ" sz="1400">
                <a:solidFill>
                  <a:srgbClr val="FFFFFF"/>
                </a:solidFill>
                <a:latin typeface="Times New Roman" pitchFamily="18" charset="0"/>
                <a:cs typeface="Times New Roman" pitchFamily="18" charset="0"/>
              </a:rPr>
              <a:t>• </a:t>
            </a:r>
            <a:r>
              <a:rPr lang="cs-CZ" sz="1400" i="1">
                <a:solidFill>
                  <a:srgbClr val="FFFFFF"/>
                </a:solidFill>
                <a:latin typeface="Times New Roman" pitchFamily="18" charset="0"/>
                <a:cs typeface="Times New Roman" pitchFamily="18" charset="0"/>
              </a:rPr>
              <a:t>podle možnosti rotace:</a:t>
            </a:r>
          </a:p>
          <a:p>
            <a:pPr marL="765810" lvl="1" indent="-283464">
              <a:buNone/>
              <a:defRPr/>
            </a:pPr>
            <a:r>
              <a:rPr lang="cs-CZ" sz="1400">
                <a:solidFill>
                  <a:srgbClr val="FFFFFF"/>
                </a:solidFill>
                <a:latin typeface="Times New Roman" pitchFamily="18" charset="0"/>
                <a:cs typeface="Times New Roman" pitchFamily="18" charset="0"/>
              </a:rPr>
              <a:t>o rotační</a:t>
            </a:r>
          </a:p>
          <a:p>
            <a:pPr marL="765810" lvl="1" indent="-283464">
              <a:buNone/>
              <a:defRPr/>
            </a:pPr>
            <a:r>
              <a:rPr lang="cs-CZ" sz="1400">
                <a:solidFill>
                  <a:srgbClr val="FFFFFF"/>
                </a:solidFill>
                <a:latin typeface="Times New Roman" pitchFamily="18" charset="0"/>
                <a:cs typeface="Times New Roman" pitchFamily="18" charset="0"/>
              </a:rPr>
              <a:t>o nerotační</a:t>
            </a:r>
          </a:p>
          <a:p>
            <a:pPr marL="365760" indent="-283464">
              <a:buNone/>
              <a:defRPr/>
            </a:pPr>
            <a:r>
              <a:rPr lang="cs-CZ" sz="1400">
                <a:solidFill>
                  <a:srgbClr val="FFFFFF"/>
                </a:solidFill>
                <a:latin typeface="Times New Roman" pitchFamily="18" charset="0"/>
                <a:cs typeface="Times New Roman" pitchFamily="18" charset="0"/>
              </a:rPr>
              <a:t>• </a:t>
            </a:r>
            <a:r>
              <a:rPr lang="cs-CZ" sz="1400" i="1">
                <a:solidFill>
                  <a:srgbClr val="FFFFFF"/>
                </a:solidFill>
                <a:latin typeface="Times New Roman" pitchFamily="18" charset="0"/>
                <a:cs typeface="Times New Roman" pitchFamily="18" charset="0"/>
              </a:rPr>
              <a:t>podle národnosti autorů jednotlivých kleští</a:t>
            </a:r>
            <a:r>
              <a:rPr lang="cs-CZ" sz="1400">
                <a:solidFill>
                  <a:srgbClr val="FFFFFF"/>
                </a:solidFill>
                <a:latin typeface="Times New Roman" pitchFamily="18" charset="0"/>
                <a:cs typeface="Times New Roman" pitchFamily="18" charset="0"/>
              </a:rPr>
              <a:t>:</a:t>
            </a:r>
          </a:p>
          <a:p>
            <a:pPr marL="765810" lvl="1" indent="-283464">
              <a:buNone/>
              <a:defRPr/>
            </a:pPr>
            <a:r>
              <a:rPr lang="cs-CZ" sz="1400">
                <a:solidFill>
                  <a:srgbClr val="FFFFFF"/>
                </a:solidFill>
                <a:latin typeface="Times New Roman" pitchFamily="18" charset="0"/>
                <a:cs typeface="Times New Roman" pitchFamily="18" charset="0"/>
              </a:rPr>
              <a:t>o anglické (Simpson, Smellie)</a:t>
            </a:r>
          </a:p>
          <a:p>
            <a:pPr marL="765810" lvl="1" indent="-283464">
              <a:buNone/>
              <a:defRPr/>
            </a:pPr>
            <a:r>
              <a:rPr lang="cs-CZ" sz="1400">
                <a:solidFill>
                  <a:srgbClr val="FFFFFF"/>
                </a:solidFill>
                <a:latin typeface="Times New Roman" pitchFamily="18" charset="0"/>
                <a:cs typeface="Times New Roman" pitchFamily="18" charset="0"/>
              </a:rPr>
              <a:t>o francouzské (Levret, Tarnier)</a:t>
            </a:r>
          </a:p>
          <a:p>
            <a:pPr marL="765810" lvl="1" indent="-283464">
              <a:buNone/>
              <a:defRPr/>
            </a:pPr>
            <a:r>
              <a:rPr lang="cs-CZ" sz="1400">
                <a:solidFill>
                  <a:srgbClr val="FFFFFF"/>
                </a:solidFill>
                <a:latin typeface="Times New Roman" pitchFamily="18" charset="0"/>
                <a:cs typeface="Times New Roman" pitchFamily="18" charset="0"/>
              </a:rPr>
              <a:t>o německé (Naegele)</a:t>
            </a:r>
          </a:p>
          <a:p>
            <a:endParaRPr lang="cs-CZ" sz="1400">
              <a:solidFill>
                <a:srgbClr val="FFFFFF"/>
              </a:solidFill>
            </a:endParaRPr>
          </a:p>
        </p:txBody>
      </p:sp>
    </p:spTree>
    <p:extLst>
      <p:ext uri="{BB962C8B-B14F-4D97-AF65-F5344CB8AC3E}">
        <p14:creationId xmlns:p14="http://schemas.microsoft.com/office/powerpoint/2010/main" val="291519339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A2ED9029-64A6-4BAE-BA25-DC2A13D4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4"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DAFABACF-DDBE-415C-8EE1-F7DD68C632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39" name="Rectangle 138">
            <a:extLst>
              <a:ext uri="{FF2B5EF4-FFF2-40B4-BE49-F238E27FC236}">
                <a16:creationId xmlns:a16="http://schemas.microsoft.com/office/drawing/2014/main" id="{41E17A99-1553-4633-ADFB-5CCDCF801D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0" name="Rectangle 2"/>
          <p:cNvSpPr>
            <a:spLocks noGrp="1" noChangeArrowheads="1"/>
          </p:cNvSpPr>
          <p:nvPr>
            <p:ph type="title"/>
          </p:nvPr>
        </p:nvSpPr>
        <p:spPr>
          <a:xfrm>
            <a:off x="1776173" y="1608667"/>
            <a:ext cx="2556390" cy="4491015"/>
          </a:xfrm>
        </p:spPr>
        <p:txBody>
          <a:bodyPr anchor="t">
            <a:normAutofit/>
          </a:bodyPr>
          <a:lstStyle/>
          <a:p>
            <a:pPr algn="r" eaLnBrk="1" hangingPunct="1"/>
            <a:r>
              <a:rPr lang="cs-CZ" sz="3200">
                <a:solidFill>
                  <a:srgbClr val="FFFFFF"/>
                </a:solidFill>
              </a:rPr>
              <a:t>Technika operace</a:t>
            </a:r>
          </a:p>
        </p:txBody>
      </p:sp>
      <p:sp>
        <p:nvSpPr>
          <p:cNvPr id="9219" name="Rectangle 3"/>
          <p:cNvSpPr>
            <a:spLocks noGrp="1" noChangeArrowheads="1"/>
          </p:cNvSpPr>
          <p:nvPr>
            <p:ph idx="1"/>
          </p:nvPr>
        </p:nvSpPr>
        <p:spPr>
          <a:xfrm>
            <a:off x="4976029" y="1608667"/>
            <a:ext cx="6291241" cy="4491015"/>
          </a:xfrm>
        </p:spPr>
        <p:txBody>
          <a:bodyPr>
            <a:normAutofit/>
          </a:bodyPr>
          <a:lstStyle/>
          <a:p>
            <a:pPr eaLnBrk="1" hangingPunct="1">
              <a:defRPr/>
            </a:pPr>
            <a:r>
              <a:rPr lang="cs-CZ" sz="2000">
                <a:solidFill>
                  <a:srgbClr val="FFFFFF"/>
                </a:solidFill>
              </a:rPr>
              <a:t>Stanovení indikace k operaci</a:t>
            </a:r>
          </a:p>
          <a:p>
            <a:pPr eaLnBrk="1" hangingPunct="1">
              <a:defRPr/>
            </a:pPr>
            <a:r>
              <a:rPr lang="cs-CZ" sz="2000">
                <a:solidFill>
                  <a:srgbClr val="FFFFFF"/>
                </a:solidFill>
              </a:rPr>
              <a:t>Desinfekce a zarouškování rodidel</a:t>
            </a:r>
          </a:p>
          <a:p>
            <a:pPr eaLnBrk="1" hangingPunct="1">
              <a:defRPr/>
            </a:pPr>
            <a:r>
              <a:rPr lang="cs-CZ" sz="2000">
                <a:solidFill>
                  <a:srgbClr val="FFFFFF"/>
                </a:solidFill>
              </a:rPr>
              <a:t>Vyprázdnění močového měchýře cévkou</a:t>
            </a:r>
          </a:p>
          <a:p>
            <a:pPr eaLnBrk="1" hangingPunct="1">
              <a:defRPr/>
            </a:pPr>
            <a:r>
              <a:rPr lang="cs-CZ" sz="2000">
                <a:solidFill>
                  <a:srgbClr val="FFFFFF"/>
                </a:solidFill>
              </a:rPr>
              <a:t>Anestesie – pudendální blok</a:t>
            </a:r>
          </a:p>
          <a:p>
            <a:pPr eaLnBrk="1" hangingPunct="1">
              <a:defRPr/>
            </a:pPr>
            <a:r>
              <a:rPr lang="cs-CZ" sz="2000">
                <a:solidFill>
                  <a:srgbClr val="FFFFFF"/>
                </a:solidFill>
              </a:rPr>
              <a:t>Episiotomie</a:t>
            </a:r>
          </a:p>
          <a:p>
            <a:pPr eaLnBrk="1" hangingPunct="1">
              <a:defRPr/>
            </a:pPr>
            <a:r>
              <a:rPr lang="cs-CZ" sz="2000">
                <a:solidFill>
                  <a:srgbClr val="FFFFFF"/>
                </a:solidFill>
              </a:rPr>
              <a:t>Naložení kleští mimo kontrakci</a:t>
            </a:r>
          </a:p>
          <a:p>
            <a:pPr eaLnBrk="1" hangingPunct="1">
              <a:defRPr/>
            </a:pPr>
            <a:r>
              <a:rPr lang="cs-CZ" sz="2000">
                <a:solidFill>
                  <a:srgbClr val="FFFFFF"/>
                </a:solidFill>
              </a:rPr>
              <a:t>Uzavření kleští</a:t>
            </a:r>
          </a:p>
          <a:p>
            <a:pPr eaLnBrk="1" hangingPunct="1">
              <a:defRPr/>
            </a:pPr>
            <a:r>
              <a:rPr lang="cs-CZ" sz="2000">
                <a:solidFill>
                  <a:srgbClr val="FFFFFF"/>
                </a:solidFill>
              </a:rPr>
              <a:t>Zkusmá trakce</a:t>
            </a:r>
          </a:p>
          <a:p>
            <a:pPr eaLnBrk="1" hangingPunct="1">
              <a:defRPr/>
            </a:pPr>
            <a:r>
              <a:rPr lang="cs-CZ" sz="2000">
                <a:solidFill>
                  <a:srgbClr val="FFFFFF"/>
                </a:solidFill>
              </a:rPr>
              <a:t>Vlastní trakce během kontrakce</a:t>
            </a:r>
          </a:p>
          <a:p>
            <a:pPr eaLnBrk="1" hangingPunct="1">
              <a:defRPr/>
            </a:pPr>
            <a:r>
              <a:rPr lang="cs-CZ" sz="2000">
                <a:solidFill>
                  <a:srgbClr val="FFFFFF"/>
                </a:solidFill>
              </a:rPr>
              <a:t>Sejmutí kleští</a:t>
            </a:r>
          </a:p>
          <a:p>
            <a:pPr eaLnBrk="1" hangingPunct="1">
              <a:defRPr/>
            </a:pPr>
            <a:endParaRPr lang="cs-CZ" sz="2000">
              <a:solidFill>
                <a:srgbClr val="FFFFFF"/>
              </a:solidFill>
            </a:endParaRPr>
          </a:p>
        </p:txBody>
      </p:sp>
    </p:spTree>
    <p:extLst>
      <p:ext uri="{BB962C8B-B14F-4D97-AF65-F5344CB8AC3E}">
        <p14:creationId xmlns:p14="http://schemas.microsoft.com/office/powerpoint/2010/main" val="1141792841"/>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Rectangle 11">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graphicFrame>
        <p:nvGraphicFramePr>
          <p:cNvPr id="3" name="Tabulka 2"/>
          <p:cNvGraphicFramePr>
            <a:graphicFrameLocks noGrp="1"/>
          </p:cNvGraphicFramePr>
          <p:nvPr>
            <p:extLst>
              <p:ext uri="{D42A27DB-BD31-4B8C-83A1-F6EECF244321}">
                <p14:modId xmlns:p14="http://schemas.microsoft.com/office/powerpoint/2010/main" val="1350356667"/>
              </p:ext>
            </p:extLst>
          </p:nvPr>
        </p:nvGraphicFramePr>
        <p:xfrm>
          <a:off x="1484843" y="1286934"/>
          <a:ext cx="9222316" cy="4105952"/>
        </p:xfrm>
        <a:graphic>
          <a:graphicData uri="http://schemas.openxmlformats.org/drawingml/2006/table">
            <a:tbl>
              <a:tblPr firstRow="1" bandRow="1">
                <a:tableStyleId>{5C22544A-7EE6-4342-B048-85BDC9FD1C3A}</a:tableStyleId>
              </a:tblPr>
              <a:tblGrid>
                <a:gridCol w="3213929">
                  <a:extLst>
                    <a:ext uri="{9D8B030D-6E8A-4147-A177-3AD203B41FA5}">
                      <a16:colId xmlns:a16="http://schemas.microsoft.com/office/drawing/2014/main" val="20000"/>
                    </a:ext>
                  </a:extLst>
                </a:gridCol>
                <a:gridCol w="6008387">
                  <a:extLst>
                    <a:ext uri="{9D8B030D-6E8A-4147-A177-3AD203B41FA5}">
                      <a16:colId xmlns:a16="http://schemas.microsoft.com/office/drawing/2014/main" val="20001"/>
                    </a:ext>
                  </a:extLst>
                </a:gridCol>
              </a:tblGrid>
              <a:tr h="426254">
                <a:tc gridSpan="2">
                  <a:txBody>
                    <a:bodyPr/>
                    <a:lstStyle/>
                    <a:p>
                      <a:endParaRPr lang="cs-CZ" sz="1700">
                        <a:latin typeface="Arial Narrow" pitchFamily="34" charset="0"/>
                      </a:endParaRPr>
                    </a:p>
                  </a:txBody>
                  <a:tcPr marL="78291" marR="78291" marT="39146" marB="39146"/>
                </a:tc>
                <a:tc hMerge="1">
                  <a:txBody>
                    <a:bodyPr/>
                    <a:lstStyle/>
                    <a:p>
                      <a:endParaRPr lang="cs-CZ" sz="2000" dirty="0">
                        <a:latin typeface="Arial Narrow" pitchFamily="34" charset="0"/>
                      </a:endParaRPr>
                    </a:p>
                  </a:txBody>
                  <a:tcPr/>
                </a:tc>
                <a:extLst>
                  <a:ext uri="{0D108BD9-81ED-4DB2-BD59-A6C34878D82A}">
                    <a16:rowId xmlns:a16="http://schemas.microsoft.com/office/drawing/2014/main" val="10000"/>
                  </a:ext>
                </a:extLst>
              </a:tr>
              <a:tr h="1675436">
                <a:tc>
                  <a:txBody>
                    <a:bodyPr/>
                    <a:lstStyle/>
                    <a:p>
                      <a:r>
                        <a:rPr lang="cs-CZ" sz="1700">
                          <a:latin typeface="Arial Narrow" pitchFamily="34" charset="0"/>
                        </a:rPr>
                        <a:t>Outlet-forceps</a:t>
                      </a:r>
                    </a:p>
                  </a:txBody>
                  <a:tcPr marL="78291" marR="78291" marT="39146" marB="39146"/>
                </a:tc>
                <a:tc>
                  <a:txBody>
                    <a:bodyPr/>
                    <a:lstStyle/>
                    <a:p>
                      <a:pPr marL="342900" indent="-342900">
                        <a:buFont typeface="+mj-lt"/>
                        <a:buAutoNum type="arabicPeriod"/>
                      </a:pPr>
                      <a:r>
                        <a:rPr lang="cs-CZ" sz="1700">
                          <a:latin typeface="Arial Narrow" pitchFamily="34" charset="0"/>
                        </a:rPr>
                        <a:t>Skalp je viditelný v introitu bez separace labií</a:t>
                      </a:r>
                    </a:p>
                    <a:p>
                      <a:pPr marL="342900" indent="-342900">
                        <a:buFont typeface="+mj-lt"/>
                        <a:buAutoNum type="arabicPeriod"/>
                      </a:pPr>
                      <a:r>
                        <a:rPr lang="cs-CZ" sz="1700">
                          <a:latin typeface="Arial Narrow" pitchFamily="34" charset="0"/>
                        </a:rPr>
                        <a:t>Záhlaví na dně pánevním</a:t>
                      </a:r>
                    </a:p>
                    <a:p>
                      <a:pPr marL="342900" indent="-342900">
                        <a:buFont typeface="+mj-lt"/>
                        <a:buAutoNum type="arabicPeriod"/>
                      </a:pPr>
                      <a:r>
                        <a:rPr lang="cs-CZ" sz="1700">
                          <a:latin typeface="Arial Narrow" pitchFamily="34" charset="0"/>
                        </a:rPr>
                        <a:t>Šev šípový je v přímém průměru, levé nebo pravé/přední nebo zadní postavení</a:t>
                      </a:r>
                    </a:p>
                    <a:p>
                      <a:pPr marL="342900" indent="-342900">
                        <a:buFont typeface="+mj-lt"/>
                        <a:buAutoNum type="arabicPeriod"/>
                      </a:pPr>
                      <a:r>
                        <a:rPr lang="cs-CZ" sz="1700">
                          <a:latin typeface="Arial Narrow" pitchFamily="34" charset="0"/>
                        </a:rPr>
                        <a:t>Hlava je na hrázi</a:t>
                      </a:r>
                    </a:p>
                    <a:p>
                      <a:pPr marL="342900" indent="-342900">
                        <a:buFont typeface="+mj-lt"/>
                        <a:buAutoNum type="arabicPeriod"/>
                      </a:pPr>
                      <a:r>
                        <a:rPr lang="cs-CZ" sz="1700">
                          <a:latin typeface="Arial Narrow" pitchFamily="34" charset="0"/>
                        </a:rPr>
                        <a:t>Rotace nepřekročí 45</a:t>
                      </a:r>
                      <a:r>
                        <a:rPr lang="cs-CZ" sz="1700">
                          <a:latin typeface="Arial Narrow" pitchFamily="34" charset="0"/>
                          <a:cs typeface="Calibri"/>
                        </a:rPr>
                        <a:t>⁰</a:t>
                      </a:r>
                      <a:endParaRPr lang="cs-CZ" sz="1700">
                        <a:latin typeface="Arial Narrow" pitchFamily="34" charset="0"/>
                      </a:endParaRPr>
                    </a:p>
                  </a:txBody>
                  <a:tcPr marL="78291" marR="78291" marT="39146" marB="39146"/>
                </a:tc>
                <a:extLst>
                  <a:ext uri="{0D108BD9-81ED-4DB2-BD59-A6C34878D82A}">
                    <a16:rowId xmlns:a16="http://schemas.microsoft.com/office/drawing/2014/main" val="10001"/>
                  </a:ext>
                </a:extLst>
              </a:tr>
              <a:tr h="892522">
                <a:tc>
                  <a:txBody>
                    <a:bodyPr/>
                    <a:lstStyle/>
                    <a:p>
                      <a:r>
                        <a:rPr lang="cs-CZ" sz="1700">
                          <a:latin typeface="Arial Narrow" pitchFamily="34" charset="0"/>
                        </a:rPr>
                        <a:t>Low-forceps</a:t>
                      </a:r>
                    </a:p>
                  </a:txBody>
                  <a:tcPr marL="78291" marR="78291" marT="39146" marB="39146"/>
                </a:tc>
                <a:tc>
                  <a:txBody>
                    <a:bodyPr/>
                    <a:lstStyle/>
                    <a:p>
                      <a:pPr marL="342900" indent="-342900">
                        <a:buFont typeface="+mj-lt"/>
                        <a:buAutoNum type="arabicPeriod"/>
                      </a:pPr>
                      <a:r>
                        <a:rPr lang="cs-CZ" sz="1700">
                          <a:latin typeface="Arial Narrow" pitchFamily="34" charset="0"/>
                        </a:rPr>
                        <a:t>Vedoucí bod je v pozici</a:t>
                      </a:r>
                      <a:r>
                        <a:rPr lang="cs-CZ" sz="1700" baseline="0">
                          <a:latin typeface="Arial Narrow" pitchFamily="34" charset="0"/>
                        </a:rPr>
                        <a:t> ≥+2 cm</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cs-CZ" sz="1700" baseline="0">
                          <a:latin typeface="Arial Narrow" pitchFamily="34" charset="0"/>
                        </a:rPr>
                        <a:t>Rotace &lt;</a:t>
                      </a:r>
                      <a:r>
                        <a:rPr lang="cs-CZ" sz="1700">
                          <a:latin typeface="Arial Narrow" pitchFamily="34" charset="0"/>
                        </a:rPr>
                        <a:t>45</a:t>
                      </a:r>
                      <a:r>
                        <a:rPr lang="cs-CZ" sz="1700">
                          <a:latin typeface="Arial Narrow" pitchFamily="34" charset="0"/>
                          <a:cs typeface="Calibri"/>
                        </a:rPr>
                        <a:t>⁰, </a:t>
                      </a:r>
                      <a:r>
                        <a:rPr lang="cs-CZ" sz="1700">
                          <a:latin typeface="Arial Narrow" pitchFamily="34" charset="0"/>
                        </a:rPr>
                        <a:t>levé nebo pravé/přední nebo zadní postavení</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cs-CZ" sz="1700">
                          <a:latin typeface="Arial Narrow" pitchFamily="34" charset="0"/>
                        </a:rPr>
                        <a:t>Rotace </a:t>
                      </a:r>
                      <a:r>
                        <a:rPr lang="cs-CZ" sz="1700">
                          <a:latin typeface="Arial Narrow" pitchFamily="34" charset="0"/>
                          <a:cs typeface="Calibri"/>
                        </a:rPr>
                        <a:t>&gt;</a:t>
                      </a:r>
                      <a:r>
                        <a:rPr lang="cs-CZ" sz="1700">
                          <a:latin typeface="Arial Narrow" pitchFamily="34" charset="0"/>
                        </a:rPr>
                        <a:t>45</a:t>
                      </a:r>
                      <a:r>
                        <a:rPr lang="cs-CZ" sz="1700">
                          <a:latin typeface="Arial Narrow" pitchFamily="34" charset="0"/>
                          <a:cs typeface="Calibri"/>
                        </a:rPr>
                        <a:t>⁰</a:t>
                      </a:r>
                      <a:endParaRPr lang="cs-CZ" sz="1700">
                        <a:latin typeface="Arial Narrow" pitchFamily="34" charset="0"/>
                      </a:endParaRPr>
                    </a:p>
                  </a:txBody>
                  <a:tcPr marL="78291" marR="78291" marT="39146" marB="39146"/>
                </a:tc>
                <a:extLst>
                  <a:ext uri="{0D108BD9-81ED-4DB2-BD59-A6C34878D82A}">
                    <a16:rowId xmlns:a16="http://schemas.microsoft.com/office/drawing/2014/main" val="10002"/>
                  </a:ext>
                </a:extLst>
              </a:tr>
              <a:tr h="370580">
                <a:tc>
                  <a:txBody>
                    <a:bodyPr/>
                    <a:lstStyle/>
                    <a:p>
                      <a:r>
                        <a:rPr lang="cs-CZ" sz="1700">
                          <a:latin typeface="Arial Narrow" pitchFamily="34" charset="0"/>
                        </a:rPr>
                        <a:t>Mid-forceps</a:t>
                      </a:r>
                    </a:p>
                  </a:txBody>
                  <a:tcPr marL="78291" marR="78291" marT="39146" marB="3914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700">
                          <a:latin typeface="Arial Narrow" pitchFamily="34" charset="0"/>
                        </a:rPr>
                        <a:t>Vedoucí bod je v pozici</a:t>
                      </a:r>
                      <a:r>
                        <a:rPr lang="cs-CZ" sz="1700" baseline="0">
                          <a:latin typeface="Arial Narrow" pitchFamily="34" charset="0"/>
                        </a:rPr>
                        <a:t> +2 cm</a:t>
                      </a:r>
                      <a:endParaRPr lang="cs-CZ" sz="1700">
                        <a:latin typeface="Arial Narrow" pitchFamily="34" charset="0"/>
                      </a:endParaRPr>
                    </a:p>
                  </a:txBody>
                  <a:tcPr marL="78291" marR="78291" marT="39146" marB="39146"/>
                </a:tc>
                <a:extLst>
                  <a:ext uri="{0D108BD9-81ED-4DB2-BD59-A6C34878D82A}">
                    <a16:rowId xmlns:a16="http://schemas.microsoft.com/office/drawing/2014/main" val="10003"/>
                  </a:ext>
                </a:extLst>
              </a:tr>
              <a:tr h="370580">
                <a:tc>
                  <a:txBody>
                    <a:bodyPr/>
                    <a:lstStyle/>
                    <a:p>
                      <a:r>
                        <a:rPr lang="cs-CZ" sz="1700">
                          <a:latin typeface="Arial Narrow" pitchFamily="34" charset="0"/>
                        </a:rPr>
                        <a:t>High-forceps</a:t>
                      </a:r>
                    </a:p>
                  </a:txBody>
                  <a:tcPr marL="78291" marR="78291" marT="39146" marB="39146"/>
                </a:tc>
                <a:tc>
                  <a:txBody>
                    <a:bodyPr/>
                    <a:lstStyle/>
                    <a:p>
                      <a:r>
                        <a:rPr lang="cs-CZ" sz="1700">
                          <a:latin typeface="Arial Narrow" pitchFamily="34" charset="0"/>
                          <a:sym typeface="Wingdings"/>
                        </a:rPr>
                        <a:t></a:t>
                      </a:r>
                      <a:endParaRPr lang="cs-CZ" sz="1700">
                        <a:latin typeface="Arial Narrow" pitchFamily="34" charset="0"/>
                      </a:endParaRPr>
                    </a:p>
                  </a:txBody>
                  <a:tcPr marL="78291" marR="78291" marT="39146" marB="39146"/>
                </a:tc>
                <a:extLst>
                  <a:ext uri="{0D108BD9-81ED-4DB2-BD59-A6C34878D82A}">
                    <a16:rowId xmlns:a16="http://schemas.microsoft.com/office/drawing/2014/main" val="10004"/>
                  </a:ext>
                </a:extLst>
              </a:tr>
              <a:tr h="370580">
                <a:tc gridSpan="2">
                  <a:txBody>
                    <a:bodyPr/>
                    <a:lstStyle/>
                    <a:p>
                      <a:pPr algn="ctr"/>
                      <a:r>
                        <a:rPr lang="cs-CZ" sz="1700">
                          <a:latin typeface="Arial Narrow" pitchFamily="34" charset="0"/>
                        </a:rPr>
                        <a:t>ACOG Committee Opinion 71, ACOG 1988</a:t>
                      </a:r>
                    </a:p>
                  </a:txBody>
                  <a:tcPr marL="78291" marR="78291" marT="39146" marB="39146"/>
                </a:tc>
                <a:tc hMerge="1">
                  <a:txBody>
                    <a:bodyPr/>
                    <a:lstStyle/>
                    <a:p>
                      <a:endParaRPr lang="cs-CZ"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51796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A2ED9029-64A6-4BAE-BA25-DC2A13D4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4"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DAFABACF-DDBE-415C-8EE1-F7DD68C632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76" name="Rectangle 75">
            <a:extLst>
              <a:ext uri="{FF2B5EF4-FFF2-40B4-BE49-F238E27FC236}">
                <a16:creationId xmlns:a16="http://schemas.microsoft.com/office/drawing/2014/main" id="{41E17A99-1553-4633-ADFB-5CCDCF801D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6" name="Rectangle 2"/>
          <p:cNvSpPr>
            <a:spLocks noGrp="1" noChangeArrowheads="1"/>
          </p:cNvSpPr>
          <p:nvPr>
            <p:ph type="title"/>
          </p:nvPr>
        </p:nvSpPr>
        <p:spPr>
          <a:xfrm>
            <a:off x="1776173" y="1608667"/>
            <a:ext cx="2556390" cy="4491015"/>
          </a:xfrm>
        </p:spPr>
        <p:txBody>
          <a:bodyPr anchor="t">
            <a:normAutofit/>
          </a:bodyPr>
          <a:lstStyle/>
          <a:p>
            <a:pPr algn="r">
              <a:defRPr/>
            </a:pPr>
            <a:r>
              <a:rPr lang="cs-CZ" sz="3200">
                <a:solidFill>
                  <a:srgbClr val="FFFFFF"/>
                </a:solidFill>
              </a:rPr>
              <a:t>Současnost vaginálních operací</a:t>
            </a:r>
          </a:p>
        </p:txBody>
      </p:sp>
      <p:sp>
        <p:nvSpPr>
          <p:cNvPr id="15362" name="Rectangle 3"/>
          <p:cNvSpPr>
            <a:spLocks noGrp="1" noChangeArrowheads="1"/>
          </p:cNvSpPr>
          <p:nvPr>
            <p:ph idx="1"/>
          </p:nvPr>
        </p:nvSpPr>
        <p:spPr>
          <a:xfrm>
            <a:off x="4976029" y="1608667"/>
            <a:ext cx="6291241" cy="4491015"/>
          </a:xfrm>
        </p:spPr>
        <p:txBody>
          <a:bodyPr>
            <a:normAutofit/>
          </a:bodyPr>
          <a:lstStyle/>
          <a:p>
            <a:r>
              <a:rPr lang="cs-CZ" sz="2000">
                <a:solidFill>
                  <a:srgbClr val="FFFFFF"/>
                </a:solidFill>
              </a:rPr>
              <a:t>Forceps 1%</a:t>
            </a:r>
          </a:p>
          <a:p>
            <a:r>
              <a:rPr lang="cs-CZ" sz="2000">
                <a:solidFill>
                  <a:srgbClr val="FFFFFF"/>
                </a:solidFill>
              </a:rPr>
              <a:t>VEX 4%</a:t>
            </a:r>
          </a:p>
          <a:p>
            <a:r>
              <a:rPr lang="cs-CZ" sz="2000">
                <a:solidFill>
                  <a:srgbClr val="FFFFFF"/>
                </a:solidFill>
              </a:rPr>
              <a:t>Úspěšnost 99%</a:t>
            </a:r>
          </a:p>
        </p:txBody>
      </p:sp>
    </p:spTree>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1932</Words>
  <Application>Microsoft Office PowerPoint</Application>
  <PresentationFormat>Širokoúhlá obrazovka</PresentationFormat>
  <Paragraphs>171</Paragraphs>
  <Slides>18</Slides>
  <Notes>8</Notes>
  <HiddenSlides>0</HiddenSlides>
  <MMClips>0</MMClips>
  <ScaleCrop>false</ScaleCrop>
  <HeadingPairs>
    <vt:vector size="6" baseType="variant">
      <vt:variant>
        <vt:lpstr>Použitá písma</vt:lpstr>
      </vt:variant>
      <vt:variant>
        <vt:i4>9</vt:i4>
      </vt:variant>
      <vt:variant>
        <vt:lpstr>Motiv</vt:lpstr>
      </vt:variant>
      <vt:variant>
        <vt:i4>1</vt:i4>
      </vt:variant>
      <vt:variant>
        <vt:lpstr>Nadpisy snímků</vt:lpstr>
      </vt:variant>
      <vt:variant>
        <vt:i4>18</vt:i4>
      </vt:variant>
    </vt:vector>
  </HeadingPairs>
  <TitlesOfParts>
    <vt:vector size="28" baseType="lpstr">
      <vt:lpstr>Arial</vt:lpstr>
      <vt:lpstr>Arial Narrow</vt:lpstr>
      <vt:lpstr>Calibri</vt:lpstr>
      <vt:lpstr>Calibri Light</vt:lpstr>
      <vt:lpstr>Lucida Sans Unicode</vt:lpstr>
      <vt:lpstr>Times New Roman</vt:lpstr>
      <vt:lpstr>Verdana</vt:lpstr>
      <vt:lpstr>Wingdings</vt:lpstr>
      <vt:lpstr>Wingdings 2</vt:lpstr>
      <vt:lpstr>Motiv Office</vt:lpstr>
      <vt:lpstr>Klešťový porod</vt:lpstr>
      <vt:lpstr>Indikace k ukončení porodu                   kleštěmi</vt:lpstr>
      <vt:lpstr>Podmínky pro porod per forcipem</vt:lpstr>
      <vt:lpstr>Výběr kleští</vt:lpstr>
      <vt:lpstr>Prezentace aplikace PowerPoint</vt:lpstr>
      <vt:lpstr>Rozdělení kleští</vt:lpstr>
      <vt:lpstr>Technika operace</vt:lpstr>
      <vt:lpstr>Prezentace aplikace PowerPoint</vt:lpstr>
      <vt:lpstr>Současnost vaginálních operací</vt:lpstr>
      <vt:lpstr>Hmotnost plodu</vt:lpstr>
      <vt:lpstr>Forceps vs.VEX</vt:lpstr>
      <vt:lpstr>Selhání operace</vt:lpstr>
      <vt:lpstr>Maternální komplikace - časné</vt:lpstr>
      <vt:lpstr>Maternální komplikace - dlouhodobé</vt:lpstr>
      <vt:lpstr>Ruptury 3.a 4.st.</vt:lpstr>
      <vt:lpstr>Prezentace aplikace PowerPoint</vt:lpstr>
      <vt:lpstr>Neonatální komplikace - dlouhodobé</vt:lpstr>
      <vt:lpstr>… 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Klešťový porod</dc:title>
  <dc:creator>Petr Křepelka</dc:creator>
  <cp:lastModifiedBy>Petr Křepelka</cp:lastModifiedBy>
  <cp:revision>1</cp:revision>
  <dcterms:created xsi:type="dcterms:W3CDTF">2020-05-26T09:37:23Z</dcterms:created>
  <dcterms:modified xsi:type="dcterms:W3CDTF">2020-05-26T09:37:43Z</dcterms:modified>
</cp:coreProperties>
</file>